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7" r:id="rId1"/>
    <p:sldMasterId id="2147483745" r:id="rId2"/>
  </p:sldMasterIdLst>
  <p:notesMasterIdLst>
    <p:notesMasterId r:id="rId25"/>
  </p:notesMasterIdLst>
  <p:sldIdLst>
    <p:sldId id="364" r:id="rId3"/>
    <p:sldId id="368" r:id="rId4"/>
    <p:sldId id="285" r:id="rId5"/>
    <p:sldId id="286" r:id="rId6"/>
    <p:sldId id="288" r:id="rId7"/>
    <p:sldId id="287" r:id="rId8"/>
    <p:sldId id="327" r:id="rId9"/>
    <p:sldId id="289" r:id="rId10"/>
    <p:sldId id="332" r:id="rId11"/>
    <p:sldId id="275" r:id="rId12"/>
    <p:sldId id="333" r:id="rId13"/>
    <p:sldId id="274" r:id="rId14"/>
    <p:sldId id="334" r:id="rId15"/>
    <p:sldId id="328" r:id="rId16"/>
    <p:sldId id="335" r:id="rId17"/>
    <p:sldId id="365" r:id="rId18"/>
    <p:sldId id="339" r:id="rId19"/>
    <p:sldId id="366" r:id="rId20"/>
    <p:sldId id="340" r:id="rId21"/>
    <p:sldId id="329" r:id="rId22"/>
    <p:sldId id="337" r:id="rId23"/>
    <p:sldId id="284"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9A69884F-CB89-4A32-994D-F6589D26EC95}">
          <p14:sldIdLst>
            <p14:sldId id="364"/>
            <p14:sldId id="368"/>
            <p14:sldId id="285"/>
            <p14:sldId id="286"/>
            <p14:sldId id="288"/>
            <p14:sldId id="287"/>
            <p14:sldId id="327"/>
            <p14:sldId id="289"/>
            <p14:sldId id="332"/>
            <p14:sldId id="275"/>
            <p14:sldId id="333"/>
            <p14:sldId id="274"/>
            <p14:sldId id="334"/>
            <p14:sldId id="328"/>
            <p14:sldId id="335"/>
            <p14:sldId id="365"/>
            <p14:sldId id="339"/>
            <p14:sldId id="366"/>
            <p14:sldId id="340"/>
            <p14:sldId id="329"/>
            <p14:sldId id="337"/>
            <p14:sldId id="284"/>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114" autoAdjust="0"/>
    <p:restoredTop sz="94660"/>
  </p:normalViewPr>
  <p:slideViewPr>
    <p:cSldViewPr snapToGrid="0">
      <p:cViewPr varScale="1">
        <p:scale>
          <a:sx n="86" d="100"/>
          <a:sy n="86" d="100"/>
        </p:scale>
        <p:origin x="207" y="45"/>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0AA7656-64B3-4E88-AA6B-6B13EAD0CB76}" type="datetimeFigureOut">
              <a:rPr lang="en-GB" smtClean="0"/>
              <a:t>17/08/2026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664941D-40EE-4ACB-B0DD-9F90DC2B7B3B}" type="slidenum">
              <a:rPr lang="en-GB" smtClean="0"/>
              <a:t>‹#›</a:t>
            </a:fld>
            <a:endParaRPr lang="en-GB"/>
          </a:p>
        </p:txBody>
      </p:sp>
    </p:spTree>
    <p:extLst>
      <p:ext uri="{BB962C8B-B14F-4D97-AF65-F5344CB8AC3E}">
        <p14:creationId xmlns:p14="http://schemas.microsoft.com/office/powerpoint/2010/main" val="31133209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664941D-40EE-4ACB-B0DD-9F90DC2B7B3B}" type="slidenum">
              <a:rPr lang="en-GB" smtClean="0"/>
              <a:t>2</a:t>
            </a:fld>
            <a:endParaRPr lang="en-GB"/>
          </a:p>
        </p:txBody>
      </p:sp>
    </p:spTree>
    <p:extLst>
      <p:ext uri="{BB962C8B-B14F-4D97-AF65-F5344CB8AC3E}">
        <p14:creationId xmlns:p14="http://schemas.microsoft.com/office/powerpoint/2010/main" val="28917694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8297211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94838E-6E10-1719-EC05-EF30183F7ED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50D2C32-8C89-575C-A536-E8F7C97D008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FBC094B-B791-269B-7C7E-98267CF1E79A}"/>
              </a:ext>
            </a:extLst>
          </p:cNvPr>
          <p:cNvSpPr>
            <a:spLocks noGrp="1"/>
          </p:cNvSpPr>
          <p:nvPr>
            <p:ph type="dt" sz="half" idx="10"/>
          </p:nvPr>
        </p:nvSpPr>
        <p:spPr/>
        <p:txBody>
          <a:bodyPr/>
          <a:lstStyle/>
          <a:p>
            <a:fld id="{B903B507-B5A5-4EB8-9ED0-F32979F097C2}" type="datetimeFigureOut">
              <a:rPr lang="en-GB" smtClean="0"/>
              <a:t>17/08/2026</a:t>
            </a:fld>
            <a:endParaRPr lang="en-GB"/>
          </a:p>
        </p:txBody>
      </p:sp>
      <p:sp>
        <p:nvSpPr>
          <p:cNvPr id="5" name="Footer Placeholder 4">
            <a:extLst>
              <a:ext uri="{FF2B5EF4-FFF2-40B4-BE49-F238E27FC236}">
                <a16:creationId xmlns:a16="http://schemas.microsoft.com/office/drawing/2014/main" id="{CCBE3457-6CF6-2E44-867B-776F37E6FF8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C939E1A-FECC-0A59-4EF0-D76D0B77442D}"/>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40072676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9BA526-4704-11FC-D243-53754FC73355}"/>
              </a:ext>
            </a:extLst>
          </p:cNvPr>
          <p:cNvSpPr>
            <a:spLocks noGrp="1"/>
          </p:cNvSpPr>
          <p:nvPr>
            <p:ph type="title"/>
          </p:nvPr>
        </p:nvSpPr>
        <p:spPr/>
        <p:txBody>
          <a:bodyPr/>
          <a:lstStyle/>
          <a:p>
            <a:r>
              <a:rPr lang="en-US"/>
              <a:t>Click to edit Master title style</a:t>
            </a:r>
            <a:endParaRPr lang="en-GB" dirty="0"/>
          </a:p>
        </p:txBody>
      </p:sp>
      <p:sp>
        <p:nvSpPr>
          <p:cNvPr id="3" name="Content Placeholder 2">
            <a:extLst>
              <a:ext uri="{FF2B5EF4-FFF2-40B4-BE49-F238E27FC236}">
                <a16:creationId xmlns:a16="http://schemas.microsoft.com/office/drawing/2014/main" id="{AEADC08A-95D5-1E62-B5B3-ECE6AE44EFC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EB4915D-7391-2A6E-B874-056826CEC7D7}"/>
              </a:ext>
            </a:extLst>
          </p:cNvPr>
          <p:cNvSpPr>
            <a:spLocks noGrp="1"/>
          </p:cNvSpPr>
          <p:nvPr>
            <p:ph type="dt" sz="half" idx="10"/>
          </p:nvPr>
        </p:nvSpPr>
        <p:spPr/>
        <p:txBody>
          <a:bodyPr/>
          <a:lstStyle/>
          <a:p>
            <a:fld id="{B903B507-B5A5-4EB8-9ED0-F32979F097C2}" type="datetimeFigureOut">
              <a:rPr lang="en-GB" smtClean="0"/>
              <a:t>17/08/2026</a:t>
            </a:fld>
            <a:endParaRPr lang="en-GB"/>
          </a:p>
        </p:txBody>
      </p:sp>
      <p:sp>
        <p:nvSpPr>
          <p:cNvPr id="5" name="Footer Placeholder 4">
            <a:extLst>
              <a:ext uri="{FF2B5EF4-FFF2-40B4-BE49-F238E27FC236}">
                <a16:creationId xmlns:a16="http://schemas.microsoft.com/office/drawing/2014/main" id="{3CAE5F9D-27BC-AF43-9829-4357E216298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76149F3-C8F5-5B40-4385-3B873ED6F48F}"/>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38883549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258730-AE93-FF0E-710A-F58BDEA4B57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5C8CAC4-FE14-692D-39DD-E8D37A7D6F9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15678273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2592FF-730A-3ACC-F2C1-FD23CD86FDA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3D8554D-302E-6091-A417-1F656929E894}"/>
              </a:ext>
            </a:extLst>
          </p:cNvPr>
          <p:cNvSpPr>
            <a:spLocks noGrp="1"/>
          </p:cNvSpPr>
          <p:nvPr>
            <p:ph idx="1"/>
          </p:nvPr>
        </p:nvSpPr>
        <p:spPr>
          <a:xfrm>
            <a:off x="838200" y="1825626"/>
            <a:ext cx="10515600" cy="364089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608248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FDA8D8-3E08-E825-EEC7-DA6D9D83E5E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48770BF-58AF-3C36-FB4C-29139C11C436}"/>
              </a:ext>
            </a:extLst>
          </p:cNvPr>
          <p:cNvSpPr>
            <a:spLocks noGrp="1"/>
          </p:cNvSpPr>
          <p:nvPr>
            <p:ph sz="half" idx="1"/>
          </p:nvPr>
        </p:nvSpPr>
        <p:spPr>
          <a:xfrm>
            <a:off x="838200" y="1825625"/>
            <a:ext cx="5156200" cy="38098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B631763-20BB-AD5E-505E-1B10D5D9BDBA}"/>
              </a:ext>
            </a:extLst>
          </p:cNvPr>
          <p:cNvSpPr>
            <a:spLocks noGrp="1"/>
          </p:cNvSpPr>
          <p:nvPr>
            <p:ph sz="half" idx="2"/>
          </p:nvPr>
        </p:nvSpPr>
        <p:spPr>
          <a:xfrm>
            <a:off x="6197600" y="1825625"/>
            <a:ext cx="5156200" cy="38098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623158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ABAB3A-AB48-2E71-E045-5905840D90D8}"/>
              </a:ext>
            </a:extLst>
          </p:cNvPr>
          <p:cNvSpPr>
            <a:spLocks noGrp="1"/>
          </p:cNvSpPr>
          <p:nvPr>
            <p:ph type="title"/>
          </p:nvPr>
        </p:nvSpPr>
        <p:spPr>
          <a:xfrm>
            <a:off x="840317" y="365126"/>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14D3FA62-806F-8FBE-B4E4-05253FC077EE}"/>
              </a:ext>
            </a:extLst>
          </p:cNvPr>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B42DAB3-9F42-9E68-2677-7F1BCD9DBCC1}"/>
              </a:ext>
            </a:extLst>
          </p:cNvPr>
          <p:cNvSpPr>
            <a:spLocks noGrp="1"/>
          </p:cNvSpPr>
          <p:nvPr>
            <p:ph sz="half" idx="2"/>
          </p:nvPr>
        </p:nvSpPr>
        <p:spPr>
          <a:xfrm>
            <a:off x="840318" y="2505075"/>
            <a:ext cx="5158316" cy="30807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D676026-1C42-780C-0DA1-36F0677FB4C8}"/>
              </a:ext>
            </a:extLst>
          </p:cNvPr>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1FD8196-3603-CBCC-3637-B437E1B8CB5D}"/>
              </a:ext>
            </a:extLst>
          </p:cNvPr>
          <p:cNvSpPr>
            <a:spLocks noGrp="1"/>
          </p:cNvSpPr>
          <p:nvPr>
            <p:ph sz="quarter" idx="4"/>
          </p:nvPr>
        </p:nvSpPr>
        <p:spPr>
          <a:xfrm>
            <a:off x="6172200" y="2505075"/>
            <a:ext cx="5183717" cy="30807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753812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32A9CC-E3FD-E6D5-35FF-D4EBDDABB6CE}"/>
              </a:ext>
            </a:extLst>
          </p:cNvPr>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9F3A581-13D0-8570-8E69-9821B85D70E3}"/>
              </a:ext>
            </a:extLst>
          </p:cNvPr>
          <p:cNvSpPr>
            <a:spLocks noGrp="1"/>
          </p:cNvSpPr>
          <p:nvPr>
            <p:ph idx="1"/>
          </p:nvPr>
        </p:nvSpPr>
        <p:spPr>
          <a:xfrm>
            <a:off x="5183717" y="457201"/>
            <a:ext cx="6172200" cy="54038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0F2BCBE-6ED5-3286-7E74-9AE28B2A2E71}"/>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26892863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3CEE0-7BAA-340E-518E-5EC828F3BBEB}"/>
              </a:ext>
            </a:extLst>
          </p:cNvPr>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2AE6492-A546-CC16-D9B7-B3125889A403}"/>
              </a:ext>
            </a:extLst>
          </p:cNvPr>
          <p:cNvSpPr>
            <a:spLocks noGrp="1"/>
          </p:cNvSpPr>
          <p:nvPr>
            <p:ph type="pic" idx="1"/>
          </p:nvPr>
        </p:nvSpPr>
        <p:spPr>
          <a:xfrm>
            <a:off x="5183717" y="457200"/>
            <a:ext cx="6172200" cy="540385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EDA98CA9-D03F-6D93-BD5E-2BAE75F09913}"/>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312381057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6.xml"/><Relationship Id="rId7" Type="http://schemas.openxmlformats.org/officeDocument/2006/relationships/theme" Target="../theme/theme2.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slideLayout" Target="../slideLayouts/slideLayout9.xml"/><Relationship Id="rId5" Type="http://schemas.openxmlformats.org/officeDocument/2006/relationships/slideLayout" Target="../slideLayouts/slideLayout8.xml"/><Relationship Id="rId4"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903B507-B5A5-4EB8-9ED0-F32979F097C2}" type="datetimeFigureOut">
              <a:rPr lang="en-GB" smtClean="0"/>
              <a:t>17/08/2026</a:t>
            </a:fld>
            <a:endParaRPr lang="en-GB"/>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16D0CCA-8A08-45F9-94D3-92FFB5BFEA84}" type="slidenum">
              <a:rPr lang="en-GB" smtClean="0"/>
              <a:t>‹#›</a:t>
            </a:fld>
            <a:endParaRPr lang="en-GB"/>
          </a:p>
        </p:txBody>
      </p:sp>
      <p:pic>
        <p:nvPicPr>
          <p:cNvPr id="8" name="Picture 7" descr="A blue background with white text&#10;&#10;Description automatically generated with low confidence">
            <a:extLst>
              <a:ext uri="{FF2B5EF4-FFF2-40B4-BE49-F238E27FC236}">
                <a16:creationId xmlns:a16="http://schemas.microsoft.com/office/drawing/2014/main" id="{23F07876-793F-CDFC-420F-0A455F595FBB}"/>
              </a:ext>
            </a:extLst>
          </p:cNvPr>
          <p:cNvPicPr>
            <a:picLocks noChangeAspect="1"/>
          </p:cNvPicPr>
          <p:nvPr/>
        </p:nvPicPr>
        <p:blipFill>
          <a:blip r:embed="rId5"/>
          <a:stretch>
            <a:fillRect/>
          </a:stretch>
        </p:blipFill>
        <p:spPr>
          <a:xfrm>
            <a:off x="0" y="0"/>
            <a:ext cx="12192000" cy="6858000"/>
          </a:xfrm>
          <a:prstGeom prst="rect">
            <a:avLst/>
          </a:prstGeom>
        </p:spPr>
      </p:pic>
    </p:spTree>
    <p:extLst>
      <p:ext uri="{BB962C8B-B14F-4D97-AF65-F5344CB8AC3E}">
        <p14:creationId xmlns:p14="http://schemas.microsoft.com/office/powerpoint/2010/main" val="1843646809"/>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1"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0D12B95-E5E9-0A88-2236-8231CA4F8808}"/>
              </a:ext>
            </a:extLst>
          </p:cNvPr>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1E218A4-832E-EF8D-0DFA-D359DCE4D90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258DF01-6422-7867-AD66-61635F4058B1}"/>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55CD24-C473-2E4F-9AE6-964E15D7F65F}" type="datetimeFigureOut">
              <a:rPr lang="en-US" smtClean="0"/>
              <a:t>8/17/2026</a:t>
            </a:fld>
            <a:endParaRPr lang="en-US"/>
          </a:p>
        </p:txBody>
      </p:sp>
      <p:sp>
        <p:nvSpPr>
          <p:cNvPr id="5" name="Footer Placeholder 4">
            <a:extLst>
              <a:ext uri="{FF2B5EF4-FFF2-40B4-BE49-F238E27FC236}">
                <a16:creationId xmlns:a16="http://schemas.microsoft.com/office/drawing/2014/main" id="{327AB7A4-DB46-D777-91C4-92DB57F61457}"/>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7AD2823-7223-BDB7-2635-F1184CC9FD31}"/>
              </a:ext>
            </a:extLst>
          </p:cNvPr>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302E44-E074-904B-9870-14DEF89A79BD}" type="slidenum">
              <a:rPr lang="en-US" smtClean="0"/>
              <a:t>‹#›</a:t>
            </a:fld>
            <a:endParaRPr lang="en-US"/>
          </a:p>
        </p:txBody>
      </p:sp>
      <p:pic>
        <p:nvPicPr>
          <p:cNvPr id="8" name="Picture 7" descr="A picture containing text, screenshot, businesscard, design&#10;&#10;Description automatically generated">
            <a:extLst>
              <a:ext uri="{FF2B5EF4-FFF2-40B4-BE49-F238E27FC236}">
                <a16:creationId xmlns:a16="http://schemas.microsoft.com/office/drawing/2014/main" id="{22DAAF22-B42F-17F3-6C35-7E6E3C1B7110}"/>
              </a:ext>
            </a:extLst>
          </p:cNvPr>
          <p:cNvPicPr>
            <a:picLocks noChangeAspect="1"/>
          </p:cNvPicPr>
          <p:nvPr/>
        </p:nvPicPr>
        <p:blipFill>
          <a:blip r:embed="rId8"/>
          <a:stretch>
            <a:fillRect/>
          </a:stretch>
        </p:blipFill>
        <p:spPr>
          <a:xfrm>
            <a:off x="0" y="0"/>
            <a:ext cx="12192000" cy="6858000"/>
          </a:xfrm>
          <a:prstGeom prst="rect">
            <a:avLst/>
          </a:prstGeom>
        </p:spPr>
      </p:pic>
    </p:spTree>
    <p:extLst>
      <p:ext uri="{BB962C8B-B14F-4D97-AF65-F5344CB8AC3E}">
        <p14:creationId xmlns:p14="http://schemas.microsoft.com/office/powerpoint/2010/main" val="3968749074"/>
      </p:ext>
    </p:extLst>
  </p:cSld>
  <p:clrMap bg1="lt1" tx1="dk1" bg2="lt2" tx2="dk2" accent1="accent1" accent2="accent2" accent3="accent3" accent4="accent4" accent5="accent5" accent6="accent6" hlink="hlink" folHlink="folHlink"/>
  <p:sldLayoutIdLst>
    <p:sldLayoutId id="2147483746" r:id="rId1"/>
    <p:sldLayoutId id="2147483747" r:id="rId2"/>
    <p:sldLayoutId id="2147483748" r:id="rId3"/>
    <p:sldLayoutId id="2147483749" r:id="rId4"/>
    <p:sldLayoutId id="2147483750" r:id="rId5"/>
    <p:sldLayoutId id="2147483751"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hyperlink" Target="https://gov.wales/sites/default/files/publications/2019-01/person-centred-practice-in-education-a-guide-for-early-years-schools-and-colleges-in-wales.pdf" TargetMode="Externa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hyperlink" Target="http://www.snapcymru.org/contact" TargetMode="External"/><Relationship Id="rId2" Type="http://schemas.openxmlformats.org/officeDocument/2006/relationships/hyperlink" Target="mailto:ALNHelpline@cardiff.gov.uk" TargetMode="External"/><Relationship Id="rId1" Type="http://schemas.openxmlformats.org/officeDocument/2006/relationships/slideLayout" Target="../slideLayouts/slideLayout5.xml"/><Relationship Id="rId4" Type="http://schemas.openxmlformats.org/officeDocument/2006/relationships/hyperlink" Target="http://www.snapcymru.org/" TargetMode="Externa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hyperlink" Target="https://gov.wales/sites/default/files/publications/2019-01/person-centred-practice-in-education-a-guide-for-early-years-schools-and-colleges-in-wales.pdf" TargetMode="Externa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hyperlink" Target="https://gov.wales/sites/default/files/publications/2019-01/person-centred-practice-in-education-a-guide-for-early-years-schools-and-colleges-in-wales.pdf" TargetMode="Externa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3" Type="http://schemas.openxmlformats.org/officeDocument/2006/relationships/hyperlink" Target="https://www.dewis.wales/additional-learning-needs-cyp" TargetMode="External"/><Relationship Id="rId2" Type="http://schemas.openxmlformats.org/officeDocument/2006/relationships/hyperlink" Target="https://cardiffeducationservices.co.uk/Page/21782" TargetMode="External"/><Relationship Id="rId1" Type="http://schemas.openxmlformats.org/officeDocument/2006/relationships/slideLayout" Target="../slideLayouts/slideLayout5.xml"/><Relationship Id="rId6" Type="http://schemas.openxmlformats.org/officeDocument/2006/relationships/hyperlink" Target="https://www.scope.org.uk/about-us/social-model-of-disability/" TargetMode="External"/><Relationship Id="rId5" Type="http://schemas.openxmlformats.org/officeDocument/2006/relationships/hyperlink" Target="https://gov.wales/sites/default/files/publications/2019-01/person-centred-practice-in-education-a-guide-for-early-years-schools-and-colleges-in-wales.pdf" TargetMode="External"/><Relationship Id="rId4" Type="http://schemas.openxmlformats.org/officeDocument/2006/relationships/hyperlink" Target="https://gov.wales/sites/default/files/publications/2022-06/220622-the-additional-learning-needs-code-for-wales-2021.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D9F30170-A59E-5394-21DA-74DE71DDBD61}"/>
              </a:ext>
            </a:extLst>
          </p:cNvPr>
          <p:cNvSpPr>
            <a:spLocks noGrp="1"/>
          </p:cNvSpPr>
          <p:nvPr>
            <p:ph type="ctrTitle"/>
          </p:nvPr>
        </p:nvSpPr>
        <p:spPr>
          <a:xfrm>
            <a:off x="1524000" y="1122362"/>
            <a:ext cx="9144000" cy="2479675"/>
          </a:xfrm>
        </p:spPr>
        <p:txBody>
          <a:bodyPr/>
          <a:lstStyle/>
          <a:p>
            <a:br>
              <a:rPr lang="en-US" dirty="0"/>
            </a:br>
            <a:r>
              <a:rPr lang="en-GB" sz="2400" i="1" dirty="0">
                <a:solidFill>
                  <a:srgbClr val="002060"/>
                </a:solidFill>
                <a:effectLst>
                  <a:glow rad="101600">
                    <a:schemeClr val="bg1">
                      <a:alpha val="60000"/>
                    </a:schemeClr>
                  </a:glow>
                </a:effectLst>
              </a:rPr>
              <a:t>ECIE4017C</a:t>
            </a:r>
            <a:endParaRPr lang="en-US" sz="2400" dirty="0"/>
          </a:p>
        </p:txBody>
      </p:sp>
      <p:sp>
        <p:nvSpPr>
          <p:cNvPr id="8" name="Subtitle 2">
            <a:extLst>
              <a:ext uri="{FF2B5EF4-FFF2-40B4-BE49-F238E27FC236}">
                <a16:creationId xmlns:a16="http://schemas.microsoft.com/office/drawing/2014/main" id="{EC39FE56-0AFA-A731-C197-4F6491D3735A}"/>
              </a:ext>
            </a:extLst>
          </p:cNvPr>
          <p:cNvSpPr>
            <a:spLocks noGrp="1"/>
          </p:cNvSpPr>
          <p:nvPr>
            <p:ph type="subTitle" idx="1"/>
          </p:nvPr>
        </p:nvSpPr>
        <p:spPr>
          <a:xfrm>
            <a:off x="1524000" y="3602038"/>
            <a:ext cx="9144000" cy="1655762"/>
          </a:xfrm>
        </p:spPr>
        <p:txBody>
          <a:bodyPr/>
          <a:lstStyle/>
          <a:p>
            <a:r>
              <a:rPr lang="cy-GB" i="1" dirty="0">
                <a:effectLst>
                  <a:glow rad="101600">
                    <a:schemeClr val="bg1">
                      <a:alpha val="60000"/>
                    </a:schemeClr>
                  </a:glow>
                </a:effectLst>
              </a:rPr>
              <a:t>Anghenion Ychwanegol mewn Cyd-destun /</a:t>
            </a:r>
            <a:r>
              <a:rPr lang="en-GB" i="1" dirty="0">
                <a:solidFill>
                  <a:srgbClr val="002060"/>
                </a:solidFill>
                <a:effectLst>
                  <a:glow rad="101600">
                    <a:schemeClr val="bg1">
                      <a:alpha val="60000"/>
                    </a:schemeClr>
                  </a:glow>
                </a:effectLst>
              </a:rPr>
              <a:t>Additional Needs in Context </a:t>
            </a:r>
            <a:r>
              <a:rPr lang="en-GB" i="1" dirty="0" err="1">
                <a:solidFill>
                  <a:srgbClr val="002060"/>
                </a:solidFill>
                <a:effectLst>
                  <a:glow rad="101600">
                    <a:schemeClr val="bg1">
                      <a:alpha val="60000"/>
                    </a:schemeClr>
                  </a:glow>
                </a:effectLst>
              </a:rPr>
              <a:t>Darlith</a:t>
            </a:r>
            <a:r>
              <a:rPr lang="en-GB" i="1">
                <a:solidFill>
                  <a:srgbClr val="002060"/>
                </a:solidFill>
                <a:effectLst>
                  <a:glow rad="101600">
                    <a:schemeClr val="bg1">
                      <a:alpha val="60000"/>
                    </a:schemeClr>
                  </a:glow>
                </a:effectLst>
              </a:rPr>
              <a:t> </a:t>
            </a:r>
            <a:r>
              <a:rPr lang="en-GB" i="1" dirty="0">
                <a:solidFill>
                  <a:srgbClr val="002060"/>
                </a:solidFill>
                <a:effectLst>
                  <a:glow rad="101600">
                    <a:schemeClr val="bg1">
                      <a:alpha val="60000"/>
                    </a:schemeClr>
                  </a:glow>
                </a:effectLst>
              </a:rPr>
              <a:t>3</a:t>
            </a:r>
            <a:r>
              <a:rPr lang="en-GB" i="1">
                <a:solidFill>
                  <a:srgbClr val="002060"/>
                </a:solidFill>
                <a:effectLst>
                  <a:glow rad="101600">
                    <a:schemeClr val="bg1">
                      <a:alpha val="60000"/>
                    </a:schemeClr>
                  </a:glow>
                </a:effectLst>
              </a:rPr>
              <a:t>/ Lecture </a:t>
            </a:r>
            <a:r>
              <a:rPr lang="en-GB" i="1" dirty="0">
                <a:solidFill>
                  <a:srgbClr val="002060"/>
                </a:solidFill>
                <a:effectLst>
                  <a:glow rad="101600">
                    <a:schemeClr val="bg1">
                      <a:alpha val="60000"/>
                    </a:schemeClr>
                  </a:glow>
                </a:effectLst>
              </a:rPr>
              <a:t>3</a:t>
            </a:r>
            <a:endParaRPr lang="en-US" dirty="0"/>
          </a:p>
        </p:txBody>
      </p:sp>
      <p:sp>
        <p:nvSpPr>
          <p:cNvPr id="3" name="TextBox 2">
            <a:extLst>
              <a:ext uri="{FF2B5EF4-FFF2-40B4-BE49-F238E27FC236}">
                <a16:creationId xmlns:a16="http://schemas.microsoft.com/office/drawing/2014/main" id="{CC3D8B30-263F-4429-FDAD-384C15B84DD7}"/>
              </a:ext>
            </a:extLst>
          </p:cNvPr>
          <p:cNvSpPr txBox="1"/>
          <p:nvPr/>
        </p:nvSpPr>
        <p:spPr>
          <a:xfrm>
            <a:off x="1227051" y="725978"/>
            <a:ext cx="9144000" cy="677108"/>
          </a:xfrm>
          <a:prstGeom prst="rect">
            <a:avLst/>
          </a:prstGeom>
          <a:noFill/>
        </p:spPr>
        <p:txBody>
          <a:bodyPr wrap="square" rtlCol="0">
            <a:spAutoFit/>
          </a:bodyPr>
          <a:lstStyle/>
          <a:p>
            <a:pPr algn="ctr"/>
            <a:r>
              <a:rPr lang="en-GB" sz="1000" dirty="0">
                <a:solidFill>
                  <a:schemeClr val="bg1"/>
                </a:solidFill>
              </a:rPr>
              <a:t>Mae Microsoft Translator </a:t>
            </a:r>
            <a:r>
              <a:rPr lang="en-GB" sz="1000" dirty="0" err="1">
                <a:solidFill>
                  <a:schemeClr val="bg1"/>
                </a:solidFill>
              </a:rPr>
              <a:t>wedi</a:t>
            </a:r>
            <a:r>
              <a:rPr lang="en-GB" sz="1000" dirty="0">
                <a:solidFill>
                  <a:schemeClr val="bg1"/>
                </a:solidFill>
              </a:rPr>
              <a:t> </a:t>
            </a:r>
            <a:r>
              <a:rPr lang="en-GB" sz="1000" dirty="0" err="1">
                <a:solidFill>
                  <a:schemeClr val="bg1"/>
                </a:solidFill>
              </a:rPr>
              <a:t>cael</a:t>
            </a:r>
            <a:r>
              <a:rPr lang="en-GB" sz="1000" dirty="0">
                <a:solidFill>
                  <a:schemeClr val="bg1"/>
                </a:solidFill>
              </a:rPr>
              <a:t> </a:t>
            </a:r>
            <a:r>
              <a:rPr lang="en-GB" sz="1000" dirty="0" err="1">
                <a:solidFill>
                  <a:schemeClr val="bg1"/>
                </a:solidFill>
              </a:rPr>
              <a:t>ei</a:t>
            </a:r>
            <a:r>
              <a:rPr lang="en-GB" sz="1000" dirty="0">
                <a:solidFill>
                  <a:schemeClr val="bg1"/>
                </a:solidFill>
              </a:rPr>
              <a:t> </a:t>
            </a:r>
            <a:r>
              <a:rPr lang="en-GB" sz="1000" dirty="0" err="1">
                <a:solidFill>
                  <a:schemeClr val="bg1"/>
                </a:solidFill>
              </a:rPr>
              <a:t>ddefnyddio</a:t>
            </a:r>
            <a:r>
              <a:rPr lang="en-GB" sz="1000" dirty="0">
                <a:solidFill>
                  <a:schemeClr val="bg1"/>
                </a:solidFill>
              </a:rPr>
              <a:t> </a:t>
            </a:r>
            <a:r>
              <a:rPr lang="en-GB" sz="1000" dirty="0" err="1">
                <a:solidFill>
                  <a:schemeClr val="bg1"/>
                </a:solidFill>
              </a:rPr>
              <a:t>ar</a:t>
            </a:r>
            <a:r>
              <a:rPr lang="en-GB" sz="1000" dirty="0">
                <a:solidFill>
                  <a:schemeClr val="bg1"/>
                </a:solidFill>
              </a:rPr>
              <a:t> </a:t>
            </a:r>
            <a:r>
              <a:rPr lang="en-GB" sz="1000" dirty="0" err="1">
                <a:solidFill>
                  <a:schemeClr val="bg1"/>
                </a:solidFill>
              </a:rPr>
              <a:t>gyfer</a:t>
            </a:r>
            <a:r>
              <a:rPr lang="en-GB" sz="1000" dirty="0">
                <a:solidFill>
                  <a:schemeClr val="bg1"/>
                </a:solidFill>
              </a:rPr>
              <a:t> </a:t>
            </a:r>
            <a:r>
              <a:rPr lang="en-GB" sz="1000" dirty="0" err="1">
                <a:solidFill>
                  <a:schemeClr val="bg1"/>
                </a:solidFill>
              </a:rPr>
              <a:t>rhai</a:t>
            </a:r>
            <a:r>
              <a:rPr lang="en-GB" sz="1000" dirty="0">
                <a:solidFill>
                  <a:schemeClr val="bg1"/>
                </a:solidFill>
              </a:rPr>
              <a:t> </a:t>
            </a:r>
            <a:r>
              <a:rPr lang="en-GB" sz="1000" dirty="0" err="1">
                <a:solidFill>
                  <a:schemeClr val="bg1"/>
                </a:solidFill>
              </a:rPr>
              <a:t>sleidiau</a:t>
            </a:r>
            <a:endParaRPr lang="en-GB" sz="1000" dirty="0">
              <a:solidFill>
                <a:schemeClr val="bg1"/>
              </a:solidFill>
            </a:endParaRPr>
          </a:p>
          <a:p>
            <a:pPr algn="ctr"/>
            <a:r>
              <a:rPr lang="en-GB" sz="1000" dirty="0">
                <a:solidFill>
                  <a:schemeClr val="bg1"/>
                </a:solidFill>
              </a:rPr>
              <a:t>Microsoft Translator has been used for some slides</a:t>
            </a:r>
          </a:p>
          <a:p>
            <a:pPr algn="ctr"/>
            <a:endParaRPr lang="en-GB" dirty="0"/>
          </a:p>
        </p:txBody>
      </p:sp>
    </p:spTree>
    <p:extLst>
      <p:ext uri="{BB962C8B-B14F-4D97-AF65-F5344CB8AC3E}">
        <p14:creationId xmlns:p14="http://schemas.microsoft.com/office/powerpoint/2010/main" val="26950733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7D14F2-EF8A-47A5-90EA-C67929234531}"/>
              </a:ext>
            </a:extLst>
          </p:cNvPr>
          <p:cNvSpPr>
            <a:spLocks noGrp="1"/>
          </p:cNvSpPr>
          <p:nvPr>
            <p:ph type="title"/>
          </p:nvPr>
        </p:nvSpPr>
        <p:spPr/>
        <p:txBody>
          <a:bodyPr>
            <a:normAutofit fontScale="90000"/>
          </a:bodyPr>
          <a:lstStyle/>
          <a:p>
            <a:pPr algn="ctr"/>
            <a:r>
              <a:rPr lang="cy-GB" sz="4800" b="1" dirty="0"/>
              <a:t>Nodyn Atgoffa</a:t>
            </a:r>
            <a:br>
              <a:rPr lang="cy-GB" sz="4800" dirty="0"/>
            </a:br>
            <a:r>
              <a:rPr lang="cy-GB" sz="4800" b="1" i="1" dirty="0" err="1">
                <a:solidFill>
                  <a:schemeClr val="accent1">
                    <a:lumMod val="75000"/>
                  </a:schemeClr>
                </a:solidFill>
              </a:rPr>
              <a:t>Reminder</a:t>
            </a:r>
            <a:br>
              <a:rPr lang="cy-GB" sz="4800" dirty="0"/>
            </a:br>
            <a:endParaRPr lang="en-GB" sz="2000" b="1" i="1" dirty="0">
              <a:solidFill>
                <a:schemeClr val="accent1">
                  <a:lumMod val="75000"/>
                </a:schemeClr>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95E3CFAD-BC7B-45CC-A58E-3FFAF8938B9E}"/>
              </a:ext>
            </a:extLst>
          </p:cNvPr>
          <p:cNvSpPr>
            <a:spLocks noGrp="1"/>
          </p:cNvSpPr>
          <p:nvPr>
            <p:ph sz="half" idx="1"/>
          </p:nvPr>
        </p:nvSpPr>
        <p:spPr/>
        <p:txBody>
          <a:bodyPr>
            <a:normAutofit fontScale="47500" lnSpcReduction="20000"/>
          </a:bodyPr>
          <a:lstStyle/>
          <a:p>
            <a:pPr marL="0" indent="0">
              <a:buNone/>
            </a:pPr>
            <a:r>
              <a:rPr lang="cy-GB" sz="3400" b="1" dirty="0"/>
              <a:t>Model Meddygol Anabledd</a:t>
            </a:r>
            <a:endParaRPr lang="cy-GB" sz="3400" b="1" dirty="0">
              <a:cs typeface="Arial" panose="020B0604020202020204" pitchFamily="34" charset="0"/>
            </a:endParaRPr>
          </a:p>
          <a:p>
            <a:r>
              <a:rPr lang="cy-GB" sz="3400" dirty="0">
                <a:cs typeface="Arial" panose="020B0604020202020204" pitchFamily="34" charset="0"/>
              </a:rPr>
              <a:t>Yn edrych ar y plentyn/person ifanc ac yn ystyried mai’r unigolyn yw’r broblem. </a:t>
            </a:r>
          </a:p>
          <a:p>
            <a:r>
              <a:rPr lang="cy-GB" sz="3400" dirty="0">
                <a:cs typeface="Arial" panose="020B0604020202020204" pitchFamily="34" charset="0"/>
              </a:rPr>
              <a:t>Achosir yr anabledd gan nam corfforol, meddyliol, synhwyraidd.</a:t>
            </a:r>
          </a:p>
          <a:p>
            <a:pPr marL="0" indent="0">
              <a:buNone/>
            </a:pPr>
            <a:endParaRPr lang="cy-GB" sz="3400" dirty="0">
              <a:cs typeface="Arial" panose="020B0604020202020204" pitchFamily="34" charset="0"/>
            </a:endParaRPr>
          </a:p>
          <a:p>
            <a:pPr marL="0" indent="0">
              <a:buNone/>
            </a:pPr>
            <a:r>
              <a:rPr lang="cy-GB" sz="3400" b="1" dirty="0"/>
              <a:t>Model Cymdeithasol Anabledd</a:t>
            </a:r>
            <a:r>
              <a:rPr lang="cy-GB" sz="3400" dirty="0">
                <a:cs typeface="Arial" panose="020B0604020202020204" pitchFamily="34" charset="0"/>
              </a:rPr>
              <a:t> </a:t>
            </a:r>
          </a:p>
          <a:p>
            <a:r>
              <a:rPr lang="cy-GB" sz="3400" dirty="0">
                <a:cs typeface="Arial" panose="020B0604020202020204" pitchFamily="34" charset="0"/>
              </a:rPr>
              <a:t>Mae’n ystyried mai cymdeithas yw’r broblem, nid y plentyn/person ifanc</a:t>
            </a:r>
          </a:p>
          <a:p>
            <a:r>
              <a:rPr lang="cy-GB" sz="3400" dirty="0">
                <a:cs typeface="Arial" panose="020B0604020202020204" pitchFamily="34" charset="0"/>
              </a:rPr>
              <a:t>Nid yw’r plentyn/person ifanc wedi’i anablu gan ei nam ond </a:t>
            </a:r>
            <a:r>
              <a:rPr lang="cy-GB" sz="3400" b="1" dirty="0">
                <a:cs typeface="Arial" panose="020B0604020202020204" pitchFamily="34" charset="0"/>
              </a:rPr>
              <a:t>gan y rhwystrau sy’n bodoli mewn cymdeithas nad ydynt yn cymryd ei anghenion i ystyriaeth</a:t>
            </a:r>
          </a:p>
          <a:p>
            <a:pPr marL="0" indent="0" algn="r">
              <a:buNone/>
            </a:pPr>
            <a:r>
              <a:rPr lang="cy-GB" sz="3400" dirty="0">
                <a:cs typeface="Arial" panose="020B0604020202020204" pitchFamily="34" charset="0"/>
              </a:rPr>
              <a:t>(</a:t>
            </a:r>
            <a:r>
              <a:rPr lang="cy-GB" sz="3400" dirty="0" err="1">
                <a:cs typeface="Arial" panose="020B0604020202020204" pitchFamily="34" charset="0"/>
              </a:rPr>
              <a:t>Scope</a:t>
            </a:r>
            <a:r>
              <a:rPr lang="cy-GB" sz="3400" dirty="0">
                <a:cs typeface="Arial" panose="020B0604020202020204" pitchFamily="34" charset="0"/>
              </a:rPr>
              <a:t>, 2025</a:t>
            </a:r>
            <a:r>
              <a:rPr lang="cy-GB" dirty="0">
                <a:cs typeface="Arial" panose="020B0604020202020204" pitchFamily="34" charset="0"/>
              </a:rPr>
              <a:t>)</a:t>
            </a:r>
          </a:p>
          <a:p>
            <a:pPr marL="0" indent="0">
              <a:buNone/>
            </a:pPr>
            <a:endParaRPr lang="en-GB" dirty="0">
              <a:latin typeface="Arial" panose="020B0604020202020204" pitchFamily="34" charset="0"/>
              <a:cs typeface="Arial" panose="020B0604020202020204" pitchFamily="34" charset="0"/>
            </a:endParaRPr>
          </a:p>
          <a:p>
            <a:endParaRPr lang="en-GB" dirty="0"/>
          </a:p>
          <a:p>
            <a:endParaRPr lang="en-GB" dirty="0"/>
          </a:p>
        </p:txBody>
      </p:sp>
      <p:sp>
        <p:nvSpPr>
          <p:cNvPr id="4" name="Content Placeholder 3">
            <a:extLst>
              <a:ext uri="{FF2B5EF4-FFF2-40B4-BE49-F238E27FC236}">
                <a16:creationId xmlns:a16="http://schemas.microsoft.com/office/drawing/2014/main" id="{D0F05590-5DCE-4214-9B66-9B78A81BB5C9}"/>
              </a:ext>
            </a:extLst>
          </p:cNvPr>
          <p:cNvSpPr>
            <a:spLocks noGrp="1"/>
          </p:cNvSpPr>
          <p:nvPr>
            <p:ph sz="half" idx="2"/>
          </p:nvPr>
        </p:nvSpPr>
        <p:spPr/>
        <p:txBody>
          <a:bodyPr>
            <a:normAutofit fontScale="47500" lnSpcReduction="20000"/>
          </a:bodyPr>
          <a:lstStyle/>
          <a:p>
            <a:pPr marL="0" indent="0">
              <a:buNone/>
            </a:pPr>
            <a:r>
              <a:rPr lang="en-GB" sz="3300" b="1" i="1" dirty="0">
                <a:solidFill>
                  <a:schemeClr val="accent1">
                    <a:lumMod val="75000"/>
                  </a:schemeClr>
                </a:solidFill>
              </a:rPr>
              <a:t>Medical Model of Disability </a:t>
            </a:r>
          </a:p>
          <a:p>
            <a:r>
              <a:rPr lang="en-GB" sz="3300" i="1" dirty="0">
                <a:solidFill>
                  <a:schemeClr val="accent1">
                    <a:lumMod val="75000"/>
                  </a:schemeClr>
                </a:solidFill>
                <a:cs typeface="Arial" panose="020B0604020202020204" pitchFamily="34" charset="0"/>
              </a:rPr>
              <a:t>Looks at the child/young person and sees the individual as the problem. </a:t>
            </a:r>
          </a:p>
          <a:p>
            <a:r>
              <a:rPr lang="en-GB" sz="3300" i="1" dirty="0">
                <a:solidFill>
                  <a:schemeClr val="accent1">
                    <a:lumMod val="75000"/>
                  </a:schemeClr>
                </a:solidFill>
                <a:cs typeface="Arial" panose="020B0604020202020204" pitchFamily="34" charset="0"/>
              </a:rPr>
              <a:t>The disability is caused by a physical, mental, sensory impairment. </a:t>
            </a:r>
          </a:p>
          <a:p>
            <a:pPr marL="0" indent="0">
              <a:buNone/>
            </a:pPr>
            <a:endParaRPr lang="en-GB" sz="3300" i="1" dirty="0">
              <a:solidFill>
                <a:schemeClr val="accent1">
                  <a:lumMod val="75000"/>
                </a:schemeClr>
              </a:solidFill>
              <a:cs typeface="Arial" panose="020B0604020202020204" pitchFamily="34" charset="0"/>
            </a:endParaRPr>
          </a:p>
          <a:p>
            <a:pPr marL="0" indent="0">
              <a:buNone/>
            </a:pPr>
            <a:r>
              <a:rPr lang="en-GB" sz="3300" b="1" i="1" dirty="0">
                <a:solidFill>
                  <a:schemeClr val="accent1">
                    <a:lumMod val="75000"/>
                  </a:schemeClr>
                </a:solidFill>
                <a:cs typeface="Arial" panose="020B0604020202020204" pitchFamily="34" charset="0"/>
              </a:rPr>
              <a:t>Social model of disability</a:t>
            </a:r>
          </a:p>
          <a:p>
            <a:pPr lvl="0">
              <a:lnSpc>
                <a:spcPct val="100000"/>
              </a:lnSpc>
              <a:defRPr/>
            </a:pPr>
            <a:r>
              <a:rPr lang="en-GB" sz="3300" i="1" dirty="0">
                <a:solidFill>
                  <a:schemeClr val="accent1">
                    <a:lumMod val="75000"/>
                  </a:schemeClr>
                </a:solidFill>
                <a:cs typeface="Arial" panose="020B0604020202020204" pitchFamily="34" charset="0"/>
              </a:rPr>
              <a:t>It views society as the problem not the child/young person</a:t>
            </a:r>
          </a:p>
          <a:p>
            <a:pPr>
              <a:lnSpc>
                <a:spcPct val="100000"/>
              </a:lnSpc>
              <a:defRPr/>
            </a:pPr>
            <a:r>
              <a:rPr lang="en-GB" sz="3300" i="1" dirty="0">
                <a:solidFill>
                  <a:schemeClr val="accent1">
                    <a:lumMod val="75000"/>
                  </a:schemeClr>
                </a:solidFill>
                <a:cs typeface="Arial" panose="020B0604020202020204" pitchFamily="34" charset="0"/>
              </a:rPr>
              <a:t>The child/young person is not disabled by their impairment but </a:t>
            </a:r>
            <a:r>
              <a:rPr lang="en-GB" sz="3300" b="1" i="1" dirty="0">
                <a:solidFill>
                  <a:schemeClr val="accent1">
                    <a:lumMod val="75000"/>
                  </a:schemeClr>
                </a:solidFill>
                <a:cs typeface="Arial" panose="020B0604020202020204" pitchFamily="34" charset="0"/>
              </a:rPr>
              <a:t>by the barriers that exist in society which do not take into account their needs</a:t>
            </a:r>
            <a:r>
              <a:rPr lang="en-GB" sz="3300" i="1" dirty="0">
                <a:solidFill>
                  <a:schemeClr val="accent1">
                    <a:lumMod val="75000"/>
                  </a:schemeClr>
                </a:solidFill>
                <a:cs typeface="Arial" panose="020B0604020202020204" pitchFamily="34" charset="0"/>
              </a:rPr>
              <a:t>. </a:t>
            </a:r>
          </a:p>
          <a:p>
            <a:pPr marL="0" lvl="0" indent="0" algn="r">
              <a:lnSpc>
                <a:spcPct val="120000"/>
              </a:lnSpc>
              <a:buNone/>
              <a:defRPr/>
            </a:pPr>
            <a:r>
              <a:rPr lang="en-GB" sz="3300" i="1" dirty="0">
                <a:solidFill>
                  <a:schemeClr val="accent1">
                    <a:lumMod val="75000"/>
                  </a:schemeClr>
                </a:solidFill>
              </a:rPr>
              <a:t>                                                       (Scope, 2025)</a:t>
            </a:r>
          </a:p>
          <a:p>
            <a:pPr marL="0" indent="0">
              <a:buNone/>
            </a:pPr>
            <a:endParaRPr lang="en-GB" i="1" dirty="0">
              <a:solidFill>
                <a:schemeClr val="accent1">
                  <a:lumMod val="75000"/>
                </a:schemeClr>
              </a:solidFill>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15331491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473888" y="477768"/>
            <a:ext cx="4614203" cy="1956841"/>
          </a:xfrm>
          <a:prstGeom prst="rect">
            <a:avLst/>
          </a:prstGeom>
        </p:spPr>
        <p:txBody>
          <a:bodyPr vert="horz" lIns="91440" tIns="45720" rIns="91440" bIns="45720" rtlCol="0" anchor="b">
            <a:normAutofit fontScale="25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spcAft>
                <a:spcPts val="600"/>
              </a:spcAft>
            </a:pPr>
            <a:endParaRPr lang="cy-GB" sz="1400" b="1" dirty="0"/>
          </a:p>
          <a:p>
            <a:pPr algn="l">
              <a:spcAft>
                <a:spcPts val="600"/>
              </a:spcAft>
            </a:pPr>
            <a:endParaRPr lang="cy-GB" sz="1400" b="1" dirty="0"/>
          </a:p>
          <a:p>
            <a:pPr algn="l">
              <a:spcAft>
                <a:spcPts val="600"/>
              </a:spcAft>
            </a:pPr>
            <a:endParaRPr lang="cy-GB" sz="1400" b="1" dirty="0"/>
          </a:p>
          <a:p>
            <a:pPr algn="l">
              <a:spcAft>
                <a:spcPts val="600"/>
              </a:spcAft>
            </a:pPr>
            <a:endParaRPr lang="cy-GB" sz="1400" b="1" dirty="0"/>
          </a:p>
          <a:p>
            <a:pPr algn="l">
              <a:spcAft>
                <a:spcPts val="600"/>
              </a:spcAft>
            </a:pPr>
            <a:endParaRPr lang="cy-GB" sz="1400" b="1" dirty="0"/>
          </a:p>
          <a:p>
            <a:pPr algn="l">
              <a:spcAft>
                <a:spcPts val="600"/>
              </a:spcAft>
            </a:pPr>
            <a:endParaRPr lang="cy-GB" sz="1400" b="1" dirty="0"/>
          </a:p>
          <a:p>
            <a:pPr algn="l">
              <a:spcAft>
                <a:spcPts val="600"/>
              </a:spcAft>
            </a:pPr>
            <a:endParaRPr lang="cy-GB" sz="11200" b="1" dirty="0"/>
          </a:p>
          <a:p>
            <a:pPr algn="l">
              <a:spcAft>
                <a:spcPts val="600"/>
              </a:spcAft>
            </a:pPr>
            <a:r>
              <a:rPr lang="cy-GB" sz="11200" b="1" dirty="0">
                <a:latin typeface="+mn-lt"/>
              </a:rPr>
              <a:t>Yn sesiwn heddiw</a:t>
            </a:r>
          </a:p>
          <a:p>
            <a:pPr algn="l">
              <a:spcAft>
                <a:spcPts val="600"/>
              </a:spcAft>
            </a:pPr>
            <a:r>
              <a:rPr lang="en-GB" sz="11200" b="1" dirty="0">
                <a:latin typeface="+mn-lt"/>
              </a:rPr>
              <a:t>Sut </a:t>
            </a:r>
            <a:r>
              <a:rPr lang="en-GB" sz="11200" b="1" dirty="0" err="1">
                <a:latin typeface="+mn-lt"/>
              </a:rPr>
              <a:t>ydyn</a:t>
            </a:r>
            <a:r>
              <a:rPr lang="en-GB" sz="11200" b="1" dirty="0">
                <a:latin typeface="+mn-lt"/>
              </a:rPr>
              <a:t> </a:t>
            </a:r>
            <a:r>
              <a:rPr lang="en-GB" sz="11200" b="1" dirty="0" err="1">
                <a:latin typeface="+mn-lt"/>
              </a:rPr>
              <a:t>ni'n</a:t>
            </a:r>
            <a:r>
              <a:rPr lang="en-GB" sz="11200" b="1" dirty="0">
                <a:latin typeface="+mn-lt"/>
              </a:rPr>
              <a:t> </a:t>
            </a:r>
            <a:r>
              <a:rPr lang="en-GB" sz="11200" b="1" dirty="0" err="1">
                <a:latin typeface="+mn-lt"/>
              </a:rPr>
              <a:t>cael</a:t>
            </a:r>
            <a:r>
              <a:rPr lang="en-GB" sz="11200" b="1" dirty="0">
                <a:latin typeface="+mn-lt"/>
              </a:rPr>
              <a:t> </a:t>
            </a:r>
            <a:r>
              <a:rPr lang="en-GB" sz="11200" b="1" dirty="0" err="1">
                <a:latin typeface="+mn-lt"/>
              </a:rPr>
              <a:t>gwared</a:t>
            </a:r>
            <a:r>
              <a:rPr lang="en-GB" sz="11200" b="1" dirty="0">
                <a:latin typeface="+mn-lt"/>
              </a:rPr>
              <a:t> </a:t>
            </a:r>
            <a:r>
              <a:rPr lang="en-GB" sz="11200" b="1" dirty="0" err="1">
                <a:latin typeface="+mn-lt"/>
              </a:rPr>
              <a:t>ar</a:t>
            </a:r>
            <a:r>
              <a:rPr lang="en-GB" sz="11200" b="1" dirty="0">
                <a:latin typeface="+mn-lt"/>
              </a:rPr>
              <a:t> y </a:t>
            </a:r>
            <a:r>
              <a:rPr lang="en-GB" sz="11200" b="1" dirty="0" err="1">
                <a:latin typeface="+mn-lt"/>
              </a:rPr>
              <a:t>rhwystrau</a:t>
            </a:r>
            <a:r>
              <a:rPr lang="en-GB" sz="11200" b="1" dirty="0">
                <a:latin typeface="+mn-lt"/>
              </a:rPr>
              <a:t>?</a:t>
            </a:r>
          </a:p>
          <a:p>
            <a:pPr algn="l">
              <a:spcAft>
                <a:spcPts val="600"/>
              </a:spcAft>
            </a:pPr>
            <a:endParaRPr lang="cy-GB" sz="7000" b="1" dirty="0"/>
          </a:p>
        </p:txBody>
      </p:sp>
      <p:sp>
        <p:nvSpPr>
          <p:cNvPr id="2" name="Content Placeholder 3"/>
          <p:cNvSpPr txBox="1">
            <a:spLocks/>
          </p:cNvSpPr>
          <p:nvPr/>
        </p:nvSpPr>
        <p:spPr>
          <a:xfrm>
            <a:off x="6766560" y="2872899"/>
            <a:ext cx="5422392" cy="268554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85800" indent="-457200"/>
            <a:r>
              <a:rPr lang="en-US" i="1" dirty="0">
                <a:solidFill>
                  <a:schemeClr val="accent1">
                    <a:lumMod val="75000"/>
                  </a:schemeClr>
                </a:solidFill>
              </a:rPr>
              <a:t>Individual Development Plans</a:t>
            </a:r>
          </a:p>
          <a:p>
            <a:pPr marL="457200"/>
            <a:r>
              <a:rPr lang="en-US" i="1" dirty="0">
                <a:solidFill>
                  <a:schemeClr val="accent1">
                    <a:lumMod val="75000"/>
                  </a:schemeClr>
                </a:solidFill>
              </a:rPr>
              <a:t>Additional Learning Provision</a:t>
            </a:r>
          </a:p>
          <a:p>
            <a:pPr marL="457200"/>
            <a:r>
              <a:rPr lang="en-US" i="1" dirty="0">
                <a:solidFill>
                  <a:schemeClr val="accent1">
                    <a:lumMod val="75000"/>
                  </a:schemeClr>
                </a:solidFill>
              </a:rPr>
              <a:t>Person-</a:t>
            </a:r>
            <a:r>
              <a:rPr lang="en-US" i="1" dirty="0" err="1">
                <a:solidFill>
                  <a:schemeClr val="accent1">
                    <a:lumMod val="75000"/>
                  </a:schemeClr>
                </a:solidFill>
              </a:rPr>
              <a:t>Centred</a:t>
            </a:r>
            <a:r>
              <a:rPr lang="en-US" i="1" dirty="0">
                <a:solidFill>
                  <a:schemeClr val="accent1">
                    <a:lumMod val="75000"/>
                  </a:schemeClr>
                </a:solidFill>
              </a:rPr>
              <a:t> Planning</a:t>
            </a:r>
          </a:p>
          <a:p>
            <a:pPr marL="457200"/>
            <a:r>
              <a:rPr lang="en-US" i="1" dirty="0">
                <a:solidFill>
                  <a:schemeClr val="accent1">
                    <a:lumMod val="75000"/>
                  </a:schemeClr>
                </a:solidFill>
              </a:rPr>
              <a:t>What experience do you have with these?</a:t>
            </a:r>
          </a:p>
          <a:p>
            <a:pPr marL="457200"/>
            <a:endParaRPr lang="en-US" dirty="0"/>
          </a:p>
          <a:p>
            <a:pPr indent="0">
              <a:buNone/>
            </a:pPr>
            <a:endParaRPr lang="en-US" sz="2200" dirty="0"/>
          </a:p>
          <a:p>
            <a:endParaRPr lang="en-US" sz="2200" dirty="0"/>
          </a:p>
        </p:txBody>
      </p:sp>
      <p:sp>
        <p:nvSpPr>
          <p:cNvPr id="4" name="Title 1">
            <a:extLst>
              <a:ext uri="{FF2B5EF4-FFF2-40B4-BE49-F238E27FC236}">
                <a16:creationId xmlns:a16="http://schemas.microsoft.com/office/drawing/2014/main" id="{FCC53500-3007-2612-4587-36A08ED10333}"/>
              </a:ext>
            </a:extLst>
          </p:cNvPr>
          <p:cNvSpPr txBox="1">
            <a:spLocks/>
          </p:cNvSpPr>
          <p:nvPr/>
        </p:nvSpPr>
        <p:spPr>
          <a:xfrm>
            <a:off x="7439464" y="477769"/>
            <a:ext cx="4614203" cy="1956841"/>
          </a:xfrm>
          <a:prstGeom prst="rect">
            <a:avLst/>
          </a:prstGeom>
        </p:spPr>
        <p:txBody>
          <a:bodyPr vert="horz" lIns="91440" tIns="45720" rIns="91440" bIns="45720" rtlCol="0" anchor="b">
            <a:normAutofit fontScale="25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spcAft>
                <a:spcPts val="600"/>
              </a:spcAft>
            </a:pPr>
            <a:endParaRPr lang="en-US" sz="1400" b="1" dirty="0"/>
          </a:p>
          <a:p>
            <a:pPr algn="l">
              <a:spcAft>
                <a:spcPts val="600"/>
              </a:spcAft>
            </a:pPr>
            <a:endParaRPr lang="en-US" sz="1400" b="1" dirty="0"/>
          </a:p>
          <a:p>
            <a:pPr algn="l">
              <a:spcAft>
                <a:spcPts val="600"/>
              </a:spcAft>
            </a:pPr>
            <a:endParaRPr lang="en-US" sz="1400" b="1" dirty="0"/>
          </a:p>
          <a:p>
            <a:pPr algn="l">
              <a:spcAft>
                <a:spcPts val="600"/>
              </a:spcAft>
            </a:pPr>
            <a:endParaRPr lang="en-US" sz="1400" b="1" dirty="0"/>
          </a:p>
          <a:p>
            <a:pPr algn="l">
              <a:spcAft>
                <a:spcPts val="600"/>
              </a:spcAft>
            </a:pPr>
            <a:endParaRPr lang="en-US" sz="1400" b="1" dirty="0"/>
          </a:p>
          <a:p>
            <a:pPr algn="l">
              <a:spcAft>
                <a:spcPts val="600"/>
              </a:spcAft>
            </a:pPr>
            <a:endParaRPr lang="en-US" sz="1400" b="1" dirty="0"/>
          </a:p>
          <a:p>
            <a:pPr algn="l">
              <a:spcAft>
                <a:spcPts val="600"/>
              </a:spcAft>
            </a:pPr>
            <a:endParaRPr lang="en-US" sz="1400" b="1" dirty="0"/>
          </a:p>
          <a:p>
            <a:pPr algn="l">
              <a:spcAft>
                <a:spcPts val="600"/>
              </a:spcAft>
            </a:pPr>
            <a:endParaRPr lang="en-US" sz="11200" b="1" i="1" dirty="0">
              <a:solidFill>
                <a:schemeClr val="accent1">
                  <a:lumMod val="75000"/>
                </a:schemeClr>
              </a:solidFill>
              <a:latin typeface="+mn-lt"/>
            </a:endParaRPr>
          </a:p>
          <a:p>
            <a:pPr algn="l">
              <a:spcAft>
                <a:spcPts val="600"/>
              </a:spcAft>
            </a:pPr>
            <a:r>
              <a:rPr lang="en-US" sz="11200" b="1" i="1" dirty="0">
                <a:solidFill>
                  <a:schemeClr val="accent1">
                    <a:lumMod val="75000"/>
                  </a:schemeClr>
                </a:solidFill>
                <a:latin typeface="+mn-lt"/>
              </a:rPr>
              <a:t>In today’s session</a:t>
            </a:r>
          </a:p>
          <a:p>
            <a:pPr algn="l">
              <a:spcAft>
                <a:spcPts val="600"/>
              </a:spcAft>
            </a:pPr>
            <a:r>
              <a:rPr lang="en-US" sz="11200" b="1" i="1" dirty="0">
                <a:solidFill>
                  <a:schemeClr val="accent1">
                    <a:lumMod val="75000"/>
                  </a:schemeClr>
                </a:solidFill>
                <a:latin typeface="+mn-lt"/>
              </a:rPr>
              <a:t>How do we remove the barriers?</a:t>
            </a:r>
          </a:p>
        </p:txBody>
      </p:sp>
      <p:sp>
        <p:nvSpPr>
          <p:cNvPr id="5" name="Content Placeholder 3">
            <a:extLst>
              <a:ext uri="{FF2B5EF4-FFF2-40B4-BE49-F238E27FC236}">
                <a16:creationId xmlns:a16="http://schemas.microsoft.com/office/drawing/2014/main" id="{7DB796F1-AD2E-D510-6D99-1289D4F3C634}"/>
              </a:ext>
            </a:extLst>
          </p:cNvPr>
          <p:cNvSpPr txBox="1">
            <a:spLocks/>
          </p:cNvSpPr>
          <p:nvPr/>
        </p:nvSpPr>
        <p:spPr>
          <a:xfrm>
            <a:off x="204907" y="2194560"/>
            <a:ext cx="5422392" cy="375181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a:endParaRPr lang="cy-GB" sz="2200" dirty="0"/>
          </a:p>
          <a:p>
            <a:pPr marL="457200"/>
            <a:r>
              <a:rPr lang="cy-GB" dirty="0"/>
              <a:t>Cynlluniau Datblygu Unigol</a:t>
            </a:r>
          </a:p>
          <a:p>
            <a:pPr marL="457200"/>
            <a:r>
              <a:rPr lang="cy-GB" dirty="0"/>
              <a:t>Darpariaeth Ddysgu Ychwanegol</a:t>
            </a:r>
          </a:p>
          <a:p>
            <a:pPr marL="457200"/>
            <a:r>
              <a:rPr lang="cy-GB" dirty="0"/>
              <a:t>Cynllunio sy’n Canolbwyntio ar yr Unigolyn</a:t>
            </a:r>
          </a:p>
          <a:p>
            <a:pPr marL="457200"/>
            <a:r>
              <a:rPr lang="en-GB" dirty="0"/>
              <a:t>Pa </a:t>
            </a:r>
            <a:r>
              <a:rPr lang="en-GB" dirty="0" err="1"/>
              <a:t>brofiad</a:t>
            </a:r>
            <a:r>
              <a:rPr lang="en-GB" dirty="0"/>
              <a:t> </a:t>
            </a:r>
            <a:r>
              <a:rPr lang="en-GB" dirty="0" err="1"/>
              <a:t>sydd</a:t>
            </a:r>
            <a:r>
              <a:rPr lang="en-GB" dirty="0"/>
              <a:t> </a:t>
            </a:r>
            <a:r>
              <a:rPr lang="en-GB" dirty="0" err="1"/>
              <a:t>gennych</a:t>
            </a:r>
            <a:r>
              <a:rPr lang="en-GB" dirty="0"/>
              <a:t> chi </a:t>
            </a:r>
            <a:r>
              <a:rPr lang="en-GB" dirty="0" err="1"/>
              <a:t>gyda'r</a:t>
            </a:r>
            <a:r>
              <a:rPr lang="en-GB" dirty="0"/>
              <a:t> </a:t>
            </a:r>
            <a:r>
              <a:rPr lang="en-GB" dirty="0" err="1"/>
              <a:t>rhain</a:t>
            </a:r>
            <a:r>
              <a:rPr lang="en-GB" dirty="0"/>
              <a:t>?</a:t>
            </a:r>
          </a:p>
          <a:p>
            <a:pPr marL="457200"/>
            <a:endParaRPr lang="cy-GB" dirty="0"/>
          </a:p>
          <a:p>
            <a:pPr marL="457200"/>
            <a:endParaRPr lang="cy-GB" dirty="0"/>
          </a:p>
          <a:p>
            <a:pPr indent="0">
              <a:buNone/>
            </a:pPr>
            <a:endParaRPr lang="cy-GB" sz="2200" dirty="0"/>
          </a:p>
          <a:p>
            <a:endParaRPr lang="cy-GB" sz="2200" dirty="0"/>
          </a:p>
        </p:txBody>
      </p:sp>
    </p:spTree>
    <p:extLst>
      <p:ext uri="{BB962C8B-B14F-4D97-AF65-F5344CB8AC3E}">
        <p14:creationId xmlns:p14="http://schemas.microsoft.com/office/powerpoint/2010/main" val="21411223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D01F57-29EA-5AB9-F5FC-055A3599025E}"/>
              </a:ext>
            </a:extLst>
          </p:cNvPr>
          <p:cNvSpPr>
            <a:spLocks noGrp="1"/>
          </p:cNvSpPr>
          <p:nvPr>
            <p:ph type="title"/>
          </p:nvPr>
        </p:nvSpPr>
        <p:spPr>
          <a:xfrm>
            <a:off x="7033846" y="325369"/>
            <a:ext cx="5050302" cy="1956841"/>
          </a:xfrm>
        </p:spPr>
        <p:txBody>
          <a:bodyPr anchor="b">
            <a:normAutofit fontScale="90000"/>
          </a:bodyPr>
          <a:lstStyle/>
          <a:p>
            <a:r>
              <a:rPr lang="en-GB" sz="5000" i="1" dirty="0">
                <a:solidFill>
                  <a:schemeClr val="tx2">
                    <a:lumMod val="75000"/>
                  </a:schemeClr>
                </a:solidFill>
              </a:rPr>
              <a:t>Individual Development Plan (IDP)</a:t>
            </a:r>
          </a:p>
        </p:txBody>
      </p:sp>
      <p:sp>
        <p:nvSpPr>
          <p:cNvPr id="10" name="Content Placeholder 9">
            <a:extLst>
              <a:ext uri="{FF2B5EF4-FFF2-40B4-BE49-F238E27FC236}">
                <a16:creationId xmlns:a16="http://schemas.microsoft.com/office/drawing/2014/main" id="{743656CA-C2A9-C28F-E6B0-86E2376B4881}"/>
              </a:ext>
            </a:extLst>
          </p:cNvPr>
          <p:cNvSpPr>
            <a:spLocks noGrp="1"/>
          </p:cNvSpPr>
          <p:nvPr>
            <p:ph idx="1"/>
          </p:nvPr>
        </p:nvSpPr>
        <p:spPr>
          <a:xfrm>
            <a:off x="6822830" y="2872899"/>
            <a:ext cx="5261317" cy="3320668"/>
          </a:xfrm>
        </p:spPr>
        <p:txBody>
          <a:bodyPr>
            <a:normAutofit/>
          </a:bodyPr>
          <a:lstStyle/>
          <a:p>
            <a:r>
              <a:rPr lang="en-GB" b="0" i="1" dirty="0">
                <a:solidFill>
                  <a:schemeClr val="tx2">
                    <a:lumMod val="75000"/>
                  </a:schemeClr>
                </a:solidFill>
                <a:effectLst/>
              </a:rPr>
              <a:t>A legal document which describes a child or young person’s additional learning needs, the support they need and the outcomes they would like to achieve.  </a:t>
            </a:r>
          </a:p>
          <a:p>
            <a:pPr marL="0" indent="0" algn="r">
              <a:buNone/>
            </a:pPr>
            <a:r>
              <a:rPr lang="en-GB" sz="1200" i="1" dirty="0">
                <a:solidFill>
                  <a:schemeClr val="tx2">
                    <a:lumMod val="75000"/>
                  </a:schemeClr>
                </a:solidFill>
              </a:rPr>
              <a:t>Welsh Government (2021)</a:t>
            </a:r>
            <a:endParaRPr lang="en-GB" sz="1200" b="0" i="1" dirty="0">
              <a:solidFill>
                <a:schemeClr val="tx2">
                  <a:lumMod val="75000"/>
                </a:schemeClr>
              </a:solidFill>
              <a:effectLst/>
            </a:endParaRPr>
          </a:p>
          <a:p>
            <a:endParaRPr lang="en-US" dirty="0"/>
          </a:p>
        </p:txBody>
      </p:sp>
      <p:sp>
        <p:nvSpPr>
          <p:cNvPr id="3" name="Title 1">
            <a:extLst>
              <a:ext uri="{FF2B5EF4-FFF2-40B4-BE49-F238E27FC236}">
                <a16:creationId xmlns:a16="http://schemas.microsoft.com/office/drawing/2014/main" id="{615619A7-EF22-893E-1CBB-14A2244652B7}"/>
              </a:ext>
            </a:extLst>
          </p:cNvPr>
          <p:cNvSpPr txBox="1">
            <a:spLocks/>
          </p:cNvSpPr>
          <p:nvPr/>
        </p:nvSpPr>
        <p:spPr>
          <a:xfrm>
            <a:off x="444788" y="441910"/>
            <a:ext cx="5050302" cy="1956841"/>
          </a:xfrm>
          <a:prstGeom prst="rect">
            <a:avLst/>
          </a:prstGeom>
        </p:spPr>
        <p:txBody>
          <a:bodyPr vert="horz" lIns="91440" tIns="45720" rIns="91440" bIns="45720" rtlCol="0" anchor="b">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cy-GB" sz="5000" dirty="0"/>
              <a:t>Cynllun Datblygu Unigol (CDU)</a:t>
            </a:r>
          </a:p>
        </p:txBody>
      </p:sp>
      <p:sp>
        <p:nvSpPr>
          <p:cNvPr id="4" name="Content Placeholder 9">
            <a:extLst>
              <a:ext uri="{FF2B5EF4-FFF2-40B4-BE49-F238E27FC236}">
                <a16:creationId xmlns:a16="http://schemas.microsoft.com/office/drawing/2014/main" id="{3BA6DDE1-B627-FF52-36F2-B217B990ECAD}"/>
              </a:ext>
            </a:extLst>
          </p:cNvPr>
          <p:cNvSpPr txBox="1">
            <a:spLocks/>
          </p:cNvSpPr>
          <p:nvPr/>
        </p:nvSpPr>
        <p:spPr>
          <a:xfrm>
            <a:off x="444788" y="2968041"/>
            <a:ext cx="5261317" cy="332066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cy-GB" dirty="0"/>
              <a:t>Dogfen gyfreithiol sy’n disgrifio anghenion dysgu ychwanegol plentyn neu berson ifanc, y cymorth sydd ei angen arnyn nhw a’r canlyniadau yr hoffent eu cyflawni.  </a:t>
            </a:r>
          </a:p>
          <a:p>
            <a:pPr marL="0" indent="0" algn="r">
              <a:buFont typeface="Arial" panose="020B0604020202020204" pitchFamily="34" charset="0"/>
              <a:buNone/>
            </a:pPr>
            <a:r>
              <a:rPr lang="cy-GB" sz="1200" dirty="0"/>
              <a:t>Llywodraeth Cymru (2021)</a:t>
            </a:r>
          </a:p>
          <a:p>
            <a:endParaRPr lang="cy-GB" dirty="0"/>
          </a:p>
        </p:txBody>
      </p:sp>
    </p:spTree>
    <p:extLst>
      <p:ext uri="{BB962C8B-B14F-4D97-AF65-F5344CB8AC3E}">
        <p14:creationId xmlns:p14="http://schemas.microsoft.com/office/powerpoint/2010/main" val="17172537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D01F57-29EA-5AB9-F5FC-055A3599025E}"/>
              </a:ext>
            </a:extLst>
          </p:cNvPr>
          <p:cNvSpPr>
            <a:spLocks noGrp="1"/>
          </p:cNvSpPr>
          <p:nvPr>
            <p:ph type="title"/>
          </p:nvPr>
        </p:nvSpPr>
        <p:spPr>
          <a:xfrm>
            <a:off x="296524" y="477769"/>
            <a:ext cx="5366121" cy="1956841"/>
          </a:xfrm>
        </p:spPr>
        <p:txBody>
          <a:bodyPr anchor="b">
            <a:normAutofit/>
          </a:bodyPr>
          <a:lstStyle/>
          <a:p>
            <a:r>
              <a:rPr lang="cy-GB" sz="5000" dirty="0"/>
              <a:t>Darpariaeth Ddysgu Ychwanegol (</a:t>
            </a:r>
            <a:r>
              <a:rPr lang="cy-GB" sz="5000" dirty="0" err="1"/>
              <a:t>DDdY</a:t>
            </a:r>
            <a:r>
              <a:rPr lang="cy-GB" sz="5000" dirty="0"/>
              <a:t>)</a:t>
            </a:r>
          </a:p>
        </p:txBody>
      </p:sp>
      <p:sp>
        <p:nvSpPr>
          <p:cNvPr id="10" name="Content Placeholder 9">
            <a:extLst>
              <a:ext uri="{FF2B5EF4-FFF2-40B4-BE49-F238E27FC236}">
                <a16:creationId xmlns:a16="http://schemas.microsoft.com/office/drawing/2014/main" id="{743656CA-C2A9-C28F-E6B0-86E2376B4881}"/>
              </a:ext>
            </a:extLst>
          </p:cNvPr>
          <p:cNvSpPr>
            <a:spLocks noGrp="1"/>
          </p:cNvSpPr>
          <p:nvPr>
            <p:ph idx="1"/>
          </p:nvPr>
        </p:nvSpPr>
        <p:spPr>
          <a:xfrm>
            <a:off x="6400800" y="2872899"/>
            <a:ext cx="5669280" cy="3320668"/>
          </a:xfrm>
        </p:spPr>
        <p:txBody>
          <a:bodyPr>
            <a:normAutofit fontScale="77500" lnSpcReduction="20000"/>
          </a:bodyPr>
          <a:lstStyle/>
          <a:p>
            <a:r>
              <a:rPr lang="en-US" sz="3200" i="1" dirty="0">
                <a:solidFill>
                  <a:schemeClr val="tx2">
                    <a:lumMod val="75000"/>
                  </a:schemeClr>
                </a:solidFill>
              </a:rPr>
              <a:t>The extra support given to children with an ALN to help them learn</a:t>
            </a:r>
          </a:p>
          <a:p>
            <a:r>
              <a:rPr lang="en-US" sz="3200" i="1" dirty="0">
                <a:solidFill>
                  <a:schemeClr val="tx2">
                    <a:lumMod val="75000"/>
                  </a:schemeClr>
                </a:solidFill>
              </a:rPr>
              <a:t>It is written into the IDP</a:t>
            </a:r>
          </a:p>
          <a:p>
            <a:pPr marL="0" indent="0">
              <a:buNone/>
            </a:pPr>
            <a:r>
              <a:rPr lang="en-US" sz="3200" i="1" dirty="0">
                <a:solidFill>
                  <a:schemeClr val="tx2">
                    <a:lumMod val="75000"/>
                  </a:schemeClr>
                </a:solidFill>
              </a:rPr>
              <a:t>                                       </a:t>
            </a:r>
            <a:r>
              <a:rPr lang="en-US" sz="1900" i="1" dirty="0">
                <a:solidFill>
                  <a:schemeClr val="tx2">
                    <a:lumMod val="75000"/>
                  </a:schemeClr>
                </a:solidFill>
              </a:rPr>
              <a:t>Welsh Government (2021)</a:t>
            </a:r>
          </a:p>
          <a:p>
            <a:r>
              <a:rPr lang="en-US" sz="3200" i="1" dirty="0">
                <a:solidFill>
                  <a:schemeClr val="tx2">
                    <a:lumMod val="75000"/>
                  </a:schemeClr>
                </a:solidFill>
              </a:rPr>
              <a:t>It can be delivered by teachers, TAs, other education professionals.</a:t>
            </a:r>
          </a:p>
          <a:p>
            <a:pPr marL="0" indent="0">
              <a:buNone/>
            </a:pPr>
            <a:r>
              <a:rPr lang="en-US" sz="1900" i="1" dirty="0">
                <a:solidFill>
                  <a:schemeClr val="tx2">
                    <a:lumMod val="75000"/>
                  </a:schemeClr>
                </a:solidFill>
              </a:rPr>
              <a:t>                                                                                     </a:t>
            </a:r>
            <a:r>
              <a:rPr lang="en-US" sz="1900" i="1" dirty="0" err="1">
                <a:solidFill>
                  <a:schemeClr val="tx2">
                    <a:lumMod val="75000"/>
                  </a:schemeClr>
                </a:solidFill>
              </a:rPr>
              <a:t>Dewis</a:t>
            </a:r>
            <a:r>
              <a:rPr lang="en-US" sz="1900" i="1" dirty="0">
                <a:solidFill>
                  <a:schemeClr val="tx2">
                    <a:lumMod val="75000"/>
                  </a:schemeClr>
                </a:solidFill>
              </a:rPr>
              <a:t> (2020)</a:t>
            </a:r>
          </a:p>
          <a:p>
            <a:pPr marL="457200" lvl="1" indent="0">
              <a:buNone/>
            </a:pPr>
            <a:r>
              <a:rPr lang="en-US" sz="1200" dirty="0">
                <a:solidFill>
                  <a:schemeClr val="tx2">
                    <a:lumMod val="75000"/>
                  </a:schemeClr>
                </a:solidFill>
              </a:rPr>
              <a:t>                                               </a:t>
            </a:r>
          </a:p>
          <a:p>
            <a:pPr marL="457200" lvl="1" indent="0">
              <a:buNone/>
            </a:pPr>
            <a:endParaRPr lang="en-US" sz="1200" dirty="0"/>
          </a:p>
          <a:p>
            <a:pPr marL="457200" lvl="1" indent="0">
              <a:buNone/>
            </a:pPr>
            <a:endParaRPr lang="en-US" sz="1200" dirty="0"/>
          </a:p>
          <a:p>
            <a:pPr marL="0" indent="0">
              <a:buNone/>
            </a:pPr>
            <a:r>
              <a:rPr lang="en-US" sz="3200" dirty="0"/>
              <a:t>               </a:t>
            </a:r>
          </a:p>
        </p:txBody>
      </p:sp>
      <p:sp>
        <p:nvSpPr>
          <p:cNvPr id="3" name="Title 1">
            <a:extLst>
              <a:ext uri="{FF2B5EF4-FFF2-40B4-BE49-F238E27FC236}">
                <a16:creationId xmlns:a16="http://schemas.microsoft.com/office/drawing/2014/main" id="{72513823-26C5-1F6B-2645-3F0BECAC28D1}"/>
              </a:ext>
            </a:extLst>
          </p:cNvPr>
          <p:cNvSpPr txBox="1">
            <a:spLocks/>
          </p:cNvSpPr>
          <p:nvPr/>
        </p:nvSpPr>
        <p:spPr>
          <a:xfrm>
            <a:off x="6529355" y="477769"/>
            <a:ext cx="5366121" cy="1956841"/>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5000" b="1" i="1" dirty="0">
                <a:solidFill>
                  <a:schemeClr val="tx2">
                    <a:lumMod val="75000"/>
                  </a:schemeClr>
                </a:solidFill>
              </a:rPr>
              <a:t>Additional Learning Provision (ALP)</a:t>
            </a:r>
          </a:p>
        </p:txBody>
      </p:sp>
      <p:sp>
        <p:nvSpPr>
          <p:cNvPr id="4" name="Content Placeholder 9">
            <a:extLst>
              <a:ext uri="{FF2B5EF4-FFF2-40B4-BE49-F238E27FC236}">
                <a16:creationId xmlns:a16="http://schemas.microsoft.com/office/drawing/2014/main" id="{343C0E13-BDFE-6150-44B9-3C977E36208B}"/>
              </a:ext>
            </a:extLst>
          </p:cNvPr>
          <p:cNvSpPr txBox="1">
            <a:spLocks/>
          </p:cNvSpPr>
          <p:nvPr/>
        </p:nvSpPr>
        <p:spPr>
          <a:xfrm>
            <a:off x="425196" y="2872899"/>
            <a:ext cx="5669280" cy="3320668"/>
          </a:xfrm>
          <a:prstGeom prst="rect">
            <a:avLst/>
          </a:prstGeom>
        </p:spPr>
        <p:txBody>
          <a:bodyPr vert="horz" lIns="91440" tIns="45720" rIns="91440" bIns="45720" rtlCol="0">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cy-GB" sz="3200" dirty="0"/>
              <a:t>Y cymorth ychwanegol a roddir i blant ag ADY i’w helpu i ddysgu</a:t>
            </a:r>
          </a:p>
          <a:p>
            <a:r>
              <a:rPr lang="cy-GB" sz="3200" dirty="0"/>
              <a:t>Mae wedi’i chynnwys yn y CDU</a:t>
            </a:r>
          </a:p>
          <a:p>
            <a:pPr marL="0" indent="0">
              <a:buFont typeface="Arial" panose="020B0604020202020204" pitchFamily="34" charset="0"/>
              <a:buNone/>
            </a:pPr>
            <a:r>
              <a:rPr lang="cy-GB" sz="3200" dirty="0"/>
              <a:t>                                         </a:t>
            </a:r>
            <a:r>
              <a:rPr lang="cy-GB" sz="1800" dirty="0"/>
              <a:t>Llywodraeth Cymru (2021)</a:t>
            </a:r>
          </a:p>
          <a:p>
            <a:r>
              <a:rPr lang="cy-GB" sz="3200" dirty="0"/>
              <a:t>Gall gael ei darparu gan athrawon, Cynorthwywyr Addysgu, gweithwyr addysg proffesiynol eraill.</a:t>
            </a:r>
          </a:p>
          <a:p>
            <a:pPr marL="0" indent="0">
              <a:buFont typeface="Arial" panose="020B0604020202020204" pitchFamily="34" charset="0"/>
              <a:buNone/>
            </a:pPr>
            <a:r>
              <a:rPr lang="cy-GB" sz="1800" dirty="0"/>
              <a:t>                                                                                     Dewis (2020)</a:t>
            </a:r>
          </a:p>
          <a:p>
            <a:pPr marL="457200" lvl="1" indent="0">
              <a:buFont typeface="Arial" panose="020B0604020202020204" pitchFamily="34" charset="0"/>
              <a:buNone/>
            </a:pPr>
            <a:r>
              <a:rPr lang="cy-GB" sz="1200" dirty="0"/>
              <a:t>                                               </a:t>
            </a:r>
          </a:p>
          <a:p>
            <a:pPr marL="457200" lvl="1" indent="0">
              <a:buFont typeface="Arial" panose="020B0604020202020204" pitchFamily="34" charset="0"/>
              <a:buNone/>
            </a:pPr>
            <a:endParaRPr lang="cy-GB" sz="1200" dirty="0"/>
          </a:p>
          <a:p>
            <a:pPr marL="457200" lvl="1" indent="0">
              <a:buFont typeface="Arial" panose="020B0604020202020204" pitchFamily="34" charset="0"/>
              <a:buNone/>
            </a:pPr>
            <a:endParaRPr lang="cy-GB" sz="1200" dirty="0"/>
          </a:p>
          <a:p>
            <a:pPr marL="0" indent="0">
              <a:buFont typeface="Arial" panose="020B0604020202020204" pitchFamily="34" charset="0"/>
              <a:buNone/>
            </a:pPr>
            <a:endParaRPr lang="cy-GB" sz="3200" dirty="0"/>
          </a:p>
        </p:txBody>
      </p:sp>
    </p:spTree>
    <p:extLst>
      <p:ext uri="{BB962C8B-B14F-4D97-AF65-F5344CB8AC3E}">
        <p14:creationId xmlns:p14="http://schemas.microsoft.com/office/powerpoint/2010/main" val="15859578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D01F57-29EA-5AB9-F5FC-055A3599025E}"/>
              </a:ext>
            </a:extLst>
          </p:cNvPr>
          <p:cNvSpPr>
            <a:spLocks noGrp="1"/>
          </p:cNvSpPr>
          <p:nvPr>
            <p:ph type="title"/>
          </p:nvPr>
        </p:nvSpPr>
        <p:spPr>
          <a:xfrm>
            <a:off x="6583680" y="325369"/>
            <a:ext cx="5605272" cy="1956841"/>
          </a:xfrm>
        </p:spPr>
        <p:txBody>
          <a:bodyPr anchor="b">
            <a:normAutofit/>
          </a:bodyPr>
          <a:lstStyle/>
          <a:p>
            <a:r>
              <a:rPr lang="en-GB" sz="5000" b="1" i="1" dirty="0">
                <a:solidFill>
                  <a:schemeClr val="accent1">
                    <a:lumMod val="75000"/>
                  </a:schemeClr>
                </a:solidFill>
              </a:rPr>
              <a:t>Person Centred Planning (PCP)</a:t>
            </a:r>
          </a:p>
        </p:txBody>
      </p:sp>
      <p:sp>
        <p:nvSpPr>
          <p:cNvPr id="10" name="Content Placeholder 9">
            <a:extLst>
              <a:ext uri="{FF2B5EF4-FFF2-40B4-BE49-F238E27FC236}">
                <a16:creationId xmlns:a16="http://schemas.microsoft.com/office/drawing/2014/main" id="{743656CA-C2A9-C28F-E6B0-86E2376B4881}"/>
              </a:ext>
            </a:extLst>
          </p:cNvPr>
          <p:cNvSpPr>
            <a:spLocks noGrp="1"/>
          </p:cNvSpPr>
          <p:nvPr>
            <p:ph idx="1"/>
          </p:nvPr>
        </p:nvSpPr>
        <p:spPr>
          <a:xfrm>
            <a:off x="6583680" y="2872898"/>
            <a:ext cx="5472332" cy="3879593"/>
          </a:xfrm>
        </p:spPr>
        <p:txBody>
          <a:bodyPr>
            <a:normAutofit/>
          </a:bodyPr>
          <a:lstStyle/>
          <a:p>
            <a:r>
              <a:rPr lang="en-GB" sz="1800" i="1" dirty="0">
                <a:solidFill>
                  <a:schemeClr val="accent1">
                    <a:lumMod val="75000"/>
                  </a:schemeClr>
                </a:solidFill>
                <a:latin typeface="Calibri" panose="020F0502020204030204" pitchFamily="34" charset="0"/>
                <a:cs typeface="Calibri" panose="020F0502020204030204" pitchFamily="34" charset="0"/>
              </a:rPr>
              <a:t>An approach </a:t>
            </a:r>
            <a:r>
              <a:rPr lang="en-GB" sz="1800" b="0" i="1" dirty="0">
                <a:solidFill>
                  <a:schemeClr val="accent1">
                    <a:lumMod val="75000"/>
                  </a:schemeClr>
                </a:solidFill>
                <a:effectLst/>
                <a:latin typeface="Calibri" panose="020F0502020204030204" pitchFamily="34" charset="0"/>
                <a:cs typeface="Calibri" panose="020F0502020204030204" pitchFamily="34" charset="0"/>
              </a:rPr>
              <a:t>based on a set of shared values that can be used to plan with a person – not for them.  </a:t>
            </a:r>
          </a:p>
          <a:p>
            <a:pPr marL="0" indent="0">
              <a:buNone/>
            </a:pPr>
            <a:r>
              <a:rPr lang="en-GB" sz="1800" i="1" dirty="0">
                <a:solidFill>
                  <a:schemeClr val="accent1">
                    <a:lumMod val="75000"/>
                  </a:schemeClr>
                </a:solidFill>
                <a:latin typeface="Calibri" panose="020F0502020204030204" pitchFamily="34" charset="0"/>
                <a:cs typeface="Calibri" panose="020F0502020204030204" pitchFamily="34" charset="0"/>
              </a:rPr>
              <a:t>                                             </a:t>
            </a:r>
            <a:r>
              <a:rPr lang="en-GB" sz="1200" b="0" i="1" dirty="0">
                <a:solidFill>
                  <a:schemeClr val="accent1">
                    <a:lumMod val="75000"/>
                  </a:schemeClr>
                </a:solidFill>
                <a:effectLst/>
                <a:latin typeface="Calibri" panose="020F0502020204030204" pitchFamily="34" charset="0"/>
                <a:cs typeface="Calibri" panose="020F0502020204030204" pitchFamily="34" charset="0"/>
              </a:rPr>
              <a:t>Welsh Government(2015)</a:t>
            </a:r>
          </a:p>
          <a:p>
            <a:pPr marL="0" indent="0">
              <a:buNone/>
            </a:pPr>
            <a:r>
              <a:rPr lang="en-GB" sz="1200" b="0" i="1" dirty="0">
                <a:solidFill>
                  <a:schemeClr val="accent1">
                    <a:lumMod val="75000"/>
                  </a:schemeClr>
                </a:solidFill>
                <a:effectLst/>
                <a:latin typeface="Calibri" panose="020F0502020204030204" pitchFamily="34" charset="0"/>
                <a:cs typeface="Calibri" panose="020F0502020204030204" pitchFamily="34" charset="0"/>
                <a:hlinkClick r:id="rId2">
                  <a:extLst>
                    <a:ext uri="{A12FA001-AC4F-418D-AE19-62706E023703}">
                      <ahyp:hlinkClr xmlns:ahyp="http://schemas.microsoft.com/office/drawing/2018/hyperlinkcolor" val="tx"/>
                    </a:ext>
                  </a:extLst>
                </a:hlinkClick>
              </a:rPr>
              <a:t>https://gov.wales/sites/default/files/publications/2019-01/person-centred-practice-in-education-a-guide-for-early-years-schools-and-colleges-in-wales.pdf</a:t>
            </a:r>
            <a:r>
              <a:rPr lang="en-GB" sz="1200" b="0" i="1" dirty="0">
                <a:solidFill>
                  <a:schemeClr val="accent1">
                    <a:lumMod val="75000"/>
                  </a:schemeClr>
                </a:solidFill>
                <a:effectLst/>
                <a:latin typeface="Calibri" panose="020F0502020204030204" pitchFamily="34" charset="0"/>
                <a:cs typeface="Calibri" panose="020F0502020204030204" pitchFamily="34" charset="0"/>
              </a:rPr>
              <a:t> </a:t>
            </a:r>
          </a:p>
          <a:p>
            <a:r>
              <a:rPr lang="en-GB" sz="1800" b="0" i="1" dirty="0">
                <a:solidFill>
                  <a:schemeClr val="accent1">
                    <a:lumMod val="75000"/>
                  </a:schemeClr>
                </a:solidFill>
                <a:effectLst/>
                <a:latin typeface="Calibri" panose="020F0502020204030204" pitchFamily="34" charset="0"/>
                <a:cs typeface="Calibri" panose="020F0502020204030204" pitchFamily="34" charset="0"/>
              </a:rPr>
              <a:t>The approach is used to help the person think about what is important in their lives now and to think about what would make a good future. </a:t>
            </a:r>
          </a:p>
          <a:p>
            <a:r>
              <a:rPr lang="en-GB" sz="1800" b="0" i="1" dirty="0">
                <a:solidFill>
                  <a:schemeClr val="accent1">
                    <a:lumMod val="75000"/>
                  </a:schemeClr>
                </a:solidFill>
                <a:effectLst/>
                <a:latin typeface="Calibri" panose="020F0502020204030204" pitchFamily="34" charset="0"/>
                <a:cs typeface="Calibri" panose="020F0502020204030204" pitchFamily="34" charset="0"/>
              </a:rPr>
              <a:t>Planning should build the person’s circle of support and involve all the people who are important in that person’s life</a:t>
            </a:r>
            <a:r>
              <a:rPr lang="en-GB" sz="1800" b="0" i="0" dirty="0">
                <a:solidFill>
                  <a:schemeClr val="tx2">
                    <a:lumMod val="75000"/>
                  </a:schemeClr>
                </a:solidFill>
                <a:effectLst/>
                <a:latin typeface="Calibri" panose="020F0502020204030204" pitchFamily="34" charset="0"/>
                <a:cs typeface="Calibri" panose="020F0502020204030204" pitchFamily="34" charset="0"/>
              </a:rPr>
              <a:t>.</a:t>
            </a:r>
          </a:p>
          <a:p>
            <a:pPr marL="0" indent="0">
              <a:buNone/>
            </a:pPr>
            <a:r>
              <a:rPr lang="en-GB" sz="1200" dirty="0">
                <a:solidFill>
                  <a:schemeClr val="tx2">
                    <a:lumMod val="75000"/>
                  </a:schemeClr>
                </a:solidFill>
                <a:latin typeface="Calibri" panose="020F0502020204030204" pitchFamily="34" charset="0"/>
                <a:cs typeface="Calibri" panose="020F0502020204030204" pitchFamily="34" charset="0"/>
              </a:rPr>
              <a:t>                                                                                                TES (2021)</a:t>
            </a:r>
            <a:endParaRPr lang="en-US" sz="1200" dirty="0">
              <a:solidFill>
                <a:schemeClr val="tx2">
                  <a:lumMod val="75000"/>
                </a:schemeClr>
              </a:solidFill>
              <a:latin typeface="Calibri" panose="020F0502020204030204" pitchFamily="34" charset="0"/>
              <a:cs typeface="Calibri" panose="020F0502020204030204" pitchFamily="34" charset="0"/>
            </a:endParaRPr>
          </a:p>
        </p:txBody>
      </p:sp>
      <p:sp>
        <p:nvSpPr>
          <p:cNvPr id="3" name="Title 1">
            <a:extLst>
              <a:ext uri="{FF2B5EF4-FFF2-40B4-BE49-F238E27FC236}">
                <a16:creationId xmlns:a16="http://schemas.microsoft.com/office/drawing/2014/main" id="{BC8FED7F-6C00-2D32-9F3A-926A3FC87D2A}"/>
              </a:ext>
            </a:extLst>
          </p:cNvPr>
          <p:cNvSpPr txBox="1">
            <a:spLocks/>
          </p:cNvSpPr>
          <p:nvPr/>
        </p:nvSpPr>
        <p:spPr>
          <a:xfrm>
            <a:off x="489204" y="325369"/>
            <a:ext cx="5605272" cy="1956841"/>
          </a:xfrm>
          <a:prstGeom prst="rect">
            <a:avLst/>
          </a:prstGeom>
        </p:spPr>
        <p:txBody>
          <a:bodyPr vert="horz" lIns="91440" tIns="45720" rIns="91440" bIns="45720" rtlCol="0" anchor="b">
            <a:normAutofit fontScale="9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cy-GB" sz="5000" dirty="0"/>
              <a:t>Cynllunio sy’n Canolbwyntio ar yr Unigolyn (CCU)</a:t>
            </a:r>
          </a:p>
        </p:txBody>
      </p:sp>
      <p:sp>
        <p:nvSpPr>
          <p:cNvPr id="4" name="Content Placeholder 9">
            <a:extLst>
              <a:ext uri="{FF2B5EF4-FFF2-40B4-BE49-F238E27FC236}">
                <a16:creationId xmlns:a16="http://schemas.microsoft.com/office/drawing/2014/main" id="{89A9695B-AACA-BB1C-AE49-43E1EF0653F6}"/>
              </a:ext>
            </a:extLst>
          </p:cNvPr>
          <p:cNvSpPr txBox="1">
            <a:spLocks/>
          </p:cNvSpPr>
          <p:nvPr/>
        </p:nvSpPr>
        <p:spPr>
          <a:xfrm>
            <a:off x="489204" y="2872898"/>
            <a:ext cx="5472332" cy="387959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cy-GB" sz="1800" dirty="0">
                <a:latin typeface="Calibri" panose="020F0502020204030204" pitchFamily="34" charset="0"/>
                <a:cs typeface="Calibri" panose="020F0502020204030204" pitchFamily="34" charset="0"/>
              </a:rPr>
              <a:t>Dull sy’n seiliedig ar gyfres o werthoedd a rennir y gellir eu defnyddio i gynllunio </a:t>
            </a:r>
            <a:r>
              <a:rPr lang="cy-GB" sz="1800" i="1" dirty="0">
                <a:latin typeface="Calibri" panose="020F0502020204030204" pitchFamily="34" charset="0"/>
                <a:cs typeface="Calibri" panose="020F0502020204030204" pitchFamily="34" charset="0"/>
              </a:rPr>
              <a:t>gyda</a:t>
            </a:r>
            <a:r>
              <a:rPr lang="cy-GB" sz="1800" dirty="0">
                <a:latin typeface="Calibri" panose="020F0502020204030204" pitchFamily="34" charset="0"/>
                <a:cs typeface="Calibri" panose="020F0502020204030204" pitchFamily="34" charset="0"/>
              </a:rPr>
              <a:t> pherson – nid </a:t>
            </a:r>
            <a:r>
              <a:rPr lang="cy-GB" sz="1800" i="1" dirty="0">
                <a:latin typeface="Calibri" panose="020F0502020204030204" pitchFamily="34" charset="0"/>
                <a:cs typeface="Calibri" panose="020F0502020204030204" pitchFamily="34" charset="0"/>
              </a:rPr>
              <a:t>ar eu cyfer </a:t>
            </a:r>
            <a:r>
              <a:rPr lang="cy-GB" sz="1800" dirty="0">
                <a:latin typeface="Calibri" panose="020F0502020204030204" pitchFamily="34" charset="0"/>
                <a:cs typeface="Calibri" panose="020F0502020204030204" pitchFamily="34" charset="0"/>
              </a:rPr>
              <a:t>nhw.  </a:t>
            </a:r>
          </a:p>
          <a:p>
            <a:pPr marL="0" indent="0">
              <a:buNone/>
            </a:pPr>
            <a:r>
              <a:rPr lang="cy-GB" sz="1800" dirty="0">
                <a:latin typeface="Calibri" panose="020F0502020204030204" pitchFamily="34" charset="0"/>
                <a:cs typeface="Calibri" panose="020F0502020204030204" pitchFamily="34" charset="0"/>
              </a:rPr>
              <a:t>                                                           </a:t>
            </a:r>
            <a:r>
              <a:rPr lang="cy-GB" sz="1200" dirty="0">
                <a:latin typeface="Calibri" panose="020F0502020204030204" pitchFamily="34" charset="0"/>
                <a:cs typeface="Calibri" panose="020F0502020204030204" pitchFamily="34" charset="0"/>
              </a:rPr>
              <a:t>Llywodraeth Cymru (2015)</a:t>
            </a:r>
          </a:p>
          <a:p>
            <a:pPr marL="0" indent="0">
              <a:buFont typeface="Arial" panose="020B0604020202020204" pitchFamily="34" charset="0"/>
              <a:buNone/>
            </a:pPr>
            <a:r>
              <a:rPr lang="cy-GB" sz="1200" dirty="0">
                <a:latin typeface="Calibri" panose="020F0502020204030204" pitchFamily="34" charset="0"/>
                <a:cs typeface="Calibri" panose="020F0502020204030204" pitchFamily="34" charset="0"/>
                <a:hlinkClick r:id="rId2">
                  <a:extLst>
                    <a:ext uri="{A12FA001-AC4F-418D-AE19-62706E023703}">
                      <ahyp:hlinkClr xmlns:ahyp="http://schemas.microsoft.com/office/drawing/2018/hyperlinkcolor" val="tx"/>
                    </a:ext>
                  </a:extLst>
                </a:hlinkClick>
              </a:rPr>
              <a:t>https://gov.wales/sites/default/files/publications/2019-01/person-centred-practice-in-education-a-guide-for-early-years-schools-and-colleges-in-wales.pdf</a:t>
            </a:r>
            <a:r>
              <a:rPr lang="cy-GB" sz="1200" dirty="0">
                <a:latin typeface="Calibri" panose="020F0502020204030204" pitchFamily="34" charset="0"/>
                <a:cs typeface="Calibri" panose="020F0502020204030204" pitchFamily="34" charset="0"/>
              </a:rPr>
              <a:t> </a:t>
            </a:r>
          </a:p>
          <a:p>
            <a:r>
              <a:rPr lang="cy-GB" sz="1800" dirty="0">
                <a:latin typeface="Calibri" panose="020F0502020204030204" pitchFamily="34" charset="0"/>
                <a:cs typeface="Calibri" panose="020F0502020204030204" pitchFamily="34" charset="0"/>
              </a:rPr>
              <a:t>Defnyddir y dull i helpu’r person ystyried yr hyn sy’n bwysig yn ei fywyd yn awr ac i feddwl am yr hyn a fyddai’n creu dyfodol da. </a:t>
            </a:r>
          </a:p>
          <a:p>
            <a:r>
              <a:rPr lang="cy-GB" sz="1800" dirty="0">
                <a:latin typeface="Calibri" panose="020F0502020204030204" pitchFamily="34" charset="0"/>
                <a:cs typeface="Calibri" panose="020F0502020204030204" pitchFamily="34" charset="0"/>
              </a:rPr>
              <a:t>Dylai’r cynllunio feithrin cylch cefnogaeth yr unigolyn a chynnwys yr holl bobl sy’n bwysig ym mywyd y person hwnnw.</a:t>
            </a:r>
          </a:p>
          <a:p>
            <a:pPr marL="0" indent="0">
              <a:buFont typeface="Arial" panose="020B0604020202020204" pitchFamily="34" charset="0"/>
              <a:buNone/>
            </a:pPr>
            <a:r>
              <a:rPr lang="cy-GB" sz="1200" dirty="0">
                <a:latin typeface="Calibri" panose="020F0502020204030204" pitchFamily="34" charset="0"/>
                <a:cs typeface="Calibri" panose="020F0502020204030204" pitchFamily="34" charset="0"/>
              </a:rPr>
              <a:t>                                                                                                TES (2021)</a:t>
            </a:r>
          </a:p>
        </p:txBody>
      </p:sp>
    </p:spTree>
    <p:extLst>
      <p:ext uri="{BB962C8B-B14F-4D97-AF65-F5344CB8AC3E}">
        <p14:creationId xmlns:p14="http://schemas.microsoft.com/office/powerpoint/2010/main" val="2625177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D01F57-29EA-5AB9-F5FC-055A3599025E}"/>
              </a:ext>
            </a:extLst>
          </p:cNvPr>
          <p:cNvSpPr>
            <a:spLocks noGrp="1"/>
          </p:cNvSpPr>
          <p:nvPr>
            <p:ph type="title"/>
          </p:nvPr>
        </p:nvSpPr>
        <p:spPr>
          <a:xfrm>
            <a:off x="6935372" y="325369"/>
            <a:ext cx="5092504" cy="1956841"/>
          </a:xfrm>
        </p:spPr>
        <p:txBody>
          <a:bodyPr anchor="b">
            <a:normAutofit/>
          </a:bodyPr>
          <a:lstStyle/>
          <a:p>
            <a:r>
              <a:rPr lang="en-GB" sz="5000" i="1" dirty="0">
                <a:solidFill>
                  <a:schemeClr val="accent1">
                    <a:lumMod val="75000"/>
                  </a:schemeClr>
                </a:solidFill>
              </a:rPr>
              <a:t>One Page Profile</a:t>
            </a:r>
            <a:br>
              <a:rPr lang="en-GB" sz="5000" dirty="0">
                <a:solidFill>
                  <a:schemeClr val="tx2">
                    <a:lumMod val="75000"/>
                  </a:schemeClr>
                </a:solidFill>
              </a:rPr>
            </a:br>
            <a:r>
              <a:rPr lang="en-GB" sz="5000" dirty="0">
                <a:solidFill>
                  <a:schemeClr val="tx2">
                    <a:lumMod val="75000"/>
                  </a:schemeClr>
                </a:solidFill>
              </a:rPr>
              <a:t> </a:t>
            </a:r>
            <a:endParaRPr lang="en-GB" sz="5000" dirty="0"/>
          </a:p>
        </p:txBody>
      </p:sp>
      <p:sp>
        <p:nvSpPr>
          <p:cNvPr id="10" name="Content Placeholder 9">
            <a:extLst>
              <a:ext uri="{FF2B5EF4-FFF2-40B4-BE49-F238E27FC236}">
                <a16:creationId xmlns:a16="http://schemas.microsoft.com/office/drawing/2014/main" id="{743656CA-C2A9-C28F-E6B0-86E2376B4881}"/>
              </a:ext>
            </a:extLst>
          </p:cNvPr>
          <p:cNvSpPr>
            <a:spLocks noGrp="1"/>
          </p:cNvSpPr>
          <p:nvPr>
            <p:ph idx="1"/>
          </p:nvPr>
        </p:nvSpPr>
        <p:spPr>
          <a:xfrm>
            <a:off x="6176538" y="2144685"/>
            <a:ext cx="5931876" cy="3948176"/>
          </a:xfrm>
        </p:spPr>
        <p:txBody>
          <a:bodyPr>
            <a:normAutofit fontScale="25000" lnSpcReduction="20000"/>
          </a:bodyPr>
          <a:lstStyle/>
          <a:p>
            <a:r>
              <a:rPr lang="en-GB" sz="6200" dirty="0">
                <a:solidFill>
                  <a:schemeClr val="tx2">
                    <a:lumMod val="75000"/>
                  </a:schemeClr>
                </a:solidFill>
              </a:rPr>
              <a:t>Developed and revised with active involvement of the child to ensure their voice is heard. </a:t>
            </a:r>
          </a:p>
          <a:p>
            <a:r>
              <a:rPr lang="en-GB" sz="6200" dirty="0">
                <a:solidFill>
                  <a:schemeClr val="tx2">
                    <a:lumMod val="75000"/>
                  </a:schemeClr>
                </a:solidFill>
              </a:rPr>
              <a:t>Provides a positive rounded picture of their interests and outlines what is important both to and for the child. </a:t>
            </a:r>
          </a:p>
          <a:p>
            <a:r>
              <a:rPr lang="en-GB" sz="6200" dirty="0">
                <a:solidFill>
                  <a:schemeClr val="tx2">
                    <a:lumMod val="75000"/>
                  </a:schemeClr>
                </a:solidFill>
              </a:rPr>
              <a:t>For children of compulsory school age, parents might be involved in developing one page profiles and, for very young children, parents will provide the information about the child’s interest and support needs. </a:t>
            </a:r>
          </a:p>
          <a:p>
            <a:r>
              <a:rPr lang="en-GB" sz="6200" dirty="0">
                <a:solidFill>
                  <a:schemeClr val="tx2">
                    <a:lumMod val="75000"/>
                  </a:schemeClr>
                </a:solidFill>
              </a:rPr>
              <a:t>A good one page profile would include: </a:t>
            </a:r>
          </a:p>
          <a:p>
            <a:pPr>
              <a:buFontTx/>
              <a:buChar char="-"/>
            </a:pPr>
            <a:r>
              <a:rPr lang="en-GB" sz="6200" dirty="0">
                <a:solidFill>
                  <a:schemeClr val="tx2">
                    <a:lumMod val="75000"/>
                  </a:schemeClr>
                </a:solidFill>
              </a:rPr>
              <a:t>What others value, admire and appreciate about the child</a:t>
            </a:r>
          </a:p>
          <a:p>
            <a:pPr>
              <a:buFontTx/>
              <a:buChar char="-"/>
            </a:pPr>
            <a:r>
              <a:rPr lang="en-GB" sz="6200" dirty="0">
                <a:solidFill>
                  <a:schemeClr val="tx2">
                    <a:lumMod val="75000"/>
                  </a:schemeClr>
                </a:solidFill>
              </a:rPr>
              <a:t>What is important to the child from their own point of view</a:t>
            </a:r>
          </a:p>
          <a:p>
            <a:pPr>
              <a:buFontTx/>
              <a:buChar char="-"/>
            </a:pPr>
            <a:r>
              <a:rPr lang="en-GB" sz="6200" dirty="0">
                <a:solidFill>
                  <a:schemeClr val="tx2">
                    <a:lumMod val="75000"/>
                  </a:schemeClr>
                </a:solidFill>
              </a:rPr>
              <a:t>What is objectively important for the child </a:t>
            </a:r>
          </a:p>
          <a:p>
            <a:pPr marL="0" indent="0" algn="r">
              <a:buNone/>
            </a:pPr>
            <a:r>
              <a:rPr lang="en-GB" sz="4000" dirty="0">
                <a:solidFill>
                  <a:schemeClr val="tx2">
                    <a:lumMod val="75000"/>
                  </a:schemeClr>
                </a:solidFill>
              </a:rPr>
              <a:t>Cardiff Education Services (2022)     </a:t>
            </a:r>
            <a:r>
              <a:rPr lang="en-GB" sz="4000" dirty="0"/>
              <a:t>          </a:t>
            </a:r>
          </a:p>
          <a:p>
            <a:pPr marL="0" indent="0">
              <a:buNone/>
            </a:pPr>
            <a:r>
              <a:rPr lang="en-GB" sz="5600" dirty="0"/>
              <a:t>                                                   </a:t>
            </a:r>
          </a:p>
          <a:p>
            <a:pPr marL="0" indent="0">
              <a:buNone/>
            </a:pPr>
            <a:endParaRPr lang="en-GB" sz="3400" dirty="0"/>
          </a:p>
          <a:p>
            <a:pPr marL="0" indent="0">
              <a:buNone/>
            </a:pPr>
            <a:endParaRPr lang="en-GB" sz="3400" dirty="0"/>
          </a:p>
          <a:p>
            <a:endParaRPr lang="en-US" sz="1200" dirty="0">
              <a:latin typeface="Calibri" panose="020F0502020204030204" pitchFamily="34" charset="0"/>
              <a:cs typeface="Calibri" panose="020F0502020204030204" pitchFamily="34" charset="0"/>
            </a:endParaRPr>
          </a:p>
        </p:txBody>
      </p:sp>
      <p:sp>
        <p:nvSpPr>
          <p:cNvPr id="3" name="Title 1">
            <a:extLst>
              <a:ext uri="{FF2B5EF4-FFF2-40B4-BE49-F238E27FC236}">
                <a16:creationId xmlns:a16="http://schemas.microsoft.com/office/drawing/2014/main" id="{E74607FC-2B35-9B30-256A-6B41F02E23CF}"/>
              </a:ext>
            </a:extLst>
          </p:cNvPr>
          <p:cNvSpPr txBox="1">
            <a:spLocks/>
          </p:cNvSpPr>
          <p:nvPr/>
        </p:nvSpPr>
        <p:spPr>
          <a:xfrm>
            <a:off x="501748" y="315077"/>
            <a:ext cx="5092504" cy="1956841"/>
          </a:xfrm>
          <a:prstGeom prst="rect">
            <a:avLst/>
          </a:prstGeom>
        </p:spPr>
        <p:txBody>
          <a:bodyPr vert="horz" lIns="91440" tIns="45720" rIns="91440" bIns="45720" rtlCol="0" anchor="b">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cy-GB" sz="5000" dirty="0"/>
              <a:t>Proffil Un Dudalen</a:t>
            </a:r>
            <a:br>
              <a:rPr lang="cy-GB" sz="5000" dirty="0"/>
            </a:br>
            <a:r>
              <a:rPr lang="cy-GB" sz="5000" dirty="0"/>
              <a:t> </a:t>
            </a:r>
          </a:p>
        </p:txBody>
      </p:sp>
      <p:sp>
        <p:nvSpPr>
          <p:cNvPr id="4" name="Content Placeholder 9">
            <a:extLst>
              <a:ext uri="{FF2B5EF4-FFF2-40B4-BE49-F238E27FC236}">
                <a16:creationId xmlns:a16="http://schemas.microsoft.com/office/drawing/2014/main" id="{8EDC7B7F-70A6-76F6-73FA-E14AFA0C995C}"/>
              </a:ext>
            </a:extLst>
          </p:cNvPr>
          <p:cNvSpPr txBox="1">
            <a:spLocks/>
          </p:cNvSpPr>
          <p:nvPr/>
        </p:nvSpPr>
        <p:spPr>
          <a:xfrm>
            <a:off x="164124" y="2211185"/>
            <a:ext cx="5931876" cy="4804353"/>
          </a:xfrm>
          <a:prstGeom prst="rect">
            <a:avLst/>
          </a:prstGeom>
        </p:spPr>
        <p:txBody>
          <a:bodyPr vert="horz" lIns="91440" tIns="45720" rIns="91440" bIns="45720" rtlCol="0">
            <a:normAutofit fontScale="2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cy-GB" sz="6200" dirty="0"/>
              <a:t>Caiff ei ddatblygu a’i ddiwygio gyda chyfranogiad gweithredol y plentyn i sicrhau bod ei lais yn cael ei glywed. </a:t>
            </a:r>
          </a:p>
          <a:p>
            <a:r>
              <a:rPr lang="cy-GB" sz="6200" dirty="0"/>
              <a:t>Mae’n darparu darlun cyflawn cadarnhaol o’i ddiddordebau ac yn amlinellu’r hyn sy’n bwysig i’r plentyn ac ar ei gyfer. </a:t>
            </a:r>
          </a:p>
          <a:p>
            <a:r>
              <a:rPr lang="cy-GB" sz="6200" dirty="0"/>
              <a:t>I blant o oedran ysgol gorfodol, gallai’r rhieni fod yn rhan o ddatblygu proffiliau un dudalen ac, ar gyfer plant ifanc iawn, bydd y rhieni’n darparu’r wybodaeth am ddiddordebau ac anghenion cymorth y plentyn. </a:t>
            </a:r>
          </a:p>
          <a:p>
            <a:r>
              <a:rPr lang="cy-GB" sz="6200" dirty="0"/>
              <a:t>Byddai proffil un dudalen da yn cynnwys: </a:t>
            </a:r>
          </a:p>
          <a:p>
            <a:pPr>
              <a:buFontTx/>
              <a:buChar char="-"/>
            </a:pPr>
            <a:r>
              <a:rPr lang="cy-GB" sz="6200" dirty="0"/>
              <a:t>Yr hyn y mae pobl eraill yn ei edmygu, ei werthfawrogi ac yn meddwl yn fawr ohono am y plentyn</a:t>
            </a:r>
          </a:p>
          <a:p>
            <a:pPr>
              <a:buFontTx/>
              <a:buChar char="-"/>
            </a:pPr>
            <a:r>
              <a:rPr lang="cy-GB" sz="6200" dirty="0"/>
              <a:t>Yr hyn sy’n bwysig i’r plentyn o’i safbwynt ei hun</a:t>
            </a:r>
          </a:p>
          <a:p>
            <a:pPr>
              <a:buFontTx/>
              <a:buChar char="-"/>
            </a:pPr>
            <a:r>
              <a:rPr lang="cy-GB" sz="6200" dirty="0"/>
              <a:t>Yr hyn sy’n bwysig ar gyfer y plentyn yn wrthrychol </a:t>
            </a:r>
          </a:p>
          <a:p>
            <a:pPr marL="0" indent="0" algn="r">
              <a:buNone/>
            </a:pPr>
            <a:r>
              <a:rPr lang="cy-GB" sz="4000" dirty="0"/>
              <a:t>Gwasanaethau Addysg Caerdydd (2022)                </a:t>
            </a:r>
          </a:p>
          <a:p>
            <a:pPr marL="0" indent="0">
              <a:buFont typeface="Arial" panose="020B0604020202020204" pitchFamily="34" charset="0"/>
              <a:buNone/>
            </a:pPr>
            <a:r>
              <a:rPr lang="cy-GB" sz="5600" dirty="0"/>
              <a:t>                                                   </a:t>
            </a:r>
          </a:p>
          <a:p>
            <a:pPr marL="0" indent="0">
              <a:buFont typeface="Arial" panose="020B0604020202020204" pitchFamily="34" charset="0"/>
              <a:buNone/>
            </a:pPr>
            <a:endParaRPr lang="cy-GB" sz="3400" dirty="0"/>
          </a:p>
          <a:p>
            <a:pPr marL="0" indent="0">
              <a:buFont typeface="Arial" panose="020B0604020202020204" pitchFamily="34" charset="0"/>
              <a:buNone/>
            </a:pPr>
            <a:endParaRPr lang="cy-GB" sz="3400" dirty="0"/>
          </a:p>
          <a:p>
            <a:endParaRPr lang="cy-GB" sz="12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2553273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BA475E-1489-24CC-7CC3-D7049A756968}"/>
              </a:ext>
            </a:extLst>
          </p:cNvPr>
          <p:cNvSpPr>
            <a:spLocks noGrp="1"/>
          </p:cNvSpPr>
          <p:nvPr>
            <p:ph type="title"/>
          </p:nvPr>
        </p:nvSpPr>
        <p:spPr>
          <a:xfrm>
            <a:off x="838200" y="132042"/>
            <a:ext cx="10515600" cy="1325563"/>
          </a:xfrm>
        </p:spPr>
        <p:txBody>
          <a:bodyPr>
            <a:normAutofit fontScale="90000"/>
          </a:bodyPr>
          <a:lstStyle/>
          <a:p>
            <a:pPr algn="ctr"/>
            <a:r>
              <a:rPr lang="cy-GB" dirty="0"/>
              <a:t>               </a:t>
            </a:r>
            <a:br>
              <a:rPr lang="cy-GB" dirty="0"/>
            </a:br>
            <a:br>
              <a:rPr lang="cy-GB" dirty="0"/>
            </a:br>
            <a:r>
              <a:rPr lang="en-GB" sz="3100" b="1" dirty="0" err="1"/>
              <a:t>Enghraifft</a:t>
            </a:r>
            <a:r>
              <a:rPr lang="en-GB" sz="3100" b="1" dirty="0"/>
              <a:t> </a:t>
            </a:r>
            <a:r>
              <a:rPr lang="en-GB" sz="3100" b="1" dirty="0" err="1"/>
              <a:t>o'r</a:t>
            </a:r>
            <a:r>
              <a:rPr lang="en-GB" sz="3100" b="1" dirty="0"/>
              <a:t> </a:t>
            </a:r>
            <a:r>
              <a:rPr lang="en-GB" sz="3100" b="1" dirty="0" err="1"/>
              <a:t>adnoddau</a:t>
            </a:r>
            <a:r>
              <a:rPr lang="en-GB" sz="3100" b="1" dirty="0"/>
              <a:t> </a:t>
            </a:r>
            <a:r>
              <a:rPr lang="en-GB" sz="3100" b="1" dirty="0" err="1"/>
              <a:t>ar</a:t>
            </a:r>
            <a:r>
              <a:rPr lang="en-GB" sz="3100" b="1" dirty="0"/>
              <a:t> </a:t>
            </a:r>
            <a:r>
              <a:rPr lang="en-GB" sz="3100" b="1" dirty="0" err="1"/>
              <a:t>gyfer</a:t>
            </a:r>
            <a:r>
              <a:rPr lang="en-GB" sz="3100" b="1" dirty="0"/>
              <a:t> </a:t>
            </a:r>
            <a:r>
              <a:rPr lang="en-GB" sz="3100" b="1" dirty="0" err="1"/>
              <a:t>ysgolion</a:t>
            </a:r>
            <a:r>
              <a:rPr lang="en-GB" sz="3100" b="1" dirty="0"/>
              <a:t> a </a:t>
            </a:r>
            <a:r>
              <a:rPr lang="en-GB" sz="3100" b="1" dirty="0" err="1"/>
              <a:t>dysgwyr</a:t>
            </a:r>
            <a:r>
              <a:rPr lang="en-GB" sz="3100" b="1" dirty="0"/>
              <a:t> </a:t>
            </a:r>
            <a:r>
              <a:rPr lang="en-GB" sz="3100" b="1" dirty="0" err="1"/>
              <a:t>sydd</a:t>
            </a:r>
            <a:r>
              <a:rPr lang="en-GB" sz="3100" b="1" dirty="0"/>
              <a:t> ag ADY. </a:t>
            </a:r>
            <a:br>
              <a:rPr lang="en-GB" sz="3100" b="1" dirty="0"/>
            </a:br>
            <a:r>
              <a:rPr lang="en-GB" sz="3100" b="1" dirty="0"/>
              <a:t>Nodi </a:t>
            </a:r>
            <a:r>
              <a:rPr lang="en-GB" sz="3100" b="1" dirty="0" err="1"/>
              <a:t>rhesymau</a:t>
            </a:r>
            <a:r>
              <a:rPr lang="en-GB" sz="3100" b="1" dirty="0"/>
              <a:t> pam </a:t>
            </a:r>
            <a:r>
              <a:rPr lang="en-GB" sz="3100" b="1" dirty="0" err="1"/>
              <a:t>mae</a:t>
            </a:r>
            <a:r>
              <a:rPr lang="en-GB" sz="3100" b="1" dirty="0"/>
              <a:t> </a:t>
            </a:r>
            <a:r>
              <a:rPr lang="en-GB" sz="3100" b="1" dirty="0" err="1"/>
              <a:t>hyn</a:t>
            </a:r>
            <a:r>
              <a:rPr lang="en-GB" sz="3100" b="1" dirty="0"/>
              <a:t> </a:t>
            </a:r>
            <a:r>
              <a:rPr lang="en-GB" sz="3100" b="1" dirty="0" err="1"/>
              <a:t>yn</a:t>
            </a:r>
            <a:r>
              <a:rPr lang="en-GB" sz="3100" b="1" dirty="0"/>
              <a:t> </a:t>
            </a:r>
            <a:r>
              <a:rPr lang="en-GB" sz="3100" b="1" dirty="0" err="1"/>
              <a:t>arfer</a:t>
            </a:r>
            <a:r>
              <a:rPr lang="en-GB" sz="3100" b="1" dirty="0"/>
              <a:t> da.</a:t>
            </a:r>
            <a:br>
              <a:rPr lang="en-GB" sz="3100" dirty="0"/>
            </a:br>
            <a:br>
              <a:rPr lang="cy-GB" dirty="0"/>
            </a:br>
            <a:r>
              <a:rPr lang="cy-GB" dirty="0"/>
              <a:t> </a:t>
            </a:r>
          </a:p>
        </p:txBody>
      </p:sp>
      <p:sp>
        <p:nvSpPr>
          <p:cNvPr id="3" name="Content Placeholder 2">
            <a:extLst>
              <a:ext uri="{FF2B5EF4-FFF2-40B4-BE49-F238E27FC236}">
                <a16:creationId xmlns:a16="http://schemas.microsoft.com/office/drawing/2014/main" id="{3C2B1AEB-BB72-0EC5-ABBF-70BE79A5F8EA}"/>
              </a:ext>
            </a:extLst>
          </p:cNvPr>
          <p:cNvSpPr>
            <a:spLocks noGrp="1"/>
          </p:cNvSpPr>
          <p:nvPr>
            <p:ph idx="1"/>
          </p:nvPr>
        </p:nvSpPr>
        <p:spPr>
          <a:xfrm>
            <a:off x="268941" y="1253331"/>
            <a:ext cx="11815482" cy="4351338"/>
          </a:xfrm>
        </p:spPr>
        <p:txBody>
          <a:bodyPr>
            <a:normAutofit fontScale="25000" lnSpcReduction="20000"/>
          </a:bodyPr>
          <a:lstStyle/>
          <a:p>
            <a:pPr marL="0" indent="0">
              <a:lnSpc>
                <a:spcPct val="107000"/>
              </a:lnSpc>
              <a:spcAft>
                <a:spcPts val="800"/>
              </a:spcAft>
              <a:buNone/>
            </a:pPr>
            <a:r>
              <a:rPr lang="cy-GB" sz="4000" dirty="0">
                <a:effectLst/>
                <a:latin typeface="Arial" panose="020B0604020202020204" pitchFamily="34" charset="0"/>
                <a:ea typeface="Calibri" panose="020F0502020204030204" pitchFamily="34" charset="0"/>
                <a:cs typeface="Times New Roman" panose="02020603050405020304" pitchFamily="18" charset="0"/>
              </a:rPr>
              <a:t>Annwyl </a:t>
            </a:r>
            <a:r>
              <a:rPr lang="cy-GB" sz="4000" b="1" dirty="0">
                <a:effectLst/>
                <a:latin typeface="Arial" panose="020B0604020202020204" pitchFamily="34" charset="0"/>
                <a:ea typeface="Calibri" panose="020F0502020204030204" pitchFamily="34" charset="0"/>
                <a:cs typeface="Times New Roman" panose="02020603050405020304" pitchFamily="18" charset="0"/>
              </a:rPr>
              <a:t>ENW'R PLENTYN</a:t>
            </a:r>
          </a:p>
          <a:p>
            <a:pPr marL="0" indent="0">
              <a:lnSpc>
                <a:spcPct val="107000"/>
              </a:lnSpc>
              <a:spcAft>
                <a:spcPts val="800"/>
              </a:spcAft>
              <a:buNone/>
            </a:pPr>
            <a:r>
              <a:rPr lang="cy-GB" sz="4000" dirty="0">
                <a:effectLst/>
                <a:latin typeface="Arial" panose="020B0604020202020204" pitchFamily="34" charset="0"/>
                <a:ea typeface="Calibri" panose="020F0502020204030204" pitchFamily="34" charset="0"/>
                <a:cs typeface="Times New Roman" panose="02020603050405020304" pitchFamily="18" charset="0"/>
              </a:rPr>
              <a:t>Fe wnaethon ni gwrdd â chi ar </a:t>
            </a:r>
            <a:r>
              <a:rPr lang="cy-GB" sz="4000" dirty="0" err="1">
                <a:effectLst/>
                <a:latin typeface="Arial" panose="020B0604020202020204" pitchFamily="34" charset="0"/>
                <a:ea typeface="Calibri" panose="020F0502020204030204" pitchFamily="34" charset="0"/>
                <a:cs typeface="Times New Roman" panose="02020603050405020304" pitchFamily="18" charset="0"/>
              </a:rPr>
              <a:t>xxxxx</a:t>
            </a:r>
            <a:r>
              <a:rPr lang="cy-GB" sz="4000" dirty="0">
                <a:effectLst/>
                <a:latin typeface="Arial" panose="020B0604020202020204" pitchFamily="34" charset="0"/>
                <a:ea typeface="Calibri" panose="020F0502020204030204" pitchFamily="34" charset="0"/>
                <a:cs typeface="Times New Roman" panose="02020603050405020304" pitchFamily="18" charset="0"/>
              </a:rPr>
              <a:t> a siarad am sut rydych chi'n dysgu yn yr ysgol ac a oes angen unrhyw gymorth ychwanegol arnoch chi. Gyda'n gilydd, penderfynwyd bod gennych Anghenion Dysgu Ychwanegol (ADY) a bydd angen Darpariaeth Ddysgu Ychwanegol (</a:t>
            </a:r>
            <a:r>
              <a:rPr lang="cy-GB" sz="4000" dirty="0" err="1">
                <a:effectLst/>
                <a:latin typeface="Arial" panose="020B0604020202020204" pitchFamily="34" charset="0"/>
                <a:ea typeface="Calibri" panose="020F0502020204030204" pitchFamily="34" charset="0"/>
                <a:cs typeface="Times New Roman" panose="02020603050405020304" pitchFamily="18" charset="0"/>
              </a:rPr>
              <a:t>DDdY</a:t>
            </a:r>
            <a:r>
              <a:rPr lang="cy-GB" sz="4000" dirty="0">
                <a:effectLst/>
                <a:latin typeface="Arial" panose="020B0604020202020204" pitchFamily="34" charset="0"/>
                <a:ea typeface="Calibri" panose="020F0502020204030204" pitchFamily="34" charset="0"/>
                <a:cs typeface="Times New Roman" panose="02020603050405020304" pitchFamily="18" charset="0"/>
              </a:rPr>
              <a:t>) sy'n rhywbeth gwahanol i'r hyn sydd gan eraill yn eich dosbarth.</a:t>
            </a:r>
          </a:p>
          <a:p>
            <a:pPr marL="0" indent="0">
              <a:lnSpc>
                <a:spcPct val="107000"/>
              </a:lnSpc>
              <a:spcAft>
                <a:spcPts val="800"/>
              </a:spcAft>
              <a:buNone/>
            </a:pPr>
            <a:r>
              <a:rPr lang="cy-GB" sz="4000" dirty="0">
                <a:effectLst/>
                <a:latin typeface="Arial" panose="020B0604020202020204" pitchFamily="34" charset="0"/>
                <a:ea typeface="Calibri" panose="020F0502020204030204" pitchFamily="34" charset="0"/>
                <a:cs typeface="Times New Roman" panose="02020603050405020304" pitchFamily="18" charset="0"/>
              </a:rPr>
              <a:t>Cytunwyd bod eich ADY ym maes </a:t>
            </a:r>
            <a:r>
              <a:rPr lang="cy-GB" sz="4000" b="1" dirty="0">
                <a:effectLst/>
                <a:latin typeface="Arial" panose="020B0604020202020204" pitchFamily="34" charset="0"/>
                <a:ea typeface="Calibri" panose="020F0502020204030204" pitchFamily="34" charset="0"/>
                <a:cs typeface="Times New Roman" panose="02020603050405020304" pitchFamily="18" charset="0"/>
              </a:rPr>
              <a:t>[Gwybyddiaeth a Dysgu; Cyfathrebu a Rhyngweithio; Synhwyraidd a/neu Gorfforol; Ymddygiad, Emosiynol, Datblygiad Cymdeithasol] DILËWCH yn ôl yr angen</a:t>
            </a:r>
            <a:r>
              <a:rPr lang="cy-GB" sz="4000" dirty="0">
                <a:effectLst/>
                <a:latin typeface="Arial" panose="020B0604020202020204" pitchFamily="34" charset="0"/>
                <a:ea typeface="Calibri" panose="020F0502020204030204" pitchFamily="34" charset="0"/>
                <a:cs typeface="Times New Roman" panose="02020603050405020304" pitchFamily="18" charset="0"/>
              </a:rPr>
              <a:t>. Bydd eich [Cydgysylltydd Dynodedig/Mr Enw/Mrs Enw] yn eich helpu i ddeall beth mae hyn yn ei olygu i chi a'r ffordd rydych chi'n dysgu.</a:t>
            </a:r>
          </a:p>
          <a:p>
            <a:pPr marL="0" indent="0">
              <a:lnSpc>
                <a:spcPct val="107000"/>
              </a:lnSpc>
              <a:spcAft>
                <a:spcPts val="800"/>
              </a:spcAft>
              <a:buNone/>
            </a:pPr>
            <a:r>
              <a:rPr lang="cy-GB" sz="4000" dirty="0">
                <a:effectLst/>
                <a:latin typeface="Arial" panose="020B0604020202020204" pitchFamily="34" charset="0"/>
                <a:ea typeface="Calibri" panose="020F0502020204030204" pitchFamily="34" charset="0"/>
                <a:cs typeface="Times New Roman" panose="02020603050405020304" pitchFamily="18" charset="0"/>
              </a:rPr>
              <a:t>Mae CDU yn cael ei ysgrifennu gyda chi ac rydych wedi cael taflen gyda mwy o wybodaeth am hyn. Mae'r CDU yn gynllun sy'n dweud wrth eich athrawon ac oedolion eraill sy'n eich helpu yn yr ysgol beth sydd angen i chi ei ddysgu a sut y </a:t>
            </a:r>
            <a:r>
              <a:rPr lang="cy-GB" sz="4000" dirty="0" err="1">
                <a:effectLst/>
                <a:latin typeface="Arial" panose="020B0604020202020204" pitchFamily="34" charset="0"/>
                <a:ea typeface="Calibri" panose="020F0502020204030204" pitchFamily="34" charset="0"/>
                <a:cs typeface="Times New Roman" panose="02020603050405020304" pitchFamily="18" charset="0"/>
              </a:rPr>
              <a:t>gallant</a:t>
            </a:r>
            <a:r>
              <a:rPr lang="cy-GB" sz="4000" dirty="0">
                <a:effectLst/>
                <a:latin typeface="Arial" panose="020B0604020202020204" pitchFamily="34" charset="0"/>
                <a:ea typeface="Calibri" panose="020F0502020204030204" pitchFamily="34" charset="0"/>
                <a:cs typeface="Times New Roman" panose="02020603050405020304" pitchFamily="18" charset="0"/>
              </a:rPr>
              <a:t> eich helpu i ddysgu. Byddwch yn cael copi o'r cynllun i edrych arno a gallwch ofyn i [eich Cydlynydd Dynodedig/Mr Enw/Mrs Enw] unrhyw gwestiynau sydd gennych amdano a beth mae'n ei olygu i chi. Gallwch hefyd siarad â [nodwch yr ENW] os nad ydych yn hapus â'r penderfyniad neu'r hyn sydd wedi'i ysgrifennu yn y cynllun.</a:t>
            </a:r>
          </a:p>
          <a:p>
            <a:pPr marL="0" indent="0">
              <a:lnSpc>
                <a:spcPct val="107000"/>
              </a:lnSpc>
              <a:spcAft>
                <a:spcPts val="800"/>
              </a:spcAft>
              <a:buNone/>
            </a:pPr>
            <a:r>
              <a:rPr lang="cy-GB" sz="4000" u="sng" dirty="0">
                <a:effectLst/>
                <a:latin typeface="Arial" panose="020B0604020202020204" pitchFamily="34" charset="0"/>
                <a:ea typeface="Calibri" panose="020F0502020204030204" pitchFamily="34" charset="0"/>
                <a:cs typeface="Times New Roman" panose="02020603050405020304" pitchFamily="18" charset="0"/>
              </a:rPr>
              <a:t>Cyngor a chymorth arall:</a:t>
            </a:r>
          </a:p>
          <a:p>
            <a:pPr marL="0" indent="0">
              <a:lnSpc>
                <a:spcPct val="107000"/>
              </a:lnSpc>
              <a:spcAft>
                <a:spcPts val="800"/>
              </a:spcAft>
              <a:buNone/>
            </a:pPr>
            <a:r>
              <a:rPr lang="cy-GB" sz="4000" dirty="0">
                <a:effectLst/>
                <a:latin typeface="Arial" panose="020B0604020202020204" pitchFamily="34" charset="0"/>
                <a:ea typeface="Calibri" panose="020F0502020204030204" pitchFamily="34" charset="0"/>
                <a:cs typeface="Times New Roman" panose="02020603050405020304" pitchFamily="18" charset="0"/>
              </a:rPr>
              <a:t>Mae gwybodaeth am ADY ar gael ar wefan yr ysgol [Dolen]. </a:t>
            </a:r>
          </a:p>
          <a:p>
            <a:pPr marL="0" indent="0">
              <a:lnSpc>
                <a:spcPct val="107000"/>
              </a:lnSpc>
              <a:spcAft>
                <a:spcPts val="800"/>
              </a:spcAft>
              <a:buNone/>
            </a:pPr>
            <a:r>
              <a:rPr lang="cy-GB" sz="4000" dirty="0">
                <a:effectLst/>
                <a:latin typeface="Arial" panose="020B0604020202020204" pitchFamily="34" charset="0"/>
                <a:ea typeface="Calibri" panose="020F0502020204030204" pitchFamily="34" charset="0"/>
                <a:cs typeface="Times New Roman" panose="02020603050405020304" pitchFamily="18" charset="0"/>
              </a:rPr>
              <a:t>Gallwch siarad â rhywun yn Llinell Gymorth ADY yr Awdurdod Lleol ar 029 2087 2731 neu e-bostio</a:t>
            </a:r>
            <a:r>
              <a:rPr lang="cy-GB" sz="4000" u="sng" dirty="0">
                <a:effectLst/>
                <a:latin typeface="Arial" panose="020B0604020202020204" pitchFamily="34" charset="0"/>
                <a:ea typeface="Calibri" panose="020F0502020204030204" pitchFamily="34" charset="0"/>
                <a:cs typeface="Times New Roman" panose="02020603050405020304" pitchFamily="18" charset="0"/>
              </a:rPr>
              <a:t> LlinellGymorthADY@caerdydd.gov.uk</a:t>
            </a:r>
            <a:r>
              <a:rPr lang="cy-GB" sz="4000" dirty="0">
                <a:effectLst/>
                <a:latin typeface="Arial" panose="020B0604020202020204" pitchFamily="34" charset="0"/>
                <a:ea typeface="Calibri" panose="020F0502020204030204" pitchFamily="34" charset="0"/>
                <a:cs typeface="Times New Roman" panose="02020603050405020304" pitchFamily="18" charset="0"/>
              </a:rPr>
              <a:t> os nad ydych yn hapus o hyd gyda'r penderfyniad ac nad yw eich ysgol wedi gallu helpu a datrys eich pryderon. </a:t>
            </a:r>
          </a:p>
          <a:p>
            <a:pPr marL="0" indent="0">
              <a:lnSpc>
                <a:spcPct val="107000"/>
              </a:lnSpc>
              <a:spcAft>
                <a:spcPts val="800"/>
              </a:spcAft>
              <a:buNone/>
            </a:pPr>
            <a:r>
              <a:rPr lang="cy-GB" sz="4000" dirty="0">
                <a:effectLst/>
                <a:latin typeface="Arial" panose="020B0604020202020204" pitchFamily="34" charset="0"/>
                <a:ea typeface="Calibri" panose="020F0502020204030204" pitchFamily="34" charset="0"/>
                <a:cs typeface="Times New Roman" panose="02020603050405020304" pitchFamily="18" charset="0"/>
              </a:rPr>
              <a:t>Gallwch hefyd gael eiriolwr. Dyma rywun sy'n siarad ar eich rhan ac yn gwneud yn siŵr bod pobl yn gwrando arnoch chi a'r hyn rydych chi eisiau digwydd. Mae'r cymorth hwn am ddim ac yn cael ei ddarparu gan elusen o'r enw SNAP Cymru. Gallwch gysylltu â nhw drwy Linell Gymorth ar 0808 8010608 neu drwy gwblhau ffurflen ymholiad ar </a:t>
            </a:r>
            <a:r>
              <a:rPr lang="cy-GB" sz="4000" u="sng" dirty="0">
                <a:effectLst/>
                <a:latin typeface="Arial" panose="020B0604020202020204" pitchFamily="34" charset="0"/>
                <a:ea typeface="Calibri" panose="020F0502020204030204" pitchFamily="34" charset="0"/>
                <a:cs typeface="Times New Roman" panose="02020603050405020304" pitchFamily="18" charset="0"/>
              </a:rPr>
              <a:t>www.snapcymru.org/contact/?lang=cy</a:t>
            </a:r>
            <a:r>
              <a:rPr lang="cy-GB" sz="4000" dirty="0">
                <a:effectLst/>
                <a:latin typeface="Arial" panose="020B0604020202020204" pitchFamily="34" charset="0"/>
                <a:ea typeface="Calibri" panose="020F0502020204030204" pitchFamily="34" charset="0"/>
                <a:cs typeface="Times New Roman" panose="02020603050405020304" pitchFamily="18" charset="0"/>
              </a:rPr>
              <a:t>   Gallwch gael rhagor o wybodaeth am SNAP Cymru ar eu gwefan yn </a:t>
            </a:r>
            <a:r>
              <a:rPr lang="cy-GB" sz="4000" u="sng" dirty="0">
                <a:effectLst/>
                <a:latin typeface="Arial" panose="020B0604020202020204" pitchFamily="34" charset="0"/>
                <a:ea typeface="Calibri" panose="020F0502020204030204" pitchFamily="34" charset="0"/>
                <a:cs typeface="Times New Roman" panose="02020603050405020304" pitchFamily="18" charset="0"/>
              </a:rPr>
              <a:t>www.snapcymru.org/contact/?lang=cy  </a:t>
            </a:r>
          </a:p>
          <a:p>
            <a:pPr marL="0" indent="0" algn="just" fontAlgn="base">
              <a:buNone/>
            </a:pPr>
            <a:r>
              <a:rPr lang="cy-GB" sz="4000" dirty="0">
                <a:effectLst/>
                <a:latin typeface="Arial" panose="020B0604020202020204" pitchFamily="34" charset="0"/>
                <a:ea typeface="Times New Roman" panose="02020603050405020304" pitchFamily="18" charset="0"/>
              </a:rPr>
              <a:t>Yn gywir, </a:t>
            </a:r>
          </a:p>
          <a:p>
            <a:pPr marL="0" indent="0" algn="r" fontAlgn="base">
              <a:buNone/>
            </a:pPr>
            <a:r>
              <a:rPr lang="cy-GB" sz="2400" b="0" i="0" dirty="0">
                <a:effectLst/>
                <a:latin typeface="Arial" panose="020B0604020202020204" pitchFamily="34" charset="0"/>
              </a:rPr>
              <a:t>(Cyngor Caerdydd: </a:t>
            </a:r>
            <a:r>
              <a:rPr lang="cy-GB" sz="2400" dirty="0">
                <a:latin typeface="Arial" panose="020B0604020202020204" pitchFamily="34" charset="0"/>
              </a:rPr>
              <a:t>Gwasanaethau Addysg Caerdydd</a:t>
            </a:r>
            <a:r>
              <a:rPr lang="cy-GB" sz="2400" b="0" i="0" dirty="0">
                <a:effectLst/>
                <a:latin typeface="Arial" panose="020B0604020202020204" pitchFamily="34" charset="0"/>
              </a:rPr>
              <a:t> , 2022)</a:t>
            </a:r>
            <a:endParaRPr lang="cy-GB" sz="2400" dirty="0"/>
          </a:p>
        </p:txBody>
      </p:sp>
    </p:spTree>
    <p:extLst>
      <p:ext uri="{BB962C8B-B14F-4D97-AF65-F5344CB8AC3E}">
        <p14:creationId xmlns:p14="http://schemas.microsoft.com/office/powerpoint/2010/main" val="33889417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BA475E-1489-24CC-7CC3-D7049A756968}"/>
              </a:ext>
            </a:extLst>
          </p:cNvPr>
          <p:cNvSpPr>
            <a:spLocks noGrp="1"/>
          </p:cNvSpPr>
          <p:nvPr>
            <p:ph type="title"/>
          </p:nvPr>
        </p:nvSpPr>
        <p:spPr>
          <a:xfrm>
            <a:off x="838200" y="365126"/>
            <a:ext cx="10515600" cy="1026351"/>
          </a:xfrm>
        </p:spPr>
        <p:txBody>
          <a:bodyPr>
            <a:normAutofit fontScale="90000"/>
          </a:bodyPr>
          <a:lstStyle/>
          <a:p>
            <a:pPr algn="ctr"/>
            <a:r>
              <a:rPr lang="en-GB" dirty="0"/>
              <a:t>               </a:t>
            </a:r>
            <a:br>
              <a:rPr lang="en-GB" dirty="0"/>
            </a:br>
            <a:r>
              <a:rPr lang="en-GB" sz="3100" b="1" dirty="0">
                <a:solidFill>
                  <a:schemeClr val="accent1">
                    <a:lumMod val="75000"/>
                  </a:schemeClr>
                </a:solidFill>
              </a:rPr>
              <a:t>An example of the resources for schools and learners with ALN. </a:t>
            </a:r>
            <a:br>
              <a:rPr lang="en-GB" sz="3100" b="1" dirty="0">
                <a:solidFill>
                  <a:schemeClr val="accent1">
                    <a:lumMod val="75000"/>
                  </a:schemeClr>
                </a:solidFill>
              </a:rPr>
            </a:br>
            <a:r>
              <a:rPr lang="en-GB" sz="3100" b="1" dirty="0">
                <a:solidFill>
                  <a:schemeClr val="accent1">
                    <a:lumMod val="75000"/>
                  </a:schemeClr>
                </a:solidFill>
              </a:rPr>
              <a:t>Identify reasons why this is good practice.</a:t>
            </a:r>
            <a:br>
              <a:rPr lang="en-GB" sz="3100" dirty="0">
                <a:solidFill>
                  <a:schemeClr val="accent1">
                    <a:lumMod val="75000"/>
                  </a:schemeClr>
                </a:solidFill>
              </a:rPr>
            </a:br>
            <a:r>
              <a:rPr lang="en-GB" dirty="0">
                <a:solidFill>
                  <a:schemeClr val="tx2">
                    <a:lumMod val="75000"/>
                  </a:schemeClr>
                </a:solidFill>
              </a:rPr>
              <a:t> </a:t>
            </a:r>
          </a:p>
        </p:txBody>
      </p:sp>
      <p:sp>
        <p:nvSpPr>
          <p:cNvPr id="3" name="Content Placeholder 2">
            <a:extLst>
              <a:ext uri="{FF2B5EF4-FFF2-40B4-BE49-F238E27FC236}">
                <a16:creationId xmlns:a16="http://schemas.microsoft.com/office/drawing/2014/main" id="{3C2B1AEB-BB72-0EC5-ABBF-70BE79A5F8EA}"/>
              </a:ext>
            </a:extLst>
          </p:cNvPr>
          <p:cNvSpPr>
            <a:spLocks noGrp="1"/>
          </p:cNvSpPr>
          <p:nvPr>
            <p:ph idx="1"/>
          </p:nvPr>
        </p:nvSpPr>
        <p:spPr>
          <a:xfrm>
            <a:off x="838200" y="1235826"/>
            <a:ext cx="10515600" cy="4230698"/>
          </a:xfrm>
        </p:spPr>
        <p:txBody>
          <a:bodyPr>
            <a:noAutofit/>
          </a:bodyPr>
          <a:lstStyle/>
          <a:p>
            <a:pPr marL="0" indent="0">
              <a:lnSpc>
                <a:spcPct val="107000"/>
              </a:lnSpc>
              <a:spcAft>
                <a:spcPts val="800"/>
              </a:spcAft>
              <a:buNone/>
            </a:pPr>
            <a:r>
              <a:rPr lang="en-GB" sz="1200" i="1" dirty="0">
                <a:solidFill>
                  <a:schemeClr val="accent1">
                    <a:lumMod val="75000"/>
                  </a:schemeClr>
                </a:solidFill>
                <a:effectLst/>
                <a:ea typeface="Calibri" panose="020F0502020204030204" pitchFamily="34" charset="0"/>
                <a:cs typeface="Times New Roman" panose="02020603050405020304" pitchFamily="18" charset="0"/>
              </a:rPr>
              <a:t>Dear </a:t>
            </a:r>
            <a:r>
              <a:rPr lang="en-GB" sz="1200" b="1" i="1" dirty="0">
                <a:solidFill>
                  <a:schemeClr val="accent1">
                    <a:lumMod val="75000"/>
                  </a:schemeClr>
                </a:solidFill>
                <a:effectLst/>
                <a:ea typeface="Calibri" panose="020F0502020204030204" pitchFamily="34" charset="0"/>
                <a:cs typeface="Times New Roman" panose="02020603050405020304" pitchFamily="18" charset="0"/>
              </a:rPr>
              <a:t>CHILD’s NAME</a:t>
            </a:r>
            <a:endParaRPr lang="en-GB" sz="1200" b="1" i="1" dirty="0">
              <a:solidFill>
                <a:schemeClr val="accent1">
                  <a:lumMod val="75000"/>
                </a:schemeClr>
              </a:solidFill>
              <a:ea typeface="Calibri" panose="020F0502020204030204" pitchFamily="34" charset="0"/>
              <a:cs typeface="Times New Roman" panose="02020603050405020304" pitchFamily="18" charset="0"/>
            </a:endParaRPr>
          </a:p>
          <a:p>
            <a:pPr marL="0" indent="0">
              <a:lnSpc>
                <a:spcPct val="107000"/>
              </a:lnSpc>
              <a:spcAft>
                <a:spcPts val="800"/>
              </a:spcAft>
              <a:buNone/>
            </a:pPr>
            <a:r>
              <a:rPr lang="en-GB" sz="1200" i="1" dirty="0">
                <a:solidFill>
                  <a:schemeClr val="accent1">
                    <a:lumMod val="75000"/>
                  </a:schemeClr>
                </a:solidFill>
                <a:effectLst/>
                <a:ea typeface="Calibri" panose="020F0502020204030204" pitchFamily="34" charset="0"/>
                <a:cs typeface="Times New Roman" panose="02020603050405020304" pitchFamily="18" charset="0"/>
              </a:rPr>
              <a:t>We met with you on </a:t>
            </a:r>
            <a:r>
              <a:rPr lang="en-GB" sz="1200" i="1" dirty="0" err="1">
                <a:solidFill>
                  <a:schemeClr val="accent1">
                    <a:lumMod val="75000"/>
                  </a:schemeClr>
                </a:solidFill>
                <a:effectLst/>
                <a:ea typeface="Calibri" panose="020F0502020204030204" pitchFamily="34" charset="0"/>
                <a:cs typeface="Times New Roman" panose="02020603050405020304" pitchFamily="18" charset="0"/>
              </a:rPr>
              <a:t>xxxxx</a:t>
            </a:r>
            <a:r>
              <a:rPr lang="en-GB" sz="1200" i="1" dirty="0">
                <a:solidFill>
                  <a:schemeClr val="accent1">
                    <a:lumMod val="75000"/>
                  </a:schemeClr>
                </a:solidFill>
                <a:effectLst/>
                <a:ea typeface="Calibri" panose="020F0502020204030204" pitchFamily="34" charset="0"/>
                <a:cs typeface="Times New Roman" panose="02020603050405020304" pitchFamily="18" charset="0"/>
              </a:rPr>
              <a:t> and we talked about how you learn in school and whether you need any extra support. Together we decided that you have an Additional Learning Need (ALN) and will require Additional Learning Provision (ALP) which is something different to what others in your class have.</a:t>
            </a:r>
            <a:endParaRPr lang="en-GB" sz="1200" i="1" dirty="0">
              <a:solidFill>
                <a:schemeClr val="accent1">
                  <a:lumMod val="75000"/>
                </a:schemeClr>
              </a:solidFill>
              <a:ea typeface="Calibri" panose="020F0502020204030204" pitchFamily="34" charset="0"/>
              <a:cs typeface="Times New Roman" panose="02020603050405020304" pitchFamily="18" charset="0"/>
            </a:endParaRPr>
          </a:p>
          <a:p>
            <a:pPr marL="0" indent="0">
              <a:lnSpc>
                <a:spcPct val="107000"/>
              </a:lnSpc>
              <a:spcAft>
                <a:spcPts val="800"/>
              </a:spcAft>
              <a:buNone/>
            </a:pPr>
            <a:r>
              <a:rPr lang="en-GB" sz="1200" i="1" dirty="0">
                <a:solidFill>
                  <a:schemeClr val="accent1">
                    <a:lumMod val="75000"/>
                  </a:schemeClr>
                </a:solidFill>
                <a:effectLst/>
                <a:ea typeface="Calibri" panose="020F0502020204030204" pitchFamily="34" charset="0"/>
                <a:cs typeface="Times New Roman" panose="02020603050405020304" pitchFamily="18" charset="0"/>
              </a:rPr>
              <a:t>We agreed your ALN is in the area of </a:t>
            </a:r>
            <a:r>
              <a:rPr lang="en-GB" sz="1200" b="1" i="1" dirty="0">
                <a:solidFill>
                  <a:schemeClr val="accent1">
                    <a:lumMod val="75000"/>
                  </a:schemeClr>
                </a:solidFill>
                <a:effectLst/>
                <a:ea typeface="Calibri" panose="020F0502020204030204" pitchFamily="34" charset="0"/>
                <a:cs typeface="Times New Roman" panose="02020603050405020304" pitchFamily="18" charset="0"/>
              </a:rPr>
              <a:t>[Cognition and Learning; Communication and Interaction; Sensory and/or Physical; Behaviour, Emotional, Social Development] DELETE as necessary. </a:t>
            </a:r>
            <a:r>
              <a:rPr lang="en-GB" sz="1200" i="1" dirty="0">
                <a:solidFill>
                  <a:schemeClr val="accent1">
                    <a:lumMod val="75000"/>
                  </a:schemeClr>
                </a:solidFill>
                <a:effectLst/>
                <a:ea typeface="Calibri" panose="020F0502020204030204" pitchFamily="34" charset="0"/>
                <a:cs typeface="Times New Roman" panose="02020603050405020304" pitchFamily="18" charset="0"/>
              </a:rPr>
              <a:t>Your [Designated Coordinator/Mr Name/Mrs Name] will help you understand what this means for you and the way you learn.</a:t>
            </a:r>
            <a:endParaRPr lang="en-GB" sz="1200" i="1" dirty="0">
              <a:solidFill>
                <a:schemeClr val="accent1">
                  <a:lumMod val="75000"/>
                </a:schemeClr>
              </a:solidFill>
              <a:ea typeface="Calibri" panose="020F0502020204030204" pitchFamily="34" charset="0"/>
              <a:cs typeface="Times New Roman" panose="02020603050405020304" pitchFamily="18" charset="0"/>
            </a:endParaRPr>
          </a:p>
          <a:p>
            <a:pPr marL="0" indent="0">
              <a:lnSpc>
                <a:spcPct val="107000"/>
              </a:lnSpc>
              <a:spcAft>
                <a:spcPts val="800"/>
              </a:spcAft>
              <a:buNone/>
            </a:pPr>
            <a:r>
              <a:rPr lang="en-GB" sz="1200" i="1" dirty="0">
                <a:solidFill>
                  <a:schemeClr val="accent1">
                    <a:lumMod val="75000"/>
                  </a:schemeClr>
                </a:solidFill>
                <a:effectLst/>
                <a:ea typeface="Calibri" panose="020F0502020204030204" pitchFamily="34" charset="0"/>
                <a:cs typeface="Times New Roman" panose="02020603050405020304" pitchFamily="18" charset="0"/>
              </a:rPr>
              <a:t>An IDP is being written with you and you have been given a leaflet with more information about this. The IDP is a plan that tells your teachers and other adults who help you in school what you need to learn and how they can help you learn. You will be given a copy of the plan to look at and you can ask [your Designated Coordinator/Mr Name/</a:t>
            </a:r>
            <a:r>
              <a:rPr lang="en-GB" sz="1200" i="1" dirty="0" err="1">
                <a:solidFill>
                  <a:schemeClr val="accent1">
                    <a:lumMod val="75000"/>
                  </a:schemeClr>
                </a:solidFill>
                <a:effectLst/>
                <a:ea typeface="Calibri" panose="020F0502020204030204" pitchFamily="34" charset="0"/>
                <a:cs typeface="Times New Roman" panose="02020603050405020304" pitchFamily="18" charset="0"/>
              </a:rPr>
              <a:t>MrsName</a:t>
            </a:r>
            <a:r>
              <a:rPr lang="en-GB" sz="1200" i="1" dirty="0">
                <a:solidFill>
                  <a:schemeClr val="accent1">
                    <a:lumMod val="75000"/>
                  </a:schemeClr>
                </a:solidFill>
                <a:effectLst/>
                <a:ea typeface="Calibri" panose="020F0502020204030204" pitchFamily="34" charset="0"/>
                <a:cs typeface="Times New Roman" panose="02020603050405020304" pitchFamily="18" charset="0"/>
              </a:rPr>
              <a:t>]questions you may have about it and what it means for you. You can also talk to [NAME] if you are not happy with the decision or what is written in the plan.</a:t>
            </a:r>
          </a:p>
          <a:p>
            <a:pPr marL="0" indent="0">
              <a:lnSpc>
                <a:spcPct val="107000"/>
              </a:lnSpc>
              <a:spcAft>
                <a:spcPts val="800"/>
              </a:spcAft>
              <a:buNone/>
            </a:pPr>
            <a:r>
              <a:rPr lang="en-GB" sz="1200" i="1" u="sng" dirty="0">
                <a:solidFill>
                  <a:schemeClr val="accent1">
                    <a:lumMod val="75000"/>
                  </a:schemeClr>
                </a:solidFill>
                <a:effectLst/>
                <a:ea typeface="Calibri" panose="020F0502020204030204" pitchFamily="34" charset="0"/>
                <a:cs typeface="Times New Roman" panose="02020603050405020304" pitchFamily="18" charset="0"/>
              </a:rPr>
              <a:t>Further advice and support:</a:t>
            </a:r>
            <a:r>
              <a:rPr lang="en-GB" sz="1200" i="1" u="sng" dirty="0">
                <a:solidFill>
                  <a:schemeClr val="accent1">
                    <a:lumMod val="75000"/>
                  </a:schemeClr>
                </a:solidFill>
                <a:ea typeface="Calibri" panose="020F0502020204030204" pitchFamily="34" charset="0"/>
                <a:cs typeface="Times New Roman" panose="02020603050405020304" pitchFamily="18" charset="0"/>
              </a:rPr>
              <a:t> </a:t>
            </a:r>
            <a:r>
              <a:rPr lang="en-GB" sz="1200" i="1" dirty="0">
                <a:solidFill>
                  <a:schemeClr val="accent1">
                    <a:lumMod val="75000"/>
                  </a:schemeClr>
                </a:solidFill>
                <a:effectLst/>
                <a:ea typeface="Times New Roman" panose="02020603050405020304" pitchFamily="18" charset="0"/>
              </a:rPr>
              <a:t>Information about ALN can be found on the school website [Link].</a:t>
            </a:r>
          </a:p>
          <a:p>
            <a:pPr marL="0" indent="0">
              <a:lnSpc>
                <a:spcPct val="107000"/>
              </a:lnSpc>
              <a:spcAft>
                <a:spcPts val="800"/>
              </a:spcAft>
              <a:buNone/>
            </a:pPr>
            <a:r>
              <a:rPr lang="en-GB" sz="1200" i="1" dirty="0">
                <a:solidFill>
                  <a:schemeClr val="accent1">
                    <a:lumMod val="75000"/>
                  </a:schemeClr>
                </a:solidFill>
                <a:effectLst/>
                <a:ea typeface="Times New Roman" panose="02020603050405020304" pitchFamily="18" charset="0"/>
              </a:rPr>
              <a:t>You can talk to someone at the Local Authority’s ALN Helpline on 029 2087 2731 or email </a:t>
            </a:r>
            <a:r>
              <a:rPr lang="en-GB" sz="1200" i="1" u="none" strike="noStrike" dirty="0">
                <a:solidFill>
                  <a:schemeClr val="accent1">
                    <a:lumMod val="75000"/>
                  </a:schemeClr>
                </a:solidFill>
                <a:effectLst/>
                <a:ea typeface="Times New Roman" panose="02020603050405020304" pitchFamily="18" charset="0"/>
                <a:hlinkClick r:id="rId2">
                  <a:extLst>
                    <a:ext uri="{A12FA001-AC4F-418D-AE19-62706E023703}">
                      <ahyp:hlinkClr xmlns:ahyp="http://schemas.microsoft.com/office/drawing/2018/hyperlinkcolor" val="tx"/>
                    </a:ext>
                  </a:extLst>
                </a:hlinkClick>
              </a:rPr>
              <a:t>ALNHelpline@cardiff.gov.uk</a:t>
            </a:r>
            <a:r>
              <a:rPr lang="en-GB" sz="1200" i="1" dirty="0">
                <a:solidFill>
                  <a:schemeClr val="accent1">
                    <a:lumMod val="75000"/>
                  </a:schemeClr>
                </a:solidFill>
                <a:effectLst/>
                <a:ea typeface="Times New Roman" panose="02020603050405020304" pitchFamily="18" charset="0"/>
              </a:rPr>
              <a:t> if you are still not happy with the decision and your school have not been able to help and resolve your concerns. </a:t>
            </a:r>
            <a:endParaRPr lang="en-GB" sz="1200" i="1" dirty="0">
              <a:solidFill>
                <a:schemeClr val="accent1">
                  <a:lumMod val="75000"/>
                </a:schemeClr>
              </a:solidFill>
              <a:ea typeface="Times New Roman" panose="02020603050405020304" pitchFamily="18" charset="0"/>
            </a:endParaRPr>
          </a:p>
          <a:p>
            <a:pPr marL="0" indent="0" algn="just" fontAlgn="base">
              <a:buNone/>
            </a:pPr>
            <a:r>
              <a:rPr lang="en-GB" sz="1200" i="1" dirty="0">
                <a:solidFill>
                  <a:schemeClr val="accent1">
                    <a:lumMod val="75000"/>
                  </a:schemeClr>
                </a:solidFill>
                <a:effectLst/>
                <a:ea typeface="Times New Roman" panose="02020603050405020304" pitchFamily="18" charset="0"/>
              </a:rPr>
              <a:t>You can also have an advocate. This is someone who speaks up for you and makes sure that people listen to you and what you want to happen. This help is free and provided by a charity called SNAP Cymru.  You can contact them via a Helpline on 0808 8010608 or by completing an enquiry form on </a:t>
            </a:r>
            <a:r>
              <a:rPr lang="en-GB" sz="1200" i="1" u="sng" dirty="0">
                <a:solidFill>
                  <a:schemeClr val="accent1">
                    <a:lumMod val="75000"/>
                  </a:schemeClr>
                </a:solidFill>
                <a:effectLst/>
                <a:ea typeface="Times New Roman" panose="02020603050405020304" pitchFamily="18" charset="0"/>
                <a:hlinkClick r:id="rId3">
                  <a:extLst>
                    <a:ext uri="{A12FA001-AC4F-418D-AE19-62706E023703}">
                      <ahyp:hlinkClr xmlns:ahyp="http://schemas.microsoft.com/office/drawing/2018/hyperlinkcolor" val="tx"/>
                    </a:ext>
                  </a:extLst>
                </a:hlinkClick>
              </a:rPr>
              <a:t>www.snapcymru.org/contact</a:t>
            </a:r>
            <a:r>
              <a:rPr lang="en-GB" sz="1200" i="1" dirty="0">
                <a:solidFill>
                  <a:schemeClr val="accent1">
                    <a:lumMod val="75000"/>
                  </a:schemeClr>
                </a:solidFill>
                <a:effectLst/>
                <a:ea typeface="Times New Roman" panose="02020603050405020304" pitchFamily="18" charset="0"/>
              </a:rPr>
              <a:t>  You can find out more about SNAP Cymru on their website at </a:t>
            </a:r>
            <a:r>
              <a:rPr lang="en-GB" sz="1200" i="1" u="sng" dirty="0">
                <a:solidFill>
                  <a:schemeClr val="accent1">
                    <a:lumMod val="75000"/>
                  </a:schemeClr>
                </a:solidFill>
                <a:effectLst/>
                <a:ea typeface="Times New Roman" panose="02020603050405020304" pitchFamily="18" charset="0"/>
                <a:hlinkClick r:id="rId4">
                  <a:extLst>
                    <a:ext uri="{A12FA001-AC4F-418D-AE19-62706E023703}">
                      <ahyp:hlinkClr xmlns:ahyp="http://schemas.microsoft.com/office/drawing/2018/hyperlinkcolor" val="tx"/>
                    </a:ext>
                  </a:extLst>
                </a:hlinkClick>
              </a:rPr>
              <a:t>www.snapcymru.org</a:t>
            </a:r>
            <a:endParaRPr lang="en-GB" sz="1200" i="1" dirty="0">
              <a:solidFill>
                <a:schemeClr val="accent1">
                  <a:lumMod val="75000"/>
                </a:schemeClr>
              </a:solidFill>
              <a:effectLst/>
              <a:ea typeface="Times New Roman" panose="02020603050405020304" pitchFamily="18" charset="0"/>
            </a:endParaRPr>
          </a:p>
          <a:p>
            <a:pPr marL="0" indent="0" algn="just" fontAlgn="base">
              <a:buNone/>
            </a:pPr>
            <a:r>
              <a:rPr lang="en-GB" sz="1200" i="1" dirty="0">
                <a:solidFill>
                  <a:schemeClr val="accent1">
                    <a:lumMod val="75000"/>
                  </a:schemeClr>
                </a:solidFill>
                <a:effectLst/>
                <a:ea typeface="Times New Roman" panose="02020603050405020304" pitchFamily="18" charset="0"/>
              </a:rPr>
              <a:t>Your sincerely,                                                                                                                                                                                                      </a:t>
            </a:r>
            <a:r>
              <a:rPr lang="en-GB" sz="1000" i="1" dirty="0">
                <a:solidFill>
                  <a:schemeClr val="accent1">
                    <a:lumMod val="75000"/>
                  </a:schemeClr>
                </a:solidFill>
                <a:effectLst/>
                <a:ea typeface="Times New Roman" panose="02020603050405020304" pitchFamily="18" charset="0"/>
              </a:rPr>
              <a:t>(Cardiff Council: Cardiff Education Services, 2022)</a:t>
            </a:r>
            <a:endParaRPr lang="en-GB" sz="1200" i="1" dirty="0">
              <a:solidFill>
                <a:schemeClr val="accent1">
                  <a:lumMod val="75000"/>
                </a:schemeClr>
              </a:solidFill>
              <a:effectLst/>
              <a:ea typeface="Times New Roman" panose="02020603050405020304" pitchFamily="18" charset="0"/>
            </a:endParaRPr>
          </a:p>
        </p:txBody>
      </p:sp>
    </p:spTree>
    <p:extLst>
      <p:ext uri="{BB962C8B-B14F-4D97-AF65-F5344CB8AC3E}">
        <p14:creationId xmlns:p14="http://schemas.microsoft.com/office/powerpoint/2010/main" val="27614500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3"/>
          <p:cNvSpPr txBox="1">
            <a:spLocks/>
          </p:cNvSpPr>
          <p:nvPr/>
        </p:nvSpPr>
        <p:spPr>
          <a:xfrm>
            <a:off x="407126" y="870857"/>
            <a:ext cx="11377748" cy="551724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indent="0" algn="just">
              <a:buNone/>
            </a:pPr>
            <a:r>
              <a:rPr lang="cy-GB" sz="2400" b="1" dirty="0">
                <a:ea typeface="Times New Roman" panose="02020603050405020304" pitchFamily="18" charset="0"/>
              </a:rPr>
              <a:t>Elfen 1: </a:t>
            </a:r>
            <a:r>
              <a:rPr lang="cy-GB" sz="2400" dirty="0">
                <a:ea typeface="Times New Roman" panose="02020603050405020304" pitchFamily="18" charset="0"/>
              </a:rPr>
              <a:t>Archwiliwch a chrynhowch anghenion dysgu ychwanegol disgybl gan ddefnyddio dull cynllunio sy’n canolbwyntio ar yr unigolyn. </a:t>
            </a:r>
          </a:p>
          <a:p>
            <a:pPr indent="0" algn="just">
              <a:buNone/>
            </a:pPr>
            <a:endParaRPr lang="cy-GB" sz="1000" dirty="0">
              <a:ea typeface="Times New Roman" panose="02020603050405020304" pitchFamily="18" charset="0"/>
            </a:endParaRPr>
          </a:p>
          <a:p>
            <a:pPr marL="0" indent="0" algn="ctr">
              <a:buNone/>
            </a:pPr>
            <a:r>
              <a:rPr lang="cy-GB" sz="2000" dirty="0">
                <a:ea typeface="Times New Roman" panose="02020603050405020304" pitchFamily="18" charset="0"/>
              </a:rPr>
              <a:t>Yn seiliedig ar Adran 1C CDU : Proffil (Amdanaf fi) a 2A CDU : Disgrifiad o anghenion dysgu ychwanegol (ADY) y plentyn neu’r person ifanc </a:t>
            </a:r>
            <a:r>
              <a:rPr lang="cy-GB" sz="2000" dirty="0"/>
              <a:t> </a:t>
            </a:r>
          </a:p>
          <a:p>
            <a:pPr marL="0" indent="0" algn="ctr">
              <a:buNone/>
            </a:pPr>
            <a:endParaRPr lang="cy-GB" sz="300" dirty="0">
              <a:ea typeface="Times New Roman" panose="02020603050405020304" pitchFamily="18" charset="0"/>
            </a:endParaRPr>
          </a:p>
          <a:p>
            <a:pPr marL="0" indent="0" algn="ctr">
              <a:buNone/>
            </a:pPr>
            <a:r>
              <a:rPr lang="cy-GB" sz="2400" dirty="0">
                <a:ea typeface="Times New Roman" panose="02020603050405020304" pitchFamily="18" charset="0"/>
              </a:rPr>
              <a:t> Defnyddiwch y templed a ddarparwyd </a:t>
            </a:r>
            <a:r>
              <a:rPr lang="cy-GB" sz="1000" i="1" dirty="0">
                <a:solidFill>
                  <a:schemeClr val="tx2">
                    <a:lumMod val="75000"/>
                  </a:schemeClr>
                </a:solidFill>
                <a:ea typeface="Times New Roman" panose="02020603050405020304" pitchFamily="18" charset="0"/>
              </a:rPr>
              <a:t>(C</a:t>
            </a:r>
            <a:r>
              <a:rPr lang="cy-GB" sz="1000" i="1" dirty="0">
                <a:solidFill>
                  <a:schemeClr val="tx2">
                    <a:lumMod val="75000"/>
                  </a:schemeClr>
                </a:solidFill>
              </a:rPr>
              <a:t>od Ymarfer ADY Cymru, 2021)</a:t>
            </a:r>
            <a:endParaRPr lang="cy-GB" sz="1000" dirty="0">
              <a:ea typeface="Times New Roman" panose="02020603050405020304" pitchFamily="18" charset="0"/>
            </a:endParaRPr>
          </a:p>
          <a:p>
            <a:pPr marL="0" indent="0" algn="ctr">
              <a:buNone/>
            </a:pPr>
            <a:endParaRPr lang="cy-GB" sz="2400" dirty="0">
              <a:ea typeface="Times New Roman" panose="02020603050405020304" pitchFamily="18" charset="0"/>
            </a:endParaRPr>
          </a:p>
          <a:p>
            <a:pPr marL="0" indent="0" algn="ctr">
              <a:buNone/>
            </a:pPr>
            <a:endParaRPr lang="cy-GB" sz="2400" dirty="0">
              <a:ea typeface="Times New Roman" panose="02020603050405020304" pitchFamily="18" charset="0"/>
            </a:endParaRPr>
          </a:p>
          <a:p>
            <a:pPr marL="0" indent="0" algn="ctr">
              <a:buNone/>
            </a:pPr>
            <a:endParaRPr lang="cy-GB" sz="2400" dirty="0">
              <a:ea typeface="Times New Roman" panose="02020603050405020304" pitchFamily="18" charset="0"/>
            </a:endParaRPr>
          </a:p>
          <a:p>
            <a:pPr marL="0" indent="0" algn="ctr">
              <a:buNone/>
            </a:pPr>
            <a:endParaRPr lang="cy-GB" sz="2400" dirty="0">
              <a:ea typeface="Times New Roman" panose="02020603050405020304" pitchFamily="18" charset="0"/>
            </a:endParaRPr>
          </a:p>
          <a:p>
            <a:pPr marL="0" indent="0">
              <a:buNone/>
            </a:pPr>
            <a:endParaRPr lang="cy-GB" sz="2200" dirty="0"/>
          </a:p>
          <a:p>
            <a:pPr marL="0" indent="0" algn="r">
              <a:buNone/>
            </a:pPr>
            <a:endParaRPr lang="cy-GB" sz="2400" b="1" dirty="0"/>
          </a:p>
          <a:p>
            <a:pPr marL="0" indent="0" algn="r">
              <a:buNone/>
            </a:pPr>
            <a:endParaRPr lang="cy-GB" sz="900" b="1" dirty="0"/>
          </a:p>
          <a:p>
            <a:pPr marL="0" indent="0" algn="r">
              <a:buNone/>
            </a:pPr>
            <a:r>
              <a:rPr lang="cy-GB" sz="2400" b="1" dirty="0"/>
              <a:t>(Adrannau 1C a 2A = tua 600 o eiriau)</a:t>
            </a:r>
          </a:p>
          <a:p>
            <a:endParaRPr lang="cy-GB" sz="2400" i="1" dirty="0"/>
          </a:p>
        </p:txBody>
      </p:sp>
      <p:sp>
        <p:nvSpPr>
          <p:cNvPr id="3" name="Title 1"/>
          <p:cNvSpPr txBox="1">
            <a:spLocks/>
          </p:cNvSpPr>
          <p:nvPr/>
        </p:nvSpPr>
        <p:spPr>
          <a:xfrm>
            <a:off x="838200" y="37465"/>
            <a:ext cx="10515600" cy="572135"/>
          </a:xfrm>
          <a:prstGeom prst="rect">
            <a:avLst/>
          </a:prstGeom>
          <a:solidFill>
            <a:schemeClr val="accent4">
              <a:lumMod val="40000"/>
              <a:lumOff val="60000"/>
            </a:schemeClr>
          </a:solidFill>
        </p:spPr>
        <p:txBody>
          <a:bodyPr vert="horz" lIns="91440" tIns="45720" rIns="91440" bIns="45720" rtlCol="0" anchor="b">
            <a:normAutofit fontScale="97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cy-GB" sz="3200" b="1" dirty="0"/>
              <a:t>Portffolio</a:t>
            </a:r>
          </a:p>
        </p:txBody>
      </p:sp>
      <p:pic>
        <p:nvPicPr>
          <p:cNvPr id="6" name="Picture 5"/>
          <p:cNvPicPr>
            <a:picLocks noChangeAspect="1"/>
          </p:cNvPicPr>
          <p:nvPr/>
        </p:nvPicPr>
        <p:blipFill rotWithShape="1">
          <a:blip r:embed="rId2"/>
          <a:srcRect l="8095" t="28561" r="55239" b="22103"/>
          <a:stretch/>
        </p:blipFill>
        <p:spPr>
          <a:xfrm>
            <a:off x="290286" y="3194958"/>
            <a:ext cx="4470400" cy="3381828"/>
          </a:xfrm>
          <a:prstGeom prst="rect">
            <a:avLst/>
          </a:prstGeom>
        </p:spPr>
      </p:pic>
      <p:sp>
        <p:nvSpPr>
          <p:cNvPr id="7" name="Rectangle 6"/>
          <p:cNvSpPr/>
          <p:nvPr/>
        </p:nvSpPr>
        <p:spPr>
          <a:xfrm>
            <a:off x="5543732" y="3818164"/>
            <a:ext cx="6096000" cy="1938992"/>
          </a:xfrm>
          <a:prstGeom prst="rect">
            <a:avLst/>
          </a:prstGeom>
        </p:spPr>
        <p:txBody>
          <a:bodyPr>
            <a:spAutoFit/>
          </a:bodyPr>
          <a:lstStyle/>
          <a:p>
            <a:pPr algn="just"/>
            <a:r>
              <a:rPr lang="cy-GB" sz="2400" dirty="0"/>
              <a:t>Crynodeb am y plentyn neu’r person ifanc yw’r adran hon o’r CDU, sy’n rhoi cyd-destun a gwybodaeth.</a:t>
            </a:r>
          </a:p>
          <a:p>
            <a:pPr algn="just"/>
            <a:endParaRPr lang="cy-GB" sz="2400" dirty="0"/>
          </a:p>
          <a:p>
            <a:pPr algn="just"/>
            <a:r>
              <a:rPr lang="cy-GB" sz="2400" dirty="0"/>
              <a:t>Dylai fod yn </a:t>
            </a:r>
            <a:r>
              <a:rPr lang="cy-GB" sz="2400" b="1" dirty="0"/>
              <a:t>glir</a:t>
            </a:r>
            <a:r>
              <a:rPr lang="cy-GB" sz="2400" dirty="0"/>
              <a:t>, yn </a:t>
            </a:r>
            <a:r>
              <a:rPr lang="cy-GB" sz="2400" b="1" dirty="0"/>
              <a:t>gryno</a:t>
            </a:r>
            <a:r>
              <a:rPr lang="cy-GB" sz="2400" dirty="0"/>
              <a:t>, ac yn </a:t>
            </a:r>
            <a:r>
              <a:rPr lang="cy-GB" sz="2400" b="1" dirty="0"/>
              <a:t>gywir</a:t>
            </a:r>
            <a:r>
              <a:rPr lang="cy-GB" sz="2400" dirty="0"/>
              <a:t>.</a:t>
            </a:r>
          </a:p>
        </p:txBody>
      </p:sp>
    </p:spTree>
    <p:extLst>
      <p:ext uri="{BB962C8B-B14F-4D97-AF65-F5344CB8AC3E}">
        <p14:creationId xmlns:p14="http://schemas.microsoft.com/office/powerpoint/2010/main" val="21452066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3"/>
          <p:cNvSpPr txBox="1">
            <a:spLocks/>
          </p:cNvSpPr>
          <p:nvPr/>
        </p:nvSpPr>
        <p:spPr>
          <a:xfrm>
            <a:off x="407126" y="870857"/>
            <a:ext cx="11377748" cy="551724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indent="0" algn="just">
              <a:buNone/>
            </a:pPr>
            <a:r>
              <a:rPr lang="en-GB" sz="2400" b="1" dirty="0">
                <a:solidFill>
                  <a:schemeClr val="tx2">
                    <a:lumMod val="75000"/>
                  </a:schemeClr>
                </a:solidFill>
                <a:ea typeface="Times New Roman" panose="02020603050405020304" pitchFamily="18" charset="0"/>
              </a:rPr>
              <a:t>Element 1: </a:t>
            </a:r>
            <a:r>
              <a:rPr lang="en-GB" sz="2400" dirty="0">
                <a:solidFill>
                  <a:schemeClr val="tx2">
                    <a:lumMod val="75000"/>
                  </a:schemeClr>
                </a:solidFill>
                <a:ea typeface="Times New Roman" panose="02020603050405020304" pitchFamily="18" charset="0"/>
              </a:rPr>
              <a:t>Explore and summarise the additional learning needs of a pupil using a person centred planning approach. </a:t>
            </a:r>
          </a:p>
          <a:p>
            <a:pPr indent="0" algn="just">
              <a:buNone/>
            </a:pPr>
            <a:endParaRPr lang="en-GB" sz="1000" dirty="0">
              <a:solidFill>
                <a:schemeClr val="tx2">
                  <a:lumMod val="75000"/>
                </a:schemeClr>
              </a:solidFill>
              <a:ea typeface="Times New Roman" panose="02020603050405020304" pitchFamily="18" charset="0"/>
            </a:endParaRPr>
          </a:p>
          <a:p>
            <a:pPr marL="0" indent="0" algn="ctr">
              <a:buNone/>
            </a:pPr>
            <a:r>
              <a:rPr lang="en-GB" sz="2000" dirty="0">
                <a:solidFill>
                  <a:schemeClr val="tx2">
                    <a:lumMod val="75000"/>
                  </a:schemeClr>
                </a:solidFill>
                <a:ea typeface="Times New Roman" panose="02020603050405020304" pitchFamily="18" charset="0"/>
              </a:rPr>
              <a:t>Based upon Section 1C IDP : Profile (About me) and Based upon </a:t>
            </a:r>
            <a:r>
              <a:rPr lang="en-GB" sz="2000" dirty="0">
                <a:solidFill>
                  <a:schemeClr val="tx2">
                    <a:lumMod val="75000"/>
                  </a:schemeClr>
                </a:solidFill>
              </a:rPr>
              <a:t>Section 2A IDP : Description of the child or young person’s additional learning needs (ALN) </a:t>
            </a:r>
          </a:p>
          <a:p>
            <a:pPr marL="0" indent="0" algn="ctr">
              <a:buNone/>
            </a:pPr>
            <a:endParaRPr lang="en-GB" sz="300" dirty="0">
              <a:solidFill>
                <a:schemeClr val="tx2">
                  <a:lumMod val="75000"/>
                </a:schemeClr>
              </a:solidFill>
              <a:ea typeface="Times New Roman" panose="02020603050405020304" pitchFamily="18" charset="0"/>
            </a:endParaRPr>
          </a:p>
          <a:p>
            <a:pPr marL="0" indent="0" algn="ctr">
              <a:buNone/>
            </a:pPr>
            <a:r>
              <a:rPr lang="en-GB" sz="2400" dirty="0">
                <a:solidFill>
                  <a:schemeClr val="tx2">
                    <a:lumMod val="75000"/>
                  </a:schemeClr>
                </a:solidFill>
                <a:ea typeface="Times New Roman" panose="02020603050405020304" pitchFamily="18" charset="0"/>
              </a:rPr>
              <a:t>Use the template provided </a:t>
            </a:r>
            <a:r>
              <a:rPr lang="en-GB" sz="1000" dirty="0">
                <a:solidFill>
                  <a:schemeClr val="tx2">
                    <a:lumMod val="75000"/>
                  </a:schemeClr>
                </a:solidFill>
                <a:ea typeface="Times New Roman" panose="02020603050405020304" pitchFamily="18" charset="0"/>
              </a:rPr>
              <a:t>(ALN Code of Practice Wales 2021)</a:t>
            </a:r>
          </a:p>
          <a:p>
            <a:pPr marL="0" indent="0" algn="ctr">
              <a:buNone/>
            </a:pPr>
            <a:endParaRPr lang="en-GB" sz="2400" dirty="0">
              <a:solidFill>
                <a:schemeClr val="tx2">
                  <a:lumMod val="75000"/>
                </a:schemeClr>
              </a:solidFill>
              <a:ea typeface="Times New Roman" panose="02020603050405020304" pitchFamily="18" charset="0"/>
            </a:endParaRPr>
          </a:p>
          <a:p>
            <a:pPr marL="0" indent="0" algn="ctr">
              <a:buNone/>
            </a:pPr>
            <a:endParaRPr lang="en-GB" sz="2400" dirty="0">
              <a:solidFill>
                <a:schemeClr val="tx2">
                  <a:lumMod val="75000"/>
                </a:schemeClr>
              </a:solidFill>
              <a:ea typeface="Times New Roman" panose="02020603050405020304" pitchFamily="18" charset="0"/>
            </a:endParaRPr>
          </a:p>
          <a:p>
            <a:pPr marL="0" indent="0" algn="ctr">
              <a:buNone/>
            </a:pPr>
            <a:endParaRPr lang="en-GB" sz="2400" dirty="0">
              <a:solidFill>
                <a:schemeClr val="tx2">
                  <a:lumMod val="75000"/>
                </a:schemeClr>
              </a:solidFill>
              <a:ea typeface="Times New Roman" panose="02020603050405020304" pitchFamily="18" charset="0"/>
            </a:endParaRPr>
          </a:p>
          <a:p>
            <a:pPr marL="0" indent="0" algn="ctr">
              <a:buNone/>
            </a:pPr>
            <a:endParaRPr lang="en-GB" sz="2400" dirty="0">
              <a:solidFill>
                <a:schemeClr val="tx2">
                  <a:lumMod val="75000"/>
                </a:schemeClr>
              </a:solidFill>
              <a:ea typeface="Times New Roman" panose="02020603050405020304" pitchFamily="18" charset="0"/>
            </a:endParaRPr>
          </a:p>
          <a:p>
            <a:pPr marL="0" indent="0">
              <a:buNone/>
            </a:pPr>
            <a:endParaRPr lang="en-GB" sz="2200" dirty="0">
              <a:solidFill>
                <a:schemeClr val="tx2">
                  <a:lumMod val="75000"/>
                </a:schemeClr>
              </a:solidFill>
            </a:endParaRPr>
          </a:p>
          <a:p>
            <a:pPr marL="0" indent="0" algn="r">
              <a:buNone/>
            </a:pPr>
            <a:endParaRPr lang="en-GB" sz="2400" b="1" dirty="0">
              <a:solidFill>
                <a:schemeClr val="tx2">
                  <a:lumMod val="75000"/>
                </a:schemeClr>
              </a:solidFill>
            </a:endParaRPr>
          </a:p>
          <a:p>
            <a:pPr marL="0" indent="0" algn="r">
              <a:buNone/>
            </a:pPr>
            <a:endParaRPr lang="en-GB" sz="900" b="1" dirty="0">
              <a:solidFill>
                <a:schemeClr val="tx2">
                  <a:lumMod val="75000"/>
                </a:schemeClr>
              </a:solidFill>
            </a:endParaRPr>
          </a:p>
          <a:p>
            <a:pPr marL="0" indent="0" algn="r">
              <a:buNone/>
            </a:pPr>
            <a:r>
              <a:rPr lang="en-GB" sz="2400" b="1" dirty="0">
                <a:solidFill>
                  <a:schemeClr val="tx2">
                    <a:lumMod val="75000"/>
                  </a:schemeClr>
                </a:solidFill>
              </a:rPr>
              <a:t>(Sections 1C &amp; 2A = approx. 600 words)</a:t>
            </a:r>
          </a:p>
          <a:p>
            <a:endParaRPr lang="en-GB" sz="2400" i="1" dirty="0">
              <a:solidFill>
                <a:schemeClr val="accent1"/>
              </a:solidFill>
            </a:endParaRPr>
          </a:p>
        </p:txBody>
      </p:sp>
      <p:sp>
        <p:nvSpPr>
          <p:cNvPr id="3" name="Title 1"/>
          <p:cNvSpPr txBox="1">
            <a:spLocks/>
          </p:cNvSpPr>
          <p:nvPr/>
        </p:nvSpPr>
        <p:spPr>
          <a:xfrm>
            <a:off x="838200" y="37465"/>
            <a:ext cx="10515600" cy="572135"/>
          </a:xfrm>
          <a:prstGeom prst="rect">
            <a:avLst/>
          </a:prstGeom>
          <a:solidFill>
            <a:schemeClr val="accent4">
              <a:lumMod val="40000"/>
              <a:lumOff val="60000"/>
            </a:schemeClr>
          </a:solidFill>
        </p:spPr>
        <p:txBody>
          <a:bodyPr vert="horz" lIns="91440" tIns="45720" rIns="91440" bIns="45720" rtlCol="0" anchor="b">
            <a:normAutofit fontScale="97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3200" b="1" dirty="0">
                <a:solidFill>
                  <a:schemeClr val="accent1">
                    <a:lumMod val="75000"/>
                  </a:schemeClr>
                </a:solidFill>
              </a:rPr>
              <a:t>Portfolio</a:t>
            </a:r>
          </a:p>
        </p:txBody>
      </p:sp>
      <p:pic>
        <p:nvPicPr>
          <p:cNvPr id="6" name="Picture 5"/>
          <p:cNvPicPr>
            <a:picLocks noChangeAspect="1"/>
          </p:cNvPicPr>
          <p:nvPr/>
        </p:nvPicPr>
        <p:blipFill rotWithShape="1">
          <a:blip r:embed="rId2"/>
          <a:srcRect l="8095" t="28561" r="55239" b="22103"/>
          <a:stretch/>
        </p:blipFill>
        <p:spPr>
          <a:xfrm>
            <a:off x="290286" y="3194958"/>
            <a:ext cx="4470400" cy="3381828"/>
          </a:xfrm>
          <a:prstGeom prst="rect">
            <a:avLst/>
          </a:prstGeom>
        </p:spPr>
      </p:pic>
      <p:sp>
        <p:nvSpPr>
          <p:cNvPr id="7" name="Rectangle 6"/>
          <p:cNvSpPr/>
          <p:nvPr/>
        </p:nvSpPr>
        <p:spPr>
          <a:xfrm>
            <a:off x="5543732" y="3818164"/>
            <a:ext cx="6096000" cy="1938992"/>
          </a:xfrm>
          <a:prstGeom prst="rect">
            <a:avLst/>
          </a:prstGeom>
        </p:spPr>
        <p:txBody>
          <a:bodyPr>
            <a:spAutoFit/>
          </a:bodyPr>
          <a:lstStyle/>
          <a:p>
            <a:pPr algn="just"/>
            <a:r>
              <a:rPr lang="en-GB" sz="2400" dirty="0">
                <a:solidFill>
                  <a:schemeClr val="tx2">
                    <a:lumMod val="75000"/>
                  </a:schemeClr>
                </a:solidFill>
              </a:rPr>
              <a:t>This section of the IDP is a summary about the child or young person that provides context and information.</a:t>
            </a:r>
          </a:p>
          <a:p>
            <a:pPr algn="just"/>
            <a:endParaRPr lang="en-GB" sz="2400" dirty="0">
              <a:solidFill>
                <a:schemeClr val="tx2">
                  <a:lumMod val="75000"/>
                </a:schemeClr>
              </a:solidFill>
            </a:endParaRPr>
          </a:p>
          <a:p>
            <a:pPr algn="just"/>
            <a:r>
              <a:rPr lang="en-GB" sz="2400" dirty="0">
                <a:solidFill>
                  <a:schemeClr val="tx2">
                    <a:lumMod val="75000"/>
                  </a:schemeClr>
                </a:solidFill>
              </a:rPr>
              <a:t>It should be </a:t>
            </a:r>
            <a:r>
              <a:rPr lang="en-GB" sz="2400" b="1" dirty="0">
                <a:solidFill>
                  <a:schemeClr val="tx2">
                    <a:lumMod val="75000"/>
                  </a:schemeClr>
                </a:solidFill>
              </a:rPr>
              <a:t>clear</a:t>
            </a:r>
            <a:r>
              <a:rPr lang="en-GB" sz="2400" dirty="0">
                <a:solidFill>
                  <a:schemeClr val="tx2">
                    <a:lumMod val="75000"/>
                  </a:schemeClr>
                </a:solidFill>
              </a:rPr>
              <a:t>, </a:t>
            </a:r>
            <a:r>
              <a:rPr lang="en-GB" sz="2400" b="1" dirty="0">
                <a:solidFill>
                  <a:schemeClr val="tx2">
                    <a:lumMod val="75000"/>
                  </a:schemeClr>
                </a:solidFill>
              </a:rPr>
              <a:t>concise</a:t>
            </a:r>
            <a:r>
              <a:rPr lang="en-GB" sz="2400" dirty="0">
                <a:solidFill>
                  <a:schemeClr val="tx2">
                    <a:lumMod val="75000"/>
                  </a:schemeClr>
                </a:solidFill>
              </a:rPr>
              <a:t>, and </a:t>
            </a:r>
            <a:r>
              <a:rPr lang="en-GB" sz="2400" b="1" dirty="0">
                <a:solidFill>
                  <a:schemeClr val="tx2">
                    <a:lumMod val="75000"/>
                  </a:schemeClr>
                </a:solidFill>
              </a:rPr>
              <a:t>accurate</a:t>
            </a:r>
            <a:r>
              <a:rPr lang="en-GB" sz="2400" dirty="0">
                <a:solidFill>
                  <a:schemeClr val="tx2">
                    <a:lumMod val="75000"/>
                  </a:schemeClr>
                </a:solidFill>
              </a:rPr>
              <a:t>.</a:t>
            </a:r>
          </a:p>
        </p:txBody>
      </p:sp>
    </p:spTree>
    <p:extLst>
      <p:ext uri="{BB962C8B-B14F-4D97-AF65-F5344CB8AC3E}">
        <p14:creationId xmlns:p14="http://schemas.microsoft.com/office/powerpoint/2010/main" val="24789108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3"/>
          <p:cNvSpPr txBox="1">
            <a:spLocks/>
          </p:cNvSpPr>
          <p:nvPr/>
        </p:nvSpPr>
        <p:spPr>
          <a:xfrm>
            <a:off x="435430" y="1059543"/>
            <a:ext cx="11377748" cy="551724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indent="0" algn="just">
              <a:buNone/>
            </a:pPr>
            <a:r>
              <a:rPr lang="cy-GB" sz="2000" b="1" dirty="0">
                <a:ea typeface="Times New Roman" panose="02020603050405020304" pitchFamily="18" charset="0"/>
              </a:rPr>
              <a:t>Elfen 1: </a:t>
            </a:r>
            <a:r>
              <a:rPr lang="cy-GB" sz="2000" dirty="0">
                <a:ea typeface="Times New Roman" panose="02020603050405020304" pitchFamily="18" charset="0"/>
              </a:rPr>
              <a:t>Archwiliwch a chrynhowch anghenion dysgu ychwanegol disgybl gan ddefnyddio dull cynllunio sy’n canolbwyntio ar yr unigolyn (1C, 2A &amp; 2B). </a:t>
            </a:r>
          </a:p>
          <a:p>
            <a:pPr marL="0" indent="0" algn="ctr">
              <a:buNone/>
            </a:pPr>
            <a:endParaRPr lang="cy-GB" sz="2000" dirty="0">
              <a:ea typeface="Times New Roman" panose="02020603050405020304" pitchFamily="18" charset="0"/>
            </a:endParaRPr>
          </a:p>
          <a:p>
            <a:pPr marL="0" indent="0" algn="ctr">
              <a:buNone/>
            </a:pPr>
            <a:r>
              <a:rPr lang="cy-GB" sz="2000" dirty="0">
                <a:ea typeface="Times New Roman" panose="02020603050405020304" pitchFamily="18" charset="0"/>
              </a:rPr>
              <a:t>Yn seiliedig ar Adran 1C CDU : Proffil (Amdanaf fi)</a:t>
            </a:r>
          </a:p>
          <a:p>
            <a:pPr marL="0" indent="0" algn="ctr">
              <a:buNone/>
            </a:pPr>
            <a:endParaRPr lang="cy-GB" sz="2000" dirty="0">
              <a:ea typeface="Times New Roman" panose="02020603050405020304" pitchFamily="18" charset="0"/>
            </a:endParaRPr>
          </a:p>
          <a:p>
            <a:pPr algn="just"/>
            <a:r>
              <a:rPr lang="cy-GB" sz="2000" dirty="0"/>
              <a:t>Dylai’r proffil roi crynodeb o’r </a:t>
            </a:r>
            <a:r>
              <a:rPr lang="cy-GB" sz="2000" b="1" dirty="0"/>
              <a:t>wybodaeth allweddol</a:t>
            </a:r>
            <a:r>
              <a:rPr lang="cy-GB" sz="2000" dirty="0"/>
              <a:t>, megis disgrifio </a:t>
            </a:r>
            <a:r>
              <a:rPr lang="cy-GB" sz="2000" b="1" dirty="0"/>
              <a:t>cymeriad</a:t>
            </a:r>
            <a:r>
              <a:rPr lang="cy-GB" sz="2000" dirty="0"/>
              <a:t> y plentyn neu’r person ifanc, ei ddoniau a’i </a:t>
            </a:r>
            <a:r>
              <a:rPr lang="cy-GB" sz="2000" b="1" dirty="0"/>
              <a:t>dalentau</a:t>
            </a:r>
            <a:r>
              <a:rPr lang="cy-GB" sz="2000" dirty="0"/>
              <a:t>, yr hyn sy’n bwysig iddo, a’r </a:t>
            </a:r>
            <a:r>
              <a:rPr lang="cy-GB" sz="2000" b="1" dirty="0"/>
              <a:t>ffordd orau i’w gefnogi</a:t>
            </a:r>
            <a:r>
              <a:rPr lang="cy-GB" sz="2000" dirty="0"/>
              <a:t>. </a:t>
            </a:r>
          </a:p>
          <a:p>
            <a:pPr algn="just"/>
            <a:r>
              <a:rPr lang="cy-GB" sz="2000" dirty="0"/>
              <a:t>Dylai hefyd gynnwys barn, dymuniadau a theimladau’r plentyn, a rhiant y plentyn, mewn perthynas â’i ADY, </a:t>
            </a:r>
            <a:r>
              <a:rPr lang="cy-GB" sz="2000" dirty="0" err="1"/>
              <a:t>DDdY</a:t>
            </a:r>
            <a:r>
              <a:rPr lang="cy-GB" sz="2000" dirty="0"/>
              <a:t> a hyfforddiant addysg. </a:t>
            </a:r>
          </a:p>
          <a:p>
            <a:pPr algn="just"/>
            <a:r>
              <a:rPr lang="cy-GB" sz="2000" dirty="0"/>
              <a:t>Gallai hyn gynnwys: ei hoff a chas bethau; manylion am chwarae, iechyd, annibyniaeth, cyfathrebu; y bobl y mae’r plentyn neu’r person ifanc yn ystyried sy’n bwysig iddo (teulu, ffrindiau a/neu staff cymorth); dyheadau am, er enghraifft, ei addysg a’i yrfa, byw’n annibynnol a chyfranogiad cymunedol neu unrhyw beth arall y mae’r plentyn a rhieni’r plentyn yn ystyried sy’n bwysig.</a:t>
            </a:r>
            <a:endParaRPr lang="cy-GB" sz="2200" dirty="0"/>
          </a:p>
          <a:p>
            <a:endParaRPr lang="cy-GB" sz="2400" i="1" dirty="0"/>
          </a:p>
        </p:txBody>
      </p:sp>
      <p:sp>
        <p:nvSpPr>
          <p:cNvPr id="3" name="Title 1"/>
          <p:cNvSpPr txBox="1">
            <a:spLocks/>
          </p:cNvSpPr>
          <p:nvPr/>
        </p:nvSpPr>
        <p:spPr>
          <a:xfrm>
            <a:off x="838200" y="37465"/>
            <a:ext cx="10515600" cy="911860"/>
          </a:xfrm>
          <a:prstGeom prst="rect">
            <a:avLst/>
          </a:prstGeom>
        </p:spPr>
        <p:txBody>
          <a:bodyPr vert="horz" lIns="91440" tIns="45720" rIns="91440" bIns="45720" rtlCol="0" anchor="b">
            <a:normAutofit fontScale="97500"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br>
              <a:rPr lang="en-GB" sz="3200" b="1" dirty="0"/>
            </a:br>
            <a:r>
              <a:rPr lang="cy-GB" sz="3200" b="1" dirty="0"/>
              <a:t>Portffolio</a:t>
            </a:r>
          </a:p>
        </p:txBody>
      </p:sp>
    </p:spTree>
    <p:extLst>
      <p:ext uri="{BB962C8B-B14F-4D97-AF65-F5344CB8AC3E}">
        <p14:creationId xmlns:p14="http://schemas.microsoft.com/office/powerpoint/2010/main" val="6090977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3"/>
          <p:cNvSpPr txBox="1">
            <a:spLocks/>
          </p:cNvSpPr>
          <p:nvPr/>
        </p:nvSpPr>
        <p:spPr>
          <a:xfrm>
            <a:off x="435430" y="1059543"/>
            <a:ext cx="11377748" cy="551724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indent="0" algn="just">
              <a:buNone/>
            </a:pPr>
            <a:r>
              <a:rPr lang="en-GB" sz="2000" b="1" i="1" dirty="0">
                <a:solidFill>
                  <a:schemeClr val="accent1">
                    <a:lumMod val="75000"/>
                  </a:schemeClr>
                </a:solidFill>
                <a:ea typeface="Times New Roman" panose="02020603050405020304" pitchFamily="18" charset="0"/>
              </a:rPr>
              <a:t>Element 1: </a:t>
            </a:r>
            <a:r>
              <a:rPr lang="en-GB" sz="2000" i="1" dirty="0">
                <a:solidFill>
                  <a:schemeClr val="accent1">
                    <a:lumMod val="75000"/>
                  </a:schemeClr>
                </a:solidFill>
                <a:ea typeface="Times New Roman" panose="02020603050405020304" pitchFamily="18" charset="0"/>
              </a:rPr>
              <a:t>Explore and summarise the additional learning needs of a pupil using a person centred planning approach (1C, 2A &amp; 2B).</a:t>
            </a:r>
          </a:p>
          <a:p>
            <a:pPr indent="0" algn="just">
              <a:buNone/>
            </a:pPr>
            <a:endParaRPr lang="en-GB" sz="2000" i="1" dirty="0">
              <a:solidFill>
                <a:schemeClr val="accent1">
                  <a:lumMod val="75000"/>
                </a:schemeClr>
              </a:solidFill>
              <a:ea typeface="Times New Roman" panose="02020603050405020304" pitchFamily="18" charset="0"/>
            </a:endParaRPr>
          </a:p>
          <a:p>
            <a:pPr marL="0" indent="0" algn="ctr">
              <a:buNone/>
            </a:pPr>
            <a:r>
              <a:rPr lang="en-GB" sz="2000" i="1" dirty="0">
                <a:solidFill>
                  <a:schemeClr val="accent1">
                    <a:lumMod val="75000"/>
                  </a:schemeClr>
                </a:solidFill>
                <a:ea typeface="Times New Roman" panose="02020603050405020304" pitchFamily="18" charset="0"/>
              </a:rPr>
              <a:t>Based upon Section 1C IDP : Profile (About me)</a:t>
            </a:r>
          </a:p>
          <a:p>
            <a:pPr marL="0" indent="0" algn="ctr">
              <a:buNone/>
            </a:pPr>
            <a:endParaRPr lang="en-GB" sz="2000" i="1" dirty="0">
              <a:solidFill>
                <a:schemeClr val="accent1">
                  <a:lumMod val="75000"/>
                </a:schemeClr>
              </a:solidFill>
              <a:ea typeface="Times New Roman" panose="02020603050405020304" pitchFamily="18" charset="0"/>
            </a:endParaRPr>
          </a:p>
          <a:p>
            <a:pPr algn="just"/>
            <a:r>
              <a:rPr lang="en-GB" sz="2000" i="1" dirty="0">
                <a:solidFill>
                  <a:schemeClr val="accent1">
                    <a:lumMod val="75000"/>
                  </a:schemeClr>
                </a:solidFill>
              </a:rPr>
              <a:t>The profile should provide a summary of the </a:t>
            </a:r>
            <a:r>
              <a:rPr lang="en-GB" sz="2000" b="1" i="1" dirty="0">
                <a:solidFill>
                  <a:schemeClr val="accent1">
                    <a:lumMod val="75000"/>
                  </a:schemeClr>
                </a:solidFill>
              </a:rPr>
              <a:t>key</a:t>
            </a:r>
            <a:r>
              <a:rPr lang="en-GB" sz="2000" i="1" dirty="0">
                <a:solidFill>
                  <a:schemeClr val="accent1">
                    <a:lumMod val="75000"/>
                  </a:schemeClr>
                </a:solidFill>
              </a:rPr>
              <a:t> </a:t>
            </a:r>
            <a:r>
              <a:rPr lang="en-GB" sz="2000" b="1" i="1" dirty="0">
                <a:solidFill>
                  <a:schemeClr val="accent1">
                    <a:lumMod val="75000"/>
                  </a:schemeClr>
                </a:solidFill>
              </a:rPr>
              <a:t>information</a:t>
            </a:r>
            <a:r>
              <a:rPr lang="en-GB" sz="2000" i="1" dirty="0">
                <a:solidFill>
                  <a:schemeClr val="accent1">
                    <a:lumMod val="75000"/>
                  </a:schemeClr>
                </a:solidFill>
              </a:rPr>
              <a:t>, such as describing the child or young person’s </a:t>
            </a:r>
            <a:r>
              <a:rPr lang="en-GB" sz="2000" b="1" i="1" dirty="0">
                <a:solidFill>
                  <a:schemeClr val="accent1">
                    <a:lumMod val="75000"/>
                  </a:schemeClr>
                </a:solidFill>
              </a:rPr>
              <a:t>character</a:t>
            </a:r>
            <a:r>
              <a:rPr lang="en-GB" sz="2000" i="1" dirty="0">
                <a:solidFill>
                  <a:schemeClr val="accent1">
                    <a:lumMod val="75000"/>
                  </a:schemeClr>
                </a:solidFill>
              </a:rPr>
              <a:t>, their gifts and </a:t>
            </a:r>
            <a:r>
              <a:rPr lang="en-GB" sz="2000" b="1" i="1" dirty="0">
                <a:solidFill>
                  <a:schemeClr val="accent1">
                    <a:lumMod val="75000"/>
                  </a:schemeClr>
                </a:solidFill>
              </a:rPr>
              <a:t>talents</a:t>
            </a:r>
            <a:r>
              <a:rPr lang="en-GB" sz="2000" i="1" dirty="0">
                <a:solidFill>
                  <a:schemeClr val="accent1">
                    <a:lumMod val="75000"/>
                  </a:schemeClr>
                </a:solidFill>
              </a:rPr>
              <a:t>, what is important to them, and </a:t>
            </a:r>
            <a:r>
              <a:rPr lang="en-GB" sz="2000" b="1" i="1" dirty="0">
                <a:solidFill>
                  <a:schemeClr val="accent1">
                    <a:lumMod val="75000"/>
                  </a:schemeClr>
                </a:solidFill>
              </a:rPr>
              <a:t>the best way to support them</a:t>
            </a:r>
            <a:r>
              <a:rPr lang="en-GB" sz="2000" i="1" dirty="0">
                <a:solidFill>
                  <a:schemeClr val="accent1">
                    <a:lumMod val="75000"/>
                  </a:schemeClr>
                </a:solidFill>
              </a:rPr>
              <a:t>. </a:t>
            </a:r>
          </a:p>
          <a:p>
            <a:pPr algn="just"/>
            <a:r>
              <a:rPr lang="en-GB" sz="2000" i="1" dirty="0">
                <a:solidFill>
                  <a:schemeClr val="accent1">
                    <a:lumMod val="75000"/>
                  </a:schemeClr>
                </a:solidFill>
              </a:rPr>
              <a:t>It should also include the child, child’s parent’s views, wishes and feelings in relation to their ALN, ALP and education training. </a:t>
            </a:r>
          </a:p>
          <a:p>
            <a:pPr algn="just"/>
            <a:r>
              <a:rPr lang="en-GB" sz="2000" i="1" dirty="0">
                <a:solidFill>
                  <a:schemeClr val="accent1">
                    <a:lumMod val="75000"/>
                  </a:schemeClr>
                </a:solidFill>
              </a:rPr>
              <a:t>This could include: their likes and dislikes; details about play, health, independence, communication; the people that the child or young person considers important to them (family, friends and/or support staff); aspirations about, for example, their education and career, independent living and community participation or anything else the child, child’s parents consider important.</a:t>
            </a:r>
            <a:endParaRPr lang="en-GB" sz="2200" i="1" dirty="0">
              <a:solidFill>
                <a:schemeClr val="accent1">
                  <a:lumMod val="75000"/>
                </a:schemeClr>
              </a:solidFill>
            </a:endParaRPr>
          </a:p>
          <a:p>
            <a:endParaRPr lang="en-GB" sz="2400" i="1" dirty="0">
              <a:solidFill>
                <a:schemeClr val="accent1"/>
              </a:solidFill>
            </a:endParaRPr>
          </a:p>
        </p:txBody>
      </p:sp>
      <p:sp>
        <p:nvSpPr>
          <p:cNvPr id="3" name="Title 1"/>
          <p:cNvSpPr txBox="1">
            <a:spLocks/>
          </p:cNvSpPr>
          <p:nvPr/>
        </p:nvSpPr>
        <p:spPr>
          <a:xfrm>
            <a:off x="838200" y="37465"/>
            <a:ext cx="10515600" cy="911860"/>
          </a:xfrm>
          <a:prstGeom prst="rect">
            <a:avLst/>
          </a:prstGeom>
        </p:spPr>
        <p:txBody>
          <a:bodyPr vert="horz" lIns="91440" tIns="45720" rIns="91440" bIns="45720" rtlCol="0" anchor="b">
            <a:normAutofit fontScale="97500"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br>
              <a:rPr lang="en-GB" sz="3200" b="1" i="1" dirty="0">
                <a:solidFill>
                  <a:schemeClr val="accent1">
                    <a:lumMod val="75000"/>
                  </a:schemeClr>
                </a:solidFill>
              </a:rPr>
            </a:br>
            <a:r>
              <a:rPr lang="en-GB" sz="3200" b="1" i="1" dirty="0">
                <a:solidFill>
                  <a:schemeClr val="accent1">
                    <a:lumMod val="75000"/>
                  </a:schemeClr>
                </a:solidFill>
              </a:rPr>
              <a:t>Portfolio</a:t>
            </a:r>
          </a:p>
        </p:txBody>
      </p:sp>
    </p:spTree>
    <p:extLst>
      <p:ext uri="{BB962C8B-B14F-4D97-AF65-F5344CB8AC3E}">
        <p14:creationId xmlns:p14="http://schemas.microsoft.com/office/powerpoint/2010/main" val="24162867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7DEC1A87-4F89-0D84-4D40-F4C357F88B4B}"/>
              </a:ext>
            </a:extLst>
          </p:cNvPr>
          <p:cNvGraphicFramePr>
            <a:graphicFrameLocks noGrp="1"/>
          </p:cNvGraphicFramePr>
          <p:nvPr>
            <p:ph idx="1"/>
            <p:extLst>
              <p:ext uri="{D42A27DB-BD31-4B8C-83A1-F6EECF244321}">
                <p14:modId xmlns:p14="http://schemas.microsoft.com/office/powerpoint/2010/main" val="2085245973"/>
              </p:ext>
            </p:extLst>
          </p:nvPr>
        </p:nvGraphicFramePr>
        <p:xfrm>
          <a:off x="1778924" y="354099"/>
          <a:ext cx="8488813" cy="7078942"/>
        </p:xfrm>
        <a:graphic>
          <a:graphicData uri="http://schemas.openxmlformats.org/drawingml/2006/table">
            <a:tbl>
              <a:tblPr firstRow="1" firstCol="1" bandRow="1"/>
              <a:tblGrid>
                <a:gridCol w="8488813">
                  <a:extLst>
                    <a:ext uri="{9D8B030D-6E8A-4147-A177-3AD203B41FA5}">
                      <a16:colId xmlns:a16="http://schemas.microsoft.com/office/drawing/2014/main" val="3928698920"/>
                    </a:ext>
                  </a:extLst>
                </a:gridCol>
              </a:tblGrid>
              <a:tr h="657216">
                <a:tc>
                  <a:txBody>
                    <a:bodyPr/>
                    <a:lstStyle/>
                    <a:p>
                      <a:pPr marL="0" marR="0" lvl="0" indent="0" algn="ctr" defTabSz="914400" rtl="0" eaLnBrk="1" fontAlgn="t" latinLnBrk="0" hangingPunct="1">
                        <a:lnSpc>
                          <a:spcPct val="107000"/>
                        </a:lnSpc>
                        <a:spcBef>
                          <a:spcPts val="0"/>
                        </a:spcBef>
                        <a:spcAft>
                          <a:spcPts val="800"/>
                        </a:spcAft>
                        <a:buClrTx/>
                        <a:buSzTx/>
                        <a:buFontTx/>
                        <a:buNone/>
                        <a:tabLst/>
                        <a:defRPr/>
                      </a:pPr>
                      <a:r>
                        <a:rPr lang="cy-GB" sz="1500" b="1" i="0" u="none" strike="noStrike" noProof="0" dirty="0">
                          <a:solidFill>
                            <a:srgbClr val="C7037E"/>
                          </a:solidFill>
                          <a:effectLst/>
                          <a:latin typeface="Calibri-Bold"/>
                          <a:ea typeface="Calibri" panose="020F0502020204030204" pitchFamily="34" charset="0"/>
                          <a:cs typeface="Calibri-Bold"/>
                        </a:rPr>
                        <a:t>Adran 1C: Proffil (Amdanaf fi)</a:t>
                      </a:r>
                    </a:p>
                    <a:p>
                      <a:pPr algn="ctr" fontAlgn="t">
                        <a:lnSpc>
                          <a:spcPct val="107000"/>
                        </a:lnSpc>
                        <a:spcBef>
                          <a:spcPts val="0"/>
                        </a:spcBef>
                        <a:spcAft>
                          <a:spcPts val="800"/>
                        </a:spcAft>
                      </a:pPr>
                      <a:r>
                        <a:rPr lang="cy-GB" sz="1200" b="0" i="1" u="none" strike="noStrike" noProof="0" dirty="0">
                          <a:solidFill>
                            <a:srgbClr val="FF0000"/>
                          </a:solidFill>
                          <a:effectLst/>
                          <a:latin typeface="Calibri-Italic"/>
                          <a:ea typeface="Calibri" panose="020F0502020204030204" pitchFamily="34" charset="0"/>
                          <a:cs typeface="Calibri-Italic"/>
                        </a:rPr>
                        <a:t>Crynodeb o’r</a:t>
                      </a:r>
                      <a:r>
                        <a:rPr lang="cy-GB" sz="1200" i="1" noProof="0" dirty="0">
                          <a:solidFill>
                            <a:srgbClr val="FF0000"/>
                          </a:solidFill>
                        </a:rPr>
                        <a:t> </a:t>
                      </a:r>
                      <a:r>
                        <a:rPr lang="cy-GB" sz="1200" b="1" i="1" noProof="0" dirty="0">
                          <a:solidFill>
                            <a:srgbClr val="FF0000"/>
                          </a:solidFill>
                        </a:rPr>
                        <a:t>wybodaeth allweddol</a:t>
                      </a:r>
                      <a:r>
                        <a:rPr lang="cy-GB" sz="1200" i="1" noProof="0" dirty="0">
                          <a:solidFill>
                            <a:srgbClr val="FF0000"/>
                          </a:solidFill>
                        </a:rPr>
                        <a:t>, megis disgrifio </a:t>
                      </a:r>
                      <a:r>
                        <a:rPr lang="cy-GB" sz="1200" b="1" i="1" noProof="0" dirty="0">
                          <a:solidFill>
                            <a:srgbClr val="FF0000"/>
                          </a:solidFill>
                        </a:rPr>
                        <a:t>cymeriad</a:t>
                      </a:r>
                      <a:r>
                        <a:rPr lang="cy-GB" sz="1200" i="1" noProof="0" dirty="0">
                          <a:solidFill>
                            <a:srgbClr val="FF0000"/>
                          </a:solidFill>
                        </a:rPr>
                        <a:t> y plentyn neu’r person ifanc, ei ddoniau a’i </a:t>
                      </a:r>
                      <a:r>
                        <a:rPr lang="cy-GB" sz="1200" b="1" i="1" noProof="0" dirty="0">
                          <a:solidFill>
                            <a:srgbClr val="FF0000"/>
                          </a:solidFill>
                        </a:rPr>
                        <a:t>dalentau</a:t>
                      </a:r>
                      <a:r>
                        <a:rPr lang="cy-GB" sz="1200" i="1" noProof="0" dirty="0">
                          <a:solidFill>
                            <a:srgbClr val="FF0000"/>
                          </a:solidFill>
                        </a:rPr>
                        <a:t>, yr hyn sy’n bwysig iddo, a’r </a:t>
                      </a:r>
                      <a:r>
                        <a:rPr lang="cy-GB" sz="1200" b="1" i="1" noProof="0" dirty="0">
                          <a:solidFill>
                            <a:srgbClr val="FF0000"/>
                          </a:solidFill>
                        </a:rPr>
                        <a:t>ffordd orau i’w gefnogi</a:t>
                      </a:r>
                      <a:endParaRPr lang="cy-GB" sz="1200" b="0" i="0" u="none" strike="noStrike" noProof="0" dirty="0">
                        <a:effectLst/>
                        <a:latin typeface="Arial" panose="020B0604020202020204" pitchFamily="34" charset="0"/>
                      </a:endParaRPr>
                    </a:p>
                  </a:txBody>
                  <a:tcPr marL="71186" marR="71186" marT="988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3976712"/>
                  </a:ext>
                </a:extLst>
              </a:tr>
              <a:tr h="4913852">
                <a:tc>
                  <a:txBody>
                    <a:bodyPr/>
                    <a:lstStyle/>
                    <a:p>
                      <a:pPr algn="l" fontAlgn="t">
                        <a:lnSpc>
                          <a:spcPct val="107000"/>
                        </a:lnSpc>
                        <a:spcBef>
                          <a:spcPts val="0"/>
                        </a:spcBef>
                        <a:spcAft>
                          <a:spcPts val="800"/>
                        </a:spcAft>
                      </a:pPr>
                      <a:r>
                        <a:rPr lang="cy-GB" sz="1200" b="0" i="1" u="none" strike="noStrike" noProof="0" dirty="0">
                          <a:effectLst/>
                          <a:latin typeface="Calibri-Italic"/>
                          <a:ea typeface="Calibri" panose="020F0502020204030204" pitchFamily="34" charset="0"/>
                          <a:cs typeface="Calibri-Italic"/>
                        </a:rPr>
                        <a:t> </a:t>
                      </a:r>
                      <a:endParaRPr lang="cy-GB" sz="1900" b="0" i="0" u="none" strike="noStrike" noProof="0" dirty="0">
                        <a:effectLst/>
                        <a:latin typeface="Arial" panose="020B0604020202020204" pitchFamily="34" charset="0"/>
                      </a:endParaRPr>
                    </a:p>
                    <a:p>
                      <a:pPr algn="l" fontAlgn="t">
                        <a:lnSpc>
                          <a:spcPct val="107000"/>
                        </a:lnSpc>
                        <a:spcBef>
                          <a:spcPts val="0"/>
                        </a:spcBef>
                        <a:spcAft>
                          <a:spcPts val="800"/>
                        </a:spcAft>
                      </a:pPr>
                      <a:r>
                        <a:rPr lang="cy-GB" sz="1200" b="0" i="1" u="none" strike="noStrike" noProof="0" dirty="0">
                          <a:effectLst/>
                          <a:latin typeface="Calibri-Italic"/>
                          <a:ea typeface="Calibri" panose="020F0502020204030204" pitchFamily="34" charset="0"/>
                          <a:cs typeface="Calibri-Italic"/>
                        </a:rPr>
                        <a:t> </a:t>
                      </a:r>
                      <a:r>
                        <a:rPr lang="cy-GB" sz="1200" b="0" i="1" u="none" strike="noStrike" noProof="0" dirty="0">
                          <a:solidFill>
                            <a:srgbClr val="FF0000"/>
                          </a:solidFill>
                          <a:effectLst/>
                          <a:latin typeface="Calibri-Italic"/>
                          <a:ea typeface="Calibri" panose="020F0502020204030204" pitchFamily="34" charset="0"/>
                          <a:cs typeface="Calibri-Italic"/>
                        </a:rPr>
                        <a:t>Cofiwch gynnwys farn, dymuniadau a theimladau’r plentyn a rhiant y plentyn mewn perthynas â’i ADY</a:t>
                      </a:r>
                      <a:r>
                        <a:rPr lang="cy-GB" sz="1200" i="1" noProof="0" dirty="0">
                          <a:solidFill>
                            <a:srgbClr val="FF0000"/>
                          </a:solidFill>
                        </a:rPr>
                        <a:t>, </a:t>
                      </a:r>
                      <a:r>
                        <a:rPr lang="cy-GB" sz="1200" i="1" noProof="0" dirty="0" err="1">
                          <a:solidFill>
                            <a:srgbClr val="FF0000"/>
                          </a:solidFill>
                        </a:rPr>
                        <a:t>DDdY</a:t>
                      </a:r>
                      <a:r>
                        <a:rPr lang="cy-GB" sz="1200" i="1" noProof="0" dirty="0">
                          <a:solidFill>
                            <a:srgbClr val="FF0000"/>
                          </a:solidFill>
                        </a:rPr>
                        <a:t> a hyfforddiant addysg. </a:t>
                      </a:r>
                      <a:endParaRPr lang="cy-GB" sz="1200" b="1" i="1" noProof="0" dirty="0">
                        <a:solidFill>
                          <a:srgbClr val="FF0000"/>
                        </a:solidFill>
                      </a:endParaRPr>
                    </a:p>
                    <a:p>
                      <a:pPr algn="l" fontAlgn="t">
                        <a:lnSpc>
                          <a:spcPct val="107000"/>
                        </a:lnSpc>
                        <a:spcBef>
                          <a:spcPts val="0"/>
                        </a:spcBef>
                        <a:spcAft>
                          <a:spcPts val="800"/>
                        </a:spcAft>
                      </a:pPr>
                      <a:endParaRPr lang="cy-GB" sz="1200" b="0" i="0" u="none" strike="noStrike" noProof="0" dirty="0">
                        <a:solidFill>
                          <a:srgbClr val="FF0000"/>
                        </a:solidFill>
                        <a:effectLst/>
                        <a:latin typeface="Arial" panose="020B0604020202020204" pitchFamily="34" charset="0"/>
                      </a:endParaRPr>
                    </a:p>
                    <a:p>
                      <a:pPr algn="l" fontAlgn="t">
                        <a:lnSpc>
                          <a:spcPct val="107000"/>
                        </a:lnSpc>
                        <a:spcBef>
                          <a:spcPts val="0"/>
                        </a:spcBef>
                        <a:spcAft>
                          <a:spcPts val="800"/>
                        </a:spcAft>
                      </a:pPr>
                      <a:r>
                        <a:rPr lang="cy-GB" sz="1200" b="0" i="0" u="none" strike="noStrike" noProof="0" dirty="0">
                          <a:effectLst/>
                          <a:latin typeface="SymbolMT"/>
                          <a:ea typeface="Calibri" panose="020F0502020204030204" pitchFamily="34" charset="0"/>
                          <a:cs typeface="SymbolMT"/>
                        </a:rPr>
                        <a:t>• </a:t>
                      </a:r>
                      <a:r>
                        <a:rPr lang="cy-GB" sz="1200" b="1" i="0" u="none" strike="noStrike" noProof="0" dirty="0">
                          <a:effectLst/>
                          <a:latin typeface="Arial" panose="020B0604020202020204" pitchFamily="34" charset="0"/>
                          <a:ea typeface="Calibri" panose="020F0502020204030204" pitchFamily="34" charset="0"/>
                          <a:cs typeface="Times New Roman" panose="02020603050405020304" pitchFamily="18" charset="0"/>
                        </a:rPr>
                        <a:t>Beth sy’n bwysig i’r dysgwr</a:t>
                      </a:r>
                      <a:endParaRPr lang="cy-GB" sz="1900" b="0" i="0" u="none" strike="noStrike" noProof="0" dirty="0">
                        <a:effectLst/>
                        <a:latin typeface="Arial" panose="020B0604020202020204" pitchFamily="34" charset="0"/>
                      </a:endParaRPr>
                    </a:p>
                    <a:p>
                      <a:pPr algn="l" fontAlgn="t">
                        <a:lnSpc>
                          <a:spcPct val="107000"/>
                        </a:lnSpc>
                        <a:spcBef>
                          <a:spcPts val="0"/>
                        </a:spcBef>
                        <a:spcAft>
                          <a:spcPts val="800"/>
                        </a:spcAft>
                      </a:pPr>
                      <a:r>
                        <a:rPr lang="cy-GB" sz="1200" b="1" i="0" u="none" strike="noStrike" noProof="0" dirty="0">
                          <a:effectLst/>
                          <a:latin typeface="Arial" panose="020B0604020202020204" pitchFamily="34" charset="0"/>
                          <a:ea typeface="Calibri" panose="020F0502020204030204" pitchFamily="34" charset="0"/>
                          <a:cs typeface="Times New Roman" panose="02020603050405020304" pitchFamily="18" charset="0"/>
                        </a:rPr>
                        <a:t> </a:t>
                      </a:r>
                    </a:p>
                    <a:p>
                      <a:pPr algn="l" fontAlgn="t">
                        <a:lnSpc>
                          <a:spcPct val="107000"/>
                        </a:lnSpc>
                        <a:spcBef>
                          <a:spcPts val="0"/>
                        </a:spcBef>
                        <a:spcAft>
                          <a:spcPts val="800"/>
                        </a:spcAft>
                      </a:pPr>
                      <a:r>
                        <a:rPr lang="cy-GB" sz="1200" b="1" i="0" u="none" strike="noStrike" noProof="0" dirty="0">
                          <a:effectLst/>
                          <a:latin typeface="Arial" panose="020B0604020202020204" pitchFamily="34" charset="0"/>
                          <a:ea typeface="Calibri" panose="020F0502020204030204" pitchFamily="34" charset="0"/>
                          <a:cs typeface="Times New Roman" panose="02020603050405020304" pitchFamily="18" charset="0"/>
                        </a:rPr>
                        <a:t> </a:t>
                      </a:r>
                      <a:endParaRPr lang="cy-GB" sz="1900" b="0" i="0" u="none" strike="noStrike" noProof="0" dirty="0">
                        <a:effectLst/>
                        <a:latin typeface="Arial" panose="020B0604020202020204" pitchFamily="34" charset="0"/>
                      </a:endParaRPr>
                    </a:p>
                    <a:p>
                      <a:pPr algn="l" fontAlgn="t">
                        <a:lnSpc>
                          <a:spcPct val="107000"/>
                        </a:lnSpc>
                        <a:spcBef>
                          <a:spcPts val="0"/>
                        </a:spcBef>
                        <a:spcAft>
                          <a:spcPts val="800"/>
                        </a:spcAft>
                      </a:pPr>
                      <a:r>
                        <a:rPr lang="cy-GB" sz="1200" b="1" i="0" u="none" strike="noStrike" noProof="0" dirty="0">
                          <a:effectLst/>
                          <a:latin typeface="Arial" panose="020B0604020202020204" pitchFamily="34" charset="0"/>
                          <a:ea typeface="Calibri" panose="020F0502020204030204" pitchFamily="34" charset="0"/>
                          <a:cs typeface="Times New Roman" panose="02020603050405020304" pitchFamily="18" charset="0"/>
                        </a:rPr>
                        <a:t>• Beth sy’n bwysig ar gyfer y dysgwr</a:t>
                      </a:r>
                    </a:p>
                    <a:p>
                      <a:r>
                        <a:rPr lang="en-GB" sz="1400" b="1" kern="1200" dirty="0" err="1">
                          <a:solidFill>
                            <a:srgbClr val="FF0000"/>
                          </a:solidFill>
                          <a:effectLst/>
                          <a:latin typeface="+mn-lt"/>
                          <a:ea typeface="+mn-ea"/>
                          <a:cs typeface="+mn-cs"/>
                        </a:rPr>
                        <a:t>Pwysig</a:t>
                      </a:r>
                      <a:r>
                        <a:rPr lang="en-GB" sz="1400" b="1" kern="1200" dirty="0">
                          <a:solidFill>
                            <a:srgbClr val="FF0000"/>
                          </a:solidFill>
                          <a:effectLst/>
                          <a:latin typeface="+mn-lt"/>
                          <a:ea typeface="+mn-ea"/>
                          <a:cs typeface="+mn-cs"/>
                        </a:rPr>
                        <a:t> </a:t>
                      </a:r>
                      <a:r>
                        <a:rPr lang="en-GB" sz="1400" b="1" kern="1200" dirty="0" err="1">
                          <a:solidFill>
                            <a:srgbClr val="FF0000"/>
                          </a:solidFill>
                          <a:effectLst/>
                          <a:latin typeface="+mn-lt"/>
                          <a:ea typeface="+mn-ea"/>
                          <a:cs typeface="+mn-cs"/>
                        </a:rPr>
                        <a:t>i’r</a:t>
                      </a:r>
                      <a:r>
                        <a:rPr lang="en-GB" sz="1400" b="1" kern="1200" dirty="0">
                          <a:solidFill>
                            <a:srgbClr val="FF0000"/>
                          </a:solidFill>
                          <a:effectLst/>
                          <a:latin typeface="+mn-lt"/>
                          <a:ea typeface="+mn-ea"/>
                          <a:cs typeface="+mn-cs"/>
                        </a:rPr>
                        <a:t> </a:t>
                      </a:r>
                      <a:r>
                        <a:rPr lang="en-GB" sz="1400" b="1" kern="1200" dirty="0" err="1">
                          <a:solidFill>
                            <a:srgbClr val="FF0000"/>
                          </a:solidFill>
                          <a:effectLst/>
                          <a:latin typeface="+mn-lt"/>
                          <a:ea typeface="+mn-ea"/>
                          <a:cs typeface="+mn-cs"/>
                        </a:rPr>
                        <a:t>dysgwr</a:t>
                      </a:r>
                      <a:r>
                        <a:rPr lang="en-GB" sz="1400" b="1" kern="1200" dirty="0">
                          <a:solidFill>
                            <a:srgbClr val="FF0000"/>
                          </a:solidFill>
                          <a:effectLst/>
                          <a:latin typeface="+mn-lt"/>
                          <a:ea typeface="+mn-ea"/>
                          <a:cs typeface="+mn-cs"/>
                        </a:rPr>
                        <a:t>' – </a:t>
                      </a:r>
                      <a:r>
                        <a:rPr lang="en-GB" sz="1400" b="1" kern="1200" dirty="0" err="1">
                          <a:solidFill>
                            <a:srgbClr val="FF0000"/>
                          </a:solidFill>
                          <a:effectLst/>
                          <a:latin typeface="+mn-lt"/>
                          <a:ea typeface="+mn-ea"/>
                          <a:cs typeface="+mn-cs"/>
                        </a:rPr>
                        <a:t>gwybodaeth</a:t>
                      </a:r>
                      <a:r>
                        <a:rPr lang="en-GB" sz="1400" b="1" kern="1200" dirty="0">
                          <a:solidFill>
                            <a:srgbClr val="FF0000"/>
                          </a:solidFill>
                          <a:effectLst/>
                          <a:latin typeface="+mn-lt"/>
                          <a:ea typeface="+mn-ea"/>
                          <a:cs typeface="+mn-cs"/>
                        </a:rPr>
                        <a:t> </a:t>
                      </a:r>
                      <a:r>
                        <a:rPr lang="en-GB" sz="1400" b="1" kern="1200" dirty="0" err="1">
                          <a:solidFill>
                            <a:srgbClr val="FF0000"/>
                          </a:solidFill>
                          <a:effectLst/>
                          <a:latin typeface="+mn-lt"/>
                          <a:ea typeface="+mn-ea"/>
                          <a:cs typeface="+mn-cs"/>
                        </a:rPr>
                        <a:t>i'r</a:t>
                      </a:r>
                      <a:r>
                        <a:rPr lang="en-GB" sz="1400" b="1" kern="1200" dirty="0">
                          <a:solidFill>
                            <a:srgbClr val="FF0000"/>
                          </a:solidFill>
                          <a:effectLst/>
                          <a:latin typeface="+mn-lt"/>
                          <a:ea typeface="+mn-ea"/>
                          <a:cs typeface="+mn-cs"/>
                        </a:rPr>
                        <a:t> </a:t>
                      </a:r>
                      <a:r>
                        <a:rPr lang="en-GB" sz="1400" b="1" kern="1200" dirty="0" err="1">
                          <a:solidFill>
                            <a:srgbClr val="FF0000"/>
                          </a:solidFill>
                          <a:effectLst/>
                          <a:latin typeface="+mn-lt"/>
                          <a:ea typeface="+mn-ea"/>
                          <a:cs typeface="+mn-cs"/>
                        </a:rPr>
                        <a:t>dysgwr</a:t>
                      </a:r>
                      <a:r>
                        <a:rPr lang="en-GB" sz="1400" b="1" kern="1200" dirty="0">
                          <a:solidFill>
                            <a:srgbClr val="FF0000"/>
                          </a:solidFill>
                          <a:effectLst/>
                          <a:latin typeface="+mn-lt"/>
                          <a:ea typeface="+mn-ea"/>
                          <a:cs typeface="+mn-cs"/>
                        </a:rPr>
                        <a:t> </a:t>
                      </a:r>
                      <a:r>
                        <a:rPr lang="en-GB" sz="1400" b="1" kern="1200" dirty="0" err="1">
                          <a:solidFill>
                            <a:srgbClr val="FF0000"/>
                          </a:solidFill>
                          <a:effectLst/>
                          <a:latin typeface="+mn-lt"/>
                          <a:ea typeface="+mn-ea"/>
                          <a:cs typeface="+mn-cs"/>
                        </a:rPr>
                        <a:t>amdanynt</a:t>
                      </a:r>
                      <a:r>
                        <a:rPr lang="en-GB" sz="1400" b="1" kern="1200" dirty="0">
                          <a:solidFill>
                            <a:srgbClr val="FF0000"/>
                          </a:solidFill>
                          <a:effectLst/>
                          <a:latin typeface="+mn-lt"/>
                          <a:ea typeface="+mn-ea"/>
                          <a:cs typeface="+mn-cs"/>
                        </a:rPr>
                        <a:t> </a:t>
                      </a:r>
                      <a:r>
                        <a:rPr lang="en-GB" sz="1400" b="1" kern="1200" dirty="0" err="1">
                          <a:solidFill>
                            <a:srgbClr val="FF0000"/>
                          </a:solidFill>
                          <a:effectLst/>
                          <a:latin typeface="+mn-lt"/>
                          <a:ea typeface="+mn-ea"/>
                          <a:cs typeface="+mn-cs"/>
                        </a:rPr>
                        <a:t>eu</a:t>
                      </a:r>
                      <a:r>
                        <a:rPr lang="en-GB" sz="1400" b="1" kern="1200" dirty="0">
                          <a:solidFill>
                            <a:srgbClr val="FF0000"/>
                          </a:solidFill>
                          <a:effectLst/>
                          <a:latin typeface="+mn-lt"/>
                          <a:ea typeface="+mn-ea"/>
                          <a:cs typeface="+mn-cs"/>
                        </a:rPr>
                        <a:t> </a:t>
                      </a:r>
                      <a:r>
                        <a:rPr lang="en-GB" sz="1400" b="1" kern="1200" dirty="0" err="1">
                          <a:solidFill>
                            <a:srgbClr val="FF0000"/>
                          </a:solidFill>
                          <a:effectLst/>
                          <a:latin typeface="+mn-lt"/>
                          <a:ea typeface="+mn-ea"/>
                          <a:cs typeface="+mn-cs"/>
                        </a:rPr>
                        <a:t>hunain</a:t>
                      </a:r>
                      <a:endParaRPr lang="en-GB" sz="1400" kern="1200" dirty="0">
                        <a:solidFill>
                          <a:srgbClr val="FF0000"/>
                        </a:solidFill>
                        <a:effectLst/>
                        <a:latin typeface="+mn-lt"/>
                        <a:ea typeface="+mn-ea"/>
                        <a:cs typeface="+mn-cs"/>
                      </a:endParaRPr>
                    </a:p>
                    <a:p>
                      <a:r>
                        <a:rPr lang="en-GB" sz="1400" b="1" kern="1200" dirty="0" err="1">
                          <a:solidFill>
                            <a:srgbClr val="FF0000"/>
                          </a:solidFill>
                          <a:effectLst/>
                          <a:latin typeface="+mn-lt"/>
                          <a:ea typeface="+mn-ea"/>
                          <a:cs typeface="+mn-cs"/>
                        </a:rPr>
                        <a:t>Phwysig</a:t>
                      </a:r>
                      <a:r>
                        <a:rPr lang="en-GB" sz="1400" b="1" kern="1200" dirty="0">
                          <a:solidFill>
                            <a:srgbClr val="FF0000"/>
                          </a:solidFill>
                          <a:effectLst/>
                          <a:latin typeface="+mn-lt"/>
                          <a:ea typeface="+mn-ea"/>
                          <a:cs typeface="+mn-cs"/>
                        </a:rPr>
                        <a:t> </a:t>
                      </a:r>
                      <a:r>
                        <a:rPr lang="en-GB" sz="1400" b="1" kern="1200" dirty="0" err="1">
                          <a:solidFill>
                            <a:srgbClr val="FF0000"/>
                          </a:solidFill>
                          <a:effectLst/>
                          <a:latin typeface="+mn-lt"/>
                          <a:ea typeface="+mn-ea"/>
                          <a:cs typeface="+mn-cs"/>
                        </a:rPr>
                        <a:t>ar</a:t>
                      </a:r>
                      <a:r>
                        <a:rPr lang="en-GB" sz="1400" b="1" kern="1200" dirty="0">
                          <a:solidFill>
                            <a:srgbClr val="FF0000"/>
                          </a:solidFill>
                          <a:effectLst/>
                          <a:latin typeface="+mn-lt"/>
                          <a:ea typeface="+mn-ea"/>
                          <a:cs typeface="+mn-cs"/>
                        </a:rPr>
                        <a:t> </a:t>
                      </a:r>
                      <a:r>
                        <a:rPr lang="en-GB" sz="1400" b="1" kern="1200" dirty="0" err="1">
                          <a:solidFill>
                            <a:srgbClr val="FF0000"/>
                          </a:solidFill>
                          <a:effectLst/>
                          <a:latin typeface="+mn-lt"/>
                          <a:ea typeface="+mn-ea"/>
                          <a:cs typeface="+mn-cs"/>
                        </a:rPr>
                        <a:t>gyfer</a:t>
                      </a:r>
                      <a:r>
                        <a:rPr lang="en-GB" sz="1400" b="1" kern="1200" dirty="0">
                          <a:solidFill>
                            <a:srgbClr val="FF0000"/>
                          </a:solidFill>
                          <a:effectLst/>
                          <a:latin typeface="+mn-lt"/>
                          <a:ea typeface="+mn-ea"/>
                          <a:cs typeface="+mn-cs"/>
                        </a:rPr>
                        <a:t> y </a:t>
                      </a:r>
                      <a:r>
                        <a:rPr lang="en-GB" sz="1400" b="1" kern="1200" dirty="0" err="1">
                          <a:solidFill>
                            <a:srgbClr val="FF0000"/>
                          </a:solidFill>
                          <a:effectLst/>
                          <a:latin typeface="+mn-lt"/>
                          <a:ea typeface="+mn-ea"/>
                          <a:cs typeface="+mn-cs"/>
                        </a:rPr>
                        <a:t>dysgwr</a:t>
                      </a:r>
                      <a:r>
                        <a:rPr lang="en-GB" sz="1400" b="1" kern="1200" dirty="0">
                          <a:solidFill>
                            <a:srgbClr val="FF0000"/>
                          </a:solidFill>
                          <a:effectLst/>
                          <a:latin typeface="+mn-lt"/>
                          <a:ea typeface="+mn-ea"/>
                          <a:cs typeface="+mn-cs"/>
                        </a:rPr>
                        <a:t> - </a:t>
                      </a:r>
                      <a:r>
                        <a:rPr lang="en-GB" sz="1400" b="1" kern="1200" dirty="0" err="1">
                          <a:solidFill>
                            <a:srgbClr val="FF0000"/>
                          </a:solidFill>
                          <a:effectLst/>
                          <a:latin typeface="+mn-lt"/>
                          <a:ea typeface="+mn-ea"/>
                          <a:cs typeface="+mn-cs"/>
                        </a:rPr>
                        <a:t>yw</a:t>
                      </a:r>
                      <a:r>
                        <a:rPr lang="en-GB" sz="1400" b="1" kern="1200" dirty="0">
                          <a:solidFill>
                            <a:srgbClr val="FF0000"/>
                          </a:solidFill>
                          <a:effectLst/>
                          <a:latin typeface="+mn-lt"/>
                          <a:ea typeface="+mn-ea"/>
                          <a:cs typeface="+mn-cs"/>
                        </a:rPr>
                        <a:t> </a:t>
                      </a:r>
                      <a:r>
                        <a:rPr lang="en-GB" sz="1400" b="1" kern="1200" dirty="0" err="1">
                          <a:solidFill>
                            <a:srgbClr val="FF0000"/>
                          </a:solidFill>
                          <a:effectLst/>
                          <a:latin typeface="+mn-lt"/>
                          <a:ea typeface="+mn-ea"/>
                          <a:cs typeface="+mn-cs"/>
                        </a:rPr>
                        <a:t>gwybodaeth</a:t>
                      </a:r>
                      <a:r>
                        <a:rPr lang="en-GB" sz="1400" b="1" kern="1200" dirty="0">
                          <a:solidFill>
                            <a:srgbClr val="FF0000"/>
                          </a:solidFill>
                          <a:effectLst/>
                          <a:latin typeface="+mn-lt"/>
                          <a:ea typeface="+mn-ea"/>
                          <a:cs typeface="+mn-cs"/>
                        </a:rPr>
                        <a:t> </a:t>
                      </a:r>
                      <a:r>
                        <a:rPr lang="en-GB" sz="1400" b="1" kern="1200" dirty="0" err="1">
                          <a:solidFill>
                            <a:srgbClr val="FF0000"/>
                          </a:solidFill>
                          <a:effectLst/>
                          <a:latin typeface="+mn-lt"/>
                          <a:ea typeface="+mn-ea"/>
                          <a:cs typeface="+mn-cs"/>
                        </a:rPr>
                        <a:t>i'r</a:t>
                      </a:r>
                      <a:r>
                        <a:rPr lang="en-GB" sz="1400" b="1" kern="1200" dirty="0">
                          <a:solidFill>
                            <a:srgbClr val="FF0000"/>
                          </a:solidFill>
                          <a:effectLst/>
                          <a:latin typeface="+mn-lt"/>
                          <a:ea typeface="+mn-ea"/>
                          <a:cs typeface="+mn-cs"/>
                        </a:rPr>
                        <a:t> staff</a:t>
                      </a:r>
                      <a:endParaRPr lang="en-GB" sz="1400" kern="1200" dirty="0">
                        <a:solidFill>
                          <a:srgbClr val="FF0000"/>
                        </a:solidFill>
                        <a:effectLst/>
                        <a:latin typeface="+mn-lt"/>
                        <a:ea typeface="+mn-ea"/>
                        <a:cs typeface="+mn-cs"/>
                      </a:endParaRPr>
                    </a:p>
                    <a:p>
                      <a:endParaRPr lang="en-GB" sz="1400" b="1" kern="1200" dirty="0">
                        <a:solidFill>
                          <a:srgbClr val="FF0000"/>
                        </a:solidFill>
                        <a:effectLst/>
                        <a:latin typeface="+mn-lt"/>
                        <a:ea typeface="+mn-ea"/>
                        <a:cs typeface="+mn-cs"/>
                      </a:endParaRPr>
                    </a:p>
                    <a:p>
                      <a:r>
                        <a:rPr lang="en-GB" sz="1400" b="1" i="0" kern="1200" dirty="0">
                          <a:solidFill>
                            <a:srgbClr val="FF0000"/>
                          </a:solidFill>
                          <a:effectLst/>
                          <a:latin typeface="+mn-lt"/>
                          <a:ea typeface="+mn-ea"/>
                          <a:cs typeface="+mn-cs"/>
                        </a:rPr>
                        <a:t>Am </a:t>
                      </a:r>
                      <a:r>
                        <a:rPr lang="en-GB" sz="1400" b="1" i="0" kern="1200" dirty="0" err="1">
                          <a:solidFill>
                            <a:srgbClr val="FF0000"/>
                          </a:solidFill>
                          <a:effectLst/>
                          <a:latin typeface="+mn-lt"/>
                          <a:ea typeface="+mn-ea"/>
                          <a:cs typeface="+mn-cs"/>
                        </a:rPr>
                        <a:t>arweiniad</a:t>
                      </a:r>
                      <a:r>
                        <a:rPr lang="en-GB" sz="1400" b="1" i="0" kern="1200" dirty="0">
                          <a:solidFill>
                            <a:srgbClr val="FF0000"/>
                          </a:solidFill>
                          <a:effectLst/>
                          <a:latin typeface="+mn-lt"/>
                          <a:ea typeface="+mn-ea"/>
                          <a:cs typeface="+mn-cs"/>
                        </a:rPr>
                        <a:t> </a:t>
                      </a:r>
                      <a:r>
                        <a:rPr lang="en-GB" sz="1400" b="1" i="0" kern="1200" dirty="0" err="1">
                          <a:solidFill>
                            <a:srgbClr val="FF0000"/>
                          </a:solidFill>
                          <a:effectLst/>
                          <a:latin typeface="+mn-lt"/>
                          <a:ea typeface="+mn-ea"/>
                          <a:cs typeface="+mn-cs"/>
                        </a:rPr>
                        <a:t>pellach</a:t>
                      </a:r>
                      <a:r>
                        <a:rPr lang="en-GB" sz="1400" b="1" i="0" kern="1200" dirty="0">
                          <a:solidFill>
                            <a:srgbClr val="FF0000"/>
                          </a:solidFill>
                          <a:effectLst/>
                          <a:latin typeface="+mn-lt"/>
                          <a:ea typeface="+mn-ea"/>
                          <a:cs typeface="+mn-cs"/>
                        </a:rPr>
                        <a:t> </a:t>
                      </a:r>
                      <a:r>
                        <a:rPr lang="en-GB" sz="1400" b="1" i="0" kern="1200" dirty="0" err="1">
                          <a:solidFill>
                            <a:srgbClr val="FF0000"/>
                          </a:solidFill>
                          <a:effectLst/>
                          <a:latin typeface="+mn-lt"/>
                          <a:ea typeface="+mn-ea"/>
                          <a:cs typeface="+mn-cs"/>
                        </a:rPr>
                        <a:t>i</a:t>
                      </a:r>
                      <a:r>
                        <a:rPr lang="en-GB" sz="1400" b="1" i="0" kern="1200" dirty="0">
                          <a:solidFill>
                            <a:srgbClr val="FF0000"/>
                          </a:solidFill>
                          <a:effectLst/>
                          <a:latin typeface="+mn-lt"/>
                          <a:ea typeface="+mn-ea"/>
                          <a:cs typeface="+mn-cs"/>
                        </a:rPr>
                        <a:t> </a:t>
                      </a:r>
                      <a:r>
                        <a:rPr lang="en-GB" sz="1400" b="1" i="0" kern="1200" dirty="0" err="1">
                          <a:solidFill>
                            <a:srgbClr val="FF0000"/>
                          </a:solidFill>
                          <a:effectLst/>
                          <a:latin typeface="+mn-lt"/>
                          <a:ea typeface="+mn-ea"/>
                          <a:cs typeface="+mn-cs"/>
                        </a:rPr>
                        <a:t>wahaniaethu</a:t>
                      </a:r>
                      <a:r>
                        <a:rPr lang="en-GB" sz="1400" b="1" i="0" kern="1200" dirty="0">
                          <a:solidFill>
                            <a:srgbClr val="FF0000"/>
                          </a:solidFill>
                          <a:effectLst/>
                          <a:latin typeface="+mn-lt"/>
                          <a:ea typeface="+mn-ea"/>
                          <a:cs typeface="+mn-cs"/>
                        </a:rPr>
                        <a:t> </a:t>
                      </a:r>
                      <a:r>
                        <a:rPr lang="en-GB" sz="1400" b="1" i="0" kern="1200" dirty="0" err="1">
                          <a:solidFill>
                            <a:srgbClr val="FF0000"/>
                          </a:solidFill>
                          <a:effectLst/>
                          <a:latin typeface="+mn-lt"/>
                          <a:ea typeface="+mn-ea"/>
                          <a:cs typeface="+mn-cs"/>
                        </a:rPr>
                        <a:t>rhwng</a:t>
                      </a:r>
                      <a:r>
                        <a:rPr lang="en-GB" sz="1400" b="1" i="0" kern="1200" dirty="0">
                          <a:solidFill>
                            <a:srgbClr val="FF0000"/>
                          </a:solidFill>
                          <a:effectLst/>
                          <a:latin typeface="+mn-lt"/>
                          <a:ea typeface="+mn-ea"/>
                          <a:cs typeface="+mn-cs"/>
                        </a:rPr>
                        <a:t> '</a:t>
                      </a:r>
                      <a:r>
                        <a:rPr lang="en-GB" sz="1400" b="1" i="0" kern="1200" dirty="0" err="1">
                          <a:solidFill>
                            <a:srgbClr val="FF0000"/>
                          </a:solidFill>
                          <a:effectLst/>
                          <a:latin typeface="+mn-lt"/>
                          <a:ea typeface="+mn-ea"/>
                          <a:cs typeface="+mn-cs"/>
                        </a:rPr>
                        <a:t>Pwysig</a:t>
                      </a:r>
                      <a:r>
                        <a:rPr lang="en-GB" sz="1400" b="1" i="0" u="sng" kern="1200" dirty="0">
                          <a:solidFill>
                            <a:srgbClr val="FF0000"/>
                          </a:solidFill>
                          <a:effectLst/>
                          <a:latin typeface="+mn-lt"/>
                          <a:ea typeface="+mn-ea"/>
                          <a:cs typeface="+mn-cs"/>
                        </a:rPr>
                        <a:t> </a:t>
                      </a:r>
                      <a:r>
                        <a:rPr lang="en-GB" sz="1400" b="1" i="0" u="sng" kern="1200" dirty="0" err="1">
                          <a:solidFill>
                            <a:srgbClr val="FF0000"/>
                          </a:solidFill>
                          <a:effectLst/>
                          <a:latin typeface="+mn-lt"/>
                          <a:ea typeface="+mn-ea"/>
                          <a:cs typeface="+mn-cs"/>
                        </a:rPr>
                        <a:t>i</a:t>
                      </a:r>
                      <a:r>
                        <a:rPr lang="en-GB" sz="1400" b="1" i="0" u="sng" kern="1200" dirty="0">
                          <a:solidFill>
                            <a:srgbClr val="FF0000"/>
                          </a:solidFill>
                          <a:effectLst/>
                          <a:latin typeface="+mn-lt"/>
                          <a:ea typeface="+mn-ea"/>
                          <a:cs typeface="+mn-cs"/>
                        </a:rPr>
                        <a:t> </a:t>
                      </a:r>
                      <a:r>
                        <a:rPr lang="en-GB" sz="1400" b="1" i="0" kern="1200" dirty="0">
                          <a:solidFill>
                            <a:srgbClr val="FF0000"/>
                          </a:solidFill>
                          <a:effectLst/>
                          <a:latin typeface="+mn-lt"/>
                          <a:ea typeface="+mn-ea"/>
                          <a:cs typeface="+mn-cs"/>
                        </a:rPr>
                        <a:t>'r </a:t>
                      </a:r>
                      <a:r>
                        <a:rPr lang="en-GB" sz="1400" b="1" i="0" kern="1200" dirty="0" err="1">
                          <a:solidFill>
                            <a:srgbClr val="FF0000"/>
                          </a:solidFill>
                          <a:effectLst/>
                          <a:latin typeface="+mn-lt"/>
                          <a:ea typeface="+mn-ea"/>
                          <a:cs typeface="+mn-cs"/>
                        </a:rPr>
                        <a:t>dysgwr</a:t>
                      </a:r>
                      <a:r>
                        <a:rPr lang="en-GB" sz="1400" b="1" i="0" kern="1200" dirty="0">
                          <a:solidFill>
                            <a:srgbClr val="FF0000"/>
                          </a:solidFill>
                          <a:effectLst/>
                          <a:latin typeface="+mn-lt"/>
                          <a:ea typeface="+mn-ea"/>
                          <a:cs typeface="+mn-cs"/>
                        </a:rPr>
                        <a:t>' a '</a:t>
                      </a:r>
                      <a:r>
                        <a:rPr lang="en-GB" sz="1400" b="1" i="0" kern="1200" dirty="0" err="1">
                          <a:solidFill>
                            <a:srgbClr val="FF0000"/>
                          </a:solidFill>
                          <a:effectLst/>
                          <a:latin typeface="+mn-lt"/>
                          <a:ea typeface="+mn-ea"/>
                          <a:cs typeface="+mn-cs"/>
                        </a:rPr>
                        <a:t>Bwysig</a:t>
                      </a:r>
                      <a:r>
                        <a:rPr lang="en-GB" sz="1400" b="1" i="0" kern="1200" dirty="0">
                          <a:solidFill>
                            <a:srgbClr val="FF0000"/>
                          </a:solidFill>
                          <a:effectLst/>
                          <a:latin typeface="+mn-lt"/>
                          <a:ea typeface="+mn-ea"/>
                          <a:cs typeface="+mn-cs"/>
                        </a:rPr>
                        <a:t> </a:t>
                      </a:r>
                      <a:r>
                        <a:rPr lang="en-GB" sz="1400" b="1" i="0" u="sng" kern="1200" dirty="0" err="1">
                          <a:solidFill>
                            <a:srgbClr val="FF0000"/>
                          </a:solidFill>
                          <a:effectLst/>
                          <a:latin typeface="+mn-lt"/>
                          <a:ea typeface="+mn-ea"/>
                          <a:cs typeface="+mn-cs"/>
                        </a:rPr>
                        <a:t>i</a:t>
                      </a:r>
                      <a:r>
                        <a:rPr lang="en-GB" sz="1400" b="1" i="0" kern="1200" dirty="0">
                          <a:solidFill>
                            <a:srgbClr val="FF0000"/>
                          </a:solidFill>
                          <a:effectLst/>
                          <a:latin typeface="+mn-lt"/>
                          <a:ea typeface="+mn-ea"/>
                          <a:cs typeface="+mn-cs"/>
                        </a:rPr>
                        <a:t> 'r </a:t>
                      </a:r>
                      <a:r>
                        <a:rPr lang="en-GB" sz="1400" b="1" i="0" kern="1200" dirty="0" err="1">
                          <a:solidFill>
                            <a:srgbClr val="FF0000"/>
                          </a:solidFill>
                          <a:effectLst/>
                          <a:latin typeface="+mn-lt"/>
                          <a:ea typeface="+mn-ea"/>
                          <a:cs typeface="+mn-cs"/>
                        </a:rPr>
                        <a:t>dysgwr</a:t>
                      </a:r>
                      <a:r>
                        <a:rPr lang="en-GB" sz="1400" b="1" i="0" kern="1200" dirty="0">
                          <a:solidFill>
                            <a:srgbClr val="FF0000"/>
                          </a:solidFill>
                          <a:effectLst/>
                          <a:latin typeface="+mn-lt"/>
                          <a:ea typeface="+mn-ea"/>
                          <a:cs typeface="+mn-cs"/>
                        </a:rPr>
                        <a:t>', </a:t>
                      </a:r>
                      <a:r>
                        <a:rPr lang="en-GB" sz="1400" b="1" i="0" kern="1200" dirty="0" err="1">
                          <a:solidFill>
                            <a:srgbClr val="FF0000"/>
                          </a:solidFill>
                          <a:effectLst/>
                          <a:latin typeface="+mn-lt"/>
                          <a:ea typeface="+mn-ea"/>
                          <a:cs typeface="+mn-cs"/>
                        </a:rPr>
                        <a:t>gweler</a:t>
                      </a:r>
                      <a:r>
                        <a:rPr lang="en-GB" sz="1400" b="1" i="0" kern="1200" dirty="0">
                          <a:solidFill>
                            <a:srgbClr val="FF0000"/>
                          </a:solidFill>
                          <a:effectLst/>
                          <a:latin typeface="+mn-lt"/>
                          <a:ea typeface="+mn-ea"/>
                          <a:cs typeface="+mn-cs"/>
                        </a:rPr>
                        <a:t> y </a:t>
                      </a:r>
                      <a:r>
                        <a:rPr lang="en-GB" sz="1400" b="1" i="0" kern="1200" dirty="0" err="1">
                          <a:solidFill>
                            <a:srgbClr val="FF0000"/>
                          </a:solidFill>
                          <a:effectLst/>
                          <a:latin typeface="+mn-lt"/>
                          <a:ea typeface="+mn-ea"/>
                          <a:cs typeface="+mn-cs"/>
                        </a:rPr>
                        <a:t>sleid</a:t>
                      </a:r>
                      <a:r>
                        <a:rPr lang="en-GB" sz="1400" b="1" i="0" kern="1200" dirty="0">
                          <a:solidFill>
                            <a:srgbClr val="FF0000"/>
                          </a:solidFill>
                          <a:effectLst/>
                          <a:latin typeface="+mn-lt"/>
                          <a:ea typeface="+mn-ea"/>
                          <a:cs typeface="+mn-cs"/>
                        </a:rPr>
                        <a:t> </a:t>
                      </a:r>
                      <a:r>
                        <a:rPr lang="en-GB" sz="1400" b="1" i="0" kern="1200" dirty="0" err="1">
                          <a:solidFill>
                            <a:srgbClr val="FF0000"/>
                          </a:solidFill>
                          <a:effectLst/>
                          <a:latin typeface="+mn-lt"/>
                          <a:ea typeface="+mn-ea"/>
                          <a:cs typeface="+mn-cs"/>
                        </a:rPr>
                        <a:t>nesaf</a:t>
                      </a:r>
                      <a:r>
                        <a:rPr lang="en-GB" sz="1400" b="1" i="0" kern="1200" dirty="0">
                          <a:solidFill>
                            <a:srgbClr val="FF0000"/>
                          </a:solidFill>
                          <a:effectLst/>
                          <a:latin typeface="+mn-lt"/>
                          <a:ea typeface="+mn-ea"/>
                          <a:cs typeface="+mn-cs"/>
                        </a:rPr>
                        <a:t> a/</a:t>
                      </a:r>
                      <a:r>
                        <a:rPr lang="en-GB" sz="1400" b="1" i="0" kern="1200" dirty="0" err="1">
                          <a:solidFill>
                            <a:srgbClr val="FF0000"/>
                          </a:solidFill>
                          <a:effectLst/>
                          <a:latin typeface="+mn-lt"/>
                          <a:ea typeface="+mn-ea"/>
                          <a:cs typeface="+mn-cs"/>
                        </a:rPr>
                        <a:t>neu'r</a:t>
                      </a:r>
                      <a:r>
                        <a:rPr lang="en-GB" sz="1400" b="1" i="0" kern="1200" dirty="0">
                          <a:solidFill>
                            <a:srgbClr val="FF0000"/>
                          </a:solidFill>
                          <a:effectLst/>
                          <a:latin typeface="+mn-lt"/>
                          <a:ea typeface="+mn-ea"/>
                          <a:cs typeface="+mn-cs"/>
                        </a:rPr>
                        <a:t> </a:t>
                      </a:r>
                      <a:r>
                        <a:rPr lang="en-GB" sz="1400" b="1" i="0" kern="1200" dirty="0" err="1">
                          <a:solidFill>
                            <a:srgbClr val="FF0000"/>
                          </a:solidFill>
                          <a:effectLst/>
                          <a:latin typeface="+mn-lt"/>
                          <a:ea typeface="+mn-ea"/>
                          <a:cs typeface="+mn-cs"/>
                        </a:rPr>
                        <a:t>enghraifft</a:t>
                      </a:r>
                      <a:r>
                        <a:rPr lang="en-GB" sz="1400" b="1" i="0" kern="1200" dirty="0">
                          <a:solidFill>
                            <a:srgbClr val="FF0000"/>
                          </a:solidFill>
                          <a:effectLst/>
                          <a:latin typeface="+mn-lt"/>
                          <a:ea typeface="+mn-ea"/>
                          <a:cs typeface="+mn-cs"/>
                        </a:rPr>
                        <a:t> </a:t>
                      </a:r>
                      <a:r>
                        <a:rPr lang="en-GB" sz="1400" b="1" i="0" kern="1200" dirty="0" err="1">
                          <a:solidFill>
                            <a:srgbClr val="FF0000"/>
                          </a:solidFill>
                          <a:effectLst/>
                          <a:latin typeface="+mn-lt"/>
                          <a:ea typeface="+mn-ea"/>
                          <a:cs typeface="+mn-cs"/>
                        </a:rPr>
                        <a:t>ar</a:t>
                      </a:r>
                      <a:r>
                        <a:rPr lang="en-GB" sz="1400" b="1" i="0" kern="1200" dirty="0">
                          <a:solidFill>
                            <a:srgbClr val="FF0000"/>
                          </a:solidFill>
                          <a:effectLst/>
                          <a:latin typeface="+mn-lt"/>
                          <a:ea typeface="+mn-ea"/>
                          <a:cs typeface="+mn-cs"/>
                        </a:rPr>
                        <a:t> </a:t>
                      </a:r>
                      <a:r>
                        <a:rPr lang="en-GB" sz="1400" b="1" i="0" kern="1200" dirty="0" err="1">
                          <a:solidFill>
                            <a:srgbClr val="FF0000"/>
                          </a:solidFill>
                          <a:effectLst/>
                          <a:latin typeface="+mn-lt"/>
                          <a:ea typeface="+mn-ea"/>
                          <a:cs typeface="+mn-cs"/>
                        </a:rPr>
                        <a:t>dudalen</a:t>
                      </a:r>
                      <a:r>
                        <a:rPr lang="en-GB" sz="1400" b="1" i="0" kern="1200" dirty="0">
                          <a:solidFill>
                            <a:srgbClr val="FF0000"/>
                          </a:solidFill>
                          <a:effectLst/>
                          <a:latin typeface="+mn-lt"/>
                          <a:ea typeface="+mn-ea"/>
                          <a:cs typeface="+mn-cs"/>
                        </a:rPr>
                        <a:t> 13 o</a:t>
                      </a:r>
                      <a:endParaRPr lang="en-GB" sz="1400" b="1" kern="1200" dirty="0">
                        <a:solidFill>
                          <a:srgbClr val="FF0000"/>
                        </a:solidFill>
                        <a:effectLst/>
                        <a:latin typeface="+mn-lt"/>
                        <a:ea typeface="+mn-ea"/>
                        <a:cs typeface="+mn-cs"/>
                      </a:endParaRPr>
                    </a:p>
                    <a:p>
                      <a:pPr algn="l" fontAlgn="t">
                        <a:lnSpc>
                          <a:spcPct val="107000"/>
                        </a:lnSpc>
                        <a:spcBef>
                          <a:spcPts val="0"/>
                        </a:spcBef>
                        <a:spcAft>
                          <a:spcPts val="800"/>
                        </a:spcAft>
                      </a:pPr>
                      <a:r>
                        <a:rPr lang="cy-GB" sz="1900" b="0" i="0" u="none" strike="noStrike" noProof="0" dirty="0">
                          <a:effectLst/>
                          <a:latin typeface="Arial" panose="020B0604020202020204" pitchFamily="34" charset="0"/>
                          <a:hlinkClick r:id="rId2"/>
                        </a:rPr>
                        <a:t>https://gov.wales/sites/default/files/publications/2019-01/person-centred-practice-in-education-a-guide-for-early-years-schools-and-colleges-in-wales.pdf</a:t>
                      </a:r>
                      <a:r>
                        <a:rPr lang="cy-GB" sz="1900" b="0" i="0" u="none" strike="noStrike" noProof="0" dirty="0">
                          <a:effectLst/>
                          <a:latin typeface="Arial" panose="020B0604020202020204" pitchFamily="34" charset="0"/>
                        </a:rPr>
                        <a:t> </a:t>
                      </a:r>
                    </a:p>
                    <a:p>
                      <a:pPr algn="l" fontAlgn="t">
                        <a:lnSpc>
                          <a:spcPct val="107000"/>
                        </a:lnSpc>
                        <a:spcBef>
                          <a:spcPts val="0"/>
                        </a:spcBef>
                        <a:spcAft>
                          <a:spcPts val="800"/>
                        </a:spcAft>
                      </a:pPr>
                      <a:r>
                        <a:rPr lang="cy-GB" sz="1200" b="1" i="0" u="none" strike="noStrike" noProof="0" dirty="0">
                          <a:effectLst/>
                          <a:latin typeface="Arial" panose="020B0604020202020204" pitchFamily="34" charset="0"/>
                          <a:ea typeface="Calibri" panose="020F0502020204030204" pitchFamily="34" charset="0"/>
                          <a:cs typeface="Times New Roman" panose="02020603050405020304" pitchFamily="18" charset="0"/>
                        </a:rPr>
                        <a:t> </a:t>
                      </a:r>
                      <a:endParaRPr lang="cy-GB" sz="1900" b="0" i="0" u="none" strike="noStrike" noProof="0" dirty="0">
                        <a:effectLst/>
                        <a:latin typeface="Arial" panose="020B0604020202020204" pitchFamily="34" charset="0"/>
                        <a:ea typeface="Calibri" panose="020F0502020204030204" pitchFamily="34" charset="0"/>
                        <a:cs typeface="Times New Roman" panose="02020603050405020304" pitchFamily="18" charset="0"/>
                      </a:endParaRPr>
                    </a:p>
                    <a:p>
                      <a:pPr algn="l" fontAlgn="t">
                        <a:lnSpc>
                          <a:spcPct val="107000"/>
                        </a:lnSpc>
                        <a:spcBef>
                          <a:spcPts val="0"/>
                        </a:spcBef>
                        <a:spcAft>
                          <a:spcPts val="800"/>
                        </a:spcAft>
                      </a:pPr>
                      <a:endParaRPr lang="cy-GB" sz="1900" b="0" i="0" u="none" strike="noStrike" noProof="0" dirty="0">
                        <a:effectLst/>
                        <a:latin typeface="Arial" panose="020B0604020202020204" pitchFamily="34" charset="0"/>
                      </a:endParaRPr>
                    </a:p>
                    <a:p>
                      <a:pPr algn="l" fontAlgn="t">
                        <a:lnSpc>
                          <a:spcPct val="107000"/>
                        </a:lnSpc>
                        <a:spcBef>
                          <a:spcPts val="0"/>
                        </a:spcBef>
                        <a:spcAft>
                          <a:spcPts val="800"/>
                        </a:spcAft>
                      </a:pPr>
                      <a:r>
                        <a:rPr lang="cy-GB" sz="1200" b="1" i="0" u="none" strike="noStrike" noProof="0" dirty="0">
                          <a:effectLst/>
                          <a:latin typeface="Arial" panose="020B0604020202020204" pitchFamily="34" charset="0"/>
                          <a:ea typeface="Calibri" panose="020F0502020204030204" pitchFamily="34" charset="0"/>
                          <a:cs typeface="Times New Roman" panose="02020603050405020304" pitchFamily="18" charset="0"/>
                        </a:rPr>
                        <a:t>• Beth sy’n gweithio ac y dylid adeiladu arnynt</a:t>
                      </a:r>
                      <a:endParaRPr lang="cy-GB" sz="1900" b="0" i="0" u="none" strike="noStrike" noProof="0" dirty="0">
                        <a:effectLst/>
                        <a:latin typeface="Arial" panose="020B0604020202020204" pitchFamily="34" charset="0"/>
                      </a:endParaRPr>
                    </a:p>
                    <a:p>
                      <a:pPr algn="l" fontAlgn="t">
                        <a:lnSpc>
                          <a:spcPct val="107000"/>
                        </a:lnSpc>
                        <a:spcBef>
                          <a:spcPts val="0"/>
                        </a:spcBef>
                        <a:spcAft>
                          <a:spcPts val="800"/>
                        </a:spcAft>
                      </a:pPr>
                      <a:r>
                        <a:rPr lang="cy-GB" sz="1200" b="1" i="0" u="none" strike="noStrike" noProof="0" dirty="0">
                          <a:effectLst/>
                          <a:latin typeface="Arial" panose="020B0604020202020204" pitchFamily="34" charset="0"/>
                          <a:ea typeface="Calibri" panose="020F0502020204030204" pitchFamily="34" charset="0"/>
                          <a:cs typeface="Times New Roman" panose="02020603050405020304" pitchFamily="18" charset="0"/>
                        </a:rPr>
                        <a:t> </a:t>
                      </a:r>
                      <a:endParaRPr lang="cy-GB" sz="1900" b="0" i="0" u="none" strike="noStrike" noProof="0" dirty="0">
                        <a:effectLst/>
                        <a:latin typeface="Arial" panose="020B0604020202020204" pitchFamily="34" charset="0"/>
                      </a:endParaRPr>
                    </a:p>
                    <a:p>
                      <a:pPr algn="l" fontAlgn="t">
                        <a:lnSpc>
                          <a:spcPct val="107000"/>
                        </a:lnSpc>
                        <a:spcBef>
                          <a:spcPts val="0"/>
                        </a:spcBef>
                        <a:spcAft>
                          <a:spcPts val="800"/>
                        </a:spcAft>
                      </a:pPr>
                      <a:r>
                        <a:rPr lang="cy-GB" sz="1200" b="1" i="0" u="none" strike="noStrike" noProof="0" dirty="0">
                          <a:effectLst/>
                          <a:latin typeface="Arial" panose="020B0604020202020204" pitchFamily="34" charset="0"/>
                          <a:ea typeface="Calibri" panose="020F0502020204030204" pitchFamily="34" charset="0"/>
                          <a:cs typeface="Times New Roman" panose="02020603050405020304" pitchFamily="18" charset="0"/>
                        </a:rPr>
                        <a:t> </a:t>
                      </a:r>
                      <a:endParaRPr lang="cy-GB" sz="1900" b="0" i="0" u="none" strike="noStrike" noProof="0" dirty="0">
                        <a:effectLst/>
                        <a:latin typeface="Arial" panose="020B0604020202020204" pitchFamily="34" charset="0"/>
                      </a:endParaRPr>
                    </a:p>
                    <a:p>
                      <a:pPr algn="l" fontAlgn="t">
                        <a:lnSpc>
                          <a:spcPct val="107000"/>
                        </a:lnSpc>
                        <a:spcBef>
                          <a:spcPts val="0"/>
                        </a:spcBef>
                        <a:spcAft>
                          <a:spcPts val="800"/>
                        </a:spcAft>
                      </a:pPr>
                      <a:r>
                        <a:rPr lang="cy-GB" sz="1200" b="1" i="0" u="none" strike="noStrike" noProof="0" dirty="0">
                          <a:effectLst/>
                          <a:latin typeface="Arial" panose="020B0604020202020204" pitchFamily="34" charset="0"/>
                          <a:ea typeface="Calibri" panose="020F0502020204030204" pitchFamily="34" charset="0"/>
                          <a:cs typeface="Times New Roman" panose="02020603050405020304" pitchFamily="18" charset="0"/>
                        </a:rPr>
                        <a:t>• </a:t>
                      </a:r>
                      <a:r>
                        <a:rPr lang="cy-GB" sz="1200" b="1" i="0" u="none" strike="noStrike" noProof="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Beth sydd ddim yn gweithio ac sydd angen ei newid.</a:t>
                      </a:r>
                      <a:endParaRPr lang="cy-GB" sz="1900" b="0" i="0" u="none" strike="noStrike" noProof="0" dirty="0">
                        <a:solidFill>
                          <a:schemeClr val="bg1"/>
                        </a:solidFill>
                        <a:effectLst/>
                        <a:latin typeface="Arial" panose="020B0604020202020204" pitchFamily="34" charset="0"/>
                      </a:endParaRPr>
                    </a:p>
                    <a:p>
                      <a:pPr algn="l" fontAlgn="t">
                        <a:lnSpc>
                          <a:spcPct val="107000"/>
                        </a:lnSpc>
                        <a:spcBef>
                          <a:spcPts val="0"/>
                        </a:spcBef>
                        <a:spcAft>
                          <a:spcPts val="800"/>
                        </a:spcAft>
                      </a:pPr>
                      <a:r>
                        <a:rPr lang="cy-GB" sz="1500" b="1" i="1" u="none" strike="noStrike" noProof="0" dirty="0">
                          <a:effectLst/>
                          <a:latin typeface="Arial" panose="020B0604020202020204" pitchFamily="34" charset="0"/>
                          <a:ea typeface="Calibri" panose="020F0502020204030204" pitchFamily="34" charset="0"/>
                          <a:cs typeface="Times New Roman" panose="02020603050405020304" pitchFamily="18" charset="0"/>
                        </a:rPr>
                        <a:t> </a:t>
                      </a:r>
                      <a:endParaRPr lang="cy-GB" sz="1200" b="0" i="1" u="none" strike="noStrike" noProof="0" dirty="0">
                        <a:solidFill>
                          <a:srgbClr val="FF0000"/>
                        </a:solidFill>
                        <a:effectLst/>
                        <a:latin typeface="Arial" panose="020B0604020202020204" pitchFamily="34" charset="0"/>
                      </a:endParaRPr>
                    </a:p>
                  </a:txBody>
                  <a:tcPr marL="71186" marR="71186" marT="988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23696519"/>
                  </a:ext>
                </a:extLst>
              </a:tr>
            </a:tbl>
          </a:graphicData>
        </a:graphic>
      </p:graphicFrame>
    </p:spTree>
    <p:extLst>
      <p:ext uri="{BB962C8B-B14F-4D97-AF65-F5344CB8AC3E}">
        <p14:creationId xmlns:p14="http://schemas.microsoft.com/office/powerpoint/2010/main" val="27199588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7DEC1A87-4F89-0D84-4D40-F4C357F88B4B}"/>
              </a:ext>
            </a:extLst>
          </p:cNvPr>
          <p:cNvGraphicFramePr>
            <a:graphicFrameLocks noGrp="1"/>
          </p:cNvGraphicFramePr>
          <p:nvPr>
            <p:ph idx="1"/>
            <p:extLst>
              <p:ext uri="{D42A27DB-BD31-4B8C-83A1-F6EECF244321}">
                <p14:modId xmlns:p14="http://schemas.microsoft.com/office/powerpoint/2010/main" val="542212144"/>
              </p:ext>
            </p:extLst>
          </p:nvPr>
        </p:nvGraphicFramePr>
        <p:xfrm>
          <a:off x="1817225" y="354099"/>
          <a:ext cx="8450512" cy="7099770"/>
        </p:xfrm>
        <a:graphic>
          <a:graphicData uri="http://schemas.openxmlformats.org/drawingml/2006/table">
            <a:tbl>
              <a:tblPr firstRow="1" firstCol="1" bandRow="1"/>
              <a:tblGrid>
                <a:gridCol w="8450512">
                  <a:extLst>
                    <a:ext uri="{9D8B030D-6E8A-4147-A177-3AD203B41FA5}">
                      <a16:colId xmlns:a16="http://schemas.microsoft.com/office/drawing/2014/main" val="3928698920"/>
                    </a:ext>
                  </a:extLst>
                </a:gridCol>
              </a:tblGrid>
              <a:tr h="657216">
                <a:tc>
                  <a:txBody>
                    <a:bodyPr/>
                    <a:lstStyle/>
                    <a:p>
                      <a:pPr marL="0" marR="0" lvl="0" indent="0" algn="ctr" defTabSz="914400" rtl="0" eaLnBrk="1" fontAlgn="t" latinLnBrk="0" hangingPunct="1">
                        <a:lnSpc>
                          <a:spcPct val="107000"/>
                        </a:lnSpc>
                        <a:spcBef>
                          <a:spcPts val="0"/>
                        </a:spcBef>
                        <a:spcAft>
                          <a:spcPts val="800"/>
                        </a:spcAft>
                        <a:buClrTx/>
                        <a:buSzTx/>
                        <a:buFontTx/>
                        <a:buNone/>
                        <a:tabLst/>
                        <a:defRPr/>
                      </a:pPr>
                      <a:r>
                        <a:rPr lang="en-GB" sz="1500" b="1" i="0" u="none" strike="noStrike" dirty="0">
                          <a:solidFill>
                            <a:srgbClr val="C7037E"/>
                          </a:solidFill>
                          <a:effectLst/>
                          <a:latin typeface="Calibri-Bold"/>
                          <a:ea typeface="Calibri" panose="020F0502020204030204" pitchFamily="34" charset="0"/>
                          <a:cs typeface="Calibri-Bold"/>
                        </a:rPr>
                        <a:t>Section 1C: Profile (About me)</a:t>
                      </a:r>
                    </a:p>
                    <a:p>
                      <a:pPr algn="ctr" fontAlgn="t">
                        <a:lnSpc>
                          <a:spcPct val="107000"/>
                        </a:lnSpc>
                        <a:spcBef>
                          <a:spcPts val="0"/>
                        </a:spcBef>
                        <a:spcAft>
                          <a:spcPts val="800"/>
                        </a:spcAft>
                      </a:pPr>
                      <a:r>
                        <a:rPr lang="en-GB" sz="1200" b="0" i="1" u="none" strike="noStrike" dirty="0">
                          <a:solidFill>
                            <a:srgbClr val="FF0000"/>
                          </a:solidFill>
                          <a:effectLst/>
                          <a:latin typeface="Calibri-Italic"/>
                          <a:ea typeface="Calibri" panose="020F0502020204030204" pitchFamily="34" charset="0"/>
                          <a:cs typeface="Calibri-Italic"/>
                        </a:rPr>
                        <a:t>A s</a:t>
                      </a:r>
                      <a:r>
                        <a:rPr lang="en-GB" sz="1200" i="1" dirty="0">
                          <a:solidFill>
                            <a:srgbClr val="FF0000"/>
                          </a:solidFill>
                        </a:rPr>
                        <a:t>ummary of the </a:t>
                      </a:r>
                      <a:r>
                        <a:rPr lang="en-GB" sz="1200" b="1" i="1" dirty="0">
                          <a:solidFill>
                            <a:srgbClr val="FF0000"/>
                          </a:solidFill>
                        </a:rPr>
                        <a:t>key</a:t>
                      </a:r>
                      <a:r>
                        <a:rPr lang="en-GB" sz="1200" i="1" dirty="0">
                          <a:solidFill>
                            <a:srgbClr val="FF0000"/>
                          </a:solidFill>
                        </a:rPr>
                        <a:t> </a:t>
                      </a:r>
                      <a:r>
                        <a:rPr lang="en-GB" sz="1200" b="1" i="1" dirty="0">
                          <a:solidFill>
                            <a:srgbClr val="FF0000"/>
                          </a:solidFill>
                        </a:rPr>
                        <a:t>information</a:t>
                      </a:r>
                      <a:r>
                        <a:rPr lang="en-GB" sz="1200" i="1" dirty="0">
                          <a:solidFill>
                            <a:srgbClr val="FF0000"/>
                          </a:solidFill>
                        </a:rPr>
                        <a:t>, such as describing the child or young person’s </a:t>
                      </a:r>
                      <a:r>
                        <a:rPr lang="en-GB" sz="1200" b="1" i="1" dirty="0">
                          <a:solidFill>
                            <a:srgbClr val="FF0000"/>
                          </a:solidFill>
                        </a:rPr>
                        <a:t>character</a:t>
                      </a:r>
                      <a:r>
                        <a:rPr lang="en-GB" sz="1200" i="1" dirty="0">
                          <a:solidFill>
                            <a:srgbClr val="FF0000"/>
                          </a:solidFill>
                        </a:rPr>
                        <a:t>, their gifts and </a:t>
                      </a:r>
                      <a:r>
                        <a:rPr lang="en-GB" sz="1200" b="1" i="1" dirty="0">
                          <a:solidFill>
                            <a:srgbClr val="FF0000"/>
                          </a:solidFill>
                        </a:rPr>
                        <a:t>talents</a:t>
                      </a:r>
                      <a:r>
                        <a:rPr lang="en-GB" sz="1200" i="1" dirty="0">
                          <a:solidFill>
                            <a:srgbClr val="FF0000"/>
                          </a:solidFill>
                        </a:rPr>
                        <a:t>, what is important to them, and </a:t>
                      </a:r>
                      <a:r>
                        <a:rPr lang="en-GB" sz="1200" b="1" i="1" dirty="0">
                          <a:solidFill>
                            <a:srgbClr val="FF0000"/>
                          </a:solidFill>
                        </a:rPr>
                        <a:t>the best way to support them</a:t>
                      </a:r>
                      <a:endParaRPr lang="en-GB" sz="1200" b="0" i="0" u="none" strike="noStrike" dirty="0">
                        <a:effectLst/>
                        <a:latin typeface="Arial" panose="020B0604020202020204" pitchFamily="34" charset="0"/>
                      </a:endParaRPr>
                    </a:p>
                  </a:txBody>
                  <a:tcPr marL="71186" marR="71186" marT="988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3976712"/>
                  </a:ext>
                </a:extLst>
              </a:tr>
              <a:tr h="4913852">
                <a:tc>
                  <a:txBody>
                    <a:bodyPr/>
                    <a:lstStyle/>
                    <a:p>
                      <a:pPr algn="l" fontAlgn="t">
                        <a:lnSpc>
                          <a:spcPct val="107000"/>
                        </a:lnSpc>
                        <a:spcBef>
                          <a:spcPts val="0"/>
                        </a:spcBef>
                        <a:spcAft>
                          <a:spcPts val="800"/>
                        </a:spcAft>
                      </a:pPr>
                      <a:r>
                        <a:rPr lang="en-GB" sz="1200" b="0" i="1" u="none" strike="noStrike" dirty="0">
                          <a:effectLst/>
                          <a:latin typeface="Calibri-Italic"/>
                          <a:ea typeface="Calibri" panose="020F0502020204030204" pitchFamily="34" charset="0"/>
                          <a:cs typeface="Calibri-Italic"/>
                        </a:rPr>
                        <a:t> </a:t>
                      </a:r>
                      <a:endParaRPr lang="en-GB" sz="1900" b="0" i="0" u="none" strike="noStrike" dirty="0">
                        <a:effectLst/>
                        <a:latin typeface="Arial" panose="020B0604020202020204" pitchFamily="34" charset="0"/>
                      </a:endParaRPr>
                    </a:p>
                    <a:p>
                      <a:pPr algn="l" fontAlgn="t">
                        <a:lnSpc>
                          <a:spcPct val="107000"/>
                        </a:lnSpc>
                        <a:spcBef>
                          <a:spcPts val="0"/>
                        </a:spcBef>
                        <a:spcAft>
                          <a:spcPts val="800"/>
                        </a:spcAft>
                      </a:pPr>
                      <a:r>
                        <a:rPr lang="en-GB" sz="1200" b="0" i="1" u="none" strike="noStrike" dirty="0">
                          <a:effectLst/>
                          <a:latin typeface="Calibri-Italic"/>
                          <a:ea typeface="Calibri" panose="020F0502020204030204" pitchFamily="34" charset="0"/>
                          <a:cs typeface="Calibri-Italic"/>
                        </a:rPr>
                        <a:t> </a:t>
                      </a:r>
                      <a:r>
                        <a:rPr lang="en-GB" sz="1200" b="1" i="1" dirty="0">
                          <a:solidFill>
                            <a:srgbClr val="FF0000"/>
                          </a:solidFill>
                        </a:rPr>
                        <a:t>I</a:t>
                      </a:r>
                      <a:r>
                        <a:rPr lang="en-GB" sz="1200" i="1" dirty="0">
                          <a:solidFill>
                            <a:srgbClr val="FF0000"/>
                          </a:solidFill>
                        </a:rPr>
                        <a:t>nclude the child, child’s parent’s views, wishes and feelings in relation to their ALN, ALP and education training. </a:t>
                      </a:r>
                      <a:endParaRPr lang="en-GB" sz="1200" b="1" i="1" dirty="0">
                        <a:solidFill>
                          <a:srgbClr val="FF0000"/>
                        </a:solidFill>
                      </a:endParaRPr>
                    </a:p>
                    <a:p>
                      <a:pPr algn="l" fontAlgn="t">
                        <a:lnSpc>
                          <a:spcPct val="107000"/>
                        </a:lnSpc>
                        <a:spcBef>
                          <a:spcPts val="0"/>
                        </a:spcBef>
                        <a:spcAft>
                          <a:spcPts val="800"/>
                        </a:spcAft>
                      </a:pPr>
                      <a:endParaRPr lang="en-GB" sz="1200" b="0" i="0" u="none" strike="noStrike" dirty="0">
                        <a:solidFill>
                          <a:srgbClr val="FF0000"/>
                        </a:solidFill>
                        <a:effectLst/>
                        <a:latin typeface="Arial" panose="020B0604020202020204" pitchFamily="34" charset="0"/>
                      </a:endParaRPr>
                    </a:p>
                    <a:p>
                      <a:pPr algn="l" fontAlgn="t">
                        <a:lnSpc>
                          <a:spcPct val="107000"/>
                        </a:lnSpc>
                        <a:spcBef>
                          <a:spcPts val="0"/>
                        </a:spcBef>
                        <a:spcAft>
                          <a:spcPts val="800"/>
                        </a:spcAft>
                      </a:pPr>
                      <a:r>
                        <a:rPr lang="en-GB" sz="1200" b="0" i="0" u="none" strike="noStrike" dirty="0">
                          <a:effectLst/>
                          <a:latin typeface="SymbolMT"/>
                          <a:ea typeface="Calibri" panose="020F0502020204030204" pitchFamily="34" charset="0"/>
                          <a:cs typeface="SymbolMT"/>
                        </a:rPr>
                        <a:t>• </a:t>
                      </a:r>
                      <a:r>
                        <a:rPr lang="en-GB" sz="1200" b="1" i="0" u="none" strike="noStrike" dirty="0">
                          <a:effectLst/>
                          <a:latin typeface="Arial" panose="020B0604020202020204" pitchFamily="34" charset="0"/>
                          <a:ea typeface="Calibri" panose="020F0502020204030204" pitchFamily="34" charset="0"/>
                          <a:cs typeface="Times New Roman" panose="02020603050405020304" pitchFamily="18" charset="0"/>
                        </a:rPr>
                        <a:t>What is important to the learner</a:t>
                      </a:r>
                      <a:endParaRPr lang="en-GB" sz="1900" b="0" i="0" u="none" strike="noStrike" dirty="0">
                        <a:effectLst/>
                        <a:latin typeface="Arial" panose="020B0604020202020204" pitchFamily="34" charset="0"/>
                      </a:endParaRPr>
                    </a:p>
                    <a:p>
                      <a:pPr algn="l" fontAlgn="t">
                        <a:lnSpc>
                          <a:spcPct val="107000"/>
                        </a:lnSpc>
                        <a:spcBef>
                          <a:spcPts val="0"/>
                        </a:spcBef>
                        <a:spcAft>
                          <a:spcPts val="800"/>
                        </a:spcAft>
                      </a:pPr>
                      <a:r>
                        <a:rPr lang="en-GB" sz="1200" b="1" i="0" u="none" strike="noStrike" dirty="0">
                          <a:effectLst/>
                          <a:latin typeface="Arial" panose="020B0604020202020204" pitchFamily="34" charset="0"/>
                          <a:ea typeface="Calibri" panose="020F0502020204030204" pitchFamily="34" charset="0"/>
                          <a:cs typeface="Times New Roman" panose="02020603050405020304" pitchFamily="18" charset="0"/>
                        </a:rPr>
                        <a:t> </a:t>
                      </a:r>
                    </a:p>
                    <a:p>
                      <a:pPr algn="l" fontAlgn="t">
                        <a:lnSpc>
                          <a:spcPct val="107000"/>
                        </a:lnSpc>
                        <a:spcBef>
                          <a:spcPts val="0"/>
                        </a:spcBef>
                        <a:spcAft>
                          <a:spcPts val="800"/>
                        </a:spcAft>
                      </a:pPr>
                      <a:r>
                        <a:rPr lang="en-GB" sz="1200" b="1" i="0" u="none" strike="noStrike" dirty="0">
                          <a:effectLst/>
                          <a:latin typeface="Arial" panose="020B0604020202020204" pitchFamily="34" charset="0"/>
                          <a:ea typeface="Calibri" panose="020F0502020204030204" pitchFamily="34" charset="0"/>
                          <a:cs typeface="Times New Roman" panose="02020603050405020304" pitchFamily="18" charset="0"/>
                        </a:rPr>
                        <a:t> </a:t>
                      </a:r>
                      <a:endParaRPr lang="en-GB" sz="1900" b="0" i="0" u="none" strike="noStrike" dirty="0">
                        <a:effectLst/>
                        <a:latin typeface="Arial" panose="020B0604020202020204" pitchFamily="34" charset="0"/>
                      </a:endParaRPr>
                    </a:p>
                    <a:p>
                      <a:pPr algn="l" fontAlgn="t">
                        <a:lnSpc>
                          <a:spcPct val="107000"/>
                        </a:lnSpc>
                        <a:spcBef>
                          <a:spcPts val="0"/>
                        </a:spcBef>
                        <a:spcAft>
                          <a:spcPts val="800"/>
                        </a:spcAft>
                      </a:pPr>
                      <a:r>
                        <a:rPr lang="en-GB" sz="1200" b="1" i="0" u="none" strike="noStrike" dirty="0">
                          <a:effectLst/>
                          <a:latin typeface="Arial" panose="020B0604020202020204" pitchFamily="34" charset="0"/>
                          <a:ea typeface="Calibri" panose="020F0502020204030204" pitchFamily="34" charset="0"/>
                          <a:cs typeface="Times New Roman" panose="02020603050405020304" pitchFamily="18" charset="0"/>
                        </a:rPr>
                        <a:t>• What is important for the learner</a:t>
                      </a:r>
                    </a:p>
                    <a:p>
                      <a:pPr algn="l" fontAlgn="t">
                        <a:lnSpc>
                          <a:spcPct val="107000"/>
                        </a:lnSpc>
                        <a:spcBef>
                          <a:spcPts val="0"/>
                        </a:spcBef>
                        <a:spcAft>
                          <a:spcPts val="800"/>
                        </a:spcAft>
                      </a:pPr>
                      <a:r>
                        <a:rPr lang="en-GB" sz="1200" b="1" i="1" u="none" strike="noStrike"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rPr>
                        <a:t>Important ‘to me’ – information for the learner about themselves</a:t>
                      </a:r>
                    </a:p>
                    <a:p>
                      <a:pPr algn="l" fontAlgn="t">
                        <a:lnSpc>
                          <a:spcPct val="107000"/>
                        </a:lnSpc>
                        <a:spcBef>
                          <a:spcPts val="0"/>
                        </a:spcBef>
                        <a:spcAft>
                          <a:spcPts val="800"/>
                        </a:spcAft>
                      </a:pPr>
                      <a:r>
                        <a:rPr lang="en-GB" sz="1200" b="1" i="1" u="none" strike="noStrike"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rPr>
                        <a:t>Important ‘for me’ is information for the staff</a:t>
                      </a:r>
                    </a:p>
                    <a:p>
                      <a:pPr algn="l" fontAlgn="t">
                        <a:lnSpc>
                          <a:spcPct val="107000"/>
                        </a:lnSpc>
                        <a:spcBef>
                          <a:spcPts val="0"/>
                        </a:spcBef>
                        <a:spcAft>
                          <a:spcPts val="800"/>
                        </a:spcAft>
                      </a:pPr>
                      <a:r>
                        <a:rPr lang="en-GB" sz="1200" b="1" i="1" u="none" strike="noStrike"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rPr>
                        <a:t>For further guidance to differentiate between ‘Important</a:t>
                      </a:r>
                      <a:r>
                        <a:rPr lang="en-GB" sz="1200" b="1" i="1" u="sng" strike="noStrike"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rPr>
                        <a:t> to </a:t>
                      </a:r>
                      <a:r>
                        <a:rPr lang="en-GB" sz="1200" b="1" i="1" u="none" strike="noStrike"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rPr>
                        <a:t>the learner’ and ‘Important </a:t>
                      </a:r>
                      <a:r>
                        <a:rPr lang="en-GB" sz="1200" b="1" i="1" u="sng" strike="noStrike"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rPr>
                        <a:t>for</a:t>
                      </a:r>
                      <a:r>
                        <a:rPr lang="en-GB" sz="1200" b="1" i="1" u="none" strike="noStrike"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rPr>
                        <a:t> the learner’, see next slide and/or the example on p.13 of</a:t>
                      </a:r>
                    </a:p>
                    <a:p>
                      <a:pPr algn="l" fontAlgn="t">
                        <a:lnSpc>
                          <a:spcPct val="107000"/>
                        </a:lnSpc>
                        <a:spcBef>
                          <a:spcPts val="0"/>
                        </a:spcBef>
                        <a:spcAft>
                          <a:spcPts val="800"/>
                        </a:spcAft>
                      </a:pPr>
                      <a:r>
                        <a:rPr lang="en-GB" sz="1900" b="0" i="0" u="none" strike="noStrike" dirty="0">
                          <a:effectLst/>
                          <a:latin typeface="Arial" panose="020B0604020202020204" pitchFamily="34" charset="0"/>
                          <a:hlinkClick r:id="rId2"/>
                        </a:rPr>
                        <a:t>https://gov.wales/sites/default/files/publications/2019-01/person-centred-practice-in-education-a-guide-for-early-years-schools-and-colleges-in-wales.pdf</a:t>
                      </a:r>
                      <a:r>
                        <a:rPr lang="en-GB" sz="1900" b="0" i="0" u="none" strike="noStrike" dirty="0">
                          <a:effectLst/>
                          <a:latin typeface="Arial" panose="020B0604020202020204" pitchFamily="34" charset="0"/>
                        </a:rPr>
                        <a:t> </a:t>
                      </a:r>
                    </a:p>
                    <a:p>
                      <a:pPr algn="l" fontAlgn="t">
                        <a:lnSpc>
                          <a:spcPct val="107000"/>
                        </a:lnSpc>
                        <a:spcBef>
                          <a:spcPts val="0"/>
                        </a:spcBef>
                        <a:spcAft>
                          <a:spcPts val="800"/>
                        </a:spcAft>
                      </a:pPr>
                      <a:r>
                        <a:rPr lang="en-GB" sz="1200" b="1" i="0" u="none" strike="noStrike" dirty="0">
                          <a:effectLst/>
                          <a:latin typeface="Arial" panose="020B0604020202020204" pitchFamily="34" charset="0"/>
                          <a:ea typeface="Calibri" panose="020F0502020204030204" pitchFamily="34" charset="0"/>
                          <a:cs typeface="Times New Roman" panose="02020603050405020304" pitchFamily="18" charset="0"/>
                        </a:rPr>
                        <a:t> </a:t>
                      </a:r>
                      <a:endParaRPr lang="en-GB" sz="1900" b="0" i="0" u="none" strike="noStrike" dirty="0">
                        <a:effectLst/>
                        <a:latin typeface="Arial" panose="020B0604020202020204" pitchFamily="34" charset="0"/>
                        <a:ea typeface="Calibri" panose="020F0502020204030204" pitchFamily="34" charset="0"/>
                        <a:cs typeface="Times New Roman" panose="02020603050405020304" pitchFamily="18" charset="0"/>
                      </a:endParaRPr>
                    </a:p>
                    <a:p>
                      <a:pPr algn="l" fontAlgn="t">
                        <a:lnSpc>
                          <a:spcPct val="107000"/>
                        </a:lnSpc>
                        <a:spcBef>
                          <a:spcPts val="0"/>
                        </a:spcBef>
                        <a:spcAft>
                          <a:spcPts val="800"/>
                        </a:spcAft>
                      </a:pPr>
                      <a:endParaRPr lang="en-GB" sz="1900" b="0" i="0" u="none" strike="noStrike" dirty="0">
                        <a:effectLst/>
                        <a:latin typeface="Arial" panose="020B0604020202020204" pitchFamily="34" charset="0"/>
                      </a:endParaRPr>
                    </a:p>
                    <a:p>
                      <a:pPr algn="l" fontAlgn="t">
                        <a:lnSpc>
                          <a:spcPct val="107000"/>
                        </a:lnSpc>
                        <a:spcBef>
                          <a:spcPts val="0"/>
                        </a:spcBef>
                        <a:spcAft>
                          <a:spcPts val="800"/>
                        </a:spcAft>
                      </a:pPr>
                      <a:r>
                        <a:rPr lang="en-GB" sz="1200" b="1" i="0" u="none" strike="noStrike" dirty="0">
                          <a:effectLst/>
                          <a:latin typeface="Arial" panose="020B0604020202020204" pitchFamily="34" charset="0"/>
                          <a:ea typeface="Calibri" panose="020F0502020204030204" pitchFamily="34" charset="0"/>
                          <a:cs typeface="Times New Roman" panose="02020603050405020304" pitchFamily="18" charset="0"/>
                        </a:rPr>
                        <a:t>• What is working and should be built on</a:t>
                      </a:r>
                      <a:endParaRPr lang="en-GB" sz="1900" b="0" i="0" u="none" strike="noStrike" dirty="0">
                        <a:effectLst/>
                        <a:latin typeface="Arial" panose="020B0604020202020204" pitchFamily="34" charset="0"/>
                      </a:endParaRPr>
                    </a:p>
                    <a:p>
                      <a:pPr algn="l" fontAlgn="t">
                        <a:lnSpc>
                          <a:spcPct val="107000"/>
                        </a:lnSpc>
                        <a:spcBef>
                          <a:spcPts val="0"/>
                        </a:spcBef>
                        <a:spcAft>
                          <a:spcPts val="800"/>
                        </a:spcAft>
                      </a:pPr>
                      <a:r>
                        <a:rPr lang="en-GB" sz="1200" b="1" i="0" u="none" strike="noStrike" dirty="0">
                          <a:effectLst/>
                          <a:latin typeface="Arial" panose="020B0604020202020204" pitchFamily="34" charset="0"/>
                          <a:ea typeface="Calibri" panose="020F0502020204030204" pitchFamily="34" charset="0"/>
                          <a:cs typeface="Times New Roman" panose="02020603050405020304" pitchFamily="18" charset="0"/>
                        </a:rPr>
                        <a:t> </a:t>
                      </a:r>
                      <a:endParaRPr lang="en-GB" sz="1900" b="0" i="0" u="none" strike="noStrike" dirty="0">
                        <a:effectLst/>
                        <a:latin typeface="Arial" panose="020B0604020202020204" pitchFamily="34" charset="0"/>
                      </a:endParaRPr>
                    </a:p>
                    <a:p>
                      <a:pPr algn="l" fontAlgn="t">
                        <a:lnSpc>
                          <a:spcPct val="107000"/>
                        </a:lnSpc>
                        <a:spcBef>
                          <a:spcPts val="0"/>
                        </a:spcBef>
                        <a:spcAft>
                          <a:spcPts val="800"/>
                        </a:spcAft>
                      </a:pPr>
                      <a:r>
                        <a:rPr lang="en-GB" sz="1200" b="1" i="0" u="none" strike="noStrike" dirty="0">
                          <a:effectLst/>
                          <a:latin typeface="Arial" panose="020B0604020202020204" pitchFamily="34" charset="0"/>
                          <a:ea typeface="Calibri" panose="020F0502020204030204" pitchFamily="34" charset="0"/>
                          <a:cs typeface="Times New Roman" panose="02020603050405020304" pitchFamily="18" charset="0"/>
                        </a:rPr>
                        <a:t> </a:t>
                      </a:r>
                      <a:endParaRPr lang="en-GB" sz="1900" b="0" i="0" u="none" strike="noStrike" dirty="0">
                        <a:solidFill>
                          <a:schemeClr val="bg1"/>
                        </a:solidFill>
                        <a:effectLst/>
                        <a:latin typeface="Arial" panose="020B0604020202020204" pitchFamily="34" charset="0"/>
                      </a:endParaRPr>
                    </a:p>
                    <a:p>
                      <a:pPr algn="l" fontAlgn="t">
                        <a:lnSpc>
                          <a:spcPct val="107000"/>
                        </a:lnSpc>
                        <a:spcBef>
                          <a:spcPts val="0"/>
                        </a:spcBef>
                        <a:spcAft>
                          <a:spcPts val="800"/>
                        </a:spcAft>
                      </a:pPr>
                      <a:r>
                        <a:rPr lang="en-GB" sz="1200" b="1" i="0" u="none" strike="noStrike"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What is not working and needs to change.</a:t>
                      </a:r>
                      <a:endParaRPr lang="en-GB" sz="1900" b="0" i="0" u="none" strike="noStrike" dirty="0">
                        <a:solidFill>
                          <a:schemeClr val="bg1"/>
                        </a:solidFill>
                        <a:effectLst/>
                        <a:latin typeface="Arial" panose="020B0604020202020204" pitchFamily="34" charset="0"/>
                      </a:endParaRPr>
                    </a:p>
                    <a:p>
                      <a:pPr algn="l" fontAlgn="t">
                        <a:lnSpc>
                          <a:spcPct val="107000"/>
                        </a:lnSpc>
                        <a:spcBef>
                          <a:spcPts val="0"/>
                        </a:spcBef>
                        <a:spcAft>
                          <a:spcPts val="800"/>
                        </a:spcAft>
                      </a:pPr>
                      <a:r>
                        <a:rPr lang="en-GB" sz="1500" b="1" i="1" u="none" strike="noStrike" dirty="0">
                          <a:effectLst/>
                          <a:latin typeface="Arial" panose="020B0604020202020204" pitchFamily="34" charset="0"/>
                          <a:ea typeface="Calibri" panose="020F0502020204030204" pitchFamily="34" charset="0"/>
                          <a:cs typeface="Times New Roman" panose="02020603050405020304" pitchFamily="18" charset="0"/>
                        </a:rPr>
                        <a:t> </a:t>
                      </a:r>
                      <a:endParaRPr lang="en-GB" sz="1200" b="0" i="1" u="none" strike="noStrike" dirty="0">
                        <a:solidFill>
                          <a:srgbClr val="FF0000"/>
                        </a:solidFill>
                        <a:effectLst/>
                        <a:latin typeface="Arial" panose="020B0604020202020204" pitchFamily="34" charset="0"/>
                      </a:endParaRPr>
                    </a:p>
                  </a:txBody>
                  <a:tcPr marL="71186" marR="71186" marT="988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23696519"/>
                  </a:ext>
                </a:extLst>
              </a:tr>
            </a:tbl>
          </a:graphicData>
        </a:graphic>
      </p:graphicFrame>
    </p:spTree>
    <p:extLst>
      <p:ext uri="{BB962C8B-B14F-4D97-AF65-F5344CB8AC3E}">
        <p14:creationId xmlns:p14="http://schemas.microsoft.com/office/powerpoint/2010/main" val="32421403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36F573-7E19-5BCC-35F2-E8ABFAE330E1}"/>
              </a:ext>
            </a:extLst>
          </p:cNvPr>
          <p:cNvSpPr>
            <a:spLocks noGrp="1"/>
          </p:cNvSpPr>
          <p:nvPr>
            <p:ph type="title"/>
          </p:nvPr>
        </p:nvSpPr>
        <p:spPr/>
        <p:txBody>
          <a:bodyPr>
            <a:normAutofit fontScale="90000"/>
          </a:bodyPr>
          <a:lstStyle/>
          <a:p>
            <a:pPr algn="ctr"/>
            <a:br>
              <a:rPr lang="en-GB" b="1" dirty="0"/>
            </a:br>
            <a:r>
              <a:rPr lang="en-GB" b="1" dirty="0"/>
              <a:t>Tudalen 13 o </a:t>
            </a:r>
            <a:r>
              <a:rPr lang="en-GB" b="1" dirty="0" err="1"/>
              <a:t>Ymarfer</a:t>
            </a:r>
            <a:r>
              <a:rPr lang="en-GB" b="1" dirty="0"/>
              <a:t> </a:t>
            </a:r>
            <a:r>
              <a:rPr lang="en-GB" b="1" dirty="0" err="1"/>
              <a:t>sy'n</a:t>
            </a:r>
            <a:r>
              <a:rPr lang="en-GB" b="1" dirty="0"/>
              <a:t> </a:t>
            </a:r>
            <a:r>
              <a:rPr lang="en-GB" b="1" dirty="0" err="1"/>
              <a:t>Canolbwyntio</a:t>
            </a:r>
            <a:r>
              <a:rPr lang="en-GB" b="1" dirty="0"/>
              <a:t> </a:t>
            </a:r>
            <a:r>
              <a:rPr lang="en-GB" b="1" dirty="0" err="1"/>
              <a:t>ar</a:t>
            </a:r>
            <a:r>
              <a:rPr lang="en-GB" b="1" dirty="0"/>
              <a:t> y Person </a:t>
            </a:r>
            <a:r>
              <a:rPr lang="en-GB" b="1" dirty="0" err="1"/>
              <a:t>mewn</a:t>
            </a:r>
            <a:r>
              <a:rPr lang="en-GB" b="1" dirty="0"/>
              <a:t> </a:t>
            </a:r>
            <a:r>
              <a:rPr lang="en-GB" b="1" dirty="0" err="1"/>
              <a:t>Addysg</a:t>
            </a:r>
            <a:r>
              <a:rPr lang="en-GB" b="1" dirty="0"/>
              <a:t> </a:t>
            </a:r>
            <a:r>
              <a:rPr lang="en-GB" sz="2200" b="1" dirty="0"/>
              <a:t>(2015)</a:t>
            </a:r>
            <a:br>
              <a:rPr lang="en-GB" dirty="0"/>
            </a:br>
            <a:endParaRPr lang="en-GB" dirty="0"/>
          </a:p>
        </p:txBody>
      </p:sp>
      <p:sp>
        <p:nvSpPr>
          <p:cNvPr id="3" name="Content Placeholder 2">
            <a:extLst>
              <a:ext uri="{FF2B5EF4-FFF2-40B4-BE49-F238E27FC236}">
                <a16:creationId xmlns:a16="http://schemas.microsoft.com/office/drawing/2014/main" id="{BC3B0A8E-F673-1814-6B59-701F591596D3}"/>
              </a:ext>
            </a:extLst>
          </p:cNvPr>
          <p:cNvSpPr>
            <a:spLocks noGrp="1"/>
          </p:cNvSpPr>
          <p:nvPr>
            <p:ph idx="1"/>
          </p:nvPr>
        </p:nvSpPr>
        <p:spPr/>
        <p:txBody>
          <a:bodyPr>
            <a:normAutofit fontScale="70000" lnSpcReduction="20000"/>
          </a:bodyPr>
          <a:lstStyle/>
          <a:p>
            <a:pPr marL="0" indent="0">
              <a:buNone/>
            </a:pPr>
            <a:r>
              <a:rPr lang="en-GB" b="1" dirty="0" err="1"/>
              <a:t>Enghreifftiau</a:t>
            </a:r>
            <a:r>
              <a:rPr lang="en-GB" b="1" dirty="0"/>
              <a:t> </a:t>
            </a:r>
            <a:r>
              <a:rPr lang="en-GB" b="1" dirty="0" err="1"/>
              <a:t>o'r</a:t>
            </a:r>
            <a:r>
              <a:rPr lang="en-GB" b="1" dirty="0"/>
              <a:t> </a:t>
            </a:r>
            <a:r>
              <a:rPr lang="en-GB" b="1" dirty="0" err="1"/>
              <a:t>offeryn</a:t>
            </a:r>
            <a:r>
              <a:rPr lang="en-GB" b="1" dirty="0"/>
              <a:t> </a:t>
            </a:r>
            <a:r>
              <a:rPr lang="en-GB" b="1" dirty="0" err="1"/>
              <a:t>pwysig</a:t>
            </a:r>
            <a:r>
              <a:rPr lang="en-GB" b="1" dirty="0"/>
              <a:t> </a:t>
            </a:r>
            <a:r>
              <a:rPr lang="en-GB" b="1" dirty="0" err="1"/>
              <a:t>i</a:t>
            </a:r>
            <a:r>
              <a:rPr lang="en-GB" b="1" dirty="0"/>
              <a:t>/</a:t>
            </a:r>
            <a:r>
              <a:rPr lang="en-GB" b="1" dirty="0" err="1"/>
              <a:t>ar</a:t>
            </a:r>
            <a:r>
              <a:rPr lang="en-GB" b="1" dirty="0"/>
              <a:t> </a:t>
            </a:r>
            <a:r>
              <a:rPr lang="en-GB" b="1" dirty="0" err="1"/>
              <a:t>gyfer</a:t>
            </a:r>
            <a:endParaRPr lang="en-GB" dirty="0"/>
          </a:p>
          <a:p>
            <a:pPr marL="0" indent="0">
              <a:buNone/>
            </a:pPr>
            <a:r>
              <a:rPr lang="en-GB" dirty="0"/>
              <a:t>Mae Laura </a:t>
            </a:r>
            <a:r>
              <a:rPr lang="en-GB" dirty="0" err="1"/>
              <a:t>yn</a:t>
            </a:r>
            <a:r>
              <a:rPr lang="en-GB" dirty="0"/>
              <a:t> 17 </a:t>
            </a:r>
            <a:r>
              <a:rPr lang="en-GB" dirty="0" err="1"/>
              <a:t>oed</a:t>
            </a:r>
            <a:r>
              <a:rPr lang="en-GB" dirty="0"/>
              <a:t> ac </a:t>
            </a:r>
            <a:r>
              <a:rPr lang="en-GB" dirty="0" err="1"/>
              <a:t>yn</a:t>
            </a:r>
            <a:r>
              <a:rPr lang="en-GB" dirty="0"/>
              <a:t> </a:t>
            </a:r>
            <a:r>
              <a:rPr lang="en-GB" dirty="0" err="1"/>
              <a:t>mynychu</a:t>
            </a:r>
            <a:r>
              <a:rPr lang="en-GB" dirty="0"/>
              <a:t> </a:t>
            </a:r>
            <a:r>
              <a:rPr lang="en-GB" dirty="0" err="1"/>
              <a:t>ei</a:t>
            </a:r>
            <a:r>
              <a:rPr lang="en-GB" dirty="0"/>
              <a:t> </a:t>
            </a:r>
            <a:r>
              <a:rPr lang="en-GB" dirty="0" err="1"/>
              <a:t>choleg</a:t>
            </a:r>
            <a:r>
              <a:rPr lang="en-GB" dirty="0"/>
              <a:t> </a:t>
            </a:r>
            <a:r>
              <a:rPr lang="en-GB" dirty="0" err="1"/>
              <a:t>lleol</a:t>
            </a:r>
            <a:r>
              <a:rPr lang="en-GB" dirty="0"/>
              <a:t>. Dyma rai </a:t>
            </a:r>
            <a:r>
              <a:rPr lang="en-GB" dirty="0" err="1"/>
              <a:t>o'r</a:t>
            </a:r>
            <a:r>
              <a:rPr lang="en-GB" dirty="0"/>
              <a:t> </a:t>
            </a:r>
            <a:r>
              <a:rPr lang="en-GB" dirty="0" err="1"/>
              <a:t>pethau</a:t>
            </a:r>
            <a:r>
              <a:rPr lang="en-GB" dirty="0"/>
              <a:t> y </a:t>
            </a:r>
            <a:r>
              <a:rPr lang="en-GB" dirty="0" err="1"/>
              <a:t>mae</a:t>
            </a:r>
            <a:r>
              <a:rPr lang="en-GB" dirty="0"/>
              <a:t> </a:t>
            </a:r>
            <a:r>
              <a:rPr lang="en-GB" dirty="0" err="1"/>
              <a:t>hi'n</a:t>
            </a:r>
            <a:r>
              <a:rPr lang="en-GB" dirty="0"/>
              <a:t> </a:t>
            </a:r>
            <a:r>
              <a:rPr lang="en-GB" dirty="0" err="1"/>
              <a:t>eu</a:t>
            </a:r>
            <a:r>
              <a:rPr lang="en-GB" dirty="0"/>
              <a:t> </a:t>
            </a:r>
            <a:r>
              <a:rPr lang="en-GB" dirty="0" err="1"/>
              <a:t>disgrifio</a:t>
            </a:r>
            <a:r>
              <a:rPr lang="en-GB" dirty="0"/>
              <a:t> </a:t>
            </a:r>
            <a:r>
              <a:rPr lang="en-GB" dirty="0" err="1"/>
              <a:t>fel</a:t>
            </a:r>
            <a:r>
              <a:rPr lang="en-GB" dirty="0"/>
              <a:t> </a:t>
            </a:r>
            <a:r>
              <a:rPr lang="en-GB" dirty="0" err="1"/>
              <a:t>rhai</a:t>
            </a:r>
            <a:r>
              <a:rPr lang="en-GB" dirty="0"/>
              <a:t> </a:t>
            </a:r>
            <a:r>
              <a:rPr lang="en-GB" dirty="0" err="1"/>
              <a:t>sy'n</a:t>
            </a:r>
            <a:r>
              <a:rPr lang="en-GB" dirty="0"/>
              <a:t> </a:t>
            </a:r>
            <a:r>
              <a:rPr lang="en-GB" dirty="0" err="1"/>
              <a:t>bwysig</a:t>
            </a:r>
            <a:r>
              <a:rPr lang="en-GB" dirty="0"/>
              <a:t> </a:t>
            </a:r>
            <a:r>
              <a:rPr lang="en-GB" dirty="0" err="1"/>
              <a:t>iddi</a:t>
            </a:r>
            <a:r>
              <a:rPr lang="en-GB" dirty="0"/>
              <a:t> ac </a:t>
            </a:r>
            <a:r>
              <a:rPr lang="en-GB" dirty="0" err="1"/>
              <a:t>ar</a:t>
            </a:r>
            <a:r>
              <a:rPr lang="en-GB" dirty="0"/>
              <a:t> </a:t>
            </a:r>
            <a:r>
              <a:rPr lang="en-GB" dirty="0" err="1"/>
              <a:t>ei</a:t>
            </a:r>
            <a:r>
              <a:rPr lang="en-GB" dirty="0"/>
              <a:t> </a:t>
            </a:r>
            <a:r>
              <a:rPr lang="en-GB" dirty="0" err="1"/>
              <a:t>chyfer</a:t>
            </a:r>
            <a:r>
              <a:rPr lang="en-GB" dirty="0"/>
              <a:t>:</a:t>
            </a:r>
          </a:p>
          <a:p>
            <a:pPr marL="0" indent="0">
              <a:buNone/>
            </a:pPr>
            <a:endParaRPr lang="en-GB" b="1" dirty="0"/>
          </a:p>
          <a:p>
            <a:pPr marL="0" indent="0">
              <a:buNone/>
            </a:pPr>
            <a:r>
              <a:rPr lang="en-GB" b="1" dirty="0">
                <a:solidFill>
                  <a:srgbClr val="FF0000"/>
                </a:solidFill>
              </a:rPr>
              <a:t>Mae </a:t>
            </a:r>
            <a:r>
              <a:rPr lang="en-GB" b="1" dirty="0" err="1">
                <a:solidFill>
                  <a:srgbClr val="FF0000"/>
                </a:solidFill>
              </a:rPr>
              <a:t>hi’n</a:t>
            </a:r>
            <a:r>
              <a:rPr lang="en-GB" b="1" dirty="0">
                <a:solidFill>
                  <a:srgbClr val="FF0000"/>
                </a:solidFill>
              </a:rPr>
              <a:t> </a:t>
            </a:r>
            <a:r>
              <a:rPr lang="en-GB" b="1" dirty="0" err="1">
                <a:solidFill>
                  <a:srgbClr val="FF0000"/>
                </a:solidFill>
              </a:rPr>
              <a:t>yn</a:t>
            </a:r>
            <a:r>
              <a:rPr lang="en-GB" b="1" dirty="0">
                <a:solidFill>
                  <a:srgbClr val="FF0000"/>
                </a:solidFill>
              </a:rPr>
              <a:t> </a:t>
            </a:r>
            <a:r>
              <a:rPr lang="en-GB" b="1" dirty="0" err="1">
                <a:solidFill>
                  <a:srgbClr val="FF0000"/>
                </a:solidFill>
              </a:rPr>
              <a:t>bwysig</a:t>
            </a:r>
            <a:r>
              <a:rPr lang="en-GB" b="1" dirty="0">
                <a:solidFill>
                  <a:srgbClr val="FF0000"/>
                </a:solidFill>
              </a:rPr>
              <a:t> </a:t>
            </a:r>
            <a:r>
              <a:rPr lang="en-GB" b="1" dirty="0" err="1">
                <a:solidFill>
                  <a:srgbClr val="FF0000"/>
                </a:solidFill>
              </a:rPr>
              <a:t>i</a:t>
            </a:r>
            <a:r>
              <a:rPr lang="en-GB" b="1" dirty="0">
                <a:solidFill>
                  <a:srgbClr val="FF0000"/>
                </a:solidFill>
              </a:rPr>
              <a:t> mi: </a:t>
            </a:r>
            <a:endParaRPr lang="en-GB" dirty="0">
              <a:solidFill>
                <a:srgbClr val="FF0000"/>
              </a:solidFill>
            </a:endParaRPr>
          </a:p>
          <a:p>
            <a:pPr marL="0" indent="0">
              <a:buNone/>
            </a:pPr>
            <a:r>
              <a:rPr lang="en-GB" dirty="0"/>
              <a:t>i </a:t>
            </a:r>
            <a:r>
              <a:rPr lang="en-GB" dirty="0" err="1"/>
              <a:t>fod</a:t>
            </a:r>
            <a:r>
              <a:rPr lang="en-GB" dirty="0"/>
              <a:t> </a:t>
            </a:r>
            <a:r>
              <a:rPr lang="en-GB" dirty="0" err="1"/>
              <a:t>ar</a:t>
            </a:r>
            <a:r>
              <a:rPr lang="en-GB" dirty="0"/>
              <a:t> </a:t>
            </a:r>
            <a:r>
              <a:rPr lang="en-GB" dirty="0" err="1"/>
              <a:t>amser</a:t>
            </a:r>
            <a:r>
              <a:rPr lang="en-GB" dirty="0"/>
              <a:t> </a:t>
            </a:r>
            <a:r>
              <a:rPr lang="en-GB" dirty="0" err="1"/>
              <a:t>neu'n</a:t>
            </a:r>
            <a:r>
              <a:rPr lang="en-GB" dirty="0"/>
              <a:t> </a:t>
            </a:r>
            <a:r>
              <a:rPr lang="en-GB" dirty="0" err="1"/>
              <a:t>gynnar</a:t>
            </a:r>
            <a:r>
              <a:rPr lang="en-GB" dirty="0"/>
              <a:t> </a:t>
            </a:r>
            <a:r>
              <a:rPr lang="en-GB" dirty="0" err="1"/>
              <a:t>ar</a:t>
            </a:r>
            <a:r>
              <a:rPr lang="en-GB" dirty="0"/>
              <a:t> </a:t>
            </a:r>
            <a:r>
              <a:rPr lang="en-GB" dirty="0" err="1"/>
              <a:t>gyfer</a:t>
            </a:r>
            <a:r>
              <a:rPr lang="en-GB" dirty="0"/>
              <a:t> y </a:t>
            </a:r>
            <a:r>
              <a:rPr lang="en-GB" dirty="0" err="1"/>
              <a:t>coleg</a:t>
            </a:r>
            <a:r>
              <a:rPr lang="en-GB" dirty="0"/>
              <a:t>.</a:t>
            </a:r>
          </a:p>
          <a:p>
            <a:pPr marL="0" indent="0">
              <a:buNone/>
            </a:pPr>
            <a:r>
              <a:rPr lang="en-GB" dirty="0"/>
              <a:t>i </a:t>
            </a:r>
            <a:r>
              <a:rPr lang="en-GB" dirty="0" err="1"/>
              <a:t>fod</a:t>
            </a:r>
            <a:r>
              <a:rPr lang="en-GB" dirty="0"/>
              <a:t> </a:t>
            </a:r>
            <a:r>
              <a:rPr lang="en-GB" dirty="0" err="1"/>
              <a:t>yn</a:t>
            </a:r>
            <a:r>
              <a:rPr lang="en-GB" dirty="0"/>
              <a:t> </a:t>
            </a:r>
            <a:r>
              <a:rPr lang="en-GB" dirty="0" err="1"/>
              <a:t>drefnus</a:t>
            </a:r>
            <a:r>
              <a:rPr lang="en-GB" dirty="0"/>
              <a:t>, </a:t>
            </a:r>
            <a:r>
              <a:rPr lang="en-GB" dirty="0" err="1"/>
              <a:t>i</a:t>
            </a:r>
            <a:r>
              <a:rPr lang="en-GB" dirty="0"/>
              <a:t> </a:t>
            </a:r>
            <a:r>
              <a:rPr lang="en-GB" dirty="0" err="1"/>
              <a:t>bacio</a:t>
            </a:r>
            <a:r>
              <a:rPr lang="en-GB" dirty="0"/>
              <a:t> </a:t>
            </a:r>
            <a:r>
              <a:rPr lang="en-GB" dirty="0" err="1"/>
              <a:t>fy</a:t>
            </a:r>
            <a:r>
              <a:rPr lang="en-GB" dirty="0"/>
              <a:t> bag y </a:t>
            </a:r>
            <a:r>
              <a:rPr lang="en-GB" dirty="0" err="1"/>
              <a:t>noson</a:t>
            </a:r>
            <a:r>
              <a:rPr lang="en-GB" dirty="0"/>
              <a:t> </a:t>
            </a:r>
            <a:r>
              <a:rPr lang="en-GB" dirty="0" err="1"/>
              <a:t>o'r</a:t>
            </a:r>
            <a:r>
              <a:rPr lang="en-GB" dirty="0"/>
              <a:t> </a:t>
            </a:r>
            <a:r>
              <a:rPr lang="en-GB" dirty="0" err="1"/>
              <a:t>blaen</a:t>
            </a:r>
            <a:r>
              <a:rPr lang="en-GB" dirty="0"/>
              <a:t>. T</a:t>
            </a:r>
          </a:p>
          <a:p>
            <a:pPr marL="0" indent="0">
              <a:buNone/>
            </a:pPr>
            <a:r>
              <a:rPr lang="en-GB" dirty="0"/>
              <a:t>o </a:t>
            </a:r>
            <a:r>
              <a:rPr lang="en-GB" dirty="0" err="1"/>
              <a:t>cael</a:t>
            </a:r>
            <a:r>
              <a:rPr lang="en-GB" dirty="0"/>
              <a:t> </a:t>
            </a:r>
            <a:r>
              <a:rPr lang="en-GB" dirty="0" err="1"/>
              <a:t>popeth</a:t>
            </a:r>
            <a:r>
              <a:rPr lang="en-GB" dirty="0"/>
              <a:t> </a:t>
            </a:r>
            <a:r>
              <a:rPr lang="en-GB" dirty="0" err="1"/>
              <a:t>sydd</a:t>
            </a:r>
            <a:r>
              <a:rPr lang="en-GB" dirty="0"/>
              <a:t> </a:t>
            </a:r>
            <a:r>
              <a:rPr lang="en-GB" dirty="0" err="1"/>
              <a:t>ei</a:t>
            </a:r>
            <a:r>
              <a:rPr lang="en-GB" dirty="0"/>
              <a:t> </a:t>
            </a:r>
            <a:r>
              <a:rPr lang="en-GB" dirty="0" err="1"/>
              <a:t>angen</a:t>
            </a:r>
            <a:r>
              <a:rPr lang="en-GB" dirty="0"/>
              <a:t> </a:t>
            </a:r>
            <a:r>
              <a:rPr lang="en-GB" dirty="0" err="1"/>
              <a:t>arnaf</a:t>
            </a:r>
            <a:r>
              <a:rPr lang="en-GB" dirty="0"/>
              <a:t> </a:t>
            </a:r>
            <a:r>
              <a:rPr lang="en-GB" dirty="0" err="1"/>
              <a:t>ar</a:t>
            </a:r>
            <a:r>
              <a:rPr lang="en-GB" dirty="0"/>
              <a:t> </a:t>
            </a:r>
            <a:r>
              <a:rPr lang="en-GB" dirty="0" err="1"/>
              <a:t>gyfer</a:t>
            </a:r>
            <a:r>
              <a:rPr lang="en-GB" dirty="0"/>
              <a:t> y </a:t>
            </a:r>
            <a:r>
              <a:rPr lang="en-GB" dirty="0" err="1"/>
              <a:t>diwrnod</a:t>
            </a:r>
            <a:r>
              <a:rPr lang="en-GB" dirty="0"/>
              <a:t>.</a:t>
            </a:r>
          </a:p>
          <a:p>
            <a:pPr marL="0" indent="0">
              <a:buNone/>
            </a:pPr>
            <a:r>
              <a:rPr lang="en-GB" dirty="0"/>
              <a:t>i </a:t>
            </a:r>
            <a:r>
              <a:rPr lang="en-GB" dirty="0" err="1"/>
              <a:t>gael</a:t>
            </a:r>
            <a:r>
              <a:rPr lang="en-GB" dirty="0"/>
              <a:t> </a:t>
            </a:r>
            <a:r>
              <a:rPr lang="en-GB" dirty="0" err="1"/>
              <a:t>fy</a:t>
            </a:r>
            <a:r>
              <a:rPr lang="en-GB" dirty="0"/>
              <a:t> </a:t>
            </a:r>
            <a:r>
              <a:rPr lang="en-GB" dirty="0" err="1"/>
              <a:t>mrecwast</a:t>
            </a:r>
            <a:r>
              <a:rPr lang="en-GB" dirty="0"/>
              <a:t> – </a:t>
            </a:r>
            <a:r>
              <a:rPr lang="en-GB" dirty="0" err="1"/>
              <a:t>rwy'n</a:t>
            </a:r>
            <a:r>
              <a:rPr lang="en-GB" dirty="0"/>
              <a:t> </a:t>
            </a:r>
            <a:r>
              <a:rPr lang="en-GB" dirty="0" err="1"/>
              <a:t>wirioneddol</a:t>
            </a:r>
            <a:r>
              <a:rPr lang="en-GB" dirty="0"/>
              <a:t> </a:t>
            </a:r>
            <a:r>
              <a:rPr lang="en-GB" dirty="0" err="1"/>
              <a:t>ffwdan</a:t>
            </a:r>
            <a:r>
              <a:rPr lang="en-GB" dirty="0"/>
              <a:t> a dim </a:t>
            </a:r>
            <a:r>
              <a:rPr lang="en-GB" dirty="0" err="1"/>
              <a:t>ond</a:t>
            </a:r>
            <a:r>
              <a:rPr lang="en-GB" dirty="0"/>
              <a:t> </a:t>
            </a:r>
            <a:r>
              <a:rPr lang="en-GB" dirty="0" err="1"/>
              <a:t>fel</a:t>
            </a:r>
            <a:r>
              <a:rPr lang="en-GB" dirty="0"/>
              <a:t> bar </a:t>
            </a:r>
            <a:r>
              <a:rPr lang="en-GB" dirty="0" err="1"/>
              <a:t>grawnfwyd</a:t>
            </a:r>
            <a:r>
              <a:rPr lang="en-GB" dirty="0"/>
              <a:t>.</a:t>
            </a:r>
          </a:p>
          <a:p>
            <a:pPr marL="0" indent="0">
              <a:buNone/>
            </a:pPr>
            <a:r>
              <a:rPr lang="en-GB" dirty="0"/>
              <a:t>i </a:t>
            </a:r>
            <a:r>
              <a:rPr lang="en-GB" dirty="0" err="1"/>
              <a:t>gael</a:t>
            </a:r>
            <a:r>
              <a:rPr lang="en-GB" dirty="0"/>
              <a:t> </a:t>
            </a:r>
            <a:r>
              <a:rPr lang="en-GB" dirty="0" err="1"/>
              <a:t>cynllun</a:t>
            </a:r>
            <a:r>
              <a:rPr lang="en-GB" dirty="0"/>
              <a:t> </a:t>
            </a:r>
            <a:r>
              <a:rPr lang="en-GB" dirty="0" err="1"/>
              <a:t>wrth</a:t>
            </a:r>
            <a:r>
              <a:rPr lang="en-GB" dirty="0"/>
              <a:t> </a:t>
            </a:r>
            <a:r>
              <a:rPr lang="en-GB" dirty="0" err="1"/>
              <a:t>gefn</a:t>
            </a:r>
            <a:r>
              <a:rPr lang="en-GB" dirty="0"/>
              <a:t> bob </a:t>
            </a:r>
            <a:r>
              <a:rPr lang="en-GB" dirty="0" err="1"/>
              <a:t>amser</a:t>
            </a:r>
            <a:r>
              <a:rPr lang="en-GB" dirty="0"/>
              <a:t>.</a:t>
            </a:r>
          </a:p>
          <a:p>
            <a:pPr marL="0" indent="0">
              <a:buNone/>
            </a:pPr>
            <a:r>
              <a:rPr lang="en-GB" dirty="0"/>
              <a:t> </a:t>
            </a:r>
            <a:r>
              <a:rPr lang="en-GB" dirty="0" err="1"/>
              <a:t>wneud</a:t>
            </a:r>
            <a:r>
              <a:rPr lang="en-GB" dirty="0"/>
              <a:t> </a:t>
            </a:r>
            <a:r>
              <a:rPr lang="en-GB" dirty="0" err="1"/>
              <a:t>yn</a:t>
            </a:r>
            <a:r>
              <a:rPr lang="en-GB" dirty="0"/>
              <a:t> </a:t>
            </a:r>
            <a:r>
              <a:rPr lang="en-GB" dirty="0" err="1"/>
              <a:t>siŵr</a:t>
            </a:r>
            <a:r>
              <a:rPr lang="en-GB" dirty="0"/>
              <a:t> </a:t>
            </a:r>
            <a:r>
              <a:rPr lang="en-GB" dirty="0" err="1"/>
              <a:t>fy</a:t>
            </a:r>
            <a:r>
              <a:rPr lang="en-GB" dirty="0"/>
              <a:t> mod </a:t>
            </a:r>
            <a:r>
              <a:rPr lang="en-GB" dirty="0" err="1"/>
              <a:t>i'n</a:t>
            </a:r>
            <a:r>
              <a:rPr lang="en-GB" dirty="0"/>
              <a:t> </a:t>
            </a:r>
            <a:r>
              <a:rPr lang="en-GB" dirty="0" err="1"/>
              <a:t>gwneud</a:t>
            </a:r>
            <a:r>
              <a:rPr lang="en-GB" dirty="0"/>
              <a:t> </a:t>
            </a:r>
            <a:r>
              <a:rPr lang="en-GB" dirty="0" err="1"/>
              <a:t>fy</a:t>
            </a:r>
            <a:r>
              <a:rPr lang="en-GB" dirty="0"/>
              <a:t> </a:t>
            </a:r>
            <a:r>
              <a:rPr lang="en-GB" dirty="0" err="1"/>
              <a:t>ngwaith</a:t>
            </a:r>
            <a:r>
              <a:rPr lang="en-GB" dirty="0"/>
              <a:t> </a:t>
            </a:r>
            <a:r>
              <a:rPr lang="en-GB" dirty="0" err="1"/>
              <a:t>cartref</a:t>
            </a:r>
            <a:r>
              <a:rPr lang="en-GB" dirty="0"/>
              <a:t> ac </a:t>
            </a:r>
            <a:r>
              <a:rPr lang="en-GB" dirty="0" err="1"/>
              <a:t>i'w</a:t>
            </a:r>
            <a:r>
              <a:rPr lang="en-GB" dirty="0"/>
              <a:t> </a:t>
            </a:r>
            <a:r>
              <a:rPr lang="en-GB" dirty="0" err="1"/>
              <a:t>gyflwyno</a:t>
            </a:r>
            <a:r>
              <a:rPr lang="en-GB" dirty="0"/>
              <a:t> </a:t>
            </a:r>
            <a:r>
              <a:rPr lang="en-GB" dirty="0" err="1"/>
              <a:t>mewn</a:t>
            </a:r>
            <a:r>
              <a:rPr lang="en-GB" dirty="0"/>
              <a:t> </a:t>
            </a:r>
            <a:r>
              <a:rPr lang="en-GB" dirty="0" err="1"/>
              <a:t>pryd</a:t>
            </a:r>
            <a:r>
              <a:rPr lang="en-GB" dirty="0"/>
              <a:t>.</a:t>
            </a:r>
          </a:p>
          <a:p>
            <a:endParaRPr lang="en-GB" dirty="0"/>
          </a:p>
          <a:p>
            <a:endParaRPr lang="en-GB" dirty="0"/>
          </a:p>
        </p:txBody>
      </p:sp>
    </p:spTree>
    <p:extLst>
      <p:ext uri="{BB962C8B-B14F-4D97-AF65-F5344CB8AC3E}">
        <p14:creationId xmlns:p14="http://schemas.microsoft.com/office/powerpoint/2010/main" val="40008448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17D2B3-109C-D67A-117A-30EAB44574D3}"/>
              </a:ext>
            </a:extLst>
          </p:cNvPr>
          <p:cNvSpPr>
            <a:spLocks noGrp="1"/>
          </p:cNvSpPr>
          <p:nvPr>
            <p:ph type="title"/>
          </p:nvPr>
        </p:nvSpPr>
        <p:spPr/>
        <p:txBody>
          <a:bodyPr/>
          <a:lstStyle/>
          <a:p>
            <a:pPr algn="ctr"/>
            <a:r>
              <a:rPr lang="en-GB" b="1" i="1" dirty="0">
                <a:solidFill>
                  <a:schemeClr val="accent1">
                    <a:lumMod val="75000"/>
                  </a:schemeClr>
                </a:solidFill>
                <a:cs typeface="Calibri Light"/>
              </a:rPr>
              <a:t>Page 13 of Person-Centred Practice in Education </a:t>
            </a:r>
            <a:r>
              <a:rPr lang="en-GB" sz="2400" b="1" i="1" dirty="0">
                <a:solidFill>
                  <a:schemeClr val="accent1">
                    <a:lumMod val="75000"/>
                  </a:schemeClr>
                </a:solidFill>
                <a:cs typeface="Calibri Light"/>
              </a:rPr>
              <a:t>(2015)</a:t>
            </a:r>
            <a:endParaRPr lang="en-GB" sz="2400" b="1" i="1" dirty="0">
              <a:solidFill>
                <a:schemeClr val="accent1">
                  <a:lumMod val="75000"/>
                </a:schemeClr>
              </a:solidFill>
            </a:endParaRPr>
          </a:p>
        </p:txBody>
      </p:sp>
      <p:sp>
        <p:nvSpPr>
          <p:cNvPr id="3" name="Content Placeholder 2">
            <a:extLst>
              <a:ext uri="{FF2B5EF4-FFF2-40B4-BE49-F238E27FC236}">
                <a16:creationId xmlns:a16="http://schemas.microsoft.com/office/drawing/2014/main" id="{A0486698-3D0B-7001-3AAE-1F24FEB6BE1A}"/>
              </a:ext>
            </a:extLst>
          </p:cNvPr>
          <p:cNvSpPr>
            <a:spLocks noGrp="1"/>
          </p:cNvSpPr>
          <p:nvPr>
            <p:ph idx="1"/>
          </p:nvPr>
        </p:nvSpPr>
        <p:spPr/>
        <p:txBody>
          <a:bodyPr vert="horz" lIns="91440" tIns="45720" rIns="91440" bIns="45720" rtlCol="0" anchor="t">
            <a:normAutofit fontScale="92500" lnSpcReduction="20000"/>
          </a:bodyPr>
          <a:lstStyle/>
          <a:p>
            <a:pPr marL="0" indent="0">
              <a:buNone/>
            </a:pPr>
            <a:r>
              <a:rPr lang="en-GB" sz="2400" b="1" i="1" dirty="0">
                <a:solidFill>
                  <a:schemeClr val="accent1">
                    <a:lumMod val="75000"/>
                  </a:schemeClr>
                </a:solidFill>
                <a:ea typeface="+mn-lt"/>
                <a:cs typeface="+mn-lt"/>
              </a:rPr>
              <a:t>Examples of the important to/for tool </a:t>
            </a:r>
            <a:endParaRPr lang="en-GB" sz="2400" i="1" dirty="0">
              <a:solidFill>
                <a:schemeClr val="accent1">
                  <a:lumMod val="75000"/>
                </a:schemeClr>
              </a:solidFill>
              <a:ea typeface="+mn-lt"/>
              <a:cs typeface="+mn-lt"/>
            </a:endParaRPr>
          </a:p>
          <a:p>
            <a:pPr marL="0" indent="0">
              <a:buNone/>
            </a:pPr>
            <a:r>
              <a:rPr lang="en-GB" sz="2400" i="1" dirty="0">
                <a:solidFill>
                  <a:schemeClr val="accent1">
                    <a:lumMod val="75000"/>
                  </a:schemeClr>
                </a:solidFill>
                <a:ea typeface="+mn-lt"/>
                <a:cs typeface="+mn-lt"/>
              </a:rPr>
              <a:t> Laura is 17 and attends her local college. These are some of the things that she describes as being important to and for her:</a:t>
            </a:r>
          </a:p>
          <a:p>
            <a:pPr marL="0" indent="0">
              <a:buNone/>
            </a:pPr>
            <a:r>
              <a:rPr lang="en-GB" sz="2400" b="1" i="1" dirty="0">
                <a:solidFill>
                  <a:schemeClr val="accent1">
                    <a:lumMod val="75000"/>
                  </a:schemeClr>
                </a:solidFill>
                <a:ea typeface="+mn-lt"/>
                <a:cs typeface="+mn-lt"/>
              </a:rPr>
              <a:t> Important </a:t>
            </a:r>
            <a:r>
              <a:rPr lang="en-GB" sz="2400" b="1" i="1" dirty="0">
                <a:solidFill>
                  <a:srgbClr val="FF0000"/>
                </a:solidFill>
                <a:ea typeface="+mn-lt"/>
                <a:cs typeface="+mn-lt"/>
              </a:rPr>
              <a:t>to</a:t>
            </a:r>
            <a:r>
              <a:rPr lang="en-GB" sz="2400" b="1" i="1" dirty="0">
                <a:solidFill>
                  <a:schemeClr val="accent1">
                    <a:lumMod val="75000"/>
                  </a:schemeClr>
                </a:solidFill>
                <a:ea typeface="+mn-lt"/>
                <a:cs typeface="+mn-lt"/>
              </a:rPr>
              <a:t> me:</a:t>
            </a:r>
            <a:r>
              <a:rPr lang="en-GB" sz="2400" i="1" dirty="0">
                <a:solidFill>
                  <a:schemeClr val="accent1">
                    <a:lumMod val="75000"/>
                  </a:schemeClr>
                </a:solidFill>
                <a:ea typeface="+mn-lt"/>
                <a:cs typeface="+mn-lt"/>
              </a:rPr>
              <a:t>                               </a:t>
            </a:r>
          </a:p>
          <a:p>
            <a:pPr marL="0" indent="0">
              <a:buNone/>
            </a:pPr>
            <a:r>
              <a:rPr lang="en-GB" sz="2400" i="1" dirty="0">
                <a:solidFill>
                  <a:schemeClr val="accent1">
                    <a:lumMod val="75000"/>
                  </a:schemeClr>
                </a:solidFill>
                <a:ea typeface="+mn-lt"/>
                <a:cs typeface="+mn-lt"/>
              </a:rPr>
              <a:t>To be on time or early for college. </a:t>
            </a:r>
            <a:endParaRPr lang="en-GB" sz="2400" i="1" dirty="0">
              <a:solidFill>
                <a:schemeClr val="accent1">
                  <a:lumMod val="75000"/>
                </a:schemeClr>
              </a:solidFill>
              <a:cs typeface="Calibri"/>
            </a:endParaRPr>
          </a:p>
          <a:p>
            <a:pPr marL="0" indent="0">
              <a:buNone/>
            </a:pPr>
            <a:r>
              <a:rPr lang="en-GB" sz="2400" i="1" dirty="0">
                <a:solidFill>
                  <a:schemeClr val="accent1">
                    <a:lumMod val="75000"/>
                  </a:schemeClr>
                </a:solidFill>
                <a:ea typeface="+mn-lt"/>
                <a:cs typeface="+mn-lt"/>
              </a:rPr>
              <a:t>To be organised, to pack my bag the night before. T</a:t>
            </a:r>
          </a:p>
          <a:p>
            <a:pPr marL="0" indent="0">
              <a:buNone/>
            </a:pPr>
            <a:r>
              <a:rPr lang="en-GB" sz="2400" i="1" dirty="0">
                <a:solidFill>
                  <a:schemeClr val="accent1">
                    <a:lumMod val="75000"/>
                  </a:schemeClr>
                </a:solidFill>
                <a:ea typeface="+mn-lt"/>
                <a:cs typeface="+mn-lt"/>
              </a:rPr>
              <a:t>o have everything I need for the day. </a:t>
            </a:r>
          </a:p>
          <a:p>
            <a:pPr marL="0" indent="0">
              <a:buNone/>
            </a:pPr>
            <a:r>
              <a:rPr lang="en-GB" sz="2400" i="1" dirty="0">
                <a:solidFill>
                  <a:schemeClr val="accent1">
                    <a:lumMod val="75000"/>
                  </a:schemeClr>
                </a:solidFill>
                <a:ea typeface="+mn-lt"/>
                <a:cs typeface="+mn-lt"/>
              </a:rPr>
              <a:t>To have my breakfast – I am really fussy and only like a cereal bar. </a:t>
            </a:r>
          </a:p>
          <a:p>
            <a:pPr marL="0" indent="0">
              <a:buNone/>
            </a:pPr>
            <a:r>
              <a:rPr lang="en-GB" sz="2400" i="1" dirty="0">
                <a:solidFill>
                  <a:schemeClr val="accent1">
                    <a:lumMod val="75000"/>
                  </a:schemeClr>
                </a:solidFill>
                <a:ea typeface="+mn-lt"/>
                <a:cs typeface="+mn-lt"/>
              </a:rPr>
              <a:t>To always have a back-up plan. </a:t>
            </a:r>
          </a:p>
          <a:p>
            <a:pPr marL="0" indent="0">
              <a:buNone/>
            </a:pPr>
            <a:r>
              <a:rPr lang="en-GB" sz="2400" i="1" dirty="0">
                <a:solidFill>
                  <a:schemeClr val="accent1">
                    <a:lumMod val="75000"/>
                  </a:schemeClr>
                </a:solidFill>
                <a:ea typeface="+mn-lt"/>
                <a:cs typeface="+mn-lt"/>
              </a:rPr>
              <a:t>To make sure I have my homework done and to hand it in on time</a:t>
            </a:r>
            <a:r>
              <a:rPr lang="en-GB" sz="2400" dirty="0">
                <a:ea typeface="+mn-lt"/>
                <a:cs typeface="+mn-lt"/>
              </a:rPr>
              <a:t>.</a:t>
            </a:r>
            <a:endParaRPr lang="en-GB" sz="2400" dirty="0">
              <a:cs typeface="Calibri" panose="020F0502020204030204"/>
            </a:endParaRPr>
          </a:p>
        </p:txBody>
      </p:sp>
    </p:spTree>
    <p:extLst>
      <p:ext uri="{BB962C8B-B14F-4D97-AF65-F5344CB8AC3E}">
        <p14:creationId xmlns:p14="http://schemas.microsoft.com/office/powerpoint/2010/main" val="33986554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B2E644-9B38-BC39-4523-5DC2D0CBEFA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7277586-9E9A-F7CC-FC0A-8A658984C7C5}"/>
              </a:ext>
            </a:extLst>
          </p:cNvPr>
          <p:cNvSpPr>
            <a:spLocks noGrp="1"/>
          </p:cNvSpPr>
          <p:nvPr>
            <p:ph type="title"/>
          </p:nvPr>
        </p:nvSpPr>
        <p:spPr/>
        <p:txBody>
          <a:bodyPr>
            <a:normAutofit fontScale="90000"/>
          </a:bodyPr>
          <a:lstStyle/>
          <a:p>
            <a:pPr algn="ctr"/>
            <a:br>
              <a:rPr lang="en-GB" b="1" dirty="0"/>
            </a:br>
            <a:br>
              <a:rPr lang="en-GB" b="1" dirty="0"/>
            </a:br>
            <a:r>
              <a:rPr lang="en-GB" b="1" dirty="0"/>
              <a:t>Tudalen 13 o </a:t>
            </a:r>
            <a:r>
              <a:rPr lang="en-GB" b="1" dirty="0" err="1"/>
              <a:t>Ymarfer</a:t>
            </a:r>
            <a:r>
              <a:rPr lang="en-GB" b="1" dirty="0"/>
              <a:t> </a:t>
            </a:r>
            <a:r>
              <a:rPr lang="en-GB" b="1" dirty="0" err="1"/>
              <a:t>sy'n</a:t>
            </a:r>
            <a:r>
              <a:rPr lang="en-GB" b="1" dirty="0"/>
              <a:t> </a:t>
            </a:r>
            <a:r>
              <a:rPr lang="en-GB" b="1" dirty="0" err="1"/>
              <a:t>Canolbwyntio</a:t>
            </a:r>
            <a:r>
              <a:rPr lang="en-GB" b="1" dirty="0"/>
              <a:t> </a:t>
            </a:r>
            <a:r>
              <a:rPr lang="en-GB" b="1" dirty="0" err="1"/>
              <a:t>ar</a:t>
            </a:r>
            <a:r>
              <a:rPr lang="en-GB" b="1" dirty="0"/>
              <a:t> y Person </a:t>
            </a:r>
            <a:r>
              <a:rPr lang="en-GB" b="1" dirty="0" err="1"/>
              <a:t>mewn</a:t>
            </a:r>
            <a:r>
              <a:rPr lang="en-GB" b="1" dirty="0"/>
              <a:t> </a:t>
            </a:r>
            <a:r>
              <a:rPr lang="en-GB" b="1" dirty="0" err="1"/>
              <a:t>Addysg</a:t>
            </a:r>
            <a:r>
              <a:rPr lang="en-GB" b="1" dirty="0"/>
              <a:t> </a:t>
            </a:r>
            <a:r>
              <a:rPr lang="en-GB" sz="2200" b="1" dirty="0"/>
              <a:t>(2015)</a:t>
            </a:r>
            <a:br>
              <a:rPr lang="en-GB" dirty="0"/>
            </a:br>
            <a:br>
              <a:rPr lang="en-GB" dirty="0"/>
            </a:br>
            <a:endParaRPr lang="en-GB" dirty="0"/>
          </a:p>
        </p:txBody>
      </p:sp>
      <p:sp>
        <p:nvSpPr>
          <p:cNvPr id="3" name="Content Placeholder 2">
            <a:extLst>
              <a:ext uri="{FF2B5EF4-FFF2-40B4-BE49-F238E27FC236}">
                <a16:creationId xmlns:a16="http://schemas.microsoft.com/office/drawing/2014/main" id="{D30FAB85-65B5-7A78-9D66-C98CD1E73104}"/>
              </a:ext>
            </a:extLst>
          </p:cNvPr>
          <p:cNvSpPr>
            <a:spLocks noGrp="1"/>
          </p:cNvSpPr>
          <p:nvPr>
            <p:ph idx="1"/>
          </p:nvPr>
        </p:nvSpPr>
        <p:spPr/>
        <p:txBody>
          <a:bodyPr>
            <a:normAutofit fontScale="70000" lnSpcReduction="20000"/>
          </a:bodyPr>
          <a:lstStyle/>
          <a:p>
            <a:endParaRPr lang="en-GB" dirty="0"/>
          </a:p>
          <a:p>
            <a:pPr marL="0" indent="0">
              <a:buNone/>
            </a:pPr>
            <a:r>
              <a:rPr lang="pl-PL" b="1" dirty="0" err="1">
                <a:solidFill>
                  <a:srgbClr val="FF0000"/>
                </a:solidFill>
              </a:rPr>
              <a:t>Mae'n</a:t>
            </a:r>
            <a:r>
              <a:rPr lang="pl-PL" b="1" dirty="0">
                <a:solidFill>
                  <a:srgbClr val="FF0000"/>
                </a:solidFill>
              </a:rPr>
              <a:t> </a:t>
            </a:r>
            <a:r>
              <a:rPr lang="pl-PL" b="1" dirty="0" err="1">
                <a:solidFill>
                  <a:srgbClr val="FF0000"/>
                </a:solidFill>
              </a:rPr>
              <a:t>bwysig</a:t>
            </a:r>
            <a:r>
              <a:rPr lang="pl-PL" b="1" dirty="0">
                <a:solidFill>
                  <a:srgbClr val="FF0000"/>
                </a:solidFill>
              </a:rPr>
              <a:t> i mi </a:t>
            </a:r>
            <a:r>
              <a:rPr lang="pl-PL" b="1" dirty="0" err="1">
                <a:solidFill>
                  <a:srgbClr val="FF0000"/>
                </a:solidFill>
              </a:rPr>
              <a:t>wneud</a:t>
            </a:r>
            <a:r>
              <a:rPr lang="pl-PL" b="1" dirty="0">
                <a:solidFill>
                  <a:srgbClr val="FF0000"/>
                </a:solidFill>
              </a:rPr>
              <a:t> </a:t>
            </a:r>
            <a:r>
              <a:rPr lang="pl-PL" b="1" dirty="0" err="1">
                <a:solidFill>
                  <a:srgbClr val="FF0000"/>
                </a:solidFill>
              </a:rPr>
              <a:t>hyn</a:t>
            </a:r>
            <a:r>
              <a:rPr lang="en-GB" b="1" dirty="0">
                <a:solidFill>
                  <a:srgbClr val="FF0000"/>
                </a:solidFill>
              </a:rPr>
              <a:t>:-</a:t>
            </a:r>
          </a:p>
          <a:p>
            <a:pPr marL="0" indent="0">
              <a:buNone/>
            </a:pPr>
            <a:endParaRPr lang="en-GB" dirty="0"/>
          </a:p>
          <a:p>
            <a:pPr marL="0" indent="0">
              <a:buNone/>
            </a:pPr>
            <a:r>
              <a:rPr lang="en-GB" dirty="0"/>
              <a:t>i </a:t>
            </a:r>
            <a:r>
              <a:rPr lang="en-GB" dirty="0" err="1"/>
              <a:t>gael</a:t>
            </a:r>
            <a:r>
              <a:rPr lang="en-GB" dirty="0"/>
              <a:t> </a:t>
            </a:r>
            <a:r>
              <a:rPr lang="en-GB" dirty="0" err="1"/>
              <a:t>fy</a:t>
            </a:r>
            <a:r>
              <a:rPr lang="en-GB" dirty="0"/>
              <a:t> </a:t>
            </a:r>
            <a:r>
              <a:rPr lang="en-GB" dirty="0" err="1"/>
              <a:t>atgoffa</a:t>
            </a:r>
            <a:r>
              <a:rPr lang="en-GB" dirty="0"/>
              <a:t> </a:t>
            </a:r>
            <a:r>
              <a:rPr lang="en-GB" dirty="0" err="1"/>
              <a:t>i</a:t>
            </a:r>
            <a:r>
              <a:rPr lang="en-GB" dirty="0"/>
              <a:t> </a:t>
            </a:r>
            <a:r>
              <a:rPr lang="en-GB" dirty="0" err="1"/>
              <a:t>gael</a:t>
            </a:r>
            <a:r>
              <a:rPr lang="en-GB" dirty="0"/>
              <a:t> </a:t>
            </a:r>
            <a:r>
              <a:rPr lang="en-GB" dirty="0" err="1"/>
              <a:t>gorffwys</a:t>
            </a:r>
            <a:r>
              <a:rPr lang="en-GB" dirty="0"/>
              <a:t> a </a:t>
            </a:r>
            <a:r>
              <a:rPr lang="en-GB" dirty="0" err="1"/>
              <a:t>chymryd</a:t>
            </a:r>
            <a:r>
              <a:rPr lang="en-GB" dirty="0"/>
              <a:t> </a:t>
            </a:r>
            <a:r>
              <a:rPr lang="en-GB" dirty="0" err="1"/>
              <a:t>seibiannau</a:t>
            </a:r>
            <a:r>
              <a:rPr lang="en-GB" dirty="0"/>
              <a:t> pan </a:t>
            </a:r>
            <a:r>
              <a:rPr lang="en-GB" dirty="0" err="1"/>
              <a:t>fyddaf</a:t>
            </a:r>
            <a:r>
              <a:rPr lang="en-GB" dirty="0"/>
              <a:t> </a:t>
            </a:r>
            <a:r>
              <a:rPr lang="en-GB" dirty="0" err="1"/>
              <a:t>yn</a:t>
            </a:r>
            <a:r>
              <a:rPr lang="en-GB" dirty="0"/>
              <a:t> </a:t>
            </a:r>
            <a:r>
              <a:rPr lang="en-GB" dirty="0" err="1"/>
              <a:t>astudio</a:t>
            </a:r>
            <a:r>
              <a:rPr lang="en-GB" dirty="0"/>
              <a:t>.</a:t>
            </a:r>
          </a:p>
          <a:p>
            <a:pPr marL="0" indent="0">
              <a:buNone/>
            </a:pPr>
            <a:r>
              <a:rPr lang="en-GB" dirty="0"/>
              <a:t>bod </a:t>
            </a:r>
            <a:r>
              <a:rPr lang="en-GB" dirty="0" err="1"/>
              <a:t>fy</a:t>
            </a:r>
            <a:r>
              <a:rPr lang="en-GB" dirty="0"/>
              <a:t> </a:t>
            </a:r>
            <a:r>
              <a:rPr lang="en-GB" dirty="0" err="1"/>
              <a:t>nhiwtoriaid</a:t>
            </a:r>
            <a:r>
              <a:rPr lang="en-GB" dirty="0"/>
              <a:t> </a:t>
            </a:r>
            <a:r>
              <a:rPr lang="en-GB" dirty="0" err="1"/>
              <a:t>yn</a:t>
            </a:r>
            <a:r>
              <a:rPr lang="en-GB" dirty="0"/>
              <a:t> </a:t>
            </a:r>
            <a:r>
              <a:rPr lang="en-GB" dirty="0" err="1"/>
              <a:t>gwybod</a:t>
            </a:r>
            <a:r>
              <a:rPr lang="en-GB" dirty="0"/>
              <a:t> bod gen </a:t>
            </a:r>
            <a:r>
              <a:rPr lang="en-GB" dirty="0" err="1"/>
              <a:t>i</a:t>
            </a:r>
            <a:r>
              <a:rPr lang="en-GB" dirty="0"/>
              <a:t> </a:t>
            </a:r>
            <a:r>
              <a:rPr lang="en-GB" dirty="0" err="1"/>
              <a:t>awtistiaeth</a:t>
            </a:r>
            <a:r>
              <a:rPr lang="en-GB" dirty="0"/>
              <a:t> a </a:t>
            </a:r>
            <a:r>
              <a:rPr lang="en-GB" dirty="0" err="1"/>
              <a:t>sut</a:t>
            </a:r>
            <a:r>
              <a:rPr lang="en-GB" dirty="0"/>
              <a:t> </a:t>
            </a:r>
            <a:r>
              <a:rPr lang="en-GB" dirty="0" err="1"/>
              <a:t>i</a:t>
            </a:r>
            <a:r>
              <a:rPr lang="en-GB" dirty="0"/>
              <a:t> </a:t>
            </a:r>
            <a:r>
              <a:rPr lang="en-GB" dirty="0" err="1"/>
              <a:t>fy</a:t>
            </a:r>
            <a:r>
              <a:rPr lang="en-GB" dirty="0"/>
              <a:t> </a:t>
            </a:r>
            <a:r>
              <a:rPr lang="en-GB" dirty="0" err="1"/>
              <a:t>nghefnogi</a:t>
            </a:r>
            <a:r>
              <a:rPr lang="en-GB" dirty="0"/>
              <a:t>.</a:t>
            </a:r>
          </a:p>
          <a:p>
            <a:pPr marL="0" indent="0">
              <a:buNone/>
            </a:pPr>
            <a:r>
              <a:rPr lang="en-GB" dirty="0"/>
              <a:t>er </a:t>
            </a:r>
            <a:r>
              <a:rPr lang="en-GB" dirty="0" err="1"/>
              <a:t>mwyn</a:t>
            </a:r>
            <a:r>
              <a:rPr lang="en-GB" dirty="0"/>
              <a:t> </a:t>
            </a:r>
            <a:r>
              <a:rPr lang="en-GB" dirty="0" err="1"/>
              <a:t>i</a:t>
            </a:r>
            <a:r>
              <a:rPr lang="en-GB" dirty="0"/>
              <a:t> </a:t>
            </a:r>
            <a:r>
              <a:rPr lang="en-GB" dirty="0" err="1"/>
              <a:t>diwtoriaid</a:t>
            </a:r>
            <a:r>
              <a:rPr lang="en-GB" dirty="0"/>
              <a:t> </a:t>
            </a:r>
            <a:r>
              <a:rPr lang="en-GB" dirty="0" err="1"/>
              <a:t>gynnig</a:t>
            </a:r>
            <a:r>
              <a:rPr lang="en-GB" dirty="0"/>
              <a:t> help </a:t>
            </a:r>
            <a:r>
              <a:rPr lang="en-GB" dirty="0" err="1"/>
              <a:t>i</a:t>
            </a:r>
            <a:r>
              <a:rPr lang="en-GB" dirty="0"/>
              <a:t> mi pan </a:t>
            </a:r>
            <a:r>
              <a:rPr lang="en-GB" dirty="0" err="1"/>
              <a:t>fyddaf</a:t>
            </a:r>
            <a:r>
              <a:rPr lang="en-GB" dirty="0"/>
              <a:t> </a:t>
            </a:r>
            <a:r>
              <a:rPr lang="en-GB" dirty="0" err="1"/>
              <a:t>yn</a:t>
            </a:r>
            <a:r>
              <a:rPr lang="en-GB" dirty="0"/>
              <a:t> </a:t>
            </a:r>
            <a:r>
              <a:rPr lang="en-GB" dirty="0" err="1"/>
              <a:t>edrych</a:t>
            </a:r>
            <a:r>
              <a:rPr lang="en-GB" dirty="0"/>
              <a:t> </a:t>
            </a:r>
            <a:r>
              <a:rPr lang="en-GB" dirty="0" err="1"/>
              <a:t>i</a:t>
            </a:r>
            <a:r>
              <a:rPr lang="en-GB" dirty="0"/>
              <a:t> </a:t>
            </a:r>
            <a:r>
              <a:rPr lang="en-GB" dirty="0" err="1"/>
              <a:t>lawr</a:t>
            </a:r>
            <a:r>
              <a:rPr lang="en-GB" dirty="0"/>
              <a:t> </a:t>
            </a:r>
            <a:r>
              <a:rPr lang="en-GB" dirty="0" err="1"/>
              <a:t>mewn</a:t>
            </a:r>
            <a:r>
              <a:rPr lang="en-GB" dirty="0"/>
              <a:t> </a:t>
            </a:r>
            <a:r>
              <a:rPr lang="en-GB" dirty="0" err="1"/>
              <a:t>gwersi</a:t>
            </a:r>
            <a:r>
              <a:rPr lang="en-GB" dirty="0"/>
              <a:t>.</a:t>
            </a:r>
          </a:p>
          <a:p>
            <a:pPr marL="0" indent="0">
              <a:buNone/>
            </a:pPr>
            <a:r>
              <a:rPr lang="en-GB" dirty="0" err="1"/>
              <a:t>cael</a:t>
            </a:r>
            <a:r>
              <a:rPr lang="en-GB" dirty="0"/>
              <a:t> </a:t>
            </a:r>
            <a:r>
              <a:rPr lang="en-GB" dirty="0" err="1"/>
              <a:t>gwybodaeth</a:t>
            </a:r>
            <a:r>
              <a:rPr lang="en-GB" dirty="0"/>
              <a:t> </a:t>
            </a:r>
            <a:r>
              <a:rPr lang="en-GB" dirty="0" err="1"/>
              <a:t>wedi'i</a:t>
            </a:r>
            <a:r>
              <a:rPr lang="en-GB" dirty="0"/>
              <a:t> </a:t>
            </a:r>
            <a:r>
              <a:rPr lang="en-GB" dirty="0" err="1"/>
              <a:t>rhannu'n</a:t>
            </a:r>
            <a:r>
              <a:rPr lang="en-GB" dirty="0"/>
              <a:t> </a:t>
            </a:r>
            <a:r>
              <a:rPr lang="en-GB" dirty="0" err="1"/>
              <a:t>gamau</a:t>
            </a:r>
            <a:r>
              <a:rPr lang="en-GB" dirty="0"/>
              <a:t>.</a:t>
            </a:r>
          </a:p>
          <a:p>
            <a:pPr marL="0" indent="0">
              <a:buNone/>
            </a:pPr>
            <a:r>
              <a:rPr lang="en-GB" dirty="0" err="1"/>
              <a:t>gallaf</a:t>
            </a:r>
            <a:r>
              <a:rPr lang="en-GB" dirty="0"/>
              <a:t> </a:t>
            </a:r>
            <a:r>
              <a:rPr lang="en-GB" dirty="0" err="1"/>
              <a:t>gael</a:t>
            </a:r>
            <a:r>
              <a:rPr lang="en-GB" dirty="0"/>
              <a:t> </a:t>
            </a:r>
            <a:r>
              <a:rPr lang="en-GB" dirty="0" err="1"/>
              <a:t>trafferth</a:t>
            </a:r>
            <a:r>
              <a:rPr lang="en-GB" dirty="0"/>
              <a:t> </a:t>
            </a:r>
            <a:r>
              <a:rPr lang="en-GB" dirty="0" err="1"/>
              <a:t>mewn</a:t>
            </a:r>
            <a:r>
              <a:rPr lang="en-GB" dirty="0"/>
              <a:t> </a:t>
            </a:r>
            <a:r>
              <a:rPr lang="en-GB" dirty="0" err="1"/>
              <a:t>gwaith</a:t>
            </a:r>
            <a:r>
              <a:rPr lang="en-GB" dirty="0"/>
              <a:t> </a:t>
            </a:r>
            <a:r>
              <a:rPr lang="en-GB" dirty="0" err="1"/>
              <a:t>grŵp</a:t>
            </a:r>
            <a:r>
              <a:rPr lang="en-GB" dirty="0"/>
              <a:t> </a:t>
            </a:r>
            <a:r>
              <a:rPr lang="en-GB" dirty="0" err="1"/>
              <a:t>ond</a:t>
            </a:r>
            <a:r>
              <a:rPr lang="en-GB" dirty="0"/>
              <a:t> </a:t>
            </a:r>
            <a:r>
              <a:rPr lang="en-GB" dirty="0" err="1"/>
              <a:t>yn</a:t>
            </a:r>
            <a:r>
              <a:rPr lang="en-GB" dirty="0"/>
              <a:t> </a:t>
            </a:r>
            <a:r>
              <a:rPr lang="en-GB" dirty="0" err="1"/>
              <a:t>gwybod</a:t>
            </a:r>
            <a:r>
              <a:rPr lang="en-GB" dirty="0"/>
              <a:t> </a:t>
            </a:r>
            <a:r>
              <a:rPr lang="en-GB" dirty="0" err="1"/>
              <a:t>ei</a:t>
            </a:r>
            <a:r>
              <a:rPr lang="en-GB" dirty="0"/>
              <a:t> </a:t>
            </a:r>
            <a:r>
              <a:rPr lang="en-GB" dirty="0" err="1"/>
              <a:t>fod</a:t>
            </a:r>
            <a:r>
              <a:rPr lang="en-GB" dirty="0"/>
              <a:t> </a:t>
            </a:r>
            <a:r>
              <a:rPr lang="en-GB" dirty="0" err="1"/>
              <a:t>yn</a:t>
            </a:r>
            <a:r>
              <a:rPr lang="en-GB" dirty="0"/>
              <a:t> </a:t>
            </a:r>
            <a:r>
              <a:rPr lang="en-GB" dirty="0" err="1"/>
              <a:t>dda</a:t>
            </a:r>
            <a:r>
              <a:rPr lang="en-GB" dirty="0"/>
              <a:t> </a:t>
            </a:r>
            <a:r>
              <a:rPr lang="en-GB" dirty="0" err="1"/>
              <a:t>i</a:t>
            </a:r>
            <a:r>
              <a:rPr lang="en-GB" dirty="0"/>
              <a:t> mi – </a:t>
            </a:r>
            <a:r>
              <a:rPr lang="en-GB" dirty="0" err="1"/>
              <a:t>mae'n</a:t>
            </a:r>
            <a:r>
              <a:rPr lang="en-GB" dirty="0"/>
              <a:t> </a:t>
            </a:r>
            <a:r>
              <a:rPr lang="en-GB" dirty="0" err="1"/>
              <a:t>helpu</a:t>
            </a:r>
            <a:r>
              <a:rPr lang="en-GB" dirty="0"/>
              <a:t> </a:t>
            </a:r>
            <a:r>
              <a:rPr lang="en-GB" dirty="0" err="1"/>
              <a:t>os</a:t>
            </a:r>
            <a:r>
              <a:rPr lang="en-GB" dirty="0"/>
              <a:t> </a:t>
            </a:r>
            <a:r>
              <a:rPr lang="en-GB" dirty="0" err="1"/>
              <a:t>ydw</a:t>
            </a:r>
            <a:r>
              <a:rPr lang="en-GB" dirty="0"/>
              <a:t> </a:t>
            </a:r>
            <a:r>
              <a:rPr lang="en-GB" dirty="0" err="1"/>
              <a:t>i'n</a:t>
            </a:r>
            <a:r>
              <a:rPr lang="en-GB" dirty="0"/>
              <a:t> </a:t>
            </a:r>
            <a:r>
              <a:rPr lang="en-GB" dirty="0" err="1"/>
              <a:t>dod</a:t>
            </a:r>
            <a:r>
              <a:rPr lang="en-GB" dirty="0"/>
              <a:t> </a:t>
            </a:r>
            <a:r>
              <a:rPr lang="en-GB" dirty="0" err="1"/>
              <a:t>i</a:t>
            </a:r>
            <a:r>
              <a:rPr lang="en-GB" dirty="0"/>
              <a:t> </a:t>
            </a:r>
            <a:r>
              <a:rPr lang="en-GB" dirty="0" err="1"/>
              <a:t>adnabod</a:t>
            </a:r>
            <a:r>
              <a:rPr lang="en-GB" dirty="0"/>
              <a:t> </a:t>
            </a:r>
            <a:r>
              <a:rPr lang="en-GB" dirty="0" err="1"/>
              <a:t>pobl</a:t>
            </a:r>
            <a:r>
              <a:rPr lang="en-GB" dirty="0"/>
              <a:t> </a:t>
            </a:r>
            <a:r>
              <a:rPr lang="en-GB" dirty="0" err="1"/>
              <a:t>yn</a:t>
            </a:r>
            <a:r>
              <a:rPr lang="en-GB" dirty="0"/>
              <a:t> </a:t>
            </a:r>
            <a:r>
              <a:rPr lang="en-GB" dirty="0" err="1"/>
              <a:t>gyntaf</a:t>
            </a:r>
            <a:r>
              <a:rPr lang="en-GB" dirty="0"/>
              <a:t>. </a:t>
            </a:r>
          </a:p>
          <a:p>
            <a:pPr marL="0" indent="0">
              <a:buNone/>
            </a:pPr>
            <a:r>
              <a:rPr lang="da-DK" dirty="0"/>
              <a:t>i </a:t>
            </a:r>
            <a:r>
              <a:rPr lang="da-DK" dirty="0" err="1"/>
              <a:t>gael</a:t>
            </a:r>
            <a:r>
              <a:rPr lang="da-DK" dirty="0"/>
              <a:t> </a:t>
            </a:r>
            <a:r>
              <a:rPr lang="da-DK" dirty="0" err="1"/>
              <a:t>rhywle</a:t>
            </a:r>
            <a:r>
              <a:rPr lang="da-DK" dirty="0"/>
              <a:t> </a:t>
            </a:r>
            <a:r>
              <a:rPr lang="da-DK" dirty="0" err="1"/>
              <a:t>tawel</a:t>
            </a:r>
            <a:r>
              <a:rPr lang="da-DK" dirty="0"/>
              <a:t> i </a:t>
            </a:r>
            <a:r>
              <a:rPr lang="da-DK" dirty="0" err="1"/>
              <a:t>ymlacio</a:t>
            </a:r>
            <a:r>
              <a:rPr lang="da-DK" dirty="0"/>
              <a:t> os </a:t>
            </a:r>
            <a:r>
              <a:rPr lang="da-DK" dirty="0" err="1"/>
              <a:t>ydw</a:t>
            </a:r>
            <a:r>
              <a:rPr lang="da-DK" dirty="0"/>
              <a:t> </a:t>
            </a:r>
            <a:r>
              <a:rPr lang="da-DK" dirty="0" err="1"/>
              <a:t>i'n</a:t>
            </a:r>
            <a:r>
              <a:rPr lang="da-DK" dirty="0"/>
              <a:t> </a:t>
            </a:r>
            <a:r>
              <a:rPr lang="da-DK" dirty="0" err="1"/>
              <a:t>straen</a:t>
            </a:r>
            <a:r>
              <a:rPr lang="da-DK" dirty="0"/>
              <a:t>.</a:t>
            </a:r>
            <a:endParaRPr lang="en-GB" dirty="0"/>
          </a:p>
          <a:p>
            <a:pPr marL="0" indent="0">
              <a:buNone/>
            </a:pPr>
            <a:r>
              <a:rPr lang="en-GB" dirty="0" err="1"/>
              <a:t>peidio</a:t>
            </a:r>
            <a:r>
              <a:rPr lang="en-GB" dirty="0"/>
              <a:t> â </a:t>
            </a:r>
            <a:r>
              <a:rPr lang="en-GB" dirty="0" err="1"/>
              <a:t>chael</a:t>
            </a:r>
            <a:r>
              <a:rPr lang="en-GB" dirty="0"/>
              <a:t> </a:t>
            </a:r>
            <a:r>
              <a:rPr lang="en-GB" dirty="0" err="1"/>
              <a:t>gormod</a:t>
            </a:r>
            <a:r>
              <a:rPr lang="en-GB" dirty="0"/>
              <a:t> o </a:t>
            </a:r>
            <a:r>
              <a:rPr lang="en-GB" dirty="0" err="1"/>
              <a:t>waith</a:t>
            </a:r>
            <a:r>
              <a:rPr lang="en-GB" dirty="0"/>
              <a:t> </a:t>
            </a:r>
            <a:r>
              <a:rPr lang="en-GB" dirty="0" err="1"/>
              <a:t>i</a:t>
            </a:r>
            <a:r>
              <a:rPr lang="en-GB" dirty="0"/>
              <a:t> mi </a:t>
            </a:r>
            <a:r>
              <a:rPr lang="en-GB" dirty="0" err="1"/>
              <a:t>ar</a:t>
            </a:r>
            <a:r>
              <a:rPr lang="en-GB" dirty="0"/>
              <a:t> </a:t>
            </a:r>
            <a:r>
              <a:rPr lang="en-GB" dirty="0" err="1"/>
              <a:t>unwaith</a:t>
            </a:r>
            <a:endParaRPr lang="en-GB" dirty="0"/>
          </a:p>
          <a:p>
            <a:endParaRPr lang="en-GB" sz="2400" dirty="0"/>
          </a:p>
        </p:txBody>
      </p:sp>
    </p:spTree>
    <p:extLst>
      <p:ext uri="{BB962C8B-B14F-4D97-AF65-F5344CB8AC3E}">
        <p14:creationId xmlns:p14="http://schemas.microsoft.com/office/powerpoint/2010/main" val="410502256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17D2B3-109C-D67A-117A-30EAB44574D3}"/>
              </a:ext>
            </a:extLst>
          </p:cNvPr>
          <p:cNvSpPr>
            <a:spLocks noGrp="1"/>
          </p:cNvSpPr>
          <p:nvPr>
            <p:ph type="title"/>
          </p:nvPr>
        </p:nvSpPr>
        <p:spPr/>
        <p:txBody>
          <a:bodyPr/>
          <a:lstStyle/>
          <a:p>
            <a:pPr algn="ctr"/>
            <a:r>
              <a:rPr lang="en-GB" b="1" i="1" dirty="0">
                <a:solidFill>
                  <a:schemeClr val="accent1">
                    <a:lumMod val="75000"/>
                  </a:schemeClr>
                </a:solidFill>
                <a:cs typeface="Calibri Light"/>
              </a:rPr>
              <a:t>Page 13 of Person-Centred Practice in Education (2015)</a:t>
            </a:r>
            <a:endParaRPr lang="en-GB" b="1" i="1" dirty="0">
              <a:solidFill>
                <a:schemeClr val="accent1">
                  <a:lumMod val="75000"/>
                </a:schemeClr>
              </a:solidFill>
            </a:endParaRPr>
          </a:p>
        </p:txBody>
      </p:sp>
      <p:sp>
        <p:nvSpPr>
          <p:cNvPr id="3" name="Content Placeholder 2">
            <a:extLst>
              <a:ext uri="{FF2B5EF4-FFF2-40B4-BE49-F238E27FC236}">
                <a16:creationId xmlns:a16="http://schemas.microsoft.com/office/drawing/2014/main" id="{A0486698-3D0B-7001-3AAE-1F24FEB6BE1A}"/>
              </a:ext>
            </a:extLst>
          </p:cNvPr>
          <p:cNvSpPr>
            <a:spLocks noGrp="1"/>
          </p:cNvSpPr>
          <p:nvPr>
            <p:ph idx="1"/>
          </p:nvPr>
        </p:nvSpPr>
        <p:spPr/>
        <p:txBody>
          <a:bodyPr vert="horz" lIns="91440" tIns="45720" rIns="91440" bIns="45720" rtlCol="0" anchor="t">
            <a:normAutofit lnSpcReduction="10000"/>
          </a:bodyPr>
          <a:lstStyle/>
          <a:p>
            <a:pPr marL="0" indent="0">
              <a:buNone/>
            </a:pPr>
            <a:r>
              <a:rPr lang="en-GB" sz="2400" b="1" i="1" dirty="0">
                <a:solidFill>
                  <a:schemeClr val="accent1">
                    <a:lumMod val="75000"/>
                  </a:schemeClr>
                </a:solidFill>
                <a:ea typeface="+mn-lt"/>
                <a:cs typeface="+mn-lt"/>
              </a:rPr>
              <a:t>Important </a:t>
            </a:r>
            <a:r>
              <a:rPr lang="en-GB" sz="2400" b="1" i="1" dirty="0">
                <a:solidFill>
                  <a:srgbClr val="FF0000"/>
                </a:solidFill>
                <a:ea typeface="+mn-lt"/>
                <a:cs typeface="+mn-lt"/>
              </a:rPr>
              <a:t>for</a:t>
            </a:r>
            <a:r>
              <a:rPr lang="en-GB" sz="2400" b="1" i="1" dirty="0">
                <a:solidFill>
                  <a:schemeClr val="accent1">
                    <a:lumMod val="75000"/>
                  </a:schemeClr>
                </a:solidFill>
                <a:ea typeface="+mn-lt"/>
                <a:cs typeface="+mn-lt"/>
              </a:rPr>
              <a:t> me</a:t>
            </a:r>
            <a:r>
              <a:rPr lang="en-GB" sz="2400" i="1" dirty="0">
                <a:solidFill>
                  <a:schemeClr val="accent1">
                    <a:lumMod val="75000"/>
                  </a:schemeClr>
                </a:solidFill>
                <a:ea typeface="+mn-lt"/>
                <a:cs typeface="+mn-lt"/>
              </a:rPr>
              <a:t> </a:t>
            </a:r>
            <a:endParaRPr lang="en-US" sz="2400" i="1" dirty="0">
              <a:solidFill>
                <a:schemeClr val="accent1">
                  <a:lumMod val="75000"/>
                </a:schemeClr>
              </a:solidFill>
              <a:ea typeface="+mn-lt"/>
              <a:cs typeface="+mn-lt"/>
            </a:endParaRPr>
          </a:p>
          <a:p>
            <a:pPr marL="0" indent="0">
              <a:buNone/>
            </a:pPr>
            <a:r>
              <a:rPr lang="en-GB" sz="2400" i="1" dirty="0">
                <a:solidFill>
                  <a:schemeClr val="accent1">
                    <a:lumMod val="75000"/>
                  </a:schemeClr>
                </a:solidFill>
                <a:ea typeface="+mn-lt"/>
                <a:cs typeface="+mn-lt"/>
              </a:rPr>
              <a:t> To be reminded to have a rest and take breaks when I am studying. </a:t>
            </a:r>
          </a:p>
          <a:p>
            <a:pPr marL="0" indent="0">
              <a:buNone/>
            </a:pPr>
            <a:r>
              <a:rPr lang="en-GB" sz="2400" i="1" dirty="0">
                <a:solidFill>
                  <a:schemeClr val="accent1">
                    <a:lumMod val="75000"/>
                  </a:schemeClr>
                </a:solidFill>
                <a:ea typeface="+mn-lt"/>
                <a:cs typeface="+mn-lt"/>
              </a:rPr>
              <a:t>That my tutors know I have autism and how to support me. </a:t>
            </a:r>
          </a:p>
          <a:p>
            <a:pPr marL="0" indent="0">
              <a:buNone/>
            </a:pPr>
            <a:r>
              <a:rPr lang="en-GB" sz="2400" i="1" dirty="0">
                <a:solidFill>
                  <a:schemeClr val="accent1">
                    <a:lumMod val="75000"/>
                  </a:schemeClr>
                </a:solidFill>
                <a:ea typeface="+mn-lt"/>
                <a:cs typeface="+mn-lt"/>
              </a:rPr>
              <a:t>For tutors to offer me help when I am looking down in lessons. </a:t>
            </a:r>
          </a:p>
          <a:p>
            <a:pPr marL="0" indent="0">
              <a:buNone/>
            </a:pPr>
            <a:r>
              <a:rPr lang="en-GB" sz="2400" i="1" dirty="0">
                <a:solidFill>
                  <a:schemeClr val="accent1">
                    <a:lumMod val="75000"/>
                  </a:schemeClr>
                </a:solidFill>
                <a:ea typeface="+mn-lt"/>
                <a:cs typeface="+mn-lt"/>
              </a:rPr>
              <a:t>To have information broken down into steps. </a:t>
            </a:r>
          </a:p>
          <a:p>
            <a:pPr marL="0" indent="0">
              <a:buNone/>
            </a:pPr>
            <a:r>
              <a:rPr lang="en-GB" sz="2400" i="1" dirty="0">
                <a:solidFill>
                  <a:schemeClr val="accent1">
                    <a:lumMod val="75000"/>
                  </a:schemeClr>
                </a:solidFill>
                <a:ea typeface="+mn-lt"/>
                <a:cs typeface="+mn-lt"/>
              </a:rPr>
              <a:t>I can struggle in group work but know it is good for me – it helps if I get to know people first. </a:t>
            </a:r>
          </a:p>
          <a:p>
            <a:pPr marL="0" indent="0">
              <a:buNone/>
            </a:pPr>
            <a:r>
              <a:rPr lang="en-GB" sz="2400" i="1" dirty="0">
                <a:solidFill>
                  <a:schemeClr val="accent1">
                    <a:lumMod val="75000"/>
                  </a:schemeClr>
                </a:solidFill>
                <a:ea typeface="+mn-lt"/>
                <a:cs typeface="+mn-lt"/>
              </a:rPr>
              <a:t>To have somewhere quiet to relax if I am stressed. </a:t>
            </a:r>
          </a:p>
          <a:p>
            <a:pPr marL="0" indent="0">
              <a:buNone/>
            </a:pPr>
            <a:r>
              <a:rPr lang="en-GB" sz="2400" i="1" dirty="0">
                <a:solidFill>
                  <a:schemeClr val="accent1">
                    <a:lumMod val="75000"/>
                  </a:schemeClr>
                </a:solidFill>
                <a:ea typeface="+mn-lt"/>
                <a:cs typeface="+mn-lt"/>
              </a:rPr>
              <a:t>Not to have too much work given to me at once</a:t>
            </a:r>
            <a:r>
              <a:rPr lang="en-GB" sz="2400" dirty="0">
                <a:ea typeface="+mn-lt"/>
                <a:cs typeface="+mn-lt"/>
              </a:rPr>
              <a:t>. </a:t>
            </a:r>
            <a:endParaRPr lang="en-GB" sz="2400" dirty="0">
              <a:cs typeface="Calibri"/>
            </a:endParaRPr>
          </a:p>
        </p:txBody>
      </p:sp>
    </p:spTree>
    <p:extLst>
      <p:ext uri="{BB962C8B-B14F-4D97-AF65-F5344CB8AC3E}">
        <p14:creationId xmlns:p14="http://schemas.microsoft.com/office/powerpoint/2010/main" val="8362930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7DEC1A87-4F89-0D84-4D40-F4C357F88B4B}"/>
              </a:ext>
            </a:extLst>
          </p:cNvPr>
          <p:cNvGraphicFramePr>
            <a:graphicFrameLocks noGrp="1"/>
          </p:cNvGraphicFramePr>
          <p:nvPr>
            <p:ph idx="1"/>
            <p:extLst>
              <p:ext uri="{D42A27DB-BD31-4B8C-83A1-F6EECF244321}">
                <p14:modId xmlns:p14="http://schemas.microsoft.com/office/powerpoint/2010/main" val="3366822363"/>
              </p:ext>
            </p:extLst>
          </p:nvPr>
        </p:nvGraphicFramePr>
        <p:xfrm>
          <a:off x="2033847" y="643466"/>
          <a:ext cx="8349637" cy="5956707"/>
        </p:xfrm>
        <a:graphic>
          <a:graphicData uri="http://schemas.openxmlformats.org/drawingml/2006/table">
            <a:tbl>
              <a:tblPr firstRow="1" firstCol="1" bandRow="1"/>
              <a:tblGrid>
                <a:gridCol w="8349637">
                  <a:extLst>
                    <a:ext uri="{9D8B030D-6E8A-4147-A177-3AD203B41FA5}">
                      <a16:colId xmlns:a16="http://schemas.microsoft.com/office/drawing/2014/main" val="3928698920"/>
                    </a:ext>
                  </a:extLst>
                </a:gridCol>
              </a:tblGrid>
              <a:tr h="657216">
                <a:tc>
                  <a:txBody>
                    <a:bodyPr/>
                    <a:lstStyle/>
                    <a:p>
                      <a:pPr algn="ctr" fontAlgn="t">
                        <a:lnSpc>
                          <a:spcPct val="107000"/>
                        </a:lnSpc>
                        <a:spcBef>
                          <a:spcPts val="0"/>
                        </a:spcBef>
                        <a:spcAft>
                          <a:spcPts val="800"/>
                        </a:spcAft>
                      </a:pPr>
                      <a:br>
                        <a:rPr lang="cy-GB" sz="2300" b="0" i="1" u="none" strike="noStrike" noProof="0" dirty="0">
                          <a:effectLst/>
                          <a:latin typeface="Calibri" panose="020F0502020204030204" pitchFamily="34" charset="0"/>
                          <a:ea typeface="Calibri" panose="020F0502020204030204" pitchFamily="34" charset="0"/>
                          <a:cs typeface="Times New Roman" panose="02020603050405020304" pitchFamily="18" charset="0"/>
                        </a:rPr>
                      </a:br>
                      <a:r>
                        <a:rPr lang="cy-GB" sz="1800" b="1" kern="1200" noProof="0" dirty="0">
                          <a:solidFill>
                            <a:srgbClr val="7030A0"/>
                          </a:solidFill>
                          <a:effectLst/>
                          <a:latin typeface="+mn-lt"/>
                          <a:ea typeface="+mn-ea"/>
                          <a:cs typeface="+mn-cs"/>
                        </a:rPr>
                        <a:t>Adran 2A: Disgrifiad o anghenion dysgu ychwanegol (ADY) y plentyn neu’r person ifanc</a:t>
                      </a:r>
                      <a:endParaRPr lang="cy-GB" sz="1900" b="0" i="0" u="none" strike="noStrike" noProof="0" dirty="0">
                        <a:solidFill>
                          <a:srgbClr val="7030A0"/>
                        </a:solidFill>
                        <a:effectLst/>
                        <a:latin typeface="Arial" panose="020B0604020202020204" pitchFamily="34" charset="0"/>
                      </a:endParaRPr>
                    </a:p>
                  </a:txBody>
                  <a:tcPr marL="71186" marR="71186" marT="988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3976712"/>
                  </a:ext>
                </a:extLst>
              </a:tr>
              <a:tr h="491385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1600" noProof="0" dirty="0">
                          <a:solidFill>
                            <a:srgbClr val="FF0000"/>
                          </a:solidFill>
                          <a:ea typeface="Times New Roman" panose="02020603050405020304" pitchFamily="18" charset="0"/>
                        </a:rPr>
                        <a:t>Nid oes angen i chi ysgrifennu o dan bob pennawd, dim ond y rhai sy’n berthnasol i ADY y plentyn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cy-GB" sz="1600" b="0" i="0" u="none" strike="noStrike" noProof="0" dirty="0">
                        <a:effectLst/>
                        <a:latin typeface="Arial" panose="020B0604020202020204" pitchFamily="34" charset="0"/>
                      </a:endParaRPr>
                    </a:p>
                    <a:p>
                      <a:r>
                        <a:rPr lang="cy-GB" sz="1800" b="1" u="sng" kern="1200" noProof="0" dirty="0">
                          <a:solidFill>
                            <a:schemeClr val="tx1"/>
                          </a:solidFill>
                          <a:effectLst/>
                          <a:latin typeface="+mn-lt"/>
                          <a:ea typeface="+mn-ea"/>
                          <a:cs typeface="+mn-cs"/>
                        </a:rPr>
                        <a:t>Gwybyddiaeth a Dysgu</a:t>
                      </a:r>
                      <a:endParaRPr lang="cy-GB" sz="1800" kern="1200" noProof="0" dirty="0">
                        <a:solidFill>
                          <a:schemeClr val="tx1"/>
                        </a:solidFill>
                        <a:effectLst/>
                        <a:latin typeface="+mn-lt"/>
                        <a:ea typeface="+mn-ea"/>
                        <a:cs typeface="+mn-cs"/>
                      </a:endParaRPr>
                    </a:p>
                    <a:p>
                      <a:r>
                        <a:rPr lang="cy-GB" sz="1800" b="1" u="none" strike="noStrike" kern="1200" noProof="0" dirty="0">
                          <a:solidFill>
                            <a:schemeClr val="tx1"/>
                          </a:solidFill>
                          <a:effectLst/>
                          <a:latin typeface="+mn-lt"/>
                          <a:ea typeface="+mn-ea"/>
                          <a:cs typeface="+mn-cs"/>
                        </a:rPr>
                        <a:t> </a:t>
                      </a:r>
                      <a:endParaRPr lang="cy-GB" sz="1800" kern="1200" noProof="0" dirty="0">
                        <a:solidFill>
                          <a:schemeClr val="tx1"/>
                        </a:solidFill>
                        <a:effectLst/>
                        <a:latin typeface="+mn-lt"/>
                        <a:ea typeface="+mn-ea"/>
                        <a:cs typeface="+mn-cs"/>
                      </a:endParaRPr>
                    </a:p>
                    <a:p>
                      <a:r>
                        <a:rPr lang="cy-GB" sz="1800" b="1" u="none" strike="noStrike" kern="1200" noProof="0" dirty="0">
                          <a:solidFill>
                            <a:schemeClr val="tx1"/>
                          </a:solidFill>
                          <a:effectLst/>
                          <a:latin typeface="+mn-lt"/>
                          <a:ea typeface="+mn-ea"/>
                          <a:cs typeface="+mn-cs"/>
                        </a:rPr>
                        <a:t> </a:t>
                      </a:r>
                      <a:endParaRPr lang="cy-GB" sz="1800" kern="1200" noProof="0" dirty="0">
                        <a:solidFill>
                          <a:schemeClr val="tx1"/>
                        </a:solidFill>
                        <a:effectLst/>
                        <a:latin typeface="+mn-lt"/>
                        <a:ea typeface="+mn-ea"/>
                        <a:cs typeface="+mn-cs"/>
                      </a:endParaRPr>
                    </a:p>
                    <a:p>
                      <a:r>
                        <a:rPr lang="cy-GB" sz="1800" b="1" u="sng" kern="1200" noProof="0" dirty="0">
                          <a:solidFill>
                            <a:schemeClr val="tx1"/>
                          </a:solidFill>
                          <a:effectLst/>
                          <a:latin typeface="+mn-lt"/>
                          <a:ea typeface="+mn-ea"/>
                          <a:cs typeface="+mn-cs"/>
                        </a:rPr>
                        <a:t>Cyfathrebu a Rhyngweithio</a:t>
                      </a:r>
                      <a:endParaRPr lang="cy-GB" sz="1800" kern="1200" noProof="0" dirty="0">
                        <a:solidFill>
                          <a:schemeClr val="tx1"/>
                        </a:solidFill>
                        <a:effectLst/>
                        <a:latin typeface="+mn-lt"/>
                        <a:ea typeface="+mn-ea"/>
                        <a:cs typeface="+mn-cs"/>
                      </a:endParaRPr>
                    </a:p>
                    <a:p>
                      <a:r>
                        <a:rPr lang="cy-GB" sz="1800" b="1" u="none" strike="noStrike" kern="1200" noProof="0" dirty="0">
                          <a:solidFill>
                            <a:schemeClr val="tx1"/>
                          </a:solidFill>
                          <a:effectLst/>
                          <a:latin typeface="+mn-lt"/>
                          <a:ea typeface="+mn-ea"/>
                          <a:cs typeface="+mn-cs"/>
                        </a:rPr>
                        <a:t> </a:t>
                      </a:r>
                      <a:endParaRPr lang="cy-GB" sz="1800" kern="1200" noProof="0" dirty="0">
                        <a:solidFill>
                          <a:schemeClr val="tx1"/>
                        </a:solidFill>
                        <a:effectLst/>
                        <a:latin typeface="+mn-lt"/>
                        <a:ea typeface="+mn-ea"/>
                        <a:cs typeface="+mn-cs"/>
                      </a:endParaRPr>
                    </a:p>
                    <a:p>
                      <a:r>
                        <a:rPr lang="cy-GB" sz="1800" b="1" u="none" strike="noStrike" kern="1200" noProof="0" dirty="0">
                          <a:solidFill>
                            <a:schemeClr val="tx1"/>
                          </a:solidFill>
                          <a:effectLst/>
                          <a:latin typeface="+mn-lt"/>
                          <a:ea typeface="+mn-ea"/>
                          <a:cs typeface="+mn-cs"/>
                        </a:rPr>
                        <a:t> </a:t>
                      </a:r>
                      <a:endParaRPr lang="cy-GB" sz="1800" kern="1200" noProof="0" dirty="0">
                        <a:solidFill>
                          <a:schemeClr val="tx1"/>
                        </a:solidFill>
                        <a:effectLst/>
                        <a:latin typeface="+mn-lt"/>
                        <a:ea typeface="+mn-ea"/>
                        <a:cs typeface="+mn-cs"/>
                      </a:endParaRPr>
                    </a:p>
                    <a:p>
                      <a:r>
                        <a:rPr lang="cy-GB" sz="1800" b="1" u="sng" kern="1200" noProof="0" dirty="0">
                          <a:solidFill>
                            <a:schemeClr val="tx1"/>
                          </a:solidFill>
                          <a:effectLst/>
                          <a:latin typeface="+mn-lt"/>
                          <a:ea typeface="+mn-ea"/>
                          <a:cs typeface="+mn-cs"/>
                        </a:rPr>
                        <a:t>Synhwyraidd a/neu Gorfforol</a:t>
                      </a:r>
                      <a:endParaRPr lang="cy-GB" sz="1800" kern="1200" noProof="0" dirty="0">
                        <a:solidFill>
                          <a:schemeClr val="tx1"/>
                        </a:solidFill>
                        <a:effectLst/>
                        <a:latin typeface="+mn-lt"/>
                        <a:ea typeface="+mn-ea"/>
                        <a:cs typeface="+mn-cs"/>
                      </a:endParaRPr>
                    </a:p>
                    <a:p>
                      <a:r>
                        <a:rPr lang="cy-GB" sz="1800" b="1" u="none" strike="noStrike" kern="1200" noProof="0" dirty="0">
                          <a:solidFill>
                            <a:schemeClr val="tx1"/>
                          </a:solidFill>
                          <a:effectLst/>
                          <a:latin typeface="+mn-lt"/>
                          <a:ea typeface="+mn-ea"/>
                          <a:cs typeface="+mn-cs"/>
                        </a:rPr>
                        <a:t> </a:t>
                      </a:r>
                      <a:endParaRPr lang="cy-GB" sz="1800" kern="1200" noProof="0" dirty="0">
                        <a:solidFill>
                          <a:schemeClr val="tx1"/>
                        </a:solidFill>
                        <a:effectLst/>
                        <a:latin typeface="+mn-lt"/>
                        <a:ea typeface="+mn-ea"/>
                        <a:cs typeface="+mn-cs"/>
                      </a:endParaRPr>
                    </a:p>
                    <a:p>
                      <a:r>
                        <a:rPr lang="cy-GB" sz="1800" b="1" u="none" strike="noStrike" kern="1200" noProof="0" dirty="0">
                          <a:solidFill>
                            <a:schemeClr val="tx1"/>
                          </a:solidFill>
                          <a:effectLst/>
                          <a:latin typeface="+mn-lt"/>
                          <a:ea typeface="+mn-ea"/>
                          <a:cs typeface="+mn-cs"/>
                        </a:rPr>
                        <a:t> </a:t>
                      </a:r>
                      <a:endParaRPr lang="cy-GB" sz="1800" kern="1200" noProof="0" dirty="0">
                        <a:solidFill>
                          <a:schemeClr val="tx1"/>
                        </a:solidFill>
                        <a:effectLst/>
                        <a:latin typeface="+mn-lt"/>
                        <a:ea typeface="+mn-ea"/>
                        <a:cs typeface="+mn-cs"/>
                      </a:endParaRPr>
                    </a:p>
                    <a:p>
                      <a:r>
                        <a:rPr lang="cy-GB" sz="1800" b="1" u="sng" kern="1200" noProof="0" dirty="0">
                          <a:solidFill>
                            <a:schemeClr val="tx1"/>
                          </a:solidFill>
                          <a:effectLst/>
                          <a:latin typeface="+mn-lt"/>
                          <a:ea typeface="+mn-ea"/>
                          <a:cs typeface="+mn-cs"/>
                        </a:rPr>
                        <a:t>Ymddygiad, Emosiynol a datblygiad cymdeithasol</a:t>
                      </a:r>
                      <a:endParaRPr lang="cy-GB" sz="1800" kern="1200" noProof="0" dirty="0">
                        <a:solidFill>
                          <a:schemeClr val="tx1"/>
                        </a:solidFill>
                        <a:effectLst/>
                        <a:latin typeface="+mn-lt"/>
                        <a:ea typeface="+mn-ea"/>
                        <a:cs typeface="+mn-cs"/>
                      </a:endParaRPr>
                    </a:p>
                    <a:p>
                      <a:pPr algn="ctr" fontAlgn="t">
                        <a:lnSpc>
                          <a:spcPct val="107000"/>
                        </a:lnSpc>
                        <a:spcBef>
                          <a:spcPts val="0"/>
                        </a:spcBef>
                        <a:spcAft>
                          <a:spcPts val="800"/>
                        </a:spcAft>
                      </a:pPr>
                      <a:endParaRPr lang="cy-GB" sz="1000" i="1" noProof="0" dirty="0">
                        <a:solidFill>
                          <a:srgbClr val="FF0000"/>
                        </a:solidFill>
                        <a:ea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00" i="1" kern="1200" dirty="0">
                        <a:solidFill>
                          <a:srgbClr val="FF0000"/>
                        </a:solidFill>
                        <a:effectLst/>
                        <a:latin typeface="+mn-lt"/>
                        <a:ea typeface="+mn-ea"/>
                        <a:cs typeface="+mn-cs"/>
                      </a:endParaRPr>
                    </a:p>
                    <a:p>
                      <a:r>
                        <a:rPr lang="en-GB" sz="1000" kern="1200" dirty="0" err="1">
                          <a:solidFill>
                            <a:srgbClr val="FF0000"/>
                          </a:solidFill>
                          <a:effectLst/>
                          <a:latin typeface="+mn-lt"/>
                          <a:ea typeface="+mn-ea"/>
                          <a:cs typeface="+mn-cs"/>
                        </a:rPr>
                        <a:t>Cynnwys</a:t>
                      </a:r>
                      <a:r>
                        <a:rPr lang="en-GB" sz="1000" kern="1200" dirty="0">
                          <a:solidFill>
                            <a:srgbClr val="FF0000"/>
                          </a:solidFill>
                          <a:effectLst/>
                          <a:latin typeface="+mn-lt"/>
                          <a:ea typeface="+mn-ea"/>
                          <a:cs typeface="+mn-cs"/>
                        </a:rPr>
                        <a:t>: </a:t>
                      </a:r>
                    </a:p>
                    <a:p>
                      <a:r>
                        <a:rPr lang="en-GB" sz="1000" kern="1200" dirty="0">
                          <a:solidFill>
                            <a:srgbClr val="FF0000"/>
                          </a:solidFill>
                          <a:effectLst/>
                          <a:latin typeface="+mn-lt"/>
                          <a:ea typeface="+mn-ea"/>
                          <a:cs typeface="+mn-cs"/>
                        </a:rPr>
                        <a:t>Diagnosis </a:t>
                      </a:r>
                      <a:r>
                        <a:rPr lang="en-GB" sz="1000" kern="1200" dirty="0" err="1">
                          <a:solidFill>
                            <a:srgbClr val="FF0000"/>
                          </a:solidFill>
                          <a:effectLst/>
                          <a:latin typeface="+mn-lt"/>
                          <a:ea typeface="+mn-ea"/>
                          <a:cs typeface="+mn-cs"/>
                        </a:rPr>
                        <a:t>perthnasol</a:t>
                      </a:r>
                      <a:endParaRPr lang="en-GB" sz="1000" kern="1200" dirty="0">
                        <a:solidFill>
                          <a:srgbClr val="FF0000"/>
                        </a:solidFill>
                        <a:effectLst/>
                        <a:latin typeface="+mn-lt"/>
                        <a:ea typeface="+mn-ea"/>
                        <a:cs typeface="+mn-cs"/>
                      </a:endParaRPr>
                    </a:p>
                    <a:p>
                      <a:r>
                        <a:rPr lang="en-GB" sz="1000" kern="1200" dirty="0">
                          <a:solidFill>
                            <a:srgbClr val="FF0000"/>
                          </a:solidFill>
                          <a:effectLst/>
                          <a:latin typeface="+mn-lt"/>
                          <a:ea typeface="+mn-ea"/>
                          <a:cs typeface="+mn-cs"/>
                        </a:rPr>
                        <a:t>Ei </a:t>
                      </a:r>
                      <a:r>
                        <a:rPr lang="en-GB" sz="1000" kern="1200" dirty="0" err="1">
                          <a:solidFill>
                            <a:srgbClr val="FF0000"/>
                          </a:solidFill>
                          <a:effectLst/>
                          <a:latin typeface="+mn-lt"/>
                          <a:ea typeface="+mn-ea"/>
                          <a:cs typeface="+mn-cs"/>
                        </a:rPr>
                        <a:t>effaith</a:t>
                      </a:r>
                      <a:r>
                        <a:rPr lang="en-GB" sz="1000" kern="1200" dirty="0">
                          <a:solidFill>
                            <a:srgbClr val="FF0000"/>
                          </a:solidFill>
                          <a:effectLst/>
                          <a:latin typeface="+mn-lt"/>
                          <a:ea typeface="+mn-ea"/>
                          <a:cs typeface="+mn-cs"/>
                        </a:rPr>
                        <a:t> </a:t>
                      </a:r>
                      <a:r>
                        <a:rPr lang="en-GB" sz="1000" kern="1200" dirty="0" err="1">
                          <a:solidFill>
                            <a:srgbClr val="FF0000"/>
                          </a:solidFill>
                          <a:effectLst/>
                          <a:latin typeface="+mn-lt"/>
                          <a:ea typeface="+mn-ea"/>
                          <a:cs typeface="+mn-cs"/>
                        </a:rPr>
                        <a:t>ar</a:t>
                      </a:r>
                      <a:r>
                        <a:rPr lang="en-GB" sz="1000" kern="1200" dirty="0">
                          <a:solidFill>
                            <a:srgbClr val="FF0000"/>
                          </a:solidFill>
                          <a:effectLst/>
                          <a:latin typeface="+mn-lt"/>
                          <a:ea typeface="+mn-ea"/>
                          <a:cs typeface="+mn-cs"/>
                        </a:rPr>
                        <a:t> </a:t>
                      </a:r>
                      <a:r>
                        <a:rPr lang="en-GB" sz="1000" kern="1200" dirty="0" err="1">
                          <a:solidFill>
                            <a:srgbClr val="FF0000"/>
                          </a:solidFill>
                          <a:effectLst/>
                          <a:latin typeface="+mn-lt"/>
                          <a:ea typeface="+mn-ea"/>
                          <a:cs typeface="+mn-cs"/>
                        </a:rPr>
                        <a:t>ddysgu</a:t>
                      </a:r>
                      <a:r>
                        <a:rPr lang="en-GB" sz="1000" kern="1200" dirty="0">
                          <a:solidFill>
                            <a:srgbClr val="FF0000"/>
                          </a:solidFill>
                          <a:effectLst/>
                          <a:latin typeface="+mn-lt"/>
                          <a:ea typeface="+mn-ea"/>
                          <a:cs typeface="+mn-cs"/>
                        </a:rPr>
                        <a:t> y </a:t>
                      </a:r>
                      <a:r>
                        <a:rPr lang="en-GB" sz="1000" kern="1200" dirty="0" err="1">
                          <a:solidFill>
                            <a:srgbClr val="FF0000"/>
                          </a:solidFill>
                          <a:effectLst/>
                          <a:latin typeface="+mn-lt"/>
                          <a:ea typeface="+mn-ea"/>
                          <a:cs typeface="+mn-cs"/>
                        </a:rPr>
                        <a:t>plentyn</a:t>
                      </a:r>
                      <a:r>
                        <a:rPr lang="en-GB" sz="1000" kern="1200" dirty="0">
                          <a:solidFill>
                            <a:srgbClr val="FF0000"/>
                          </a:solidFill>
                          <a:effectLst/>
                          <a:latin typeface="+mn-lt"/>
                          <a:ea typeface="+mn-ea"/>
                          <a:cs typeface="+mn-cs"/>
                        </a:rPr>
                        <a:t>                                          </a:t>
                      </a:r>
                    </a:p>
                    <a:p>
                      <a:r>
                        <a:rPr lang="en-GB" sz="1000" kern="1200" dirty="0">
                          <a:solidFill>
                            <a:srgbClr val="FF0000"/>
                          </a:solidFill>
                          <a:effectLst/>
                          <a:latin typeface="+mn-lt"/>
                          <a:ea typeface="+mn-ea"/>
                          <a:cs typeface="+mn-cs"/>
                        </a:rPr>
                        <a:t>Nodi </a:t>
                      </a:r>
                      <a:r>
                        <a:rPr lang="en-GB" sz="1000" kern="1200" dirty="0" err="1">
                          <a:solidFill>
                            <a:srgbClr val="FF0000"/>
                          </a:solidFill>
                          <a:effectLst/>
                          <a:latin typeface="+mn-lt"/>
                          <a:ea typeface="+mn-ea"/>
                          <a:cs typeface="+mn-cs"/>
                        </a:rPr>
                        <a:t>unrhyw</a:t>
                      </a:r>
                      <a:r>
                        <a:rPr lang="en-GB" sz="1000" kern="1200" dirty="0">
                          <a:solidFill>
                            <a:srgbClr val="FF0000"/>
                          </a:solidFill>
                          <a:effectLst/>
                          <a:latin typeface="+mn-lt"/>
                          <a:ea typeface="+mn-ea"/>
                          <a:cs typeface="+mn-cs"/>
                        </a:rPr>
                        <a:t> </a:t>
                      </a:r>
                      <a:r>
                        <a:rPr lang="en-GB" sz="1000" kern="1200" dirty="0" err="1">
                          <a:solidFill>
                            <a:srgbClr val="FF0000"/>
                          </a:solidFill>
                          <a:effectLst/>
                          <a:latin typeface="+mn-lt"/>
                          <a:ea typeface="+mn-ea"/>
                          <a:cs typeface="+mn-cs"/>
                        </a:rPr>
                        <a:t>fylchau</a:t>
                      </a:r>
                      <a:r>
                        <a:rPr lang="en-GB" sz="1000" kern="1200" dirty="0">
                          <a:solidFill>
                            <a:srgbClr val="FF0000"/>
                          </a:solidFill>
                          <a:effectLst/>
                          <a:latin typeface="+mn-lt"/>
                          <a:ea typeface="+mn-ea"/>
                          <a:cs typeface="+mn-cs"/>
                        </a:rPr>
                        <a:t> </a:t>
                      </a:r>
                      <a:r>
                        <a:rPr lang="en-GB" sz="1000" kern="1200" dirty="0" err="1">
                          <a:solidFill>
                            <a:srgbClr val="FF0000"/>
                          </a:solidFill>
                          <a:effectLst/>
                          <a:latin typeface="+mn-lt"/>
                          <a:ea typeface="+mn-ea"/>
                          <a:cs typeface="+mn-cs"/>
                        </a:rPr>
                        <a:t>mewn</a:t>
                      </a:r>
                      <a:r>
                        <a:rPr lang="en-GB" sz="1000" kern="1200" dirty="0">
                          <a:solidFill>
                            <a:srgbClr val="FF0000"/>
                          </a:solidFill>
                          <a:effectLst/>
                          <a:latin typeface="+mn-lt"/>
                          <a:ea typeface="+mn-ea"/>
                          <a:cs typeface="+mn-cs"/>
                        </a:rPr>
                        <a:t> </a:t>
                      </a:r>
                      <a:r>
                        <a:rPr lang="en-GB" sz="1000" kern="1200" dirty="0" err="1">
                          <a:solidFill>
                            <a:srgbClr val="FF0000"/>
                          </a:solidFill>
                          <a:effectLst/>
                          <a:latin typeface="+mn-lt"/>
                          <a:ea typeface="+mn-ea"/>
                          <a:cs typeface="+mn-cs"/>
                        </a:rPr>
                        <a:t>gwybodaeth</a:t>
                      </a:r>
                      <a:endParaRPr lang="en-GB" sz="1000" kern="1200" dirty="0">
                        <a:solidFill>
                          <a:srgbClr val="FF0000"/>
                        </a:solidFill>
                        <a:effectLst/>
                        <a:latin typeface="+mn-lt"/>
                        <a:ea typeface="+mn-ea"/>
                        <a:cs typeface="+mn-cs"/>
                      </a:endParaRPr>
                    </a:p>
                    <a:p>
                      <a:r>
                        <a:rPr lang="en-GB" sz="1000" kern="1200" dirty="0" err="1">
                          <a:solidFill>
                            <a:srgbClr val="FF0000"/>
                          </a:solidFill>
                          <a:effectLst/>
                          <a:latin typeface="+mn-lt"/>
                          <a:ea typeface="+mn-ea"/>
                          <a:cs typeface="+mn-cs"/>
                        </a:rPr>
                        <a:t>Unrhyw</a:t>
                      </a:r>
                      <a:r>
                        <a:rPr lang="en-GB" sz="1000" kern="1200" dirty="0">
                          <a:solidFill>
                            <a:srgbClr val="FF0000"/>
                          </a:solidFill>
                          <a:effectLst/>
                          <a:latin typeface="+mn-lt"/>
                          <a:ea typeface="+mn-ea"/>
                          <a:cs typeface="+mn-cs"/>
                        </a:rPr>
                        <a:t> </a:t>
                      </a:r>
                      <a:r>
                        <a:rPr lang="en-GB" sz="1000" kern="1200" dirty="0" err="1">
                          <a:solidFill>
                            <a:srgbClr val="FF0000"/>
                          </a:solidFill>
                          <a:effectLst/>
                          <a:latin typeface="+mn-lt"/>
                          <a:ea typeface="+mn-ea"/>
                          <a:cs typeface="+mn-cs"/>
                        </a:rPr>
                        <a:t>newidiadau</a:t>
                      </a:r>
                      <a:r>
                        <a:rPr lang="en-GB" sz="1000" kern="1200" dirty="0">
                          <a:solidFill>
                            <a:srgbClr val="FF0000"/>
                          </a:solidFill>
                          <a:effectLst/>
                          <a:latin typeface="+mn-lt"/>
                          <a:ea typeface="+mn-ea"/>
                          <a:cs typeface="+mn-cs"/>
                        </a:rPr>
                        <a:t> </a:t>
                      </a:r>
                      <a:r>
                        <a:rPr lang="en-GB" sz="1000" kern="1200" dirty="0" err="1">
                          <a:solidFill>
                            <a:srgbClr val="FF0000"/>
                          </a:solidFill>
                          <a:effectLst/>
                          <a:latin typeface="+mn-lt"/>
                          <a:ea typeface="+mn-ea"/>
                          <a:cs typeface="+mn-cs"/>
                        </a:rPr>
                        <a:t>i</a:t>
                      </a:r>
                      <a:r>
                        <a:rPr lang="en-GB" sz="1000" kern="1200" dirty="0">
                          <a:solidFill>
                            <a:srgbClr val="FF0000"/>
                          </a:solidFill>
                          <a:effectLst/>
                          <a:latin typeface="+mn-lt"/>
                          <a:ea typeface="+mn-ea"/>
                          <a:cs typeface="+mn-cs"/>
                        </a:rPr>
                        <a:t> ADY </a:t>
                      </a:r>
                      <a:r>
                        <a:rPr lang="en-GB" sz="1000" kern="1200" dirty="0" err="1">
                          <a:solidFill>
                            <a:srgbClr val="FF0000"/>
                          </a:solidFill>
                          <a:effectLst/>
                          <a:latin typeface="+mn-lt"/>
                          <a:ea typeface="+mn-ea"/>
                          <a:cs typeface="+mn-cs"/>
                        </a:rPr>
                        <a:t>dros</a:t>
                      </a:r>
                      <a:r>
                        <a:rPr lang="en-GB" sz="1000" kern="1200" dirty="0">
                          <a:solidFill>
                            <a:srgbClr val="FF0000"/>
                          </a:solidFill>
                          <a:effectLst/>
                          <a:latin typeface="+mn-lt"/>
                          <a:ea typeface="+mn-ea"/>
                          <a:cs typeface="+mn-cs"/>
                        </a:rPr>
                        <a:t> </a:t>
                      </a:r>
                      <a:r>
                        <a:rPr lang="en-GB" sz="1000" kern="1200" dirty="0" err="1">
                          <a:solidFill>
                            <a:srgbClr val="FF0000"/>
                          </a:solidFill>
                          <a:effectLst/>
                          <a:latin typeface="+mn-lt"/>
                          <a:ea typeface="+mn-ea"/>
                          <a:cs typeface="+mn-cs"/>
                        </a:rPr>
                        <a:t>amser</a:t>
                      </a:r>
                      <a:endParaRPr lang="en-GB" sz="1000" kern="1200" dirty="0">
                        <a:solidFill>
                          <a:srgbClr val="FF0000"/>
                        </a:solidFill>
                        <a:effectLst/>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1" i="1" kern="1200" dirty="0" err="1">
                          <a:solidFill>
                            <a:schemeClr val="tx1"/>
                          </a:solidFill>
                          <a:effectLst/>
                          <a:latin typeface="+mn-lt"/>
                          <a:ea typeface="+mn-ea"/>
                          <a:cs typeface="+mn-cs"/>
                        </a:rPr>
                        <a:t>Trafodwch</a:t>
                      </a:r>
                      <a:r>
                        <a:rPr lang="en-GB" sz="2400" b="1" i="1" kern="1200" dirty="0">
                          <a:solidFill>
                            <a:schemeClr val="tx1"/>
                          </a:solidFill>
                          <a:effectLst/>
                          <a:latin typeface="+mn-lt"/>
                          <a:ea typeface="+mn-ea"/>
                          <a:cs typeface="+mn-cs"/>
                        </a:rPr>
                        <a:t> </a:t>
                      </a:r>
                      <a:r>
                        <a:rPr lang="en-GB" sz="2400" b="1" i="1" kern="1200" dirty="0" err="1">
                          <a:solidFill>
                            <a:schemeClr val="tx1"/>
                          </a:solidFill>
                          <a:effectLst/>
                          <a:latin typeface="+mn-lt"/>
                          <a:ea typeface="+mn-ea"/>
                          <a:cs typeface="+mn-cs"/>
                        </a:rPr>
                        <a:t>eich</a:t>
                      </a:r>
                      <a:r>
                        <a:rPr lang="en-GB" sz="2400" b="1" i="1" kern="1200" dirty="0">
                          <a:solidFill>
                            <a:schemeClr val="tx1"/>
                          </a:solidFill>
                          <a:effectLst/>
                          <a:latin typeface="+mn-lt"/>
                          <a:ea typeface="+mn-ea"/>
                          <a:cs typeface="+mn-cs"/>
                        </a:rPr>
                        <a:t> </a:t>
                      </a:r>
                      <a:r>
                        <a:rPr lang="en-GB" sz="2400" b="1" i="1" kern="1200" dirty="0" err="1">
                          <a:solidFill>
                            <a:schemeClr val="tx1"/>
                          </a:solidFill>
                          <a:effectLst/>
                          <a:latin typeface="+mn-lt"/>
                          <a:ea typeface="+mn-ea"/>
                          <a:cs typeface="+mn-cs"/>
                        </a:rPr>
                        <a:t>dysgwr</a:t>
                      </a:r>
                      <a:r>
                        <a:rPr lang="en-GB" sz="2400" b="1" i="1" kern="1200" dirty="0">
                          <a:solidFill>
                            <a:schemeClr val="tx1"/>
                          </a:solidFill>
                          <a:effectLst/>
                          <a:latin typeface="+mn-lt"/>
                          <a:ea typeface="+mn-ea"/>
                          <a:cs typeface="+mn-cs"/>
                        </a:rPr>
                        <a:t> </a:t>
                      </a:r>
                      <a:r>
                        <a:rPr lang="en-GB" sz="2400" b="1" i="1" kern="1200" dirty="0" err="1">
                          <a:solidFill>
                            <a:schemeClr val="tx1"/>
                          </a:solidFill>
                          <a:effectLst/>
                          <a:latin typeface="+mn-lt"/>
                          <a:ea typeface="+mn-ea"/>
                          <a:cs typeface="+mn-cs"/>
                        </a:rPr>
                        <a:t>gyda'r</a:t>
                      </a:r>
                      <a:r>
                        <a:rPr lang="en-GB" sz="2400" b="1" i="1" kern="1200" dirty="0">
                          <a:solidFill>
                            <a:schemeClr val="tx1"/>
                          </a:solidFill>
                          <a:effectLst/>
                          <a:latin typeface="+mn-lt"/>
                          <a:ea typeface="+mn-ea"/>
                          <a:cs typeface="+mn-cs"/>
                        </a:rPr>
                        <a:t> </a:t>
                      </a:r>
                      <a:r>
                        <a:rPr lang="en-GB" sz="2400" b="1" i="1" kern="1200" dirty="0" err="1">
                          <a:solidFill>
                            <a:schemeClr val="tx1"/>
                          </a:solidFill>
                          <a:effectLst/>
                          <a:latin typeface="+mn-lt"/>
                          <a:ea typeface="+mn-ea"/>
                          <a:cs typeface="+mn-cs"/>
                        </a:rPr>
                        <a:t>grŵp</a:t>
                      </a:r>
                      <a:r>
                        <a:rPr lang="en-GB" sz="2400" b="1" i="1" kern="1200" dirty="0">
                          <a:solidFill>
                            <a:schemeClr val="tx1"/>
                          </a:solidFill>
                          <a:effectLst/>
                          <a:latin typeface="+mn-lt"/>
                          <a:ea typeface="+mn-ea"/>
                          <a:cs typeface="+mn-cs"/>
                        </a:rPr>
                        <a:t>…..</a:t>
                      </a:r>
                      <a:endParaRPr lang="en-GB" sz="2400" kern="1200" dirty="0">
                        <a:solidFill>
                          <a:schemeClr val="tx1"/>
                        </a:solidFill>
                        <a:effectLst/>
                        <a:latin typeface="+mn-lt"/>
                        <a:ea typeface="+mn-ea"/>
                        <a:cs typeface="+mn-cs"/>
                      </a:endParaRPr>
                    </a:p>
                    <a:p>
                      <a:pPr algn="ctr"/>
                      <a:endParaRPr lang="cy-GB" sz="1200" b="1" i="0" u="none" strike="noStrike" noProof="0" dirty="0">
                        <a:solidFill>
                          <a:schemeClr val="tx1"/>
                        </a:solidFill>
                        <a:effectLst/>
                        <a:latin typeface="Arial" panose="020B0604020202020204" pitchFamily="34" charset="0"/>
                      </a:endParaRPr>
                    </a:p>
                    <a:p>
                      <a:pPr algn="l" fontAlgn="t">
                        <a:lnSpc>
                          <a:spcPct val="107000"/>
                        </a:lnSpc>
                        <a:spcBef>
                          <a:spcPts val="0"/>
                        </a:spcBef>
                        <a:spcAft>
                          <a:spcPts val="800"/>
                        </a:spcAft>
                      </a:pPr>
                      <a:endParaRPr lang="cy-GB" sz="1900" b="0" i="0" u="none" strike="noStrike" noProof="0" dirty="0">
                        <a:effectLst/>
                        <a:latin typeface="Arial" panose="020B0604020202020204" pitchFamily="34" charset="0"/>
                      </a:endParaRPr>
                    </a:p>
                  </a:txBody>
                  <a:tcPr marL="71186" marR="71186" marT="988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23696519"/>
                  </a:ext>
                </a:extLst>
              </a:tr>
            </a:tbl>
          </a:graphicData>
        </a:graphic>
      </p:graphicFrame>
    </p:spTree>
    <p:extLst>
      <p:ext uri="{BB962C8B-B14F-4D97-AF65-F5344CB8AC3E}">
        <p14:creationId xmlns:p14="http://schemas.microsoft.com/office/powerpoint/2010/main" val="163170149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7DEC1A87-4F89-0D84-4D40-F4C357F88B4B}"/>
              </a:ext>
            </a:extLst>
          </p:cNvPr>
          <p:cNvGraphicFramePr>
            <a:graphicFrameLocks noGrp="1"/>
          </p:cNvGraphicFramePr>
          <p:nvPr>
            <p:ph idx="1"/>
            <p:extLst>
              <p:ext uri="{D42A27DB-BD31-4B8C-83A1-F6EECF244321}">
                <p14:modId xmlns:p14="http://schemas.microsoft.com/office/powerpoint/2010/main" val="886946647"/>
              </p:ext>
            </p:extLst>
          </p:nvPr>
        </p:nvGraphicFramePr>
        <p:xfrm>
          <a:off x="1808516" y="643466"/>
          <a:ext cx="8574968" cy="5592267"/>
        </p:xfrm>
        <a:graphic>
          <a:graphicData uri="http://schemas.openxmlformats.org/drawingml/2006/table">
            <a:tbl>
              <a:tblPr firstRow="1" firstCol="1" bandRow="1"/>
              <a:tblGrid>
                <a:gridCol w="8574968">
                  <a:extLst>
                    <a:ext uri="{9D8B030D-6E8A-4147-A177-3AD203B41FA5}">
                      <a16:colId xmlns:a16="http://schemas.microsoft.com/office/drawing/2014/main" val="3928698920"/>
                    </a:ext>
                  </a:extLst>
                </a:gridCol>
              </a:tblGrid>
              <a:tr h="657216">
                <a:tc>
                  <a:txBody>
                    <a:bodyPr/>
                    <a:lstStyle/>
                    <a:p>
                      <a:pPr algn="ctr" fontAlgn="t">
                        <a:lnSpc>
                          <a:spcPct val="107000"/>
                        </a:lnSpc>
                        <a:spcBef>
                          <a:spcPts val="0"/>
                        </a:spcBef>
                        <a:spcAft>
                          <a:spcPts val="800"/>
                        </a:spcAft>
                      </a:pPr>
                      <a:br>
                        <a:rPr lang="en-GB" sz="2300" b="0" i="1" u="none" strike="noStrike" dirty="0">
                          <a:effectLst/>
                          <a:latin typeface="Calibri" panose="020F0502020204030204" pitchFamily="34" charset="0"/>
                          <a:ea typeface="Calibri" panose="020F0502020204030204" pitchFamily="34" charset="0"/>
                          <a:cs typeface="Times New Roman" panose="02020603050405020304" pitchFamily="18" charset="0"/>
                        </a:rPr>
                      </a:br>
                      <a:r>
                        <a:rPr lang="en-GB" sz="1800" b="1" kern="1200" dirty="0">
                          <a:solidFill>
                            <a:srgbClr val="7030A0"/>
                          </a:solidFill>
                          <a:effectLst/>
                          <a:latin typeface="+mn-lt"/>
                          <a:ea typeface="+mn-ea"/>
                          <a:cs typeface="+mn-cs"/>
                        </a:rPr>
                        <a:t>Section 2A: Description of the child or young person’s additional learning needs (ALN)</a:t>
                      </a:r>
                      <a:endParaRPr lang="en-GB" sz="1900" b="0" i="0" u="none" strike="noStrike" dirty="0">
                        <a:solidFill>
                          <a:srgbClr val="7030A0"/>
                        </a:solidFill>
                        <a:effectLst/>
                        <a:latin typeface="Arial" panose="020B0604020202020204" pitchFamily="34" charset="0"/>
                      </a:endParaRPr>
                    </a:p>
                  </a:txBody>
                  <a:tcPr marL="71186" marR="71186" marT="988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3976712"/>
                  </a:ext>
                </a:extLst>
              </a:tr>
              <a:tr h="491385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solidFill>
                            <a:srgbClr val="FF0000"/>
                          </a:solidFill>
                          <a:ea typeface="Times New Roman" panose="02020603050405020304" pitchFamily="18" charset="0"/>
                        </a:rPr>
                        <a:t>You do not need to write under every heading, only those which are relevant to the child’s ALN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b="0" i="0" u="none" strike="noStrike" dirty="0">
                        <a:effectLst/>
                        <a:latin typeface="Arial" panose="020B0604020202020204" pitchFamily="34" charset="0"/>
                      </a:endParaRPr>
                    </a:p>
                    <a:p>
                      <a:r>
                        <a:rPr lang="en-GB" sz="1800" b="1" u="sng" kern="1200" dirty="0">
                          <a:solidFill>
                            <a:schemeClr val="tx1"/>
                          </a:solidFill>
                          <a:effectLst/>
                          <a:latin typeface="+mn-lt"/>
                          <a:ea typeface="+mn-ea"/>
                          <a:cs typeface="+mn-cs"/>
                        </a:rPr>
                        <a:t>Cognition and Learning</a:t>
                      </a:r>
                      <a:endParaRPr lang="en-GB" sz="1800" kern="1200" dirty="0">
                        <a:solidFill>
                          <a:schemeClr val="tx1"/>
                        </a:solidFill>
                        <a:effectLst/>
                        <a:latin typeface="+mn-lt"/>
                        <a:ea typeface="+mn-ea"/>
                        <a:cs typeface="+mn-cs"/>
                      </a:endParaRPr>
                    </a:p>
                    <a:p>
                      <a:r>
                        <a:rPr lang="en-GB" sz="1000" kern="1200" dirty="0">
                          <a:solidFill>
                            <a:srgbClr val="FF0000"/>
                          </a:solidFill>
                          <a:effectLst/>
                          <a:latin typeface="+mn-lt"/>
                          <a:ea typeface="+mn-ea"/>
                          <a:cs typeface="+mn-cs"/>
                        </a:rPr>
                        <a:t>e.g. MLD, SLD, PMLD, </a:t>
                      </a:r>
                      <a:r>
                        <a:rPr lang="en-GB" sz="1000" kern="1200" dirty="0" err="1">
                          <a:solidFill>
                            <a:srgbClr val="FF0000"/>
                          </a:solidFill>
                          <a:effectLst/>
                          <a:latin typeface="+mn-lt"/>
                          <a:ea typeface="+mn-ea"/>
                          <a:cs typeface="+mn-cs"/>
                        </a:rPr>
                        <a:t>SpLD</a:t>
                      </a:r>
                      <a:r>
                        <a:rPr lang="en-GB" sz="1000" kern="1200" dirty="0">
                          <a:solidFill>
                            <a:srgbClr val="FF0000"/>
                          </a:solidFill>
                          <a:effectLst/>
                          <a:latin typeface="+mn-lt"/>
                          <a:ea typeface="+mn-ea"/>
                          <a:cs typeface="+mn-cs"/>
                        </a:rPr>
                        <a:t> (Dyslexia)</a:t>
                      </a:r>
                    </a:p>
                    <a:p>
                      <a:endParaRPr lang="en-GB" sz="1800" kern="1200" dirty="0">
                        <a:solidFill>
                          <a:schemeClr val="tx1"/>
                        </a:solidFill>
                        <a:effectLst/>
                        <a:latin typeface="+mn-lt"/>
                        <a:ea typeface="+mn-ea"/>
                        <a:cs typeface="+mn-cs"/>
                      </a:endParaRPr>
                    </a:p>
                    <a:p>
                      <a:r>
                        <a:rPr lang="en-GB" sz="1800" b="1" u="sng" kern="1200" dirty="0">
                          <a:solidFill>
                            <a:schemeClr val="tx1"/>
                          </a:solidFill>
                          <a:effectLst/>
                          <a:latin typeface="+mn-lt"/>
                          <a:ea typeface="+mn-ea"/>
                          <a:cs typeface="+mn-cs"/>
                        </a:rPr>
                        <a:t>Communication and Interaction</a:t>
                      </a:r>
                      <a:endParaRPr lang="en-GB" sz="1800" kern="1200" dirty="0">
                        <a:solidFill>
                          <a:schemeClr val="tx1"/>
                        </a:solidFill>
                        <a:effectLst/>
                        <a:latin typeface="+mn-lt"/>
                        <a:ea typeface="+mn-ea"/>
                        <a:cs typeface="+mn-cs"/>
                      </a:endParaRPr>
                    </a:p>
                    <a:p>
                      <a:r>
                        <a:rPr lang="en-GB" sz="1000" kern="1200" dirty="0">
                          <a:solidFill>
                            <a:srgbClr val="FF0000"/>
                          </a:solidFill>
                          <a:effectLst/>
                          <a:latin typeface="+mn-lt"/>
                          <a:ea typeface="+mn-ea"/>
                          <a:cs typeface="+mn-cs"/>
                        </a:rPr>
                        <a:t>e.g. ASD, Social &amp; Communication difficulties, Speech &amp; Language difficulties (e.g. stammering)</a:t>
                      </a:r>
                    </a:p>
                    <a:p>
                      <a:endParaRPr lang="en-GB" sz="1800" kern="1200" dirty="0">
                        <a:solidFill>
                          <a:schemeClr val="tx1"/>
                        </a:solidFill>
                        <a:effectLst/>
                        <a:latin typeface="+mn-lt"/>
                        <a:ea typeface="+mn-ea"/>
                        <a:cs typeface="+mn-cs"/>
                      </a:endParaRPr>
                    </a:p>
                    <a:p>
                      <a:r>
                        <a:rPr lang="en-GB" sz="1800" b="1" u="sng" kern="1200" dirty="0">
                          <a:solidFill>
                            <a:schemeClr val="tx1"/>
                          </a:solidFill>
                          <a:effectLst/>
                          <a:latin typeface="+mn-lt"/>
                          <a:ea typeface="+mn-ea"/>
                          <a:cs typeface="+mn-cs"/>
                        </a:rPr>
                        <a:t>Sensory and/or Physical</a:t>
                      </a:r>
                      <a:endParaRPr lang="en-GB" sz="1800" kern="1200" dirty="0">
                        <a:solidFill>
                          <a:schemeClr val="tx1"/>
                        </a:solidFill>
                        <a:effectLst/>
                        <a:latin typeface="+mn-lt"/>
                        <a:ea typeface="+mn-ea"/>
                        <a:cs typeface="+mn-cs"/>
                      </a:endParaRPr>
                    </a:p>
                    <a:p>
                      <a:r>
                        <a:rPr lang="en-GB" sz="1000" kern="1200" dirty="0">
                          <a:solidFill>
                            <a:srgbClr val="FF0000"/>
                          </a:solidFill>
                          <a:effectLst/>
                          <a:latin typeface="+mn-lt"/>
                          <a:ea typeface="+mn-ea"/>
                          <a:cs typeface="+mn-cs"/>
                        </a:rPr>
                        <a:t>e.g. Vision impairment, Hearing impairment, Physical difficulty (e.g. Cerebral Palsy)</a:t>
                      </a:r>
                    </a:p>
                    <a:p>
                      <a:endParaRPr lang="en-GB" sz="1800" kern="1200" dirty="0">
                        <a:solidFill>
                          <a:schemeClr val="tx1"/>
                        </a:solidFill>
                        <a:effectLst/>
                        <a:latin typeface="+mn-lt"/>
                        <a:ea typeface="+mn-ea"/>
                        <a:cs typeface="+mn-cs"/>
                      </a:endParaRPr>
                    </a:p>
                    <a:p>
                      <a:r>
                        <a:rPr lang="en-GB" sz="1800" b="1" u="sng" kern="1200" dirty="0">
                          <a:solidFill>
                            <a:schemeClr val="tx1"/>
                          </a:solidFill>
                          <a:effectLst/>
                          <a:latin typeface="+mn-lt"/>
                          <a:ea typeface="+mn-ea"/>
                          <a:cs typeface="+mn-cs"/>
                        </a:rPr>
                        <a:t>Behaviour, Emotional and Social Development</a:t>
                      </a:r>
                      <a:endParaRPr lang="en-GB" sz="1800" kern="1200" dirty="0">
                        <a:solidFill>
                          <a:schemeClr val="tx1"/>
                        </a:solidFill>
                        <a:effectLst/>
                        <a:latin typeface="+mn-lt"/>
                        <a:ea typeface="+mn-ea"/>
                        <a:cs typeface="+mn-cs"/>
                      </a:endParaRPr>
                    </a:p>
                    <a:p>
                      <a:pPr algn="l" fontAlgn="t">
                        <a:lnSpc>
                          <a:spcPct val="107000"/>
                        </a:lnSpc>
                        <a:spcBef>
                          <a:spcPts val="0"/>
                        </a:spcBef>
                        <a:spcAft>
                          <a:spcPts val="800"/>
                        </a:spcAft>
                      </a:pPr>
                      <a:r>
                        <a:rPr lang="en-GB" sz="1200" dirty="0">
                          <a:solidFill>
                            <a:srgbClr val="FF0000"/>
                          </a:solidFill>
                          <a:ea typeface="Times New Roman" panose="02020603050405020304" pitchFamily="18" charset="0"/>
                        </a:rPr>
                        <a:t>Severe difficulties in managing emotions or behaviour, show inappropriate responses and feelings</a:t>
                      </a:r>
                    </a:p>
                    <a:p>
                      <a:pPr marL="0" indent="0" algn="just">
                        <a:buNone/>
                      </a:pPr>
                      <a:endParaRPr lang="en-GB" sz="1200" i="1" dirty="0">
                        <a:solidFill>
                          <a:srgbClr val="FF0000"/>
                        </a:solidFill>
                      </a:endParaRPr>
                    </a:p>
                    <a:p>
                      <a:pPr marL="0" indent="0" algn="just">
                        <a:buNone/>
                      </a:pPr>
                      <a:r>
                        <a:rPr lang="en-GB" sz="1200" i="1" dirty="0">
                          <a:solidFill>
                            <a:srgbClr val="FF0000"/>
                          </a:solidFill>
                        </a:rPr>
                        <a:t>Include: </a:t>
                      </a:r>
                    </a:p>
                    <a:p>
                      <a:pPr marL="0" indent="0" algn="just">
                        <a:buNone/>
                      </a:pPr>
                      <a:r>
                        <a:rPr lang="en-GB" sz="1200" i="1" dirty="0">
                          <a:solidFill>
                            <a:srgbClr val="FF0000"/>
                          </a:solidFill>
                        </a:rPr>
                        <a:t>A relevant diagnosis</a:t>
                      </a:r>
                    </a:p>
                    <a:p>
                      <a:pPr marL="0" indent="0" algn="just">
                        <a:buNone/>
                      </a:pPr>
                      <a:r>
                        <a:rPr lang="en-GB" sz="1200" i="1" dirty="0">
                          <a:solidFill>
                            <a:srgbClr val="FF0000"/>
                          </a:solidFill>
                        </a:rPr>
                        <a:t>Its impact on the child’s learning                                          </a:t>
                      </a:r>
                    </a:p>
                    <a:p>
                      <a:pPr marL="0" indent="0" algn="just">
                        <a:buNone/>
                      </a:pPr>
                      <a:r>
                        <a:rPr lang="en-GB" sz="1200" i="1" dirty="0">
                          <a:solidFill>
                            <a:srgbClr val="FF0000"/>
                          </a:solidFill>
                        </a:rPr>
                        <a:t>Identification of any gaps in information</a:t>
                      </a:r>
                    </a:p>
                    <a:p>
                      <a:pPr marL="0" indent="0" algn="just">
                        <a:buNone/>
                      </a:pPr>
                      <a:r>
                        <a:rPr lang="en-GB" sz="1200" i="1" dirty="0">
                          <a:solidFill>
                            <a:srgbClr val="FF0000"/>
                          </a:solidFill>
                        </a:rPr>
                        <a:t>Any changes to ALN over time</a:t>
                      </a:r>
                    </a:p>
                    <a:p>
                      <a:pPr lvl="2"/>
                      <a:endParaRPr lang="en-GB" sz="1200" dirty="0">
                        <a:solidFill>
                          <a:srgbClr val="FF0000"/>
                        </a:solidFill>
                        <a:latin typeface="Calibri" panose="020F0502020204030204" pitchFamily="34" charset="0"/>
                      </a:endParaRPr>
                    </a:p>
                    <a:p>
                      <a:pPr algn="ctr" fontAlgn="t">
                        <a:lnSpc>
                          <a:spcPct val="107000"/>
                        </a:lnSpc>
                        <a:spcBef>
                          <a:spcPts val="0"/>
                        </a:spcBef>
                        <a:spcAft>
                          <a:spcPts val="800"/>
                        </a:spcAft>
                      </a:pPr>
                      <a:r>
                        <a:rPr lang="en-GB" sz="1900" b="1" i="1" u="none" strike="noStrike" dirty="0">
                          <a:solidFill>
                            <a:schemeClr val="accent1">
                              <a:lumMod val="75000"/>
                            </a:schemeClr>
                          </a:solidFill>
                          <a:effectLst/>
                          <a:latin typeface="Arial" panose="020B0604020202020204" pitchFamily="34" charset="0"/>
                        </a:rPr>
                        <a:t>Discuss your learner with the group……</a:t>
                      </a:r>
                    </a:p>
                  </a:txBody>
                  <a:tcPr marL="71186" marR="71186" marT="988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23696519"/>
                  </a:ext>
                </a:extLst>
              </a:tr>
            </a:tbl>
          </a:graphicData>
        </a:graphic>
      </p:graphicFrame>
    </p:spTree>
    <p:extLst>
      <p:ext uri="{BB962C8B-B14F-4D97-AF65-F5344CB8AC3E}">
        <p14:creationId xmlns:p14="http://schemas.microsoft.com/office/powerpoint/2010/main" val="57034973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788F37-4605-3B5F-9DFA-AC135A7F1465}"/>
              </a:ext>
            </a:extLst>
          </p:cNvPr>
          <p:cNvSpPr>
            <a:spLocks noGrp="1"/>
          </p:cNvSpPr>
          <p:nvPr>
            <p:ph type="title"/>
          </p:nvPr>
        </p:nvSpPr>
        <p:spPr/>
        <p:txBody>
          <a:bodyPr/>
          <a:lstStyle/>
          <a:p>
            <a:r>
              <a:rPr lang="cy-GB" dirty="0"/>
              <a:t>Rhestr cyfeiriadau</a:t>
            </a:r>
            <a:br>
              <a:rPr lang="en-GB" dirty="0">
                <a:solidFill>
                  <a:schemeClr val="tx2">
                    <a:lumMod val="75000"/>
                  </a:schemeClr>
                </a:solidFill>
              </a:rPr>
            </a:br>
            <a:r>
              <a:rPr lang="en-GB" dirty="0">
                <a:solidFill>
                  <a:schemeClr val="tx2">
                    <a:lumMod val="75000"/>
                  </a:schemeClr>
                </a:solidFill>
              </a:rPr>
              <a:t>Reference list</a:t>
            </a:r>
          </a:p>
        </p:txBody>
      </p:sp>
      <p:sp>
        <p:nvSpPr>
          <p:cNvPr id="3" name="Content Placeholder 2">
            <a:extLst>
              <a:ext uri="{FF2B5EF4-FFF2-40B4-BE49-F238E27FC236}">
                <a16:creationId xmlns:a16="http://schemas.microsoft.com/office/drawing/2014/main" id="{AE215120-B9D6-D6BA-CA6E-C3229C1052C7}"/>
              </a:ext>
            </a:extLst>
          </p:cNvPr>
          <p:cNvSpPr>
            <a:spLocks noGrp="1"/>
          </p:cNvSpPr>
          <p:nvPr>
            <p:ph idx="1"/>
          </p:nvPr>
        </p:nvSpPr>
        <p:spPr>
          <a:xfrm>
            <a:off x="838200" y="1825625"/>
            <a:ext cx="10515600" cy="4844116"/>
          </a:xfrm>
        </p:spPr>
        <p:txBody>
          <a:bodyPr>
            <a:normAutofit fontScale="70000" lnSpcReduction="20000"/>
          </a:bodyPr>
          <a:lstStyle/>
          <a:p>
            <a:pPr fontAlgn="base"/>
            <a:r>
              <a:rPr lang="cy-GB" sz="2600" i="0" dirty="0">
                <a:solidFill>
                  <a:schemeClr val="tx2">
                    <a:lumMod val="75000"/>
                  </a:schemeClr>
                </a:solidFill>
                <a:effectLst/>
              </a:rPr>
              <a:t>Cyngor Caerdydd: Gwasanaethau Addysg Caerdydd / </a:t>
            </a:r>
            <a:r>
              <a:rPr lang="en-GB" sz="2600" i="0" dirty="0">
                <a:solidFill>
                  <a:schemeClr val="tx2">
                    <a:lumMod val="75000"/>
                  </a:schemeClr>
                </a:solidFill>
                <a:effectLst/>
              </a:rPr>
              <a:t>Cardiff Council: Cardiff Education Services (2022)</a:t>
            </a:r>
            <a:r>
              <a:rPr lang="en-GB" sz="2600" dirty="0">
                <a:solidFill>
                  <a:schemeClr val="tx2">
                    <a:lumMod val="75000"/>
                  </a:schemeClr>
                </a:solidFill>
              </a:rPr>
              <a:t> </a:t>
            </a:r>
            <a:r>
              <a:rPr lang="cy-GB" sz="2600" dirty="0">
                <a:solidFill>
                  <a:schemeClr val="tx2">
                    <a:lumMod val="75000"/>
                  </a:schemeClr>
                </a:solidFill>
              </a:rPr>
              <a:t>Ar gael yn / </a:t>
            </a:r>
            <a:r>
              <a:rPr lang="en-GB" sz="2600" dirty="0">
                <a:solidFill>
                  <a:schemeClr val="tx2">
                    <a:lumMod val="75000"/>
                  </a:schemeClr>
                </a:solidFill>
              </a:rPr>
              <a:t>Available at </a:t>
            </a:r>
            <a:r>
              <a:rPr lang="en-GB" sz="2600" i="0" dirty="0">
                <a:solidFill>
                  <a:schemeClr val="tx2">
                    <a:lumMod val="75000"/>
                  </a:schemeClr>
                </a:solidFill>
                <a:effectLst/>
                <a:hlinkClick r:id="rId2">
                  <a:extLst>
                    <a:ext uri="{A12FA001-AC4F-418D-AE19-62706E023703}">
                      <ahyp:hlinkClr xmlns:ahyp="http://schemas.microsoft.com/office/drawing/2018/hyperlinkcolor" val="tx"/>
                    </a:ext>
                  </a:extLst>
                </a:hlinkClick>
              </a:rPr>
              <a:t>https://cardiffeducationservices.co.uk/Page/21782</a:t>
            </a:r>
            <a:r>
              <a:rPr lang="en-GB" sz="2600" i="0" dirty="0">
                <a:solidFill>
                  <a:schemeClr val="tx2">
                    <a:lumMod val="75000"/>
                  </a:schemeClr>
                </a:solidFill>
                <a:effectLst/>
              </a:rPr>
              <a:t> (</a:t>
            </a:r>
            <a:r>
              <a:rPr lang="cy-GB" sz="2600" i="0" dirty="0">
                <a:solidFill>
                  <a:schemeClr val="tx2">
                    <a:lumMod val="75000"/>
                  </a:schemeClr>
                </a:solidFill>
                <a:effectLst/>
              </a:rPr>
              <a:t>Cyrchwyd/</a:t>
            </a:r>
            <a:r>
              <a:rPr lang="en-GB" sz="2600" i="0" dirty="0">
                <a:solidFill>
                  <a:schemeClr val="tx2">
                    <a:lumMod val="75000"/>
                  </a:schemeClr>
                </a:solidFill>
                <a:effectLst/>
              </a:rPr>
              <a:t>Accessed: 01.07.2026))</a:t>
            </a:r>
          </a:p>
          <a:p>
            <a:r>
              <a:rPr lang="cy-GB" sz="2600" i="0" dirty="0">
                <a:solidFill>
                  <a:schemeClr val="tx2">
                    <a:lumMod val="75000"/>
                  </a:schemeClr>
                </a:solidFill>
                <a:effectLst/>
              </a:rPr>
              <a:t>Cyngor Caerdydd: Gwasanaethau Addysg Caerdydd / </a:t>
            </a:r>
            <a:r>
              <a:rPr lang="en-GB" sz="2600" i="0" dirty="0">
                <a:solidFill>
                  <a:schemeClr val="tx2">
                    <a:lumMod val="75000"/>
                  </a:schemeClr>
                </a:solidFill>
                <a:effectLst/>
              </a:rPr>
              <a:t>Cardiff Council: Cardiff Education Services (2022) IDP - How to complete each section update. </a:t>
            </a:r>
            <a:r>
              <a:rPr lang="cy-GB" sz="2600" i="0" dirty="0">
                <a:solidFill>
                  <a:schemeClr val="tx2">
                    <a:lumMod val="75000"/>
                  </a:schemeClr>
                </a:solidFill>
                <a:effectLst/>
              </a:rPr>
              <a:t>Ar gael yn / </a:t>
            </a:r>
            <a:r>
              <a:rPr lang="en-GB" sz="2600" i="0" dirty="0">
                <a:solidFill>
                  <a:schemeClr val="tx2">
                    <a:lumMod val="75000"/>
                  </a:schemeClr>
                </a:solidFill>
                <a:effectLst/>
              </a:rPr>
              <a:t>Available at: </a:t>
            </a:r>
            <a:r>
              <a:rPr lang="en-GB" sz="2600" dirty="0">
                <a:solidFill>
                  <a:schemeClr val="tx2">
                    <a:lumMod val="75000"/>
                  </a:schemeClr>
                </a:solidFill>
              </a:rPr>
              <a:t>https://cardiffeducationservices.co.uk/Pages/Download/3d205df6-a933-4e99-af7d-a675894736f9/PageSectionDocuments </a:t>
            </a:r>
            <a:r>
              <a:rPr lang="en-GB" sz="2600" i="0" dirty="0">
                <a:solidFill>
                  <a:schemeClr val="tx2">
                    <a:lumMod val="75000"/>
                  </a:schemeClr>
                </a:solidFill>
                <a:effectLst/>
              </a:rPr>
              <a:t> (</a:t>
            </a:r>
            <a:r>
              <a:rPr lang="cy-GB" sz="2600" i="0" dirty="0">
                <a:solidFill>
                  <a:schemeClr val="tx2">
                    <a:lumMod val="75000"/>
                  </a:schemeClr>
                </a:solidFill>
                <a:effectLst/>
              </a:rPr>
              <a:t>Cyrchwyd/</a:t>
            </a:r>
            <a:r>
              <a:rPr lang="en-GB" sz="2600" i="0" dirty="0">
                <a:solidFill>
                  <a:schemeClr val="tx2">
                    <a:lumMod val="75000"/>
                  </a:schemeClr>
                </a:solidFill>
                <a:effectLst/>
              </a:rPr>
              <a:t>Accessed: </a:t>
            </a:r>
            <a:r>
              <a:rPr lang="en-GB" sz="2600" dirty="0">
                <a:solidFill>
                  <a:schemeClr val="tx2">
                    <a:lumMod val="75000"/>
                  </a:schemeClr>
                </a:solidFill>
              </a:rPr>
              <a:t>01.07.2026</a:t>
            </a:r>
            <a:r>
              <a:rPr lang="en-GB" sz="2600" i="0" dirty="0">
                <a:solidFill>
                  <a:schemeClr val="tx2">
                    <a:lumMod val="75000"/>
                  </a:schemeClr>
                </a:solidFill>
                <a:effectLst/>
              </a:rPr>
              <a:t>).</a:t>
            </a:r>
            <a:r>
              <a:rPr lang="en-GB" sz="2600" dirty="0">
                <a:solidFill>
                  <a:schemeClr val="tx2">
                    <a:lumMod val="75000"/>
                  </a:schemeClr>
                </a:solidFill>
              </a:rPr>
              <a:t> </a:t>
            </a:r>
          </a:p>
          <a:p>
            <a:r>
              <a:rPr lang="en-GB" sz="2600" dirty="0">
                <a:solidFill>
                  <a:schemeClr val="tx2">
                    <a:lumMod val="75000"/>
                  </a:schemeClr>
                </a:solidFill>
              </a:rPr>
              <a:t>Dewis Cymru (2020) </a:t>
            </a:r>
            <a:r>
              <a:rPr lang="en-GB" sz="2600" i="1" dirty="0">
                <a:solidFill>
                  <a:schemeClr val="tx2">
                    <a:lumMod val="75000"/>
                  </a:schemeClr>
                </a:solidFill>
              </a:rPr>
              <a:t>Additional Learning Needs. </a:t>
            </a:r>
            <a:r>
              <a:rPr lang="cy-GB" sz="2600" dirty="0">
                <a:solidFill>
                  <a:schemeClr val="tx2">
                    <a:lumMod val="75000"/>
                  </a:schemeClr>
                </a:solidFill>
              </a:rPr>
              <a:t>Ar gael yn </a:t>
            </a:r>
            <a:r>
              <a:rPr lang="en-GB" sz="2600" dirty="0">
                <a:solidFill>
                  <a:schemeClr val="tx2">
                    <a:lumMod val="75000"/>
                  </a:schemeClr>
                </a:solidFill>
              </a:rPr>
              <a:t>/ Available at </a:t>
            </a:r>
            <a:r>
              <a:rPr lang="en-GB" sz="2600" dirty="0">
                <a:solidFill>
                  <a:schemeClr val="tx2">
                    <a:lumMod val="75000"/>
                  </a:schemeClr>
                </a:solidFill>
                <a:hlinkClick r:id="rId3">
                  <a:extLst>
                    <a:ext uri="{A12FA001-AC4F-418D-AE19-62706E023703}">
                      <ahyp:hlinkClr xmlns:ahyp="http://schemas.microsoft.com/office/drawing/2018/hyperlinkcolor" val="tx"/>
                    </a:ext>
                  </a:extLst>
                </a:hlinkClick>
              </a:rPr>
              <a:t>https://www.dewis.wales/additional-learning-needs-cyp</a:t>
            </a:r>
            <a:r>
              <a:rPr lang="en-GB" sz="2600" dirty="0">
                <a:solidFill>
                  <a:schemeClr val="tx2">
                    <a:lumMod val="75000"/>
                  </a:schemeClr>
                </a:solidFill>
              </a:rPr>
              <a:t> (</a:t>
            </a:r>
            <a:r>
              <a:rPr lang="cy-GB" sz="2600" dirty="0">
                <a:solidFill>
                  <a:schemeClr val="tx2">
                    <a:lumMod val="75000"/>
                  </a:schemeClr>
                </a:solidFill>
              </a:rPr>
              <a:t>Cyrchwyd/</a:t>
            </a:r>
            <a:r>
              <a:rPr lang="en-GB" sz="2600" dirty="0">
                <a:solidFill>
                  <a:schemeClr val="tx2">
                    <a:lumMod val="75000"/>
                  </a:schemeClr>
                </a:solidFill>
              </a:rPr>
              <a:t>Accessed 01.07.2026)</a:t>
            </a:r>
          </a:p>
          <a:p>
            <a:r>
              <a:rPr lang="cy-GB" sz="2600" dirty="0">
                <a:solidFill>
                  <a:schemeClr val="tx2">
                    <a:lumMod val="75000"/>
                  </a:schemeClr>
                </a:solidFill>
              </a:rPr>
              <a:t>Llywodraeth Cymru (2021) </a:t>
            </a:r>
            <a:r>
              <a:rPr lang="cy-GB" sz="2600" i="1" dirty="0">
                <a:solidFill>
                  <a:schemeClr val="tx2">
                    <a:lumMod val="75000"/>
                  </a:schemeClr>
                </a:solidFill>
              </a:rPr>
              <a:t>Cod Ymarfer ADY Cymru </a:t>
            </a:r>
            <a:r>
              <a:rPr lang="cy-GB" sz="2600" dirty="0">
                <a:solidFill>
                  <a:schemeClr val="tx2">
                    <a:lumMod val="75000"/>
                  </a:schemeClr>
                </a:solidFill>
              </a:rPr>
              <a:t>/ </a:t>
            </a:r>
            <a:r>
              <a:rPr lang="en-GB" sz="2600" dirty="0">
                <a:solidFill>
                  <a:schemeClr val="tx2">
                    <a:lumMod val="75000"/>
                  </a:schemeClr>
                </a:solidFill>
              </a:rPr>
              <a:t>Welsh Government (2021) </a:t>
            </a:r>
            <a:r>
              <a:rPr lang="en-GB" sz="2600" i="1" dirty="0">
                <a:solidFill>
                  <a:schemeClr val="tx2">
                    <a:lumMod val="75000"/>
                  </a:schemeClr>
                </a:solidFill>
              </a:rPr>
              <a:t>ALN Code of Practice Wales. </a:t>
            </a:r>
            <a:r>
              <a:rPr lang="cy-GB" sz="2600" dirty="0">
                <a:solidFill>
                  <a:schemeClr val="tx2">
                    <a:lumMod val="75000"/>
                  </a:schemeClr>
                </a:solidFill>
              </a:rPr>
              <a:t>Ar gael yn </a:t>
            </a:r>
            <a:r>
              <a:rPr lang="en-GB" sz="2600" dirty="0">
                <a:solidFill>
                  <a:schemeClr val="tx2">
                    <a:lumMod val="75000"/>
                  </a:schemeClr>
                </a:solidFill>
              </a:rPr>
              <a:t>/ Available at </a:t>
            </a:r>
            <a:r>
              <a:rPr lang="en-GB" sz="2600" dirty="0">
                <a:solidFill>
                  <a:schemeClr val="tx2">
                    <a:lumMod val="75000"/>
                  </a:schemeClr>
                </a:solidFill>
                <a:hlinkClick r:id="rId4">
                  <a:extLst>
                    <a:ext uri="{A12FA001-AC4F-418D-AE19-62706E023703}">
                      <ahyp:hlinkClr xmlns:ahyp="http://schemas.microsoft.com/office/drawing/2018/hyperlinkcolor" val="tx"/>
                    </a:ext>
                  </a:extLst>
                </a:hlinkClick>
              </a:rPr>
              <a:t>https://gov.wales/sites/default/files/publications/2022-06/220622-the-additional-learning-needs-code-for-wales-2021.pdf</a:t>
            </a:r>
            <a:r>
              <a:rPr lang="en-GB" sz="2600" dirty="0">
                <a:solidFill>
                  <a:schemeClr val="tx2">
                    <a:lumMod val="75000"/>
                  </a:schemeClr>
                </a:solidFill>
              </a:rPr>
              <a:t>    (</a:t>
            </a:r>
            <a:r>
              <a:rPr lang="cy-GB" sz="2600" dirty="0">
                <a:solidFill>
                  <a:schemeClr val="tx2">
                    <a:lumMod val="75000"/>
                  </a:schemeClr>
                </a:solidFill>
              </a:rPr>
              <a:t>Cyrchwyd/</a:t>
            </a:r>
            <a:r>
              <a:rPr lang="en-GB" sz="2600" dirty="0">
                <a:solidFill>
                  <a:schemeClr val="tx2">
                    <a:lumMod val="75000"/>
                  </a:schemeClr>
                </a:solidFill>
              </a:rPr>
              <a:t>Accessed 01.07.2026)</a:t>
            </a:r>
          </a:p>
          <a:p>
            <a:r>
              <a:rPr lang="cy-GB" sz="2600" dirty="0">
                <a:solidFill>
                  <a:schemeClr val="tx2">
                    <a:lumMod val="75000"/>
                  </a:schemeClr>
                </a:solidFill>
              </a:rPr>
              <a:t>Llywodraeth Cymru </a:t>
            </a:r>
            <a:r>
              <a:rPr lang="cy-GB" sz="2600" i="1" dirty="0">
                <a:solidFill>
                  <a:schemeClr val="tx2">
                    <a:lumMod val="75000"/>
                  </a:schemeClr>
                </a:solidFill>
              </a:rPr>
              <a:t>Ymarfer sy’n Canolbwyntio ar Unigolion mewn Addysg: Canllaw ar gyfer Blynyddoedd Cynnar, Ysgolion a Cholegau yng Nghymru (2015)</a:t>
            </a:r>
            <a:r>
              <a:rPr lang="cy-GB" sz="2600" dirty="0">
                <a:solidFill>
                  <a:schemeClr val="tx2">
                    <a:lumMod val="75000"/>
                  </a:schemeClr>
                </a:solidFill>
              </a:rPr>
              <a:t> / </a:t>
            </a:r>
            <a:r>
              <a:rPr lang="en-GB" sz="2600" dirty="0">
                <a:solidFill>
                  <a:schemeClr val="tx2">
                    <a:lumMod val="75000"/>
                  </a:schemeClr>
                </a:solidFill>
              </a:rPr>
              <a:t>Welsh Government </a:t>
            </a:r>
            <a:r>
              <a:rPr lang="en-GB" sz="2600" i="1" dirty="0">
                <a:solidFill>
                  <a:schemeClr val="tx2">
                    <a:lumMod val="75000"/>
                  </a:schemeClr>
                </a:solidFill>
              </a:rPr>
              <a:t>Person-Centred Practice in Education: A guide for Early Years, Schools &amp; Colleges in Wales </a:t>
            </a:r>
            <a:r>
              <a:rPr lang="en-GB" sz="2600" dirty="0">
                <a:solidFill>
                  <a:schemeClr val="tx2">
                    <a:lumMod val="75000"/>
                  </a:schemeClr>
                </a:solidFill>
              </a:rPr>
              <a:t>(2015) </a:t>
            </a:r>
            <a:r>
              <a:rPr lang="cy-GB" sz="2600" dirty="0">
                <a:solidFill>
                  <a:schemeClr val="tx2">
                    <a:lumMod val="75000"/>
                  </a:schemeClr>
                </a:solidFill>
              </a:rPr>
              <a:t>Ar gael yn / </a:t>
            </a:r>
            <a:r>
              <a:rPr lang="en-GB" sz="2600" dirty="0">
                <a:solidFill>
                  <a:schemeClr val="tx2">
                    <a:lumMod val="75000"/>
                  </a:schemeClr>
                </a:solidFill>
              </a:rPr>
              <a:t>Available at </a:t>
            </a:r>
            <a:r>
              <a:rPr lang="en-GB" sz="2600" dirty="0">
                <a:solidFill>
                  <a:schemeClr val="tx2">
                    <a:lumMod val="75000"/>
                  </a:schemeClr>
                </a:solidFill>
                <a:hlinkClick r:id="rId5">
                  <a:extLst>
                    <a:ext uri="{A12FA001-AC4F-418D-AE19-62706E023703}">
                      <ahyp:hlinkClr xmlns:ahyp="http://schemas.microsoft.com/office/drawing/2018/hyperlinkcolor" val="tx"/>
                    </a:ext>
                  </a:extLst>
                </a:hlinkClick>
              </a:rPr>
              <a:t>https://gov.wales/sites/default/files/publications/2019-01/person-centred-practice-in-education-a-guide-for-early-years-schools-and-colleges-in-wales.pdf</a:t>
            </a:r>
            <a:r>
              <a:rPr lang="en-GB" sz="2600" dirty="0">
                <a:solidFill>
                  <a:schemeClr val="tx2">
                    <a:lumMod val="75000"/>
                  </a:schemeClr>
                </a:solidFill>
              </a:rPr>
              <a:t> (</a:t>
            </a:r>
            <a:r>
              <a:rPr lang="cy-GB" sz="2600" dirty="0">
                <a:solidFill>
                  <a:schemeClr val="tx2">
                    <a:lumMod val="75000"/>
                  </a:schemeClr>
                </a:solidFill>
              </a:rPr>
              <a:t>Cyrchwyd/</a:t>
            </a:r>
            <a:r>
              <a:rPr lang="en-GB" sz="2600" dirty="0">
                <a:solidFill>
                  <a:schemeClr val="tx2">
                    <a:lumMod val="75000"/>
                  </a:schemeClr>
                </a:solidFill>
              </a:rPr>
              <a:t>Accessed 01.07.2026)</a:t>
            </a:r>
          </a:p>
          <a:p>
            <a:r>
              <a:rPr lang="en-GB" sz="2600" dirty="0">
                <a:solidFill>
                  <a:schemeClr val="tx2">
                    <a:lumMod val="75000"/>
                  </a:schemeClr>
                </a:solidFill>
              </a:rPr>
              <a:t>Scope (2025) </a:t>
            </a:r>
            <a:r>
              <a:rPr lang="en-GB" sz="2600" i="1" dirty="0">
                <a:solidFill>
                  <a:schemeClr val="tx2">
                    <a:lumMod val="75000"/>
                  </a:schemeClr>
                </a:solidFill>
              </a:rPr>
              <a:t>The Social Model of Disability. </a:t>
            </a:r>
            <a:r>
              <a:rPr lang="cy-GB" sz="2600" dirty="0">
                <a:solidFill>
                  <a:schemeClr val="tx2">
                    <a:lumMod val="75000"/>
                  </a:schemeClr>
                </a:solidFill>
              </a:rPr>
              <a:t>Ar gael yn </a:t>
            </a:r>
            <a:r>
              <a:rPr lang="en-GB" sz="2600" dirty="0">
                <a:solidFill>
                  <a:schemeClr val="tx2">
                    <a:lumMod val="75000"/>
                  </a:schemeClr>
                </a:solidFill>
              </a:rPr>
              <a:t>/ Available at </a:t>
            </a:r>
            <a:r>
              <a:rPr lang="en-GB" sz="2600" dirty="0">
                <a:solidFill>
                  <a:schemeClr val="tx2">
                    <a:lumMod val="75000"/>
                  </a:schemeClr>
                </a:solidFill>
                <a:hlinkClick r:id="rId6"/>
              </a:rPr>
              <a:t>https://www.scope.org.uk/about-us/social-model-of-disability//</a:t>
            </a:r>
            <a:r>
              <a:rPr lang="en-GB" sz="2600" dirty="0">
                <a:solidFill>
                  <a:schemeClr val="tx2">
                    <a:lumMod val="75000"/>
                  </a:schemeClr>
                </a:solidFill>
              </a:rPr>
              <a:t>    (</a:t>
            </a:r>
            <a:r>
              <a:rPr lang="cy-GB" sz="2600" dirty="0">
                <a:solidFill>
                  <a:schemeClr val="tx2">
                    <a:lumMod val="75000"/>
                  </a:schemeClr>
                </a:solidFill>
              </a:rPr>
              <a:t>Cyrchwyd / </a:t>
            </a:r>
            <a:r>
              <a:rPr lang="en-GB" sz="2600" dirty="0">
                <a:solidFill>
                  <a:schemeClr val="tx2">
                    <a:lumMod val="75000"/>
                  </a:schemeClr>
                </a:solidFill>
              </a:rPr>
              <a:t>Accessed 01.07.2026)</a:t>
            </a:r>
          </a:p>
          <a:p>
            <a:endParaRPr lang="en-GB" sz="2400" b="0" i="0" dirty="0">
              <a:solidFill>
                <a:schemeClr val="tx2">
                  <a:lumMod val="75000"/>
                </a:schemeClr>
              </a:solidFill>
              <a:effectLst/>
              <a:latin typeface="Arial" panose="020B0604020202020204" pitchFamily="34" charset="0"/>
            </a:endParaRPr>
          </a:p>
        </p:txBody>
      </p:sp>
    </p:spTree>
    <p:extLst>
      <p:ext uri="{BB962C8B-B14F-4D97-AF65-F5344CB8AC3E}">
        <p14:creationId xmlns:p14="http://schemas.microsoft.com/office/powerpoint/2010/main" val="1664973643"/>
      </p:ext>
    </p:extLst>
  </p:cSld>
  <p:clrMapOvr>
    <a:masterClrMapping/>
  </p:clrMapOvr>
</p:sld>
</file>

<file path=ppt/theme/theme1.xml><?xml version="1.0" encoding="utf-8"?>
<a:theme xmlns:a="http://schemas.openxmlformats.org/drawingml/2006/main" name="UWTSD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id="{0A7EDB79-F6AC-4334-B78B-BC162DB55B31}" vid="{3ADACCA7-A0F1-4AED-8127-65658204012C}"/>
    </a:ext>
  </a:extLst>
</a:theme>
</file>

<file path=ppt/theme/theme2.xml><?xml version="1.0" encoding="utf-8"?>
<a:theme xmlns:a="http://schemas.openxmlformats.org/drawingml/2006/main" name="Accessib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86883F0F-287E-4407-A9BD-FB3F2413EBF2}"/>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UWTSD_Powerpoint Template Accessible Widescreen_2023 Sept</Template>
  <TotalTime>0</TotalTime>
  <Words>3713</Words>
  <Application>Microsoft Office PowerPoint</Application>
  <PresentationFormat>Widescreen</PresentationFormat>
  <Paragraphs>316</Paragraphs>
  <Slides>22</Slides>
  <Notes>1</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22</vt:i4>
      </vt:variant>
    </vt:vector>
  </HeadingPairs>
  <TitlesOfParts>
    <vt:vector size="31" baseType="lpstr">
      <vt:lpstr>Calibri-Bold</vt:lpstr>
      <vt:lpstr>Calibri-Italic</vt:lpstr>
      <vt:lpstr>SymbolMT</vt:lpstr>
      <vt:lpstr>Arial</vt:lpstr>
      <vt:lpstr>Calibri</vt:lpstr>
      <vt:lpstr>Calibri Light</vt:lpstr>
      <vt:lpstr>Times New Roman</vt:lpstr>
      <vt:lpstr>UWTSD Holding Page</vt:lpstr>
      <vt:lpstr>Accessible 2</vt:lpstr>
      <vt:lpstr> ECIE4017C</vt:lpstr>
      <vt:lpstr>Nodyn Atgoffa Reminder </vt:lpstr>
      <vt:lpstr>PowerPoint Presentation</vt:lpstr>
      <vt:lpstr>Individual Development Plan (IDP)</vt:lpstr>
      <vt:lpstr>Darpariaeth Ddysgu Ychwanegol (DDdY)</vt:lpstr>
      <vt:lpstr>Person Centred Planning (PCP)</vt:lpstr>
      <vt:lpstr>One Page Profile  </vt:lpstr>
      <vt:lpstr>                 Enghraifft o'r adnoddau ar gyfer ysgolion a dysgwyr sydd ag ADY.  Nodi rhesymau pam mae hyn yn arfer da.   </vt:lpstr>
      <vt:lpstr>                An example of the resources for schools and learners with ALN.  Identify reasons why this is good practice.  </vt:lpstr>
      <vt:lpstr>PowerPoint Presentation</vt:lpstr>
      <vt:lpstr>PowerPoint Presentation</vt:lpstr>
      <vt:lpstr>PowerPoint Presentation</vt:lpstr>
      <vt:lpstr>PowerPoint Presentation</vt:lpstr>
      <vt:lpstr>PowerPoint Presentation</vt:lpstr>
      <vt:lpstr>PowerPoint Presentation</vt:lpstr>
      <vt:lpstr> Tudalen 13 o Ymarfer sy'n Canolbwyntio ar y Person mewn Addysg (2015) </vt:lpstr>
      <vt:lpstr>Page 13 of Person-Centred Practice in Education (2015)</vt:lpstr>
      <vt:lpstr>  Tudalen 13 o Ymarfer sy'n Canolbwyntio ar y Person mewn Addysg (2015)  </vt:lpstr>
      <vt:lpstr>Page 13 of Person-Centred Practice in Education (2015)</vt:lpstr>
      <vt:lpstr>PowerPoint Presentation</vt:lpstr>
      <vt:lpstr>PowerPoint Presentation</vt:lpstr>
      <vt:lpstr>Rhestr cyfeiriadau Reference list</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Natasha Young</dc:creator>
  <cp:lastModifiedBy>Sue Ainsworth</cp:lastModifiedBy>
  <cp:revision>13</cp:revision>
  <dcterms:created xsi:type="dcterms:W3CDTF">2022-06-22T10:03:12Z</dcterms:created>
  <dcterms:modified xsi:type="dcterms:W3CDTF">2026-08-17T06:15:10Z</dcterms:modified>
</cp:coreProperties>
</file>