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embeddedFontLst>
    <p:embeddedFont>
      <p:font typeface="Raleway" charset="0"/>
      <p:regular r:id="rId21"/>
      <p:bold r:id="rId22"/>
      <p:italic r:id="rId23"/>
      <p:boldItalic r:id="rId24"/>
    </p:embeddedFont>
    <p:embeddedFont>
      <p:font typeface="Lato"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2" d="100"/>
          <a:sy n="102" d="100"/>
        </p:scale>
        <p:origin x="-456" y="2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24823594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2ef87a462b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2ef87a462b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Tesco is a British-based multinational company established in 1919. In 2011, it became the world's third-largest retailer in revenue. Tesco is the leading marketer in the field of groceries in the UK, with a market share of 28.4%. The presentation will discuss all the marketing strategies and operations followed by the business.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2ef87a462b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2ef87a462b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Tesco is a multinational retail organisation with a significant UK retail network. The SWOT analysis provides the internal factors of Tesco, the strength and weakness factors (</a:t>
            </a:r>
            <a:r>
              <a:rPr lang="en-GB">
                <a:solidFill>
                  <a:srgbClr val="222222"/>
                </a:solidFill>
                <a:highlight>
                  <a:srgbClr val="FFFFFF"/>
                </a:highlight>
              </a:rPr>
              <a:t>Li, Wang, and Zhang, 2023</a:t>
            </a:r>
            <a:r>
              <a:rPr lang="en-GB">
                <a:solidFill>
                  <a:schemeClr val="dk1"/>
                </a:solidFill>
              </a:rPr>
              <a:t>). This presentation provides us with the marketing strategies which Tesco incorporated into its operation.</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2ef87a462b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2ef87a462b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Tesco's supply chain management faced challenges due to COVID and the Brexit referendum, as the UK is no longer a part of the EU and has risk from the trade agreements. Tesco's new venture is running profitable and has the potential to grow in the domain (Sharmaa, 2022).</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2ef87a462b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22ef87a462b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Changes in taxation policies by the government, UK's exit from the EU, and political stabilities affect Tesco's supply chain management, which is a big impact on the business. The consumer buying patterns depending on the age groups, GDP growth, income instability and social issues like sustainability, and social and cultural diversity affect the marketing of Tesco Politically, economically and socially.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2ef87a462b_0_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22ef87a462b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Modern technologies like AI, e-commerce, other issues like climate change, waste management, and other issues like business laws and taxes are some of Tesco's business's technological, environmental and legal factors (Hashim et al. 2021).</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2ef87a462b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2ef87a462b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Tesco believed its British model would be effective in other nations; however, such proved true. Tesco made a mistake with its shop opening plan by seeking to establish too many locations too rapidly. Tesco was unable to sell enough goods to cover its excessive stocks as a result of this approach, which created problems with managing its stock (</a:t>
            </a:r>
            <a:r>
              <a:rPr lang="en-GB" sz="1000">
                <a:solidFill>
                  <a:srgbClr val="222222"/>
                </a:solidFill>
              </a:rPr>
              <a:t>Woohyoung, 2020)</a:t>
            </a:r>
            <a:r>
              <a:rPr lang="en-GB">
                <a:solidFill>
                  <a:schemeClr val="dk1"/>
                </a:solidFill>
              </a:rPr>
              <a:t>.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2ef87a462b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2ef87a462b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b="1">
                <a:solidFill>
                  <a:schemeClr val="dk1"/>
                </a:solidFill>
              </a:rPr>
              <a:t> </a:t>
            </a:r>
            <a:r>
              <a:rPr lang="en-GB">
                <a:solidFill>
                  <a:schemeClr val="dk1"/>
                </a:solidFill>
              </a:rPr>
              <a:t>Because deforestation has no place in the supply chains, and the world is dedicated to solely acquiring deforestation-free products (beef, soybeans, palm kernel oil, wood, pulp and papers). Tesco knows stopping additional logging and land conversion is essential for an environmentally friendly future.</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2ef87a462b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2ef87a462b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They are aware of its potential effects on our surroundings because it is a food company whose long-term viability depends on the health of the natural world. They examine their company operations, evaluate their environmental effect, and design strategies and mitigation plans to continuously enhance their performance. The company has prioritised the five natural ecosystems where its activities and supply chains may have the biggest effects to assist this effort even further (</a:t>
            </a:r>
            <a:r>
              <a:rPr lang="en-GB" sz="1000">
                <a:solidFill>
                  <a:srgbClr val="222222"/>
                </a:solidFill>
                <a:highlight>
                  <a:srgbClr val="FFFFFF"/>
                </a:highlight>
              </a:rPr>
              <a:t>Zhao, 2021</a:t>
            </a:r>
            <a:r>
              <a:rPr lang="en-GB">
                <a:solidFill>
                  <a:schemeClr val="dk1"/>
                </a:solidFill>
              </a:rPr>
              <a:t>).</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2ef87a462b_0_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22ef87a462b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Tesco has a competitive strategy as the organisation prices the product to keep a competitive edge and attract consumers. The brand also has a plethora of schemes, such as the Tesco Clubcard, which helps the organisation retain customers and increases customer loyalty (</a:t>
            </a:r>
            <a:r>
              <a:rPr lang="en-GB" sz="1000">
                <a:solidFill>
                  <a:srgbClr val="222222"/>
                </a:solidFill>
              </a:rPr>
              <a:t>Nilova, 2020</a:t>
            </a:r>
            <a:r>
              <a:rPr lang="en-GB">
                <a:solidFill>
                  <a:schemeClr val="dk1"/>
                </a:solidFill>
              </a:rPr>
              <a:t>).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22ef87a462b_0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22ef87a462b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b="1">
                <a:solidFill>
                  <a:schemeClr val="dk1"/>
                </a:solidFill>
              </a:rPr>
              <a:t> </a:t>
            </a:r>
            <a:r>
              <a:rPr lang="en-GB">
                <a:solidFill>
                  <a:schemeClr val="dk1"/>
                </a:solidFill>
              </a:rPr>
              <a:t>Tesco's competitive strategy is based on customer retention and also on the digital spectrum. Tesco wants to stand out from the competition, and the organisation focuses on the pricing of the products along with the implementation of AI and machine learning in the organisation to get a competitive edge over others.</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22ef87a462b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22ef87a462b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Tesco has established sustainability goals such as net-zero carbon by aligning with the UK government's plans on reducing its carbon footprint. The organisation also encourages diversity in the workforce (</a:t>
            </a:r>
            <a:r>
              <a:rPr lang="en-GB">
                <a:solidFill>
                  <a:srgbClr val="222222"/>
                </a:solidFill>
                <a:highlight>
                  <a:srgbClr val="FFFFFF"/>
                </a:highlight>
              </a:rPr>
              <a:t>Peeroo, 2019</a:t>
            </a:r>
            <a:r>
              <a:rPr lang="en-GB">
                <a:solidFill>
                  <a:schemeClr val="dk1"/>
                </a:solidFill>
              </a:rPr>
              <a:t>). By incorporating green marketing strategies, Tesco aims to create a positive effect on the environment.</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22ef87a462b_0_1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22ef87a462b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Tesco has introduced a plan to reduce food waste in UK stores and distribution by 2030. Tesco has been investing in the renewable sources spectrum to address the growing climate change issues (</a:t>
            </a:r>
            <a:r>
              <a:rPr lang="en-GB">
                <a:solidFill>
                  <a:srgbClr val="222222"/>
                </a:solidFill>
                <a:highlight>
                  <a:srgbClr val="FFFFFF"/>
                </a:highlight>
              </a:rPr>
              <a:t>Aiello</a:t>
            </a:r>
            <a:r>
              <a:rPr lang="en-GB" i="1">
                <a:solidFill>
                  <a:srgbClr val="222222"/>
                </a:solidFill>
                <a:highlight>
                  <a:srgbClr val="FFFFFF"/>
                </a:highlight>
              </a:rPr>
              <a:t> et al.</a:t>
            </a:r>
            <a:r>
              <a:rPr lang="en-GB">
                <a:solidFill>
                  <a:srgbClr val="222222"/>
                </a:solidFill>
                <a:highlight>
                  <a:srgbClr val="FFFFFF"/>
                </a:highlight>
              </a:rPr>
              <a:t>  2020</a:t>
            </a:r>
            <a:r>
              <a:rPr lang="en-GB">
                <a:solidFill>
                  <a:schemeClr val="dk1"/>
                </a:solidFill>
              </a:rPr>
              <a:t>). Tesco has also put several programs to serve the consumer's healthy lifestyle. With the customer's changing perspective, it offers nutritional-based choices in the stores (</a:t>
            </a:r>
            <a:r>
              <a:rPr lang="en-GB">
                <a:solidFill>
                  <a:srgbClr val="222222"/>
                </a:solidFill>
                <a:highlight>
                  <a:srgbClr val="FFFFFF"/>
                </a:highlight>
              </a:rPr>
              <a:t>Huang </a:t>
            </a:r>
            <a:r>
              <a:rPr lang="en-GB" i="1">
                <a:solidFill>
                  <a:srgbClr val="222222"/>
                </a:solidFill>
                <a:highlight>
                  <a:srgbClr val="FFFFFF"/>
                </a:highlight>
              </a:rPr>
              <a:t>et al. </a:t>
            </a:r>
            <a:r>
              <a:rPr lang="en-GB">
                <a:solidFill>
                  <a:srgbClr val="222222"/>
                </a:solidFill>
                <a:highlight>
                  <a:srgbClr val="FFFFFF"/>
                </a:highlight>
              </a:rPr>
              <a:t>2021</a:t>
            </a:r>
            <a:r>
              <a:rPr lang="en-GB">
                <a:solidFill>
                  <a:schemeClr val="dk1"/>
                </a:solidFill>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2ef87a462b_1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22ef87a462b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As they have said before that they have already started collaborating with the suppliers in their supply chain management and creating more offices all over the network it operates to make sure that all the factors that are causing damage to the environment are aligning gradually (</a:t>
            </a:r>
            <a:r>
              <a:rPr lang="en-GB">
                <a:solidFill>
                  <a:srgbClr val="222222"/>
                </a:solidFill>
                <a:highlight>
                  <a:srgbClr val="FFFFFF"/>
                </a:highlight>
              </a:rPr>
              <a:t>Nyame-Asiamah, and Ghulam, 2020</a:t>
            </a:r>
            <a:r>
              <a:rPr lang="en-GB">
                <a:solidFill>
                  <a:schemeClr val="dk1"/>
                </a:solidFill>
              </a:rPr>
              <a:t>).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22ef87a462b_1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22ef87a462b_1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These are the things the business has to keep in mind for a better future in the market; they are already aware of sustainable practices and must be more careful. Lastly, they have to study the market trends and plan their business accordingly. Other businesses are using the technologies and succeeding in the e-commerce market, and Tesco can follow the same (</a:t>
            </a:r>
            <a:r>
              <a:rPr lang="en-GB">
                <a:solidFill>
                  <a:srgbClr val="222222"/>
                </a:solidFill>
                <a:highlight>
                  <a:srgbClr val="FFFFFF"/>
                </a:highlight>
              </a:rPr>
              <a:t>Awadari and Kanwal, 2019</a:t>
            </a:r>
            <a:r>
              <a:rPr lang="en-GB">
                <a:solidFill>
                  <a:schemeClr val="dk1"/>
                </a:solidFill>
              </a:rPr>
              <a:t>).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22ef87a462b_1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22ef87a462b_1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a:solidFill>
                  <a:schemeClr val="dk1"/>
                </a:solidFill>
              </a:rPr>
              <a:t>Tesco is a multinational organisation, and the presentations portray the organisation's marketing activities. The SWOT and PESTLE analysis provides us with the internal and the external factors affecting the organisation. The use of the CSR strategies are also briefly analysed in the presentation. By implementing the strategies in the Tesco structure, it will help them to elevate their business.</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22ef87a462b_1_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22ef87a462b_1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22ef87a462b_1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22ef87a462b_1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3"/>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PRESENTATION - A Critical Analysis of the Global Business Environment - Post Pandemic </a:t>
            </a:r>
            <a:endParaRPr/>
          </a:p>
        </p:txBody>
      </p:sp>
      <p:sp>
        <p:nvSpPr>
          <p:cNvPr id="2" name="TextBox 1"/>
          <p:cNvSpPr txBox="1"/>
          <p:nvPr/>
        </p:nvSpPr>
        <p:spPr>
          <a:xfrm>
            <a:off x="886408" y="3424335"/>
            <a:ext cx="4581331" cy="738664"/>
          </a:xfrm>
          <a:prstGeom prst="rect">
            <a:avLst/>
          </a:prstGeom>
          <a:noFill/>
        </p:spPr>
        <p:txBody>
          <a:bodyPr wrap="square" rtlCol="0">
            <a:spAutoFit/>
          </a:bodyPr>
          <a:lstStyle/>
          <a:p>
            <a:r>
              <a:rPr lang="en-US" b="1" dirty="0"/>
              <a:t>Student N</a:t>
            </a:r>
            <a:r>
              <a:rPr lang="en-US" b="1" dirty="0" smtClean="0"/>
              <a:t>ame:</a:t>
            </a:r>
            <a:r>
              <a:rPr lang="en-US" dirty="0" smtClean="0"/>
              <a:t> </a:t>
            </a:r>
            <a:r>
              <a:rPr lang="en-US" dirty="0" err="1"/>
              <a:t>Shivaniben</a:t>
            </a:r>
            <a:r>
              <a:rPr lang="en-US" dirty="0"/>
              <a:t> </a:t>
            </a:r>
            <a:r>
              <a:rPr lang="en-US" dirty="0" smtClean="0"/>
              <a:t>Jay Patel </a:t>
            </a:r>
          </a:p>
          <a:p>
            <a:r>
              <a:rPr lang="en-US" b="1" dirty="0" smtClean="0"/>
              <a:t>Student ID:</a:t>
            </a:r>
            <a:r>
              <a:rPr lang="en-US" dirty="0" smtClean="0"/>
              <a:t> 2242383</a:t>
            </a:r>
          </a:p>
          <a:p>
            <a:r>
              <a:rPr lang="en-US" b="1" dirty="0" smtClean="0"/>
              <a:t>World Count:</a:t>
            </a:r>
            <a:r>
              <a:rPr lang="en-US" dirty="0" smtClean="0"/>
              <a:t> 1486</a:t>
            </a:r>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b="1">
                <a:solidFill>
                  <a:srgbClr val="000000"/>
                </a:solidFill>
                <a:latin typeface="Arial"/>
                <a:ea typeface="Arial"/>
                <a:cs typeface="Arial"/>
                <a:sym typeface="Arial"/>
              </a:rPr>
              <a:t>Introduction</a:t>
            </a:r>
            <a:endParaRPr sz="3900"/>
          </a:p>
        </p:txBody>
      </p:sp>
      <p:sp>
        <p:nvSpPr>
          <p:cNvPr id="92" name="Google Shape;92;p14"/>
          <p:cNvSpPr txBox="1">
            <a:spLocks noGrp="1"/>
          </p:cNvSpPr>
          <p:nvPr>
            <p:ph type="body" idx="1"/>
          </p:nvPr>
        </p:nvSpPr>
        <p:spPr>
          <a:xfrm>
            <a:off x="729450" y="2078875"/>
            <a:ext cx="5041500" cy="2455800"/>
          </a:xfrm>
          <a:prstGeom prst="rect">
            <a:avLst/>
          </a:prstGeom>
        </p:spPr>
        <p:txBody>
          <a:bodyPr spcFirstLastPara="1" wrap="square" lIns="91425" tIns="91425" rIns="91425" bIns="91425" anchor="t" anchorCtr="0">
            <a:normAutofit fontScale="85000" lnSpcReduction="20000"/>
          </a:bodyPr>
          <a:lstStyle/>
          <a:p>
            <a:pPr marL="457200" lvl="0" indent="-310832" algn="l" rtl="0">
              <a:lnSpc>
                <a:spcPct val="150000"/>
              </a:lnSpc>
              <a:spcBef>
                <a:spcPts val="0"/>
              </a:spcBef>
              <a:spcAft>
                <a:spcPts val="0"/>
              </a:spcAft>
              <a:buClr>
                <a:srgbClr val="000000"/>
              </a:buClr>
              <a:buSzPct val="100000"/>
              <a:buFont typeface="Arial"/>
              <a:buChar char="●"/>
            </a:pPr>
            <a:r>
              <a:rPr lang="en-GB" sz="1400">
                <a:solidFill>
                  <a:srgbClr val="000000"/>
                </a:solidFill>
                <a:latin typeface="Arial"/>
                <a:ea typeface="Arial"/>
                <a:cs typeface="Arial"/>
                <a:sym typeface="Arial"/>
              </a:rPr>
              <a:t>The presentation will discuss Tesco and its marketing activities and the contribution of its marketing department to the organisation.</a:t>
            </a:r>
            <a:endParaRPr sz="1400">
              <a:solidFill>
                <a:srgbClr val="000000"/>
              </a:solidFill>
              <a:latin typeface="Arial"/>
              <a:ea typeface="Arial"/>
              <a:cs typeface="Arial"/>
              <a:sym typeface="Arial"/>
            </a:endParaRPr>
          </a:p>
          <a:p>
            <a:pPr marL="457200" lvl="0" indent="-310832" algn="l" rtl="0">
              <a:lnSpc>
                <a:spcPct val="150000"/>
              </a:lnSpc>
              <a:spcBef>
                <a:spcPts val="0"/>
              </a:spcBef>
              <a:spcAft>
                <a:spcPts val="0"/>
              </a:spcAft>
              <a:buClr>
                <a:srgbClr val="000000"/>
              </a:buClr>
              <a:buSzPct val="100000"/>
              <a:buFont typeface="Arial"/>
              <a:buChar char="●"/>
            </a:pPr>
            <a:r>
              <a:rPr lang="en-GB" sz="1400">
                <a:solidFill>
                  <a:srgbClr val="000000"/>
                </a:solidFill>
                <a:latin typeface="Arial"/>
                <a:ea typeface="Arial"/>
                <a:cs typeface="Arial"/>
                <a:sym typeface="Arial"/>
              </a:rPr>
              <a:t>There will be critical evaluations of the organisation's future developments in the marketing field.</a:t>
            </a:r>
            <a:endParaRPr sz="1400">
              <a:solidFill>
                <a:srgbClr val="000000"/>
              </a:solidFill>
              <a:latin typeface="Arial"/>
              <a:ea typeface="Arial"/>
              <a:cs typeface="Arial"/>
              <a:sym typeface="Arial"/>
            </a:endParaRPr>
          </a:p>
          <a:p>
            <a:pPr marL="457200" lvl="0" indent="-310832" algn="l" rtl="0">
              <a:lnSpc>
                <a:spcPct val="150000"/>
              </a:lnSpc>
              <a:spcBef>
                <a:spcPts val="0"/>
              </a:spcBef>
              <a:spcAft>
                <a:spcPts val="0"/>
              </a:spcAft>
              <a:buClr>
                <a:srgbClr val="000000"/>
              </a:buClr>
              <a:buSzPct val="100000"/>
              <a:buFont typeface="Arial"/>
              <a:buChar char="●"/>
            </a:pPr>
            <a:r>
              <a:rPr lang="en-GB" sz="1400">
                <a:solidFill>
                  <a:srgbClr val="000000"/>
                </a:solidFill>
                <a:latin typeface="Arial"/>
                <a:ea typeface="Arial"/>
                <a:cs typeface="Arial"/>
                <a:sym typeface="Arial"/>
              </a:rPr>
              <a:t>The key factors identified due to its market failure will be evaluated.</a:t>
            </a:r>
            <a:endParaRPr sz="1400">
              <a:solidFill>
                <a:srgbClr val="000000"/>
              </a:solidFill>
              <a:latin typeface="Arial"/>
              <a:ea typeface="Arial"/>
              <a:cs typeface="Arial"/>
              <a:sym typeface="Arial"/>
            </a:endParaRPr>
          </a:p>
          <a:p>
            <a:pPr marL="457200" lvl="0" indent="-310832" algn="l" rtl="0">
              <a:lnSpc>
                <a:spcPct val="150000"/>
              </a:lnSpc>
              <a:spcBef>
                <a:spcPts val="0"/>
              </a:spcBef>
              <a:spcAft>
                <a:spcPts val="0"/>
              </a:spcAft>
              <a:buClr>
                <a:srgbClr val="000000"/>
              </a:buClr>
              <a:buSzPct val="100000"/>
              <a:buFont typeface="Arial"/>
              <a:buChar char="●"/>
            </a:pPr>
            <a:r>
              <a:rPr lang="en-GB" sz="1400">
                <a:solidFill>
                  <a:srgbClr val="000000"/>
                </a:solidFill>
                <a:latin typeface="Arial"/>
                <a:ea typeface="Arial"/>
                <a:cs typeface="Arial"/>
                <a:sym typeface="Arial"/>
              </a:rPr>
              <a:t>The CSR strategies that the organisation follows will be analysed.</a:t>
            </a:r>
            <a:endParaRPr sz="1600"/>
          </a:p>
        </p:txBody>
      </p:sp>
      <p:pic>
        <p:nvPicPr>
          <p:cNvPr id="93" name="Google Shape;93;p14"/>
          <p:cNvPicPr preferRelativeResize="0"/>
          <p:nvPr/>
        </p:nvPicPr>
        <p:blipFill>
          <a:blip r:embed="rId3">
            <a:alphaModFix/>
          </a:blip>
          <a:stretch>
            <a:fillRect/>
          </a:stretch>
        </p:blipFill>
        <p:spPr>
          <a:xfrm>
            <a:off x="5894988" y="2705075"/>
            <a:ext cx="3249015" cy="1829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990"/>
              <a:buNone/>
            </a:pPr>
            <a:r>
              <a:rPr lang="en-GB" sz="2195">
                <a:solidFill>
                  <a:srgbClr val="000000"/>
                </a:solidFill>
                <a:latin typeface="Arial"/>
                <a:ea typeface="Arial"/>
                <a:cs typeface="Arial"/>
                <a:sym typeface="Arial"/>
              </a:rPr>
              <a:t>Market Analysis of Internal Factors of Tesco </a:t>
            </a:r>
            <a:endParaRPr sz="2195">
              <a:solidFill>
                <a:srgbClr val="000000"/>
              </a:solidFill>
              <a:latin typeface="Arial"/>
              <a:ea typeface="Arial"/>
              <a:cs typeface="Arial"/>
              <a:sym typeface="Arial"/>
            </a:endParaRPr>
          </a:p>
          <a:p>
            <a:pPr marL="0" lvl="0" indent="0" algn="l" rtl="0">
              <a:spcBef>
                <a:spcPts val="0"/>
              </a:spcBef>
              <a:spcAft>
                <a:spcPts val="0"/>
              </a:spcAft>
              <a:buSzPts val="990"/>
              <a:buNone/>
            </a:pPr>
            <a:endParaRPr sz="3240"/>
          </a:p>
        </p:txBody>
      </p:sp>
      <p:sp>
        <p:nvSpPr>
          <p:cNvPr id="99" name="Google Shape;99;p15"/>
          <p:cNvSpPr txBox="1">
            <a:spLocks noGrp="1"/>
          </p:cNvSpPr>
          <p:nvPr>
            <p:ph type="body" idx="1"/>
          </p:nvPr>
        </p:nvSpPr>
        <p:spPr>
          <a:xfrm>
            <a:off x="729450" y="2078875"/>
            <a:ext cx="4002300" cy="2261100"/>
          </a:xfrm>
          <a:prstGeom prst="rect">
            <a:avLst/>
          </a:prstGeom>
        </p:spPr>
        <p:txBody>
          <a:bodyPr spcFirstLastPara="1" wrap="square" lIns="91425" tIns="91425" rIns="91425" bIns="91425" anchor="t" anchorCtr="0">
            <a:normAutofit fontScale="92500"/>
          </a:bodyPr>
          <a:lstStyle/>
          <a:p>
            <a:pPr marL="457200" lvl="0" indent="-293211" algn="l" rtl="0">
              <a:lnSpc>
                <a:spcPct val="150000"/>
              </a:lnSpc>
              <a:spcBef>
                <a:spcPts val="0"/>
              </a:spcBef>
              <a:spcAft>
                <a:spcPts val="0"/>
              </a:spcAft>
              <a:buClr>
                <a:srgbClr val="000000"/>
              </a:buClr>
              <a:buSzPct val="100000"/>
              <a:buFont typeface="Arial"/>
              <a:buChar char="●"/>
            </a:pPr>
            <a:r>
              <a:rPr lang="en-GB" sz="1100" b="1">
                <a:solidFill>
                  <a:srgbClr val="000000"/>
                </a:solidFill>
                <a:latin typeface="Arial"/>
                <a:ea typeface="Arial"/>
                <a:cs typeface="Arial"/>
                <a:sym typeface="Arial"/>
              </a:rPr>
              <a:t>Strength - </a:t>
            </a:r>
            <a:r>
              <a:rPr lang="en-GB" sz="1100">
                <a:solidFill>
                  <a:srgbClr val="000000"/>
                </a:solidFill>
                <a:latin typeface="Arial"/>
                <a:ea typeface="Arial"/>
                <a:cs typeface="Arial"/>
                <a:sym typeface="Arial"/>
              </a:rPr>
              <a:t>Tesco has a significant retail network in the UK and other nations. According to Tesco's annual report in the fiscal year 2021, it would generate 57.8 billion in revenue.</a:t>
            </a:r>
            <a:endParaRPr sz="1100">
              <a:solidFill>
                <a:srgbClr val="000000"/>
              </a:solidFill>
              <a:latin typeface="Arial"/>
              <a:ea typeface="Arial"/>
              <a:cs typeface="Arial"/>
              <a:sym typeface="Arial"/>
            </a:endParaRPr>
          </a:p>
          <a:p>
            <a:pPr marL="457200" lvl="0" indent="-293211" algn="l" rtl="0">
              <a:lnSpc>
                <a:spcPct val="150000"/>
              </a:lnSpc>
              <a:spcBef>
                <a:spcPts val="0"/>
              </a:spcBef>
              <a:spcAft>
                <a:spcPts val="0"/>
              </a:spcAft>
              <a:buClr>
                <a:srgbClr val="000000"/>
              </a:buClr>
              <a:buSzPct val="100000"/>
              <a:buFont typeface="Arial"/>
              <a:buChar char="●"/>
            </a:pPr>
            <a:r>
              <a:rPr lang="en-GB" sz="1100">
                <a:solidFill>
                  <a:srgbClr val="000000"/>
                </a:solidFill>
                <a:latin typeface="Arial"/>
                <a:ea typeface="Arial"/>
                <a:cs typeface="Arial"/>
                <a:sym typeface="Arial"/>
              </a:rPr>
              <a:t>Tesco has a strong digital presence. Due to COVID, Tesco's online sales have increased by more than 60 per cent.</a:t>
            </a:r>
            <a:endParaRPr sz="1100">
              <a:solidFill>
                <a:srgbClr val="000000"/>
              </a:solidFill>
              <a:latin typeface="Arial"/>
              <a:ea typeface="Arial"/>
              <a:cs typeface="Arial"/>
              <a:sym typeface="Arial"/>
            </a:endParaRPr>
          </a:p>
          <a:p>
            <a:pPr marL="457200" lvl="0" indent="-293211" algn="l" rtl="0">
              <a:lnSpc>
                <a:spcPct val="115000"/>
              </a:lnSpc>
              <a:spcBef>
                <a:spcPts val="0"/>
              </a:spcBef>
              <a:spcAft>
                <a:spcPts val="0"/>
              </a:spcAft>
              <a:buClr>
                <a:srgbClr val="000000"/>
              </a:buClr>
              <a:buSzPct val="100000"/>
              <a:buFont typeface="Arial"/>
              <a:buChar char="●"/>
            </a:pPr>
            <a:r>
              <a:rPr lang="en-GB" sz="1100" b="1">
                <a:solidFill>
                  <a:srgbClr val="000000"/>
                </a:solidFill>
                <a:latin typeface="Arial"/>
                <a:ea typeface="Arial"/>
                <a:cs typeface="Arial"/>
                <a:sym typeface="Arial"/>
              </a:rPr>
              <a:t>Weakness -</a:t>
            </a:r>
            <a:r>
              <a:rPr lang="en-GB" sz="1100">
                <a:solidFill>
                  <a:srgbClr val="000000"/>
                </a:solidFill>
                <a:latin typeface="Arial"/>
                <a:ea typeface="Arial"/>
                <a:cs typeface="Arial"/>
                <a:sym typeface="Arial"/>
              </a:rPr>
              <a:t>  Tesco depends on the UK market. This puts the organisation at risk from economic fluctuations and shifting consumer tastes.</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00" name="Google Shape;100;p15"/>
          <p:cNvPicPr preferRelativeResize="0"/>
          <p:nvPr/>
        </p:nvPicPr>
        <p:blipFill>
          <a:blip r:embed="rId3">
            <a:alphaModFix/>
          </a:blip>
          <a:stretch>
            <a:fillRect/>
          </a:stretch>
        </p:blipFill>
        <p:spPr>
          <a:xfrm>
            <a:off x="5185550" y="1929475"/>
            <a:ext cx="3546650" cy="28816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None/>
            </a:pPr>
            <a:r>
              <a:rPr lang="en-GB" sz="2211">
                <a:solidFill>
                  <a:srgbClr val="000000"/>
                </a:solidFill>
                <a:latin typeface="Arial"/>
                <a:ea typeface="Arial"/>
                <a:cs typeface="Arial"/>
                <a:sym typeface="Arial"/>
              </a:rPr>
              <a:t>Market Analysis of Internal Factors of Tesco</a:t>
            </a:r>
            <a:endParaRPr sz="2211">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06" name="Google Shape;106;p16"/>
          <p:cNvSpPr txBox="1">
            <a:spLocks noGrp="1"/>
          </p:cNvSpPr>
          <p:nvPr>
            <p:ph type="body" idx="1"/>
          </p:nvPr>
        </p:nvSpPr>
        <p:spPr>
          <a:xfrm>
            <a:off x="729450" y="2078875"/>
            <a:ext cx="4440000" cy="2261100"/>
          </a:xfrm>
          <a:prstGeom prst="rect">
            <a:avLst/>
          </a:prstGeom>
        </p:spPr>
        <p:txBody>
          <a:bodyPr spcFirstLastPara="1" wrap="square" lIns="91425" tIns="91425" rIns="91425" bIns="91425" anchor="t" anchorCtr="0">
            <a:normAutofit/>
          </a:bodyPr>
          <a:lstStyle/>
          <a:p>
            <a:pPr marL="457200" lvl="0" indent="-298450" algn="l" rtl="0">
              <a:lnSpc>
                <a:spcPct val="150000"/>
              </a:lnSpc>
              <a:spcBef>
                <a:spcPts val="0"/>
              </a:spcBef>
              <a:spcAft>
                <a:spcPts val="0"/>
              </a:spcAft>
              <a:buClr>
                <a:srgbClr val="000000"/>
              </a:buClr>
              <a:buSzPts val="1100"/>
              <a:buFont typeface="Arial"/>
              <a:buChar char="●"/>
            </a:pPr>
            <a:r>
              <a:rPr lang="en-GB" sz="1100" b="1">
                <a:solidFill>
                  <a:srgbClr val="000000"/>
                </a:solidFill>
                <a:latin typeface="Arial"/>
                <a:ea typeface="Arial"/>
                <a:cs typeface="Arial"/>
                <a:sym typeface="Arial"/>
              </a:rPr>
              <a:t>Opportunities - </a:t>
            </a:r>
            <a:r>
              <a:rPr lang="en-GB" sz="1100">
                <a:solidFill>
                  <a:srgbClr val="000000"/>
                </a:solidFill>
                <a:latin typeface="Arial"/>
                <a:ea typeface="Arial"/>
                <a:cs typeface="Arial"/>
                <a:sym typeface="Arial"/>
              </a:rPr>
              <a:t>Tesco recently introduced Jacks, a new cheap retailer and has experienced substantial success. Tesco also has developed a unique payment method for its 20 million customers.</a:t>
            </a:r>
            <a:endParaRPr sz="1100" b="1">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b="1">
                <a:solidFill>
                  <a:srgbClr val="000000"/>
                </a:solidFill>
                <a:latin typeface="Arial"/>
                <a:ea typeface="Arial"/>
                <a:cs typeface="Arial"/>
                <a:sym typeface="Arial"/>
              </a:rPr>
              <a:t>Threats - </a:t>
            </a:r>
            <a:r>
              <a:rPr lang="en-GB" sz="1100">
                <a:solidFill>
                  <a:srgbClr val="000000"/>
                </a:solidFill>
                <a:latin typeface="Arial"/>
                <a:ea typeface="Arial"/>
                <a:cs typeface="Arial"/>
                <a:sym typeface="Arial"/>
              </a:rPr>
              <a:t>The shortage brought problems in the supply chain, operations, and revenue. Tesco also faced high risk due to the Brexit referendum.</a:t>
            </a:r>
            <a:endParaRPr/>
          </a:p>
        </p:txBody>
      </p:sp>
      <p:pic>
        <p:nvPicPr>
          <p:cNvPr id="107" name="Google Shape;107;p16"/>
          <p:cNvPicPr preferRelativeResize="0"/>
          <p:nvPr/>
        </p:nvPicPr>
        <p:blipFill>
          <a:blip r:embed="rId3">
            <a:alphaModFix/>
          </a:blip>
          <a:stretch>
            <a:fillRect/>
          </a:stretch>
        </p:blipFill>
        <p:spPr>
          <a:xfrm>
            <a:off x="5169450" y="2006250"/>
            <a:ext cx="3669750" cy="206652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7"/>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700">
                <a:solidFill>
                  <a:srgbClr val="000000"/>
                </a:solidFill>
                <a:latin typeface="Arial"/>
                <a:ea typeface="Arial"/>
                <a:cs typeface="Arial"/>
                <a:sym typeface="Arial"/>
              </a:rPr>
              <a:t>Market Analysis of external factors of Tesco </a:t>
            </a:r>
            <a:endParaRPr sz="3200"/>
          </a:p>
        </p:txBody>
      </p:sp>
      <p:sp>
        <p:nvSpPr>
          <p:cNvPr id="113" name="Google Shape;113;p17"/>
          <p:cNvSpPr txBox="1">
            <a:spLocks noGrp="1"/>
          </p:cNvSpPr>
          <p:nvPr>
            <p:ph type="body" idx="1"/>
          </p:nvPr>
        </p:nvSpPr>
        <p:spPr>
          <a:xfrm>
            <a:off x="729450" y="2078875"/>
            <a:ext cx="4237500" cy="2261100"/>
          </a:xfrm>
          <a:prstGeom prst="rect">
            <a:avLst/>
          </a:prstGeom>
        </p:spPr>
        <p:txBody>
          <a:bodyPr spcFirstLastPara="1" wrap="square" lIns="91425" tIns="91425" rIns="91425" bIns="91425" anchor="t" anchorCtr="0">
            <a:normAutofit fontScale="70000" lnSpcReduction="20000"/>
          </a:bodyPr>
          <a:lstStyle/>
          <a:p>
            <a:pPr marL="457200" lvl="0" indent="-293122" algn="l" rtl="0">
              <a:lnSpc>
                <a:spcPct val="150000"/>
              </a:lnSpc>
              <a:spcBef>
                <a:spcPts val="0"/>
              </a:spcBef>
              <a:spcAft>
                <a:spcPts val="0"/>
              </a:spcAft>
              <a:buClr>
                <a:srgbClr val="000000"/>
              </a:buClr>
              <a:buSzPct val="100000"/>
              <a:buFont typeface="Arial"/>
              <a:buChar char="●"/>
            </a:pPr>
            <a:r>
              <a:rPr lang="en-GB" sz="1625" b="1">
                <a:solidFill>
                  <a:srgbClr val="000000"/>
                </a:solidFill>
                <a:latin typeface="Arial"/>
                <a:ea typeface="Arial"/>
                <a:cs typeface="Arial"/>
                <a:sym typeface="Arial"/>
              </a:rPr>
              <a:t>Political -</a:t>
            </a:r>
            <a:r>
              <a:rPr lang="en-GB" sz="1625">
                <a:solidFill>
                  <a:srgbClr val="000000"/>
                </a:solidFill>
                <a:latin typeface="Arial"/>
                <a:ea typeface="Arial"/>
                <a:cs typeface="Arial"/>
                <a:sym typeface="Arial"/>
              </a:rPr>
              <a:t> Various government rules and regulations changes, such as service taxes, labour law, and Brexit, play a significant role in Tesco's market planning.</a:t>
            </a:r>
            <a:r>
              <a:rPr lang="en-GB" sz="1625" b="1">
                <a:solidFill>
                  <a:srgbClr val="000000"/>
                </a:solidFill>
                <a:latin typeface="Arial"/>
                <a:ea typeface="Arial"/>
                <a:cs typeface="Arial"/>
                <a:sym typeface="Arial"/>
              </a:rPr>
              <a:t> </a:t>
            </a:r>
            <a:endParaRPr sz="1625" b="1">
              <a:solidFill>
                <a:srgbClr val="000000"/>
              </a:solidFill>
              <a:latin typeface="Arial"/>
              <a:ea typeface="Arial"/>
              <a:cs typeface="Arial"/>
              <a:sym typeface="Arial"/>
            </a:endParaRPr>
          </a:p>
          <a:p>
            <a:pPr marL="457200" lvl="0" indent="-293122" algn="l" rtl="0">
              <a:lnSpc>
                <a:spcPct val="150000"/>
              </a:lnSpc>
              <a:spcBef>
                <a:spcPts val="0"/>
              </a:spcBef>
              <a:spcAft>
                <a:spcPts val="0"/>
              </a:spcAft>
              <a:buClr>
                <a:srgbClr val="000000"/>
              </a:buClr>
              <a:buSzPct val="100000"/>
              <a:buFont typeface="Arial"/>
              <a:buChar char="●"/>
            </a:pPr>
            <a:r>
              <a:rPr lang="en-GB" sz="1625" b="1">
                <a:solidFill>
                  <a:srgbClr val="000000"/>
                </a:solidFill>
                <a:latin typeface="Arial"/>
                <a:ea typeface="Arial"/>
                <a:cs typeface="Arial"/>
                <a:sym typeface="Arial"/>
              </a:rPr>
              <a:t>Economical - </a:t>
            </a:r>
            <a:r>
              <a:rPr lang="en-GB" sz="1625">
                <a:solidFill>
                  <a:srgbClr val="000000"/>
                </a:solidFill>
                <a:latin typeface="Arial"/>
                <a:ea typeface="Arial"/>
                <a:cs typeface="Arial"/>
                <a:sym typeface="Arial"/>
              </a:rPr>
              <a:t>The GDP rate of growth of the state, consumer buying patterns, unemployment rates, and other government fiscal policies play vital roles. </a:t>
            </a:r>
            <a:endParaRPr sz="1625" b="1">
              <a:solidFill>
                <a:srgbClr val="000000"/>
              </a:solidFill>
              <a:latin typeface="Arial"/>
              <a:ea typeface="Arial"/>
              <a:cs typeface="Arial"/>
              <a:sym typeface="Arial"/>
            </a:endParaRPr>
          </a:p>
          <a:p>
            <a:pPr marL="457200" lvl="0" indent="-293122" algn="l" rtl="0">
              <a:lnSpc>
                <a:spcPct val="150000"/>
              </a:lnSpc>
              <a:spcBef>
                <a:spcPts val="0"/>
              </a:spcBef>
              <a:spcAft>
                <a:spcPts val="0"/>
              </a:spcAft>
              <a:buClr>
                <a:srgbClr val="000000"/>
              </a:buClr>
              <a:buSzPct val="100000"/>
              <a:buFont typeface="Arial"/>
              <a:buChar char="●"/>
            </a:pPr>
            <a:r>
              <a:rPr lang="en-GB" sz="1625" b="1">
                <a:solidFill>
                  <a:srgbClr val="000000"/>
                </a:solidFill>
                <a:latin typeface="Arial"/>
                <a:ea typeface="Arial"/>
                <a:cs typeface="Arial"/>
                <a:sym typeface="Arial"/>
              </a:rPr>
              <a:t>Sociocultural - </a:t>
            </a:r>
            <a:r>
              <a:rPr lang="en-GB" sz="1625">
                <a:solidFill>
                  <a:srgbClr val="000000"/>
                </a:solidFill>
                <a:latin typeface="Arial"/>
                <a:ea typeface="Arial"/>
                <a:cs typeface="Arial"/>
                <a:sym typeface="Arial"/>
              </a:rPr>
              <a:t>The social diversity of the country, consumer age groups, sustainable consumption by the organisation and other social influences and practices affect Tesco's marketing. </a:t>
            </a:r>
            <a:endParaRPr sz="1625" b="1">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14" name="Google Shape;114;p17"/>
          <p:cNvPicPr preferRelativeResize="0"/>
          <p:nvPr/>
        </p:nvPicPr>
        <p:blipFill>
          <a:blip r:embed="rId3">
            <a:alphaModFix/>
          </a:blip>
          <a:stretch>
            <a:fillRect/>
          </a:stretch>
        </p:blipFill>
        <p:spPr>
          <a:xfrm>
            <a:off x="4882878" y="1853850"/>
            <a:ext cx="4185731" cy="32170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700">
                <a:solidFill>
                  <a:srgbClr val="000000"/>
                </a:solidFill>
                <a:latin typeface="Arial"/>
                <a:ea typeface="Arial"/>
                <a:cs typeface="Arial"/>
                <a:sym typeface="Arial"/>
              </a:rPr>
              <a:t>Market Analysis of external factors of Tesco </a:t>
            </a:r>
            <a:endParaRPr sz="3200"/>
          </a:p>
        </p:txBody>
      </p:sp>
      <p:sp>
        <p:nvSpPr>
          <p:cNvPr id="120" name="Google Shape;120;p18"/>
          <p:cNvSpPr txBox="1">
            <a:spLocks noGrp="1"/>
          </p:cNvSpPr>
          <p:nvPr>
            <p:ph type="body" idx="1"/>
          </p:nvPr>
        </p:nvSpPr>
        <p:spPr>
          <a:xfrm>
            <a:off x="729450" y="2078875"/>
            <a:ext cx="4817400" cy="2762700"/>
          </a:xfrm>
          <a:prstGeom prst="rect">
            <a:avLst/>
          </a:prstGeom>
        </p:spPr>
        <p:txBody>
          <a:bodyPr spcFirstLastPara="1" wrap="square" lIns="91425" tIns="91425" rIns="91425" bIns="91425" anchor="t" anchorCtr="0">
            <a:normAutofit fontScale="92500"/>
          </a:bodyPr>
          <a:lstStyle/>
          <a:p>
            <a:pPr marL="457200" lvl="0" indent="-298450" algn="l" rtl="0">
              <a:lnSpc>
                <a:spcPct val="150000"/>
              </a:lnSpc>
              <a:spcBef>
                <a:spcPts val="0"/>
              </a:spcBef>
              <a:spcAft>
                <a:spcPts val="0"/>
              </a:spcAft>
              <a:buClr>
                <a:srgbClr val="000000"/>
              </a:buClr>
              <a:buSzPts val="1100"/>
              <a:buFont typeface="Arial"/>
              <a:buChar char="●"/>
            </a:pPr>
            <a:r>
              <a:rPr lang="en-GB" sz="1100" b="1">
                <a:solidFill>
                  <a:srgbClr val="000000"/>
                </a:solidFill>
                <a:latin typeface="Arial"/>
                <a:ea typeface="Arial"/>
                <a:cs typeface="Arial"/>
                <a:sym typeface="Arial"/>
              </a:rPr>
              <a:t>Technological - </a:t>
            </a:r>
            <a:r>
              <a:rPr lang="en-GB" sz="1100">
                <a:solidFill>
                  <a:srgbClr val="000000"/>
                </a:solidFill>
                <a:latin typeface="Arial"/>
                <a:ea typeface="Arial"/>
                <a:cs typeface="Arial"/>
                <a:sym typeface="Arial"/>
              </a:rPr>
              <a:t>Modern business practices like AI and machine learning technologies, e-commerce, and other sustainable technologies are factors for the marketing growth of Tesco.</a:t>
            </a:r>
            <a:endParaRPr sz="1100" b="1">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b="1">
                <a:solidFill>
                  <a:srgbClr val="000000"/>
                </a:solidFill>
                <a:latin typeface="Arial"/>
                <a:ea typeface="Arial"/>
                <a:cs typeface="Arial"/>
                <a:sym typeface="Arial"/>
              </a:rPr>
              <a:t>Environmental </a:t>
            </a:r>
            <a:r>
              <a:rPr lang="en-GB" sz="1100">
                <a:solidFill>
                  <a:srgbClr val="000000"/>
                </a:solidFill>
                <a:latin typeface="Arial"/>
                <a:ea typeface="Arial"/>
                <a:cs typeface="Arial"/>
                <a:sym typeface="Arial"/>
              </a:rPr>
              <a:t>- Changes in climate, the waste management practices done by the organisation and the efficiency in consuming natural resources and energy are some of the environmental factors of Tesco's business. </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b="1">
                <a:solidFill>
                  <a:srgbClr val="000000"/>
                </a:solidFill>
                <a:latin typeface="Arial"/>
                <a:ea typeface="Arial"/>
                <a:cs typeface="Arial"/>
                <a:sym typeface="Arial"/>
              </a:rPr>
              <a:t>Legal </a:t>
            </a:r>
            <a:r>
              <a:rPr lang="en-GB" sz="1100">
                <a:solidFill>
                  <a:srgbClr val="000000"/>
                </a:solidFill>
                <a:latin typeface="Arial"/>
                <a:ea typeface="Arial"/>
                <a:cs typeface="Arial"/>
                <a:sym typeface="Arial"/>
              </a:rPr>
              <a:t>- Various business laws conducted by the governments and other bodies, such as employee and labour protection laws, consumer acts, taxation and sustainability regulations, are some legal factors for the business.</a:t>
            </a:r>
            <a:endParaRPr/>
          </a:p>
        </p:txBody>
      </p:sp>
      <p:pic>
        <p:nvPicPr>
          <p:cNvPr id="121" name="Google Shape;121;p18"/>
          <p:cNvPicPr preferRelativeResize="0"/>
          <p:nvPr/>
        </p:nvPicPr>
        <p:blipFill>
          <a:blip r:embed="rId3">
            <a:alphaModFix/>
          </a:blip>
          <a:stretch>
            <a:fillRect/>
          </a:stretch>
        </p:blipFill>
        <p:spPr>
          <a:xfrm>
            <a:off x="5640250" y="1994450"/>
            <a:ext cx="3358900" cy="18914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None/>
            </a:pPr>
            <a:r>
              <a:rPr lang="en-GB" sz="2400">
                <a:solidFill>
                  <a:srgbClr val="000000"/>
                </a:solidFill>
                <a:latin typeface="Arial"/>
                <a:ea typeface="Arial"/>
                <a:cs typeface="Arial"/>
                <a:sym typeface="Arial"/>
              </a:rPr>
              <a:t>Key factors that contribute to TESCO’s market failure </a:t>
            </a:r>
            <a:endParaRPr sz="2400">
              <a:solidFill>
                <a:srgbClr val="000000"/>
              </a:solidFill>
              <a:latin typeface="Arial"/>
              <a:ea typeface="Arial"/>
              <a:cs typeface="Arial"/>
              <a:sym typeface="Arial"/>
            </a:endParaRPr>
          </a:p>
          <a:p>
            <a:pPr marL="0" lvl="0" indent="0" algn="l" rtl="0">
              <a:spcBef>
                <a:spcPts val="0"/>
              </a:spcBef>
              <a:spcAft>
                <a:spcPts val="0"/>
              </a:spcAft>
              <a:buNone/>
            </a:pPr>
            <a:endParaRPr/>
          </a:p>
        </p:txBody>
      </p:sp>
      <p:sp>
        <p:nvSpPr>
          <p:cNvPr id="127" name="Google Shape;127;p19"/>
          <p:cNvSpPr txBox="1">
            <a:spLocks noGrp="1"/>
          </p:cNvSpPr>
          <p:nvPr>
            <p:ph type="body" idx="1"/>
          </p:nvPr>
        </p:nvSpPr>
        <p:spPr>
          <a:xfrm>
            <a:off x="729450" y="2078875"/>
            <a:ext cx="4263000" cy="2261100"/>
          </a:xfrm>
          <a:prstGeom prst="rect">
            <a:avLst/>
          </a:prstGeom>
        </p:spPr>
        <p:txBody>
          <a:bodyPr spcFirstLastPara="1" wrap="square" lIns="91425" tIns="91425" rIns="91425" bIns="91425" anchor="t" anchorCtr="0">
            <a:normAutofit/>
          </a:bodyPr>
          <a:lstStyle/>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Unable to understand the market culture and consumer needs is a big reason.</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Different consumers have different marketing behaviours. Before starting to expand their business to different countries, Tesco must understand that.</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Tesco has invested $1.5 billion to establish stores in new locations and needs proper market research. </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28" name="Google Shape;128;p19"/>
          <p:cNvPicPr preferRelativeResize="0"/>
          <p:nvPr/>
        </p:nvPicPr>
        <p:blipFill>
          <a:blip r:embed="rId3">
            <a:alphaModFix/>
          </a:blip>
          <a:stretch>
            <a:fillRect/>
          </a:stretch>
        </p:blipFill>
        <p:spPr>
          <a:xfrm>
            <a:off x="5516075" y="2078875"/>
            <a:ext cx="3627926" cy="29448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200">
                <a:solidFill>
                  <a:srgbClr val="000000"/>
                </a:solidFill>
                <a:latin typeface="Arial"/>
                <a:ea typeface="Arial"/>
                <a:cs typeface="Arial"/>
                <a:sym typeface="Arial"/>
              </a:rPr>
              <a:t>Allocated resources to meet the current challenges faced by TESCO within its environment</a:t>
            </a:r>
            <a:endParaRPr sz="2200">
              <a:solidFill>
                <a:srgbClr val="000000"/>
              </a:solidFill>
              <a:latin typeface="Arial"/>
              <a:ea typeface="Arial"/>
              <a:cs typeface="Arial"/>
              <a:sym typeface="Arial"/>
            </a:endParaRPr>
          </a:p>
          <a:p>
            <a:pPr marL="0" lvl="0" indent="0" algn="l" rtl="0">
              <a:spcBef>
                <a:spcPts val="0"/>
              </a:spcBef>
              <a:spcAft>
                <a:spcPts val="0"/>
              </a:spcAft>
              <a:buNone/>
            </a:pPr>
            <a:endParaRPr sz="2200"/>
          </a:p>
        </p:txBody>
      </p:sp>
      <p:sp>
        <p:nvSpPr>
          <p:cNvPr id="134" name="Google Shape;134;p20"/>
          <p:cNvSpPr txBox="1">
            <a:spLocks noGrp="1"/>
          </p:cNvSpPr>
          <p:nvPr>
            <p:ph type="body" idx="1"/>
          </p:nvPr>
        </p:nvSpPr>
        <p:spPr>
          <a:xfrm>
            <a:off x="828600" y="2388725"/>
            <a:ext cx="4541700" cy="2261100"/>
          </a:xfrm>
          <a:prstGeom prst="rect">
            <a:avLst/>
          </a:prstGeom>
        </p:spPr>
        <p:txBody>
          <a:bodyPr spcFirstLastPara="1" wrap="square" lIns="91425" tIns="91425" rIns="91425" bIns="91425" anchor="t" anchorCtr="0">
            <a:normAutofit/>
          </a:bodyPr>
          <a:lstStyle/>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Sustainable practices in supply chain management are creating issues for Tesco as, in some cases, they are facing difficulties.</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Climate changes are reducing the growth of the raw materials of Tesco, and the supply chain is becoming slow.</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Green supply chain management and deforestation are creating problems as the governments are now against them for destroying green.</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35" name="Google Shape;135;p20"/>
          <p:cNvPicPr preferRelativeResize="0"/>
          <p:nvPr/>
        </p:nvPicPr>
        <p:blipFill>
          <a:blip r:embed="rId3">
            <a:alphaModFix/>
          </a:blip>
          <a:stretch>
            <a:fillRect/>
          </a:stretch>
        </p:blipFill>
        <p:spPr>
          <a:xfrm>
            <a:off x="5664925" y="2328025"/>
            <a:ext cx="3259450" cy="20507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1"/>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200">
                <a:solidFill>
                  <a:srgbClr val="000000"/>
                </a:solidFill>
                <a:latin typeface="Arial"/>
                <a:ea typeface="Arial"/>
                <a:cs typeface="Arial"/>
                <a:sym typeface="Arial"/>
              </a:rPr>
              <a:t>Allocated resources to meet the current challenges faced by TESCO within its environment</a:t>
            </a:r>
            <a:endParaRPr sz="2200">
              <a:solidFill>
                <a:srgbClr val="000000"/>
              </a:solidFill>
              <a:latin typeface="Arial"/>
              <a:ea typeface="Arial"/>
              <a:cs typeface="Arial"/>
              <a:sym typeface="Arial"/>
            </a:endParaRPr>
          </a:p>
          <a:p>
            <a:pPr marL="0" lvl="0" indent="0" algn="l" rtl="0">
              <a:spcBef>
                <a:spcPts val="0"/>
              </a:spcBef>
              <a:spcAft>
                <a:spcPts val="0"/>
              </a:spcAft>
              <a:buNone/>
            </a:pPr>
            <a:endParaRPr sz="2200"/>
          </a:p>
        </p:txBody>
      </p:sp>
      <p:sp>
        <p:nvSpPr>
          <p:cNvPr id="141" name="Google Shape;141;p21"/>
          <p:cNvSpPr txBox="1">
            <a:spLocks noGrp="1"/>
          </p:cNvSpPr>
          <p:nvPr>
            <p:ph type="body" idx="1"/>
          </p:nvPr>
        </p:nvSpPr>
        <p:spPr>
          <a:xfrm>
            <a:off x="729450" y="2078875"/>
            <a:ext cx="4061100" cy="2261100"/>
          </a:xfrm>
          <a:prstGeom prst="rect">
            <a:avLst/>
          </a:prstGeom>
        </p:spPr>
        <p:txBody>
          <a:bodyPr spcFirstLastPara="1" wrap="square" lIns="91425" tIns="91425" rIns="91425" bIns="91425" anchor="t" anchorCtr="0">
            <a:normAutofit/>
          </a:bodyPr>
          <a:lstStyle/>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They collaborate with their suppliers to promote a green supply chain and practice.</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They are creating more shops and offices to make sure that waste management is in control</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They are expanding their networks to reduce carbon emissions at the time of delivery.</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42" name="Google Shape;142;p21"/>
          <p:cNvPicPr preferRelativeResize="0"/>
          <p:nvPr/>
        </p:nvPicPr>
        <p:blipFill>
          <a:blip r:embed="rId3">
            <a:alphaModFix/>
          </a:blip>
          <a:stretch>
            <a:fillRect/>
          </a:stretch>
        </p:blipFill>
        <p:spPr>
          <a:xfrm>
            <a:off x="4942675" y="2446575"/>
            <a:ext cx="3912524" cy="23592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2"/>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200">
                <a:solidFill>
                  <a:srgbClr val="000000"/>
                </a:solidFill>
                <a:latin typeface="Arial"/>
                <a:ea typeface="Arial"/>
                <a:cs typeface="Arial"/>
                <a:sym typeface="Arial"/>
              </a:rPr>
              <a:t>Competitive Strategy of TESCO</a:t>
            </a:r>
            <a:endParaRPr sz="2200">
              <a:solidFill>
                <a:srgbClr val="000000"/>
              </a:solidFill>
              <a:latin typeface="Arial"/>
              <a:ea typeface="Arial"/>
              <a:cs typeface="Arial"/>
              <a:sym typeface="Arial"/>
            </a:endParaRPr>
          </a:p>
          <a:p>
            <a:pPr marL="0" lvl="0" indent="0" algn="l" rtl="0">
              <a:spcBef>
                <a:spcPts val="0"/>
              </a:spcBef>
              <a:spcAft>
                <a:spcPts val="0"/>
              </a:spcAft>
              <a:buNone/>
            </a:pPr>
            <a:endParaRPr sz="2200"/>
          </a:p>
        </p:txBody>
      </p:sp>
      <p:sp>
        <p:nvSpPr>
          <p:cNvPr id="148" name="Google Shape;148;p22"/>
          <p:cNvSpPr txBox="1">
            <a:spLocks noGrp="1"/>
          </p:cNvSpPr>
          <p:nvPr>
            <p:ph type="body" idx="1"/>
          </p:nvPr>
        </p:nvSpPr>
        <p:spPr>
          <a:xfrm>
            <a:off x="729450" y="2078875"/>
            <a:ext cx="4203900" cy="2261100"/>
          </a:xfrm>
          <a:prstGeom prst="rect">
            <a:avLst/>
          </a:prstGeom>
        </p:spPr>
        <p:txBody>
          <a:bodyPr spcFirstLastPara="1" wrap="square" lIns="91425" tIns="91425" rIns="91425" bIns="91425" anchor="t" anchorCtr="0">
            <a:normAutofit/>
          </a:bodyPr>
          <a:lstStyle/>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Tesco attracts clients interested in pricing, keeps a competitive edge in the market over its peers, and is a cost leader.</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Tesco's Clubcard schemes place a high priority on customer loyalty and help retain customers.</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Tesco has various modes of operation, such as onsite stores, online mediums and mobile applications.</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49" name="Google Shape;149;p22"/>
          <p:cNvPicPr preferRelativeResize="0"/>
          <p:nvPr/>
        </p:nvPicPr>
        <p:blipFill>
          <a:blip r:embed="rId3">
            <a:alphaModFix/>
          </a:blip>
          <a:stretch>
            <a:fillRect/>
          </a:stretch>
        </p:blipFill>
        <p:spPr>
          <a:xfrm>
            <a:off x="5669263" y="1745975"/>
            <a:ext cx="2823562" cy="22611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3"/>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2200">
                <a:solidFill>
                  <a:srgbClr val="000000"/>
                </a:solidFill>
                <a:latin typeface="Arial"/>
                <a:ea typeface="Arial"/>
                <a:cs typeface="Arial"/>
                <a:sym typeface="Arial"/>
              </a:rPr>
              <a:t>Competitive Strategy of TESCO</a:t>
            </a:r>
            <a:endParaRPr sz="2200"/>
          </a:p>
        </p:txBody>
      </p:sp>
      <p:sp>
        <p:nvSpPr>
          <p:cNvPr id="155" name="Google Shape;155;p23"/>
          <p:cNvSpPr txBox="1">
            <a:spLocks noGrp="1"/>
          </p:cNvSpPr>
          <p:nvPr>
            <p:ph type="body" idx="1"/>
          </p:nvPr>
        </p:nvSpPr>
        <p:spPr>
          <a:xfrm>
            <a:off x="729450" y="2078875"/>
            <a:ext cx="4355100" cy="2261100"/>
          </a:xfrm>
          <a:prstGeom prst="rect">
            <a:avLst/>
          </a:prstGeom>
        </p:spPr>
        <p:txBody>
          <a:bodyPr spcFirstLastPara="1" wrap="square" lIns="91425" tIns="91425" rIns="91425" bIns="91425" anchor="t" anchorCtr="0">
            <a:normAutofit lnSpcReduction="10000"/>
          </a:bodyPr>
          <a:lstStyle/>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The modern business dynamics are changing, and implementing AI and machine learning technologies and use in organisations like Tesco provides a competitive edge over its peers.</a:t>
            </a:r>
            <a:endParaRPr sz="1100">
              <a:solidFill>
                <a:srgbClr val="000000"/>
              </a:solidFill>
              <a:latin typeface="Arial"/>
              <a:ea typeface="Arial"/>
              <a:cs typeface="Arial"/>
              <a:sym typeface="Arial"/>
            </a:endParaRPr>
          </a:p>
          <a:p>
            <a:pPr marL="457200" lvl="0" indent="-298450" algn="l" rtl="0">
              <a:lnSpc>
                <a:spcPct val="150000"/>
              </a:lnSpc>
              <a:spcBef>
                <a:spcPts val="0"/>
              </a:spcBef>
              <a:spcAft>
                <a:spcPts val="0"/>
              </a:spcAft>
              <a:buClr>
                <a:srgbClr val="000000"/>
              </a:buClr>
              <a:buSzPts val="1100"/>
              <a:buFont typeface="Arial"/>
              <a:buChar char="●"/>
            </a:pPr>
            <a:r>
              <a:rPr lang="en-GB" sz="1100">
                <a:solidFill>
                  <a:srgbClr val="000000"/>
                </a:solidFill>
                <a:latin typeface="Arial"/>
                <a:ea typeface="Arial"/>
                <a:cs typeface="Arial"/>
                <a:sym typeface="Arial"/>
              </a:rPr>
              <a:t>Tesco's investment in the technology domain in 2022 is around 2.2 billion, and the organisation also invests in logistics and inventory to reduce costs and enhance operational functions (</a:t>
            </a:r>
            <a:r>
              <a:rPr lang="en-GB" sz="1000">
                <a:solidFill>
                  <a:srgbClr val="222222"/>
                </a:solidFill>
                <a:highlight>
                  <a:srgbClr val="FFFFFF"/>
                </a:highlight>
                <a:latin typeface="Arial"/>
                <a:ea typeface="Arial"/>
                <a:cs typeface="Arial"/>
                <a:sym typeface="Arial"/>
              </a:rPr>
              <a:t>Kar 2021</a:t>
            </a:r>
            <a:r>
              <a:rPr lang="en-GB" sz="1100">
                <a:solidFill>
                  <a:srgbClr val="000000"/>
                </a:solidFill>
                <a:latin typeface="Arial"/>
                <a:ea typeface="Arial"/>
                <a:cs typeface="Arial"/>
                <a:sym typeface="Arial"/>
              </a:rPr>
              <a:t>).</a:t>
            </a:r>
            <a:endParaRPr sz="1100">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56" name="Google Shape;156;p23"/>
          <p:cNvPicPr preferRelativeResize="0"/>
          <p:nvPr/>
        </p:nvPicPr>
        <p:blipFill>
          <a:blip r:embed="rId3">
            <a:alphaModFix/>
          </a:blip>
          <a:stretch>
            <a:fillRect/>
          </a:stretch>
        </p:blipFill>
        <p:spPr>
          <a:xfrm>
            <a:off x="5201600" y="1318650"/>
            <a:ext cx="3798400" cy="293397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600">
                <a:solidFill>
                  <a:srgbClr val="000000"/>
                </a:solidFill>
                <a:latin typeface="Arial"/>
                <a:ea typeface="Arial"/>
                <a:cs typeface="Arial"/>
                <a:sym typeface="Arial"/>
              </a:rPr>
              <a:t>Current Green Marketing and Social Responsibility Strategies of TESCO</a:t>
            </a:r>
            <a:endParaRPr sz="3100"/>
          </a:p>
        </p:txBody>
      </p:sp>
      <p:sp>
        <p:nvSpPr>
          <p:cNvPr id="162" name="Google Shape;162;p24"/>
          <p:cNvSpPr txBox="1">
            <a:spLocks noGrp="1"/>
          </p:cNvSpPr>
          <p:nvPr>
            <p:ph type="body" idx="1"/>
          </p:nvPr>
        </p:nvSpPr>
        <p:spPr>
          <a:xfrm>
            <a:off x="729450" y="2078875"/>
            <a:ext cx="4817400" cy="2261100"/>
          </a:xfrm>
          <a:prstGeom prst="rect">
            <a:avLst/>
          </a:prstGeom>
        </p:spPr>
        <p:txBody>
          <a:bodyPr spcFirstLastPara="1" wrap="square" lIns="91425" tIns="91425" rIns="91425" bIns="91425" anchor="t" anchorCtr="0">
            <a:normAutofit fontScale="92500" lnSpcReduction="20000"/>
          </a:bodyPr>
          <a:lstStyle/>
          <a:p>
            <a:pPr marL="457200" lvl="0" indent="-310832" algn="l" rtl="0">
              <a:lnSpc>
                <a:spcPct val="150000"/>
              </a:lnSpc>
              <a:spcBef>
                <a:spcPts val="0"/>
              </a:spcBef>
              <a:spcAft>
                <a:spcPts val="0"/>
              </a:spcAft>
              <a:buClr>
                <a:srgbClr val="000000"/>
              </a:buClr>
              <a:buSzPct val="100000"/>
              <a:buFont typeface="Arial"/>
              <a:buChar char="●"/>
            </a:pPr>
            <a:r>
              <a:rPr lang="en-GB" sz="1400">
                <a:solidFill>
                  <a:srgbClr val="000000"/>
                </a:solidFill>
                <a:latin typeface="Arial"/>
                <a:ea typeface="Arial"/>
                <a:cs typeface="Arial"/>
                <a:sym typeface="Arial"/>
              </a:rPr>
              <a:t>Tesco has established challenging sustainability objectives such as net-zero carbon by 2035.</a:t>
            </a:r>
            <a:endParaRPr sz="1400">
              <a:solidFill>
                <a:srgbClr val="000000"/>
              </a:solidFill>
              <a:latin typeface="Arial"/>
              <a:ea typeface="Arial"/>
              <a:cs typeface="Arial"/>
              <a:sym typeface="Arial"/>
            </a:endParaRPr>
          </a:p>
          <a:p>
            <a:pPr marL="457200" lvl="0" indent="-310832" algn="l" rtl="0">
              <a:lnSpc>
                <a:spcPct val="150000"/>
              </a:lnSpc>
              <a:spcBef>
                <a:spcPts val="0"/>
              </a:spcBef>
              <a:spcAft>
                <a:spcPts val="0"/>
              </a:spcAft>
              <a:buClr>
                <a:srgbClr val="000000"/>
              </a:buClr>
              <a:buSzPct val="100000"/>
              <a:buFont typeface="Arial"/>
              <a:buChar char="●"/>
            </a:pPr>
            <a:r>
              <a:rPr lang="en-GB" sz="1400">
                <a:solidFill>
                  <a:srgbClr val="000000"/>
                </a:solidFill>
                <a:latin typeface="Arial"/>
                <a:ea typeface="Arial"/>
                <a:cs typeface="Arial"/>
                <a:sym typeface="Arial"/>
              </a:rPr>
              <a:t>Tesco also provides training and development opportunities to support the workforce's health and encourages organisational diversity.</a:t>
            </a:r>
            <a:endParaRPr sz="1400">
              <a:solidFill>
                <a:srgbClr val="000000"/>
              </a:solidFill>
              <a:latin typeface="Arial"/>
              <a:ea typeface="Arial"/>
              <a:cs typeface="Arial"/>
              <a:sym typeface="Arial"/>
            </a:endParaRPr>
          </a:p>
          <a:p>
            <a:pPr marL="457200" lvl="0" indent="-310832" algn="l" rtl="0">
              <a:lnSpc>
                <a:spcPct val="150000"/>
              </a:lnSpc>
              <a:spcBef>
                <a:spcPts val="0"/>
              </a:spcBef>
              <a:spcAft>
                <a:spcPts val="0"/>
              </a:spcAft>
              <a:buClr>
                <a:srgbClr val="000000"/>
              </a:buClr>
              <a:buSzPct val="100000"/>
              <a:buFont typeface="Arial"/>
              <a:buChar char="●"/>
            </a:pPr>
            <a:r>
              <a:rPr lang="en-GB" sz="1400">
                <a:solidFill>
                  <a:srgbClr val="000000"/>
                </a:solidFill>
                <a:latin typeface="Arial"/>
                <a:ea typeface="Arial"/>
                <a:cs typeface="Arial"/>
                <a:sym typeface="Arial"/>
              </a:rPr>
              <a:t>Tesco has launched a "Bags of Help" programme, which helps the local community as the money is distributed through sales.</a:t>
            </a:r>
            <a:endParaRPr sz="1600"/>
          </a:p>
        </p:txBody>
      </p:sp>
      <p:pic>
        <p:nvPicPr>
          <p:cNvPr id="163" name="Google Shape;163;p24"/>
          <p:cNvPicPr preferRelativeResize="0"/>
          <p:nvPr/>
        </p:nvPicPr>
        <p:blipFill>
          <a:blip r:embed="rId3">
            <a:alphaModFix/>
          </a:blip>
          <a:stretch>
            <a:fillRect/>
          </a:stretch>
        </p:blipFill>
        <p:spPr>
          <a:xfrm>
            <a:off x="5699250" y="2006250"/>
            <a:ext cx="3292349" cy="21948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5"/>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700">
                <a:solidFill>
                  <a:srgbClr val="000000"/>
                </a:solidFill>
                <a:latin typeface="Arial"/>
                <a:ea typeface="Arial"/>
                <a:cs typeface="Arial"/>
                <a:sym typeface="Arial"/>
              </a:rPr>
              <a:t>Current Green Marketing and Social Responsibility Strategies of TESCO </a:t>
            </a:r>
            <a:endParaRPr sz="3200"/>
          </a:p>
        </p:txBody>
      </p:sp>
      <p:sp>
        <p:nvSpPr>
          <p:cNvPr id="169" name="Google Shape;169;p25"/>
          <p:cNvSpPr txBox="1">
            <a:spLocks noGrp="1"/>
          </p:cNvSpPr>
          <p:nvPr>
            <p:ph type="body" idx="1"/>
          </p:nvPr>
        </p:nvSpPr>
        <p:spPr>
          <a:xfrm>
            <a:off x="729450" y="2078875"/>
            <a:ext cx="4369200" cy="2261100"/>
          </a:xfrm>
          <a:prstGeom prst="rect">
            <a:avLst/>
          </a:prstGeom>
        </p:spPr>
        <p:txBody>
          <a:bodyPr spcFirstLastPara="1" wrap="square" lIns="91425" tIns="91425" rIns="91425" bIns="91425" anchor="t" anchorCtr="0">
            <a:normAutofit fontScale="92500" lnSpcReduction="20000"/>
          </a:bodyPr>
          <a:lstStyle/>
          <a:p>
            <a:pPr marL="457200" lvl="0" indent="-328453" algn="l" rtl="0">
              <a:lnSpc>
                <a:spcPct val="115000"/>
              </a:lnSpc>
              <a:spcBef>
                <a:spcPts val="0"/>
              </a:spcBef>
              <a:spcAft>
                <a:spcPts val="0"/>
              </a:spcAft>
              <a:buClr>
                <a:srgbClr val="000000"/>
              </a:buClr>
              <a:buSzPct val="100000"/>
              <a:buFont typeface="Arial"/>
              <a:buChar char="●"/>
            </a:pPr>
            <a:r>
              <a:rPr lang="en-GB" sz="1700">
                <a:solidFill>
                  <a:srgbClr val="000000"/>
                </a:solidFill>
                <a:latin typeface="Arial"/>
                <a:ea typeface="Arial"/>
                <a:cs typeface="Arial"/>
                <a:sym typeface="Arial"/>
              </a:rPr>
              <a:t>Tesco aims to eliminate food waste from their UK stores and distribution facilities by 2030 and reduce it by 50 per cent.</a:t>
            </a:r>
            <a:endParaRPr sz="1700">
              <a:solidFill>
                <a:srgbClr val="000000"/>
              </a:solidFill>
              <a:latin typeface="Arial"/>
              <a:ea typeface="Arial"/>
              <a:cs typeface="Arial"/>
              <a:sym typeface="Arial"/>
            </a:endParaRPr>
          </a:p>
          <a:p>
            <a:pPr marL="457200" lvl="0" indent="-328453" algn="l" rtl="0">
              <a:lnSpc>
                <a:spcPct val="115000"/>
              </a:lnSpc>
              <a:spcBef>
                <a:spcPts val="0"/>
              </a:spcBef>
              <a:spcAft>
                <a:spcPts val="0"/>
              </a:spcAft>
              <a:buClr>
                <a:srgbClr val="000000"/>
              </a:buClr>
              <a:buSzPct val="100000"/>
              <a:buFont typeface="Arial"/>
              <a:buChar char="●"/>
            </a:pPr>
            <a:r>
              <a:rPr lang="en-GB" sz="1700">
                <a:solidFill>
                  <a:srgbClr val="000000"/>
                </a:solidFill>
                <a:latin typeface="Arial"/>
                <a:ea typeface="Arial"/>
                <a:cs typeface="Arial"/>
                <a:sym typeface="Arial"/>
              </a:rPr>
              <a:t>Tesco has actively invested in renewable energy sources to reduce its carbon footprint.</a:t>
            </a:r>
            <a:endParaRPr sz="1700">
              <a:solidFill>
                <a:srgbClr val="000000"/>
              </a:solidFill>
              <a:latin typeface="Arial"/>
              <a:ea typeface="Arial"/>
              <a:cs typeface="Arial"/>
              <a:sym typeface="Arial"/>
            </a:endParaRPr>
          </a:p>
          <a:p>
            <a:pPr marL="457200" lvl="0" indent="-328453" algn="l" rtl="0">
              <a:lnSpc>
                <a:spcPct val="115000"/>
              </a:lnSpc>
              <a:spcBef>
                <a:spcPts val="0"/>
              </a:spcBef>
              <a:spcAft>
                <a:spcPts val="0"/>
              </a:spcAft>
              <a:buClr>
                <a:srgbClr val="000000"/>
              </a:buClr>
              <a:buSzPct val="100000"/>
              <a:buFont typeface="Arial"/>
              <a:buChar char="●"/>
            </a:pPr>
            <a:r>
              <a:rPr lang="en-GB" sz="1700">
                <a:solidFill>
                  <a:srgbClr val="000000"/>
                </a:solidFill>
                <a:latin typeface="Arial"/>
                <a:ea typeface="Arial"/>
                <a:cs typeface="Arial"/>
                <a:sym typeface="Arial"/>
              </a:rPr>
              <a:t>Tesco has also implemented several programmes encouraging customers to make better food choices.</a:t>
            </a:r>
            <a:endParaRPr sz="1900"/>
          </a:p>
        </p:txBody>
      </p:sp>
      <p:pic>
        <p:nvPicPr>
          <p:cNvPr id="170" name="Google Shape;170;p25"/>
          <p:cNvPicPr preferRelativeResize="0"/>
          <p:nvPr/>
        </p:nvPicPr>
        <p:blipFill>
          <a:blip r:embed="rId3">
            <a:alphaModFix/>
          </a:blip>
          <a:stretch>
            <a:fillRect/>
          </a:stretch>
        </p:blipFill>
        <p:spPr>
          <a:xfrm>
            <a:off x="5251050" y="2006250"/>
            <a:ext cx="3740549" cy="196159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6"/>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600">
                <a:solidFill>
                  <a:srgbClr val="000000"/>
                </a:solidFill>
                <a:latin typeface="Arial"/>
                <a:ea typeface="Arial"/>
                <a:cs typeface="Arial"/>
                <a:sym typeface="Arial"/>
              </a:rPr>
              <a:t>Current Green Marketing and Social Responsibility Strategies of TESCO</a:t>
            </a:r>
            <a:endParaRPr sz="3100"/>
          </a:p>
        </p:txBody>
      </p:sp>
      <p:sp>
        <p:nvSpPr>
          <p:cNvPr id="176" name="Google Shape;176;p26"/>
          <p:cNvSpPr txBox="1">
            <a:spLocks noGrp="1"/>
          </p:cNvSpPr>
          <p:nvPr>
            <p:ph type="body" idx="1"/>
          </p:nvPr>
        </p:nvSpPr>
        <p:spPr>
          <a:xfrm>
            <a:off x="729450" y="2078875"/>
            <a:ext cx="4369200" cy="2668200"/>
          </a:xfrm>
          <a:prstGeom prst="rect">
            <a:avLst/>
          </a:prstGeom>
        </p:spPr>
        <p:txBody>
          <a:bodyPr spcFirstLastPara="1" wrap="square" lIns="91425" tIns="91425" rIns="91425" bIns="91425" anchor="t" anchorCtr="0">
            <a:normAutofit lnSpcReduction="20000"/>
          </a:bodyPr>
          <a:lstStyle/>
          <a:p>
            <a:pPr marL="457200" lvl="0" indent="-318015" algn="l" rtl="0">
              <a:lnSpc>
                <a:spcPct val="150000"/>
              </a:lnSpc>
              <a:spcBef>
                <a:spcPts val="0"/>
              </a:spcBef>
              <a:spcAft>
                <a:spcPts val="0"/>
              </a:spcAft>
              <a:buClr>
                <a:srgbClr val="000000"/>
              </a:buClr>
              <a:buSzPts val="1408"/>
              <a:buFont typeface="Arial"/>
              <a:buChar char="●"/>
            </a:pPr>
            <a:r>
              <a:rPr lang="en-GB" sz="1408">
                <a:solidFill>
                  <a:srgbClr val="000000"/>
                </a:solidFill>
                <a:latin typeface="Arial"/>
                <a:ea typeface="Arial"/>
                <a:cs typeface="Arial"/>
                <a:sym typeface="Arial"/>
              </a:rPr>
              <a:t>They are on a mission to take maximum benefits from the environment and cause minimum damage to it.</a:t>
            </a:r>
            <a:endParaRPr sz="1408">
              <a:solidFill>
                <a:srgbClr val="000000"/>
              </a:solidFill>
              <a:latin typeface="Arial"/>
              <a:ea typeface="Arial"/>
              <a:cs typeface="Arial"/>
              <a:sym typeface="Arial"/>
            </a:endParaRPr>
          </a:p>
          <a:p>
            <a:pPr marL="457200" lvl="0" indent="-318015" algn="l" rtl="0">
              <a:lnSpc>
                <a:spcPct val="150000"/>
              </a:lnSpc>
              <a:spcBef>
                <a:spcPts val="0"/>
              </a:spcBef>
              <a:spcAft>
                <a:spcPts val="0"/>
              </a:spcAft>
              <a:buClr>
                <a:srgbClr val="000000"/>
              </a:buClr>
              <a:buSzPts val="1408"/>
              <a:buFont typeface="Arial"/>
              <a:buChar char="●"/>
            </a:pPr>
            <a:r>
              <a:rPr lang="en-GB" sz="1408">
                <a:solidFill>
                  <a:srgbClr val="000000"/>
                </a:solidFill>
                <a:latin typeface="Arial"/>
                <a:ea typeface="Arial"/>
                <a:cs typeface="Arial"/>
                <a:sym typeface="Arial"/>
              </a:rPr>
              <a:t>Their aim is to go carbon neutral by 2035, and they are working hard on it. </a:t>
            </a:r>
            <a:endParaRPr sz="1408">
              <a:solidFill>
                <a:srgbClr val="000000"/>
              </a:solidFill>
              <a:latin typeface="Arial"/>
              <a:ea typeface="Arial"/>
              <a:cs typeface="Arial"/>
              <a:sym typeface="Arial"/>
            </a:endParaRPr>
          </a:p>
          <a:p>
            <a:pPr marL="457200" lvl="0" indent="-318015" algn="l" rtl="0">
              <a:lnSpc>
                <a:spcPct val="150000"/>
              </a:lnSpc>
              <a:spcBef>
                <a:spcPts val="0"/>
              </a:spcBef>
              <a:spcAft>
                <a:spcPts val="0"/>
              </a:spcAft>
              <a:buClr>
                <a:srgbClr val="000000"/>
              </a:buClr>
              <a:buSzPts val="1408"/>
              <a:buFont typeface="Arial"/>
              <a:buChar char="●"/>
            </a:pPr>
            <a:r>
              <a:rPr lang="en-GB" sz="1408">
                <a:solidFill>
                  <a:srgbClr val="000000"/>
                </a:solidFill>
                <a:latin typeface="Arial"/>
                <a:ea typeface="Arial"/>
                <a:cs typeface="Arial"/>
                <a:sym typeface="Arial"/>
              </a:rPr>
              <a:t>They are already collaborating with their suppliers and partners to make the organisation's goal net zero by 2050.</a:t>
            </a:r>
            <a:endParaRPr sz="1408">
              <a:solidFill>
                <a:srgbClr val="000000"/>
              </a:solidFill>
              <a:latin typeface="Arial"/>
              <a:ea typeface="Arial"/>
              <a:cs typeface="Arial"/>
              <a:sym typeface="Arial"/>
            </a:endParaRPr>
          </a:p>
          <a:p>
            <a:pPr marL="0" lvl="0" indent="0" algn="l" rtl="0">
              <a:spcBef>
                <a:spcPts val="0"/>
              </a:spcBef>
              <a:spcAft>
                <a:spcPts val="1200"/>
              </a:spcAft>
              <a:buNone/>
            </a:pPr>
            <a:endParaRPr/>
          </a:p>
        </p:txBody>
      </p:sp>
      <p:pic>
        <p:nvPicPr>
          <p:cNvPr id="177" name="Google Shape;177;p26"/>
          <p:cNvPicPr preferRelativeResize="0"/>
          <p:nvPr/>
        </p:nvPicPr>
        <p:blipFill>
          <a:blip r:embed="rId3">
            <a:alphaModFix/>
          </a:blip>
          <a:stretch>
            <a:fillRect/>
          </a:stretch>
        </p:blipFill>
        <p:spPr>
          <a:xfrm>
            <a:off x="5251050" y="2006250"/>
            <a:ext cx="3740550" cy="2093962"/>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7"/>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1800">
                <a:solidFill>
                  <a:srgbClr val="000000"/>
                </a:solidFill>
                <a:latin typeface="Arial"/>
                <a:ea typeface="Arial"/>
                <a:cs typeface="Arial"/>
                <a:sym typeface="Arial"/>
              </a:rPr>
              <a:t>Recommendations</a:t>
            </a:r>
            <a:endParaRPr sz="3300"/>
          </a:p>
        </p:txBody>
      </p:sp>
      <p:sp>
        <p:nvSpPr>
          <p:cNvPr id="183" name="Google Shape;183;p27"/>
          <p:cNvSpPr txBox="1">
            <a:spLocks noGrp="1"/>
          </p:cNvSpPr>
          <p:nvPr>
            <p:ph type="body" idx="1"/>
          </p:nvPr>
        </p:nvSpPr>
        <p:spPr>
          <a:xfrm>
            <a:off x="729450" y="2078875"/>
            <a:ext cx="7625100" cy="2261100"/>
          </a:xfrm>
          <a:prstGeom prst="rect">
            <a:avLst/>
          </a:prstGeom>
        </p:spPr>
        <p:txBody>
          <a:bodyPr spcFirstLastPara="1" wrap="square" lIns="91425" tIns="91425" rIns="91425" bIns="91425" anchor="t" anchorCtr="0">
            <a:normAutofit/>
          </a:bodyPr>
          <a:lstStyle/>
          <a:p>
            <a:pPr marL="457200" lvl="0" indent="-330200" algn="l" rtl="0">
              <a:lnSpc>
                <a:spcPct val="150000"/>
              </a:lnSpc>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They can use renewable energies in all their operations to save power within their organisation and as well as to contribute more towards green.</a:t>
            </a:r>
            <a:endParaRPr sz="1600">
              <a:solidFill>
                <a:srgbClr val="000000"/>
              </a:solidFill>
              <a:latin typeface="Arial"/>
              <a:ea typeface="Arial"/>
              <a:cs typeface="Arial"/>
              <a:sym typeface="Arial"/>
            </a:endParaRPr>
          </a:p>
          <a:p>
            <a:pPr marL="457200" lvl="0" indent="-330200" algn="l" rtl="0">
              <a:lnSpc>
                <a:spcPct val="150000"/>
              </a:lnSpc>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They can focus on sustainability to influence more consumers; the quality products made by green will drive in more consumers. </a:t>
            </a:r>
            <a:endParaRPr sz="1600">
              <a:solidFill>
                <a:srgbClr val="000000"/>
              </a:solidFill>
              <a:latin typeface="Arial"/>
              <a:ea typeface="Arial"/>
              <a:cs typeface="Arial"/>
              <a:sym typeface="Arial"/>
            </a:endParaRPr>
          </a:p>
          <a:p>
            <a:pPr marL="457200" lvl="0" indent="-330200" algn="l" rtl="0">
              <a:lnSpc>
                <a:spcPct val="150000"/>
              </a:lnSpc>
              <a:spcBef>
                <a:spcPts val="0"/>
              </a:spcBef>
              <a:spcAft>
                <a:spcPts val="0"/>
              </a:spcAft>
              <a:buClr>
                <a:srgbClr val="000000"/>
              </a:buClr>
              <a:buSzPts val="1600"/>
              <a:buFont typeface="Arial"/>
              <a:buChar char="●"/>
            </a:pPr>
            <a:r>
              <a:rPr lang="en-GB" sz="1600">
                <a:solidFill>
                  <a:srgbClr val="000000"/>
                </a:solidFill>
                <a:latin typeface="Arial"/>
                <a:ea typeface="Arial"/>
                <a:cs typeface="Arial"/>
                <a:sym typeface="Arial"/>
              </a:rPr>
              <a:t>They must adapt quickly to market changes to stay ahead of the competition.</a:t>
            </a:r>
            <a:endParaRPr sz="1600">
              <a:solidFill>
                <a:srgbClr val="000000"/>
              </a:solidFill>
              <a:latin typeface="Arial"/>
              <a:ea typeface="Arial"/>
              <a:cs typeface="Arial"/>
              <a:sym typeface="Arial"/>
            </a:endParaRPr>
          </a:p>
          <a:p>
            <a:pPr marL="0" lvl="0" indent="0" algn="l" rtl="0">
              <a:spcBef>
                <a:spcPts val="0"/>
              </a:spcBef>
              <a:spcAft>
                <a:spcPts val="120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8"/>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sz="2000">
                <a:solidFill>
                  <a:srgbClr val="000000"/>
                </a:solidFill>
                <a:latin typeface="Arial"/>
                <a:ea typeface="Arial"/>
                <a:cs typeface="Arial"/>
                <a:sym typeface="Arial"/>
              </a:rPr>
              <a:t>Conclusion</a:t>
            </a:r>
            <a:endParaRPr sz="3500"/>
          </a:p>
        </p:txBody>
      </p:sp>
      <p:sp>
        <p:nvSpPr>
          <p:cNvPr id="189" name="Google Shape;189;p28"/>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p>
            <a:pPr marL="457200" lvl="0" indent="-323850" algn="l" rtl="0">
              <a:lnSpc>
                <a:spcPct val="115000"/>
              </a:lnSpc>
              <a:spcBef>
                <a:spcPts val="0"/>
              </a:spcBef>
              <a:spcAft>
                <a:spcPts val="0"/>
              </a:spcAft>
              <a:buClr>
                <a:srgbClr val="000000"/>
              </a:buClr>
              <a:buSzPts val="1500"/>
              <a:buFont typeface="Arial"/>
              <a:buChar char="●"/>
            </a:pPr>
            <a:r>
              <a:rPr lang="en-GB" sz="1500">
                <a:solidFill>
                  <a:srgbClr val="000000"/>
                </a:solidFill>
                <a:latin typeface="Arial"/>
                <a:ea typeface="Arial"/>
                <a:cs typeface="Arial"/>
                <a:sym typeface="Arial"/>
              </a:rPr>
              <a:t>The presentation portrays the marketing activities and the contribution of the organisation's marketing team.</a:t>
            </a:r>
            <a:endParaRPr sz="1500">
              <a:solidFill>
                <a:srgbClr val="000000"/>
              </a:solidFill>
              <a:latin typeface="Arial"/>
              <a:ea typeface="Arial"/>
              <a:cs typeface="Arial"/>
              <a:sym typeface="Arial"/>
            </a:endParaRPr>
          </a:p>
          <a:p>
            <a:pPr marL="457200" lvl="0" indent="-323850" algn="l" rtl="0">
              <a:lnSpc>
                <a:spcPct val="115000"/>
              </a:lnSpc>
              <a:spcBef>
                <a:spcPts val="0"/>
              </a:spcBef>
              <a:spcAft>
                <a:spcPts val="0"/>
              </a:spcAft>
              <a:buClr>
                <a:srgbClr val="000000"/>
              </a:buClr>
              <a:buSzPts val="1500"/>
              <a:buFont typeface="Arial"/>
              <a:buChar char="●"/>
            </a:pPr>
            <a:r>
              <a:rPr lang="en-GB" sz="1500">
                <a:solidFill>
                  <a:srgbClr val="000000"/>
                </a:solidFill>
                <a:latin typeface="Arial"/>
                <a:ea typeface="Arial"/>
                <a:cs typeface="Arial"/>
                <a:sym typeface="Arial"/>
              </a:rPr>
              <a:t>The presentation provides the SWOT and PESTLE analyses to provide the environmental factors affecting the organisation.</a:t>
            </a:r>
            <a:endParaRPr sz="1500">
              <a:solidFill>
                <a:srgbClr val="000000"/>
              </a:solidFill>
              <a:latin typeface="Arial"/>
              <a:ea typeface="Arial"/>
              <a:cs typeface="Arial"/>
              <a:sym typeface="Arial"/>
            </a:endParaRPr>
          </a:p>
          <a:p>
            <a:pPr marL="457200" lvl="0" indent="-323850" algn="l" rtl="0">
              <a:lnSpc>
                <a:spcPct val="115000"/>
              </a:lnSpc>
              <a:spcBef>
                <a:spcPts val="0"/>
              </a:spcBef>
              <a:spcAft>
                <a:spcPts val="0"/>
              </a:spcAft>
              <a:buClr>
                <a:srgbClr val="000000"/>
              </a:buClr>
              <a:buSzPts val="1500"/>
              <a:buFont typeface="Arial"/>
              <a:buChar char="●"/>
            </a:pPr>
            <a:r>
              <a:rPr lang="en-GB" sz="1500">
                <a:solidFill>
                  <a:srgbClr val="000000"/>
                </a:solidFill>
                <a:latin typeface="Arial"/>
                <a:ea typeface="Arial"/>
                <a:cs typeface="Arial"/>
                <a:sym typeface="Arial"/>
              </a:rPr>
              <a:t>The presentation also provides the current green and social responsibility are analysed.</a:t>
            </a:r>
            <a:endParaRPr sz="1500">
              <a:solidFill>
                <a:srgbClr val="000000"/>
              </a:solidFill>
              <a:latin typeface="Arial"/>
              <a:ea typeface="Arial"/>
              <a:cs typeface="Arial"/>
              <a:sym typeface="Arial"/>
            </a:endParaRPr>
          </a:p>
          <a:p>
            <a:pPr marL="0" lvl="0" indent="0" algn="l" rtl="0">
              <a:spcBef>
                <a:spcPts val="0"/>
              </a:spcBef>
              <a:spcAft>
                <a:spcPts val="120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9"/>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195" name="Google Shape;195;p29"/>
          <p:cNvSpPr txBox="1">
            <a:spLocks noGrp="1"/>
          </p:cNvSpPr>
          <p:nvPr>
            <p:ph type="body" idx="1"/>
          </p:nvPr>
        </p:nvSpPr>
        <p:spPr>
          <a:xfrm>
            <a:off x="347400" y="1727725"/>
            <a:ext cx="8452800" cy="324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900"/>
              <a:t>Aiello, L.M., Quercia, D., Schifanella, R. and Del Prete, L., 2020. Tesco Grocery 1.0, a large-scale dataset of grocery purchases in London. Scientific data, 7(1), p.57.  Available at   https://doi.org/10.1038/s41597-020-0397-7  [Accessed on 8 July 2022]</a:t>
            </a:r>
            <a:endParaRPr sz="900"/>
          </a:p>
          <a:p>
            <a:pPr marL="0" lvl="0" indent="0" algn="l" rtl="0">
              <a:spcBef>
                <a:spcPts val="1200"/>
              </a:spcBef>
              <a:spcAft>
                <a:spcPts val="0"/>
              </a:spcAft>
              <a:buNone/>
            </a:pPr>
            <a:r>
              <a:rPr lang="en-GB" sz="900"/>
              <a:t>Awadari, A.C. and Kanwal, S., 2019. Employee participation in organisational change: A case of Tesco PLC. International Journal of Financial, Accounting, and Management, 1(2), pp.91-99. Available at  https://doi.org/10.35912/ijfam.v1i2.93  [Accessed on 8 July 2022]</a:t>
            </a:r>
            <a:endParaRPr sz="900"/>
          </a:p>
          <a:p>
            <a:pPr marL="0" lvl="0" indent="0" algn="l" rtl="0">
              <a:spcBef>
                <a:spcPts val="1200"/>
              </a:spcBef>
              <a:spcAft>
                <a:spcPts val="0"/>
              </a:spcAft>
              <a:buNone/>
            </a:pPr>
            <a:r>
              <a:rPr lang="en-GB" sz="900"/>
              <a:t>Hashim, M., Nazam, M., Abrar, M., Hussain, Z., Nazim, M. and Shabbir, R., 2021. Unlocking the sustainable production indicators: a novel tesco based fuzzy AHP approach. Cogent Business &amp; Management, 8(1), p.1870807. Available at  https://doi.org/10.1080/23311975.2020.1870807  [Accessed on 8 July 2022]</a:t>
            </a:r>
            <a:endParaRPr sz="900"/>
          </a:p>
          <a:p>
            <a:pPr marL="0" lvl="0" indent="0" algn="l" rtl="0">
              <a:spcBef>
                <a:spcPts val="1200"/>
              </a:spcBef>
              <a:spcAft>
                <a:spcPts val="0"/>
              </a:spcAft>
              <a:buNone/>
            </a:pPr>
            <a:r>
              <a:rPr lang="en-GB" sz="900"/>
              <a:t>Huang, J., Wang, X., Luo, Y., Yu, L. and Zhang, Z., 2021. Joint green marketing decision-making of green supply chain considering power structure and corporate social responsibility. Entropy, 23(5), p.564. Available at  https://doi.org/10.3390/e23050564   [Accessed on 8 July 2022]</a:t>
            </a:r>
            <a:endParaRPr sz="900"/>
          </a:p>
          <a:p>
            <a:pPr marL="0" lvl="0" indent="0" algn="l" rtl="0">
              <a:spcBef>
                <a:spcPts val="1200"/>
              </a:spcBef>
              <a:spcAft>
                <a:spcPts val="0"/>
              </a:spcAft>
              <a:buNone/>
            </a:pPr>
            <a:r>
              <a:rPr lang="en-GB" sz="900"/>
              <a:t>Kar, S.K., Bansal, R. and Mishra, S., 2021. Tesco: Entry and Expansion Strategy in India. Emerging Economies Cases Journal, 3(2), pp.65-76. Available at  https://doi.org/10.1177/25166042211038465  [Accessed on 8 July 2022]</a:t>
            </a:r>
            <a:endParaRPr sz="900"/>
          </a:p>
          <a:p>
            <a:pPr marL="0" lvl="0" indent="0" algn="l" rtl="0">
              <a:spcBef>
                <a:spcPts val="1200"/>
              </a:spcBef>
              <a:spcAft>
                <a:spcPts val="0"/>
              </a:spcAft>
              <a:buNone/>
            </a:pPr>
            <a:r>
              <a:rPr lang="en-GB" sz="900"/>
              <a:t>Li, L., Wang, Y. and Zhang, Y.Y., 2023. A critical examination of M&amp;S's current strategic and marketing position, as well as potential sustainable competitive marketing strategies. International Journal of Science and Business, 18(1), pp.108-117. Available at  https://doi.org.10.5281/zenodo.7572224  [Accessed on 8 July 2022]</a:t>
            </a:r>
            <a:endParaRPr sz="900"/>
          </a:p>
          <a:p>
            <a:pPr marL="0" lvl="0" indent="0" algn="l" rtl="0">
              <a:spcBef>
                <a:spcPts val="1200"/>
              </a:spcBef>
              <a:spcAft>
                <a:spcPts val="1200"/>
              </a:spcAft>
              <a:buNone/>
            </a:pPr>
            <a:r>
              <a:rPr lang="en-GB" sz="900"/>
              <a:t>Nilova, L. and Malyutenkova, S., 2020. Challenges and opportunities for promoting functional foods in e-commerce. In E3S Web of Conferences (Vol. 164, p. 09012). EDP Sciences. Available at https://doi.org/10.1051/e3sconf/202016409012   [Accessed on 8 July 2022]</a:t>
            </a:r>
            <a:endParaRPr sz="9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0"/>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201" name="Google Shape;201;p30"/>
          <p:cNvSpPr txBox="1">
            <a:spLocks noGrp="1"/>
          </p:cNvSpPr>
          <p:nvPr>
            <p:ph type="body" idx="1"/>
          </p:nvPr>
        </p:nvSpPr>
        <p:spPr>
          <a:xfrm>
            <a:off x="729450" y="2078875"/>
            <a:ext cx="7688700" cy="2610900"/>
          </a:xfrm>
          <a:prstGeom prst="rect">
            <a:avLst/>
          </a:prstGeom>
        </p:spPr>
        <p:txBody>
          <a:bodyPr spcFirstLastPara="1" wrap="square" lIns="91425" tIns="91425" rIns="91425" bIns="91425" anchor="t" anchorCtr="0">
            <a:noAutofit/>
          </a:bodyPr>
          <a:lstStyle/>
          <a:p>
            <a:pPr marL="0" lvl="0" indent="0" algn="l" rtl="0">
              <a:lnSpc>
                <a:spcPct val="95000"/>
              </a:lnSpc>
              <a:spcBef>
                <a:spcPts val="0"/>
              </a:spcBef>
              <a:spcAft>
                <a:spcPts val="0"/>
              </a:spcAft>
              <a:buSzPts val="770"/>
              <a:buNone/>
            </a:pPr>
            <a:r>
              <a:rPr lang="en-GB" sz="1010"/>
              <a:t>Nyame-Asiamah, F. and Ghulam, S., 2020. The relationship between CSR activity and sales growth in the UK retailing sector. Social Responsibility Journal, 16(3), pp.387-401. Available at  https://doi.org/10.1108/SRJ-09-2018-0245    [Accessed on 8 July 2022]</a:t>
            </a:r>
            <a:endParaRPr sz="1010"/>
          </a:p>
          <a:p>
            <a:pPr marL="0" lvl="0" indent="0" algn="l" rtl="0">
              <a:lnSpc>
                <a:spcPct val="95000"/>
              </a:lnSpc>
              <a:spcBef>
                <a:spcPts val="1200"/>
              </a:spcBef>
              <a:spcAft>
                <a:spcPts val="0"/>
              </a:spcAft>
              <a:buSzPts val="770"/>
              <a:buNone/>
            </a:pPr>
            <a:r>
              <a:rPr lang="en-GB" sz="1010"/>
              <a:t>Peeroo, S., 2019. Customer-initiated conversations on the Facebook pages of Tesco and Walmart. In Information Systems Design and Intelligent Applications: Proceedings of Fifth International Conference INDIA 2018 Volume 2 (pp. 43-51). Springer Singapore. Available at  https://doi.org/10.1007/978-981-13-3338-5_5  [Accessed on 8 July 2022]</a:t>
            </a:r>
            <a:endParaRPr sz="1010"/>
          </a:p>
          <a:p>
            <a:pPr marL="0" lvl="0" indent="0" algn="l" rtl="0">
              <a:lnSpc>
                <a:spcPct val="95000"/>
              </a:lnSpc>
              <a:spcBef>
                <a:spcPts val="1200"/>
              </a:spcBef>
              <a:spcAft>
                <a:spcPts val="0"/>
              </a:spcAft>
              <a:buSzPts val="770"/>
              <a:buNone/>
            </a:pPr>
            <a:r>
              <a:rPr lang="en-GB" sz="1010"/>
              <a:t>Sharmaa, A., Jain, R. and Pajni, N.S., 2022. Risk Identification Techniques in Retail Industry: A case study of Tesco Plc. J. Corp. Gov. Insur. Risk Manag, 9, pp.201-214. Available at https://doi.org/10.51410/jcgirm.9.1.13 [Accessed on 8 July 2022]</a:t>
            </a:r>
            <a:endParaRPr sz="1010"/>
          </a:p>
          <a:p>
            <a:pPr marL="0" lvl="0" indent="0" algn="l" rtl="0">
              <a:lnSpc>
                <a:spcPct val="95000"/>
              </a:lnSpc>
              <a:spcBef>
                <a:spcPts val="1200"/>
              </a:spcBef>
              <a:spcAft>
                <a:spcPts val="0"/>
              </a:spcAft>
              <a:buSzPts val="770"/>
              <a:buNone/>
            </a:pPr>
            <a:r>
              <a:rPr lang="en-GB" sz="1010"/>
              <a:t>Woohyoung, K., Kim, H. and Hwang, J., 2020. Transnational corporation’s failure in China: Focus on Tesco. Sustainability, 12(17), p.7170. Available at  https://doi.org./10.3390/su12177170  [Accessed on 8 July 2022]</a:t>
            </a:r>
            <a:endParaRPr sz="1010"/>
          </a:p>
          <a:p>
            <a:pPr marL="0" lvl="0" indent="0" algn="l" rtl="0">
              <a:lnSpc>
                <a:spcPct val="95000"/>
              </a:lnSpc>
              <a:spcBef>
                <a:spcPts val="1200"/>
              </a:spcBef>
              <a:spcAft>
                <a:spcPts val="1200"/>
              </a:spcAft>
              <a:buSzPts val="770"/>
              <a:buNone/>
            </a:pPr>
            <a:r>
              <a:rPr lang="en-GB" sz="1010"/>
              <a:t>Zhao, C., 2021. Research on Cost Management of E-commerce Enterprises Based on Value Chain——Taking Suning Tesco as an Example. Available at  https://doi.org./10.25236/iemb.2021.026 [Accessed on 8 July 2022]</a:t>
            </a:r>
            <a:endParaRPr sz="1010"/>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2564</Words>
  <Application>Microsoft Office PowerPoint</Application>
  <PresentationFormat>On-screen Show (16:9)</PresentationFormat>
  <Paragraphs>92</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Raleway</vt:lpstr>
      <vt:lpstr>Lato</vt:lpstr>
      <vt:lpstr>Streamline</vt:lpstr>
      <vt:lpstr>PRESENTATION - A Critical Analysis of the Global Business Environment - Post Pandemic </vt:lpstr>
      <vt:lpstr>Introduction</vt:lpstr>
      <vt:lpstr>Market Analysis of Internal Factors of Tesco  </vt:lpstr>
      <vt:lpstr>Market Analysis of Internal Factors of Tesco </vt:lpstr>
      <vt:lpstr>Market Analysis of external factors of Tesco </vt:lpstr>
      <vt:lpstr>Market Analysis of external factors of Tesco </vt:lpstr>
      <vt:lpstr>Key factors that contribute to TESCO’s market failure  </vt:lpstr>
      <vt:lpstr>Allocated resources to meet the current challenges faced by TESCO within its environment </vt:lpstr>
      <vt:lpstr>Allocated resources to meet the current challenges faced by TESCO within its environment </vt:lpstr>
      <vt:lpstr>Competitive Strategy of TESCO </vt:lpstr>
      <vt:lpstr>Competitive Strategy of TESCO</vt:lpstr>
      <vt:lpstr>Current Green Marketing and Social Responsibility Strategies of TESCO</vt:lpstr>
      <vt:lpstr>Current Green Marketing and Social Responsibility Strategies of TESCO </vt:lpstr>
      <vt:lpstr>Current Green Marketing and Social Responsibility Strategies of TESCO</vt:lpstr>
      <vt:lpstr>Recommendations</vt:lpstr>
      <vt:lpstr>Conclusion</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A Critical Analysis of the Global Business Environment - Post Pandemic </dc:title>
  <cp:lastModifiedBy>CHINTAN</cp:lastModifiedBy>
  <cp:revision>1</cp:revision>
  <dcterms:modified xsi:type="dcterms:W3CDTF">2023-07-10T07:55:11Z</dcterms:modified>
</cp:coreProperties>
</file>