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64" r:id="rId3"/>
    <p:sldId id="265" r:id="rId4"/>
    <p:sldId id="257" r:id="rId5"/>
    <p:sldId id="263" r:id="rId6"/>
    <p:sldId id="262" r:id="rId7"/>
    <p:sldId id="260" r:id="rId8"/>
    <p:sldId id="261" r:id="rId9"/>
    <p:sldId id="259" r:id="rId10"/>
    <p:sldId id="258"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ubomir Semerdzhiev" userId="a6d0d9796a4c5db4" providerId="LiveId" clId="{4111D107-3FCA-4A16-A702-9E826C3D1E38}"/>
    <pc:docChg chg="undo custSel modSld">
      <pc:chgData name="Lyubomir Semerdzhiev" userId="a6d0d9796a4c5db4" providerId="LiveId" clId="{4111D107-3FCA-4A16-A702-9E826C3D1E38}" dt="2022-08-30T16:03:35.981" v="4670" actId="207"/>
      <pc:docMkLst>
        <pc:docMk/>
      </pc:docMkLst>
      <pc:sldChg chg="modSp mod">
        <pc:chgData name="Lyubomir Semerdzhiev" userId="a6d0d9796a4c5db4" providerId="LiveId" clId="{4111D107-3FCA-4A16-A702-9E826C3D1E38}" dt="2022-08-30T16:02:17.352" v="4665" actId="20577"/>
        <pc:sldMkLst>
          <pc:docMk/>
          <pc:sldMk cId="751068586" sldId="256"/>
        </pc:sldMkLst>
        <pc:spChg chg="mod">
          <ac:chgData name="Lyubomir Semerdzhiev" userId="a6d0d9796a4c5db4" providerId="LiveId" clId="{4111D107-3FCA-4A16-A702-9E826C3D1E38}" dt="2022-08-30T16:02:17.352" v="4665" actId="20577"/>
          <ac:spMkLst>
            <pc:docMk/>
            <pc:sldMk cId="751068586" sldId="256"/>
            <ac:spMk id="3" creationId="{00000000-0000-0000-0000-000000000000}"/>
          </ac:spMkLst>
        </pc:spChg>
      </pc:sldChg>
      <pc:sldChg chg="modNotesTx">
        <pc:chgData name="Lyubomir Semerdzhiev" userId="a6d0d9796a4c5db4" providerId="LiveId" clId="{4111D107-3FCA-4A16-A702-9E826C3D1E38}" dt="2022-08-30T15:55:39.597" v="2852" actId="20577"/>
        <pc:sldMkLst>
          <pc:docMk/>
          <pc:sldMk cId="2182164250" sldId="257"/>
        </pc:sldMkLst>
      </pc:sldChg>
      <pc:sldChg chg="modSp mod">
        <pc:chgData name="Lyubomir Semerdzhiev" userId="a6d0d9796a4c5db4" providerId="LiveId" clId="{4111D107-3FCA-4A16-A702-9E826C3D1E38}" dt="2022-08-30T16:03:35.981" v="4670" actId="207"/>
        <pc:sldMkLst>
          <pc:docMk/>
          <pc:sldMk cId="270862281" sldId="259"/>
        </pc:sldMkLst>
        <pc:spChg chg="mod">
          <ac:chgData name="Lyubomir Semerdzhiev" userId="a6d0d9796a4c5db4" providerId="LiveId" clId="{4111D107-3FCA-4A16-A702-9E826C3D1E38}" dt="2022-08-30T16:03:35.981" v="4670" actId="207"/>
          <ac:spMkLst>
            <pc:docMk/>
            <pc:sldMk cId="270862281" sldId="259"/>
            <ac:spMk id="3" creationId="{00000000-0000-0000-0000-000000000000}"/>
          </ac:spMkLst>
        </pc:spChg>
      </pc:sldChg>
      <pc:sldChg chg="modNotesTx">
        <pc:chgData name="Lyubomir Semerdzhiev" userId="a6d0d9796a4c5db4" providerId="LiveId" clId="{4111D107-3FCA-4A16-A702-9E826C3D1E38}" dt="2022-08-30T15:57:24.249" v="4521" actId="20577"/>
        <pc:sldMkLst>
          <pc:docMk/>
          <pc:sldMk cId="3989656952" sldId="260"/>
        </pc:sldMkLst>
      </pc:sldChg>
      <pc:sldChg chg="modSp mod modNotesTx">
        <pc:chgData name="Lyubomir Semerdzhiev" userId="a6d0d9796a4c5db4" providerId="LiveId" clId="{4111D107-3FCA-4A16-A702-9E826C3D1E38}" dt="2022-08-30T16:03:18.289" v="4669" actId="207"/>
        <pc:sldMkLst>
          <pc:docMk/>
          <pc:sldMk cId="846788693" sldId="262"/>
        </pc:sldMkLst>
        <pc:spChg chg="mod">
          <ac:chgData name="Lyubomir Semerdzhiev" userId="a6d0d9796a4c5db4" providerId="LiveId" clId="{4111D107-3FCA-4A16-A702-9E826C3D1E38}" dt="2022-08-30T16:03:18.289" v="4669" actId="207"/>
          <ac:spMkLst>
            <pc:docMk/>
            <pc:sldMk cId="846788693" sldId="262"/>
            <ac:spMk id="3" creationId="{00000000-0000-0000-0000-000000000000}"/>
          </ac:spMkLst>
        </pc:spChg>
      </pc:sldChg>
      <pc:sldChg chg="modSp mod modNotesTx">
        <pc:chgData name="Lyubomir Semerdzhiev" userId="a6d0d9796a4c5db4" providerId="LiveId" clId="{4111D107-3FCA-4A16-A702-9E826C3D1E38}" dt="2022-08-30T16:02:53.264" v="4668" actId="207"/>
        <pc:sldMkLst>
          <pc:docMk/>
          <pc:sldMk cId="1704193958" sldId="264"/>
        </pc:sldMkLst>
        <pc:spChg chg="mod">
          <ac:chgData name="Lyubomir Semerdzhiev" userId="a6d0d9796a4c5db4" providerId="LiveId" clId="{4111D107-3FCA-4A16-A702-9E826C3D1E38}" dt="2022-08-30T16:02:35.438" v="4667" actId="1076"/>
          <ac:spMkLst>
            <pc:docMk/>
            <pc:sldMk cId="1704193958" sldId="264"/>
            <ac:spMk id="2" creationId="{00000000-0000-0000-0000-000000000000}"/>
          </ac:spMkLst>
        </pc:spChg>
        <pc:spChg chg="mod">
          <ac:chgData name="Lyubomir Semerdzhiev" userId="a6d0d9796a4c5db4" providerId="LiveId" clId="{4111D107-3FCA-4A16-A702-9E826C3D1E38}" dt="2022-08-30T16:02:53.264" v="4668" actId="207"/>
          <ac:spMkLst>
            <pc:docMk/>
            <pc:sldMk cId="1704193958" sldId="264"/>
            <ac:spMk id="3" creationId="{00000000-0000-0000-0000-000000000000}"/>
          </ac:spMkLst>
        </pc:spChg>
      </pc:sldChg>
      <pc:sldChg chg="modNotesTx">
        <pc:chgData name="Lyubomir Semerdzhiev" userId="a6d0d9796a4c5db4" providerId="LiveId" clId="{4111D107-3FCA-4A16-A702-9E826C3D1E38}" dt="2022-08-30T15:58:18.601" v="4522" actId="20577"/>
        <pc:sldMkLst>
          <pc:docMk/>
          <pc:sldMk cId="677427698"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8D3409-087B-4732-83F0-00387DC368CD}" type="datetimeFigureOut">
              <a:rPr lang="en-IN" smtClean="0"/>
              <a:t>30-08-2022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E2F0F0-80AF-4640-93FD-A6EEE2EA5478}" type="slidenum">
              <a:rPr lang="en-IN" smtClean="0"/>
              <a:t>‹#›</a:t>
            </a:fld>
            <a:endParaRPr lang="en-IN"/>
          </a:p>
        </p:txBody>
      </p:sp>
    </p:spTree>
    <p:extLst>
      <p:ext uri="{BB962C8B-B14F-4D97-AF65-F5344CB8AC3E}">
        <p14:creationId xmlns:p14="http://schemas.microsoft.com/office/powerpoint/2010/main" val="927957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CE2F0F0-80AF-4640-93FD-A6EEE2EA5478}" type="slidenum">
              <a:rPr lang="en-IN" smtClean="0"/>
              <a:t>2</a:t>
            </a:fld>
            <a:endParaRPr lang="en-IN"/>
          </a:p>
        </p:txBody>
      </p:sp>
    </p:spTree>
    <p:extLst>
      <p:ext uri="{BB962C8B-B14F-4D97-AF65-F5344CB8AC3E}">
        <p14:creationId xmlns:p14="http://schemas.microsoft.com/office/powerpoint/2010/main" val="2239369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4CE2F0F0-80AF-4640-93FD-A6EEE2EA5478}" type="slidenum">
              <a:rPr lang="en-IN" smtClean="0"/>
              <a:t>3</a:t>
            </a:fld>
            <a:endParaRPr lang="en-IN"/>
          </a:p>
        </p:txBody>
      </p:sp>
    </p:spTree>
    <p:extLst>
      <p:ext uri="{BB962C8B-B14F-4D97-AF65-F5344CB8AC3E}">
        <p14:creationId xmlns:p14="http://schemas.microsoft.com/office/powerpoint/2010/main" val="1260149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CE2F0F0-80AF-4640-93FD-A6EEE2EA5478}" type="slidenum">
              <a:rPr lang="en-IN" smtClean="0"/>
              <a:t>4</a:t>
            </a:fld>
            <a:endParaRPr lang="en-IN"/>
          </a:p>
        </p:txBody>
      </p:sp>
    </p:spTree>
    <p:extLst>
      <p:ext uri="{BB962C8B-B14F-4D97-AF65-F5344CB8AC3E}">
        <p14:creationId xmlns:p14="http://schemas.microsoft.com/office/powerpoint/2010/main" val="670049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CE2F0F0-80AF-4640-93FD-A6EEE2EA5478}" type="slidenum">
              <a:rPr lang="en-IN" smtClean="0"/>
              <a:t>6</a:t>
            </a:fld>
            <a:endParaRPr lang="en-IN"/>
          </a:p>
        </p:txBody>
      </p:sp>
    </p:spTree>
    <p:extLst>
      <p:ext uri="{BB962C8B-B14F-4D97-AF65-F5344CB8AC3E}">
        <p14:creationId xmlns:p14="http://schemas.microsoft.com/office/powerpoint/2010/main" val="2659285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4CE2F0F0-80AF-4640-93FD-A6EEE2EA5478}" type="slidenum">
              <a:rPr lang="en-IN" smtClean="0"/>
              <a:t>7</a:t>
            </a:fld>
            <a:endParaRPr lang="en-IN"/>
          </a:p>
        </p:txBody>
      </p:sp>
    </p:spTree>
    <p:extLst>
      <p:ext uri="{BB962C8B-B14F-4D97-AF65-F5344CB8AC3E}">
        <p14:creationId xmlns:p14="http://schemas.microsoft.com/office/powerpoint/2010/main" val="304550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C506AF74-3F4F-43E9-B8AB-84825E1C02BB}" type="datetimeFigureOut">
              <a:rPr lang="en-IN" smtClean="0"/>
              <a:t>30-08-2022</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EA1A9381-C31E-4CEA-A1D5-B16DE502D1F0}"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C506AF74-3F4F-43E9-B8AB-84825E1C02BB}" type="datetimeFigureOut">
              <a:rPr lang="en-IN" smtClean="0"/>
              <a:t>30-08-2022</a:t>
            </a:fld>
            <a:endParaRPr lang="en-IN"/>
          </a:p>
        </p:txBody>
      </p:sp>
      <p:sp>
        <p:nvSpPr>
          <p:cNvPr id="9" name="Slide Number Placeholder 8"/>
          <p:cNvSpPr>
            <a:spLocks noGrp="1"/>
          </p:cNvSpPr>
          <p:nvPr>
            <p:ph type="sldNum" sz="quarter" idx="15"/>
          </p:nvPr>
        </p:nvSpPr>
        <p:spPr/>
        <p:txBody>
          <a:bodyPr rtlCol="0"/>
          <a:lstStyle/>
          <a:p>
            <a:fld id="{EA1A9381-C31E-4CEA-A1D5-B16DE502D1F0}"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C506AF74-3F4F-43E9-B8AB-84825E1C02BB}" type="datetimeFigureOut">
              <a:rPr lang="en-IN" smtClean="0"/>
              <a:t>30-08-2022</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EA1A9381-C31E-4CEA-A1D5-B16DE502D1F0}"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C506AF74-3F4F-43E9-B8AB-84825E1C02BB}" type="datetimeFigureOut">
              <a:rPr lang="en-IN" smtClean="0"/>
              <a:t>30-08-2022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A1A9381-C31E-4CEA-A1D5-B16DE502D1F0}"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C506AF74-3F4F-43E9-B8AB-84825E1C02BB}" type="datetimeFigureOut">
              <a:rPr lang="en-IN" smtClean="0"/>
              <a:t>30-08-2022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A1A9381-C31E-4CEA-A1D5-B16DE502D1F0}"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C506AF74-3F4F-43E9-B8AB-84825E1C02BB}" type="datetimeFigureOut">
              <a:rPr lang="en-IN" smtClean="0"/>
              <a:t>30-08-2022</a:t>
            </a:fld>
            <a:endParaRPr lang="en-IN"/>
          </a:p>
        </p:txBody>
      </p:sp>
      <p:sp>
        <p:nvSpPr>
          <p:cNvPr id="7" name="Slide Number Placeholder 6"/>
          <p:cNvSpPr>
            <a:spLocks noGrp="1"/>
          </p:cNvSpPr>
          <p:nvPr>
            <p:ph type="sldNum" sz="quarter" idx="11"/>
          </p:nvPr>
        </p:nvSpPr>
        <p:spPr/>
        <p:txBody>
          <a:bodyPr rtlCol="0"/>
          <a:lstStyle/>
          <a:p>
            <a:fld id="{EA1A9381-C31E-4CEA-A1D5-B16DE502D1F0}"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06AF74-3F4F-43E9-B8AB-84825E1C02BB}" type="datetimeFigureOut">
              <a:rPr lang="en-IN" smtClean="0"/>
              <a:t>30-08-2022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A1A9381-C31E-4CEA-A1D5-B16DE502D1F0}"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C506AF74-3F4F-43E9-B8AB-84825E1C02BB}" type="datetimeFigureOut">
              <a:rPr lang="en-IN" smtClean="0"/>
              <a:t>30-08-2022</a:t>
            </a:fld>
            <a:endParaRPr lang="en-IN"/>
          </a:p>
        </p:txBody>
      </p:sp>
      <p:sp>
        <p:nvSpPr>
          <p:cNvPr id="22" name="Slide Number Placeholder 21"/>
          <p:cNvSpPr>
            <a:spLocks noGrp="1"/>
          </p:cNvSpPr>
          <p:nvPr>
            <p:ph type="sldNum" sz="quarter" idx="15"/>
          </p:nvPr>
        </p:nvSpPr>
        <p:spPr/>
        <p:txBody>
          <a:bodyPr rtlCol="0"/>
          <a:lstStyle/>
          <a:p>
            <a:fld id="{EA1A9381-C31E-4CEA-A1D5-B16DE502D1F0}"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C506AF74-3F4F-43E9-B8AB-84825E1C02BB}" type="datetimeFigureOut">
              <a:rPr lang="en-IN" smtClean="0"/>
              <a:t>30-08-2022</a:t>
            </a:fld>
            <a:endParaRPr lang="en-IN"/>
          </a:p>
        </p:txBody>
      </p:sp>
      <p:sp>
        <p:nvSpPr>
          <p:cNvPr id="18" name="Slide Number Placeholder 17"/>
          <p:cNvSpPr>
            <a:spLocks noGrp="1"/>
          </p:cNvSpPr>
          <p:nvPr>
            <p:ph type="sldNum" sz="quarter" idx="11"/>
          </p:nvPr>
        </p:nvSpPr>
        <p:spPr/>
        <p:txBody>
          <a:bodyPr rtlCol="0"/>
          <a:lstStyle/>
          <a:p>
            <a:fld id="{EA1A9381-C31E-4CEA-A1D5-B16DE502D1F0}"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506AF74-3F4F-43E9-B8AB-84825E1C02BB}" type="datetimeFigureOut">
              <a:rPr lang="en-IN" smtClean="0"/>
              <a:t>30-08-2022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1A9381-C31E-4CEA-A1D5-B16DE502D1F0}"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506AF74-3F4F-43E9-B8AB-84825E1C02BB}" type="datetimeFigureOut">
              <a:rPr lang="en-IN" smtClean="0"/>
              <a:t>30-08-2022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1A9381-C31E-4CEA-A1D5-B16DE502D1F0}"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506AF74-3F4F-43E9-B8AB-84825E1C02BB}" type="datetimeFigureOut">
              <a:rPr lang="en-IN" smtClean="0"/>
              <a:t>30-08-2022</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EA1A9381-C31E-4CEA-A1D5-B16DE502D1F0}"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63689" y="4437112"/>
            <a:ext cx="7375910" cy="1440160"/>
          </a:xfrm>
        </p:spPr>
        <p:style>
          <a:lnRef idx="2">
            <a:schemeClr val="accent1"/>
          </a:lnRef>
          <a:fillRef idx="1">
            <a:schemeClr val="lt1"/>
          </a:fillRef>
          <a:effectRef idx="0">
            <a:schemeClr val="accent1"/>
          </a:effectRef>
          <a:fontRef idx="minor">
            <a:schemeClr val="dk1"/>
          </a:fontRef>
        </p:style>
        <p:txBody>
          <a:bodyPr/>
          <a:lstStyle/>
          <a:p>
            <a:r>
              <a:rPr lang="en-US" b="1" dirty="0">
                <a:latin typeface="Times New Roman" pitchFamily="18" charset="0"/>
                <a:cs typeface="Times New Roman" pitchFamily="18" charset="0"/>
              </a:rPr>
              <a:t>Developing Relationships and Workplace Achievements</a:t>
            </a:r>
            <a:endParaRPr lang="en-IN" b="1" dirty="0">
              <a:latin typeface="Times New Roman" pitchFamily="18" charset="0"/>
              <a:cs typeface="Times New Roman" pitchFamily="18" charset="0"/>
            </a:endParaRPr>
          </a:p>
        </p:txBody>
      </p:sp>
      <p:sp>
        <p:nvSpPr>
          <p:cNvPr id="3" name="Subtitle 2"/>
          <p:cNvSpPr>
            <a:spLocks noGrp="1"/>
          </p:cNvSpPr>
          <p:nvPr>
            <p:ph type="subTitle" idx="1"/>
          </p:nvPr>
        </p:nvSpPr>
        <p:spPr>
          <a:xfrm>
            <a:off x="1763687" y="5892147"/>
            <a:ext cx="7375911" cy="936104"/>
          </a:xfrm>
        </p:spPr>
        <p:style>
          <a:lnRef idx="1">
            <a:schemeClr val="accent1"/>
          </a:lnRef>
          <a:fillRef idx="2">
            <a:schemeClr val="accent1"/>
          </a:fillRef>
          <a:effectRef idx="1">
            <a:schemeClr val="accent1"/>
          </a:effectRef>
          <a:fontRef idx="minor">
            <a:schemeClr val="dk1"/>
          </a:fontRef>
        </p:style>
        <p:txBody>
          <a:bodyPr>
            <a:normAutofit fontScale="92500" lnSpcReduction="20000"/>
          </a:bodyPr>
          <a:lstStyle/>
          <a:p>
            <a:r>
              <a:rPr lang="en-IN" b="1" dirty="0">
                <a:solidFill>
                  <a:schemeClr val="tx1"/>
                </a:solidFill>
                <a:latin typeface="Times New Roman" pitchFamily="18" charset="0"/>
                <a:cs typeface="Times New Roman" pitchFamily="18" charset="0"/>
              </a:rPr>
              <a:t>BMSW 5102 BY FILIPKA FILIPOVA</a:t>
            </a:r>
          </a:p>
          <a:p>
            <a:r>
              <a:rPr lang="en-IN" dirty="0">
                <a:solidFill>
                  <a:schemeClr val="tx1"/>
                </a:solidFill>
                <a:latin typeface="Times New Roman" pitchFamily="18" charset="0"/>
                <a:cs typeface="Times New Roman" pitchFamily="18" charset="0"/>
              </a:rPr>
              <a:t>STUDENT NUMBER: 1921533</a:t>
            </a:r>
          </a:p>
          <a:p>
            <a:r>
              <a:rPr lang="en-IN" b="1" dirty="0">
                <a:solidFill>
                  <a:schemeClr val="tx1"/>
                </a:solidFill>
                <a:latin typeface="Times New Roman" pitchFamily="18" charset="0"/>
                <a:cs typeface="Times New Roman" pitchFamily="18" charset="0"/>
              </a:rPr>
              <a:t>LECTURER: GREGORY COWAN</a:t>
            </a:r>
          </a:p>
        </p:txBody>
      </p:sp>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37287"/>
          <a:stretch/>
        </p:blipFill>
        <p:spPr bwMode="auto">
          <a:xfrm>
            <a:off x="1763688" y="-7105"/>
            <a:ext cx="7375911" cy="4444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1068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Introduction </a:t>
            </a:r>
            <a:br>
              <a:rPr lang="en-IN" dirty="0"/>
            </a:br>
            <a:endParaRPr lang="en-IN" dirty="0"/>
          </a:p>
        </p:txBody>
      </p:sp>
      <p:sp>
        <p:nvSpPr>
          <p:cNvPr id="3" name="Content Placeholder 2"/>
          <p:cNvSpPr>
            <a:spLocks noGrp="1"/>
          </p:cNvSpPr>
          <p:nvPr>
            <p:ph sz="quarter" idx="1"/>
          </p:nvPr>
        </p:nvSpPr>
        <p:spPr/>
        <p:txBody>
          <a:bodyPr/>
          <a:lstStyle/>
          <a:p>
            <a:pPr algn="just"/>
            <a:r>
              <a:rPr lang="en-US" dirty="0"/>
              <a:t>Management is a kind of leadership that helps in the achievement of </a:t>
            </a:r>
            <a:r>
              <a:rPr lang="en-US" dirty="0" err="1"/>
              <a:t>organisational</a:t>
            </a:r>
            <a:r>
              <a:rPr lang="en-US" dirty="0"/>
              <a:t> goals (</a:t>
            </a:r>
            <a:r>
              <a:rPr lang="en-US" b="0" i="0" dirty="0">
                <a:effectLst/>
                <a:latin typeface="+mj-lt"/>
              </a:rPr>
              <a:t>Armstrong and Mullins, 2014)</a:t>
            </a:r>
            <a:r>
              <a:rPr lang="en-US" dirty="0"/>
              <a:t>. </a:t>
            </a:r>
          </a:p>
          <a:p>
            <a:pPr algn="just"/>
            <a:r>
              <a:rPr lang="en-US" dirty="0"/>
              <a:t>This presentation would be discussing some of the aspects of human resource management and also represents the personal skills audit that depicts the benefit of the company Sainsbury’s for providing the appropriate training and development in Human Resource Management department. </a:t>
            </a:r>
            <a:endParaRPr lang="en-IN" dirty="0"/>
          </a:p>
          <a:p>
            <a:pPr algn="just"/>
            <a:endParaRPr lang="en-IN" dirty="0"/>
          </a:p>
        </p:txBody>
      </p:sp>
    </p:spTree>
    <p:extLst>
      <p:ext uri="{BB962C8B-B14F-4D97-AF65-F5344CB8AC3E}">
        <p14:creationId xmlns:p14="http://schemas.microsoft.com/office/powerpoint/2010/main" val="1704193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467600" cy="1143000"/>
          </a:xfrm>
        </p:spPr>
        <p:txBody>
          <a:bodyPr>
            <a:noAutofit/>
          </a:bodyPr>
          <a:lstStyle/>
          <a:p>
            <a:pPr algn="ctr"/>
            <a:r>
              <a:rPr lang="en-US" sz="2400" b="1" dirty="0"/>
              <a:t>Appropriate skills, knowledge and behaviours that are required by the HR professionals </a:t>
            </a:r>
            <a:br>
              <a:rPr lang="en-IN" sz="2400" dirty="0"/>
            </a:br>
            <a:endParaRPr lang="en-IN" sz="2400" dirty="0"/>
          </a:p>
        </p:txBody>
      </p:sp>
      <p:sp>
        <p:nvSpPr>
          <p:cNvPr id="3" name="Content Placeholder 2"/>
          <p:cNvSpPr>
            <a:spLocks noGrp="1"/>
          </p:cNvSpPr>
          <p:nvPr>
            <p:ph sz="quarter" idx="1"/>
          </p:nvPr>
        </p:nvSpPr>
        <p:spPr>
          <a:xfrm>
            <a:off x="251520" y="1590449"/>
            <a:ext cx="4543400" cy="4873752"/>
          </a:xfrm>
        </p:spPr>
        <p:txBody>
          <a:bodyPr>
            <a:normAutofit lnSpcReduction="10000"/>
          </a:bodyPr>
          <a:lstStyle/>
          <a:p>
            <a:pPr algn="just"/>
            <a:r>
              <a:rPr lang="en-US" i="1" dirty="0"/>
              <a:t>Recruitment and selection: </a:t>
            </a:r>
            <a:r>
              <a:rPr lang="en-US" dirty="0"/>
              <a:t>The HR department of the Sainsbury’s undertakes the recruitment process through an Assessment process including several steps. </a:t>
            </a:r>
          </a:p>
          <a:p>
            <a:pPr lvl="0" algn="just"/>
            <a:r>
              <a:rPr lang="en-US" i="1" dirty="0"/>
              <a:t>Equality and Diversity</a:t>
            </a:r>
            <a:r>
              <a:rPr lang="en-US" dirty="0"/>
              <a:t>: It is the role of the HR department and the HR leaders of the organisation to maintain equality and diversity in the company (</a:t>
            </a:r>
            <a:r>
              <a:rPr lang="en-GB" dirty="0" err="1"/>
              <a:t>Sainsburys</a:t>
            </a:r>
            <a:r>
              <a:rPr lang="en-GB" dirty="0"/>
              <a:t>, 2022 b). </a:t>
            </a:r>
            <a:endParaRPr lang="en-IN" dirty="0"/>
          </a:p>
          <a:p>
            <a:pPr algn="just"/>
            <a:endParaRPr lang="en-IN" dirty="0"/>
          </a:p>
        </p:txBody>
      </p:sp>
      <p:pic>
        <p:nvPicPr>
          <p:cNvPr id="2050" name="Picture 2" descr="The Importance of Diversity &amp; Inclusion in Recruiting - Blue Signal Search">
            <a:extLst>
              <a:ext uri="{FF2B5EF4-FFF2-40B4-BE49-F238E27FC236}">
                <a16:creationId xmlns:a16="http://schemas.microsoft.com/office/drawing/2014/main" id="{C0BF334C-CFE7-8083-9037-C09F5988B45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2420888"/>
            <a:ext cx="3456384"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427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7467600" cy="1143000"/>
          </a:xfrm>
        </p:spPr>
        <p:txBody>
          <a:bodyPr>
            <a:noAutofit/>
          </a:bodyPr>
          <a:lstStyle/>
          <a:p>
            <a:pPr algn="ctr"/>
            <a:r>
              <a:rPr lang="en-US" sz="2400" b="1" dirty="0"/>
              <a:t>Appropriate skills, knowledge and behaviours that are required by the HR professionals </a:t>
            </a:r>
            <a:br>
              <a:rPr lang="en-IN" sz="2400" dirty="0"/>
            </a:br>
            <a:endParaRPr lang="en-IN" sz="2400" dirty="0"/>
          </a:p>
        </p:txBody>
      </p:sp>
      <p:sp>
        <p:nvSpPr>
          <p:cNvPr id="3" name="Content Placeholder 2"/>
          <p:cNvSpPr>
            <a:spLocks noGrp="1"/>
          </p:cNvSpPr>
          <p:nvPr>
            <p:ph sz="quarter" idx="1"/>
          </p:nvPr>
        </p:nvSpPr>
        <p:spPr>
          <a:xfrm>
            <a:off x="755576" y="1628800"/>
            <a:ext cx="7467600" cy="4873752"/>
          </a:xfrm>
        </p:spPr>
        <p:txBody>
          <a:bodyPr/>
          <a:lstStyle/>
          <a:p>
            <a:pPr lvl="0" algn="just"/>
            <a:r>
              <a:rPr lang="en-US" i="1" dirty="0"/>
              <a:t>Fair treatment</a:t>
            </a:r>
            <a:r>
              <a:rPr lang="en-US" dirty="0"/>
              <a:t>: The HR department of the company plays the role of and also trains the employees to not tolerate harassment, bullying and discrimination by any other individuals or groups (</a:t>
            </a:r>
            <a:r>
              <a:rPr lang="en-GB" dirty="0" err="1"/>
              <a:t>Sainsburys</a:t>
            </a:r>
            <a:r>
              <a:rPr lang="en-GB" dirty="0"/>
              <a:t>, 2022 c). </a:t>
            </a:r>
            <a:endParaRPr lang="en-IN" dirty="0"/>
          </a:p>
          <a:p>
            <a:pPr lvl="0" algn="just"/>
            <a:r>
              <a:rPr lang="en-US" i="1" dirty="0"/>
              <a:t>Talent Management</a:t>
            </a:r>
            <a:r>
              <a:rPr lang="en-US" dirty="0"/>
              <a:t>: HR department of Sainsbury’s work with the Learning and Development team for enhancing the skills and knowledge of the employees (</a:t>
            </a:r>
            <a:r>
              <a:rPr lang="en-GB" dirty="0" err="1"/>
              <a:t>Sainsburys</a:t>
            </a:r>
            <a:r>
              <a:rPr lang="en-GB" dirty="0"/>
              <a:t>, 2022 d</a:t>
            </a:r>
            <a:r>
              <a:rPr lang="en-US" dirty="0"/>
              <a:t>). </a:t>
            </a:r>
            <a:endParaRPr lang="en-IN" dirty="0"/>
          </a:p>
          <a:p>
            <a:pPr algn="just"/>
            <a:endParaRPr lang="en-IN" dirty="0"/>
          </a:p>
        </p:txBody>
      </p:sp>
    </p:spTree>
    <p:extLst>
      <p:ext uri="{BB962C8B-B14F-4D97-AF65-F5344CB8AC3E}">
        <p14:creationId xmlns:p14="http://schemas.microsoft.com/office/powerpoint/2010/main" val="218216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skills audit </a:t>
            </a:r>
            <a:br>
              <a:rPr lang="en-IN" dirty="0"/>
            </a:br>
            <a:endParaRPr lang="en-IN" dirty="0"/>
          </a:p>
        </p:txBody>
      </p:sp>
      <p:sp>
        <p:nvSpPr>
          <p:cNvPr id="3" name="Content Placeholder 2"/>
          <p:cNvSpPr>
            <a:spLocks noGrp="1"/>
          </p:cNvSpPr>
          <p:nvPr>
            <p:ph sz="quarter" idx="1"/>
          </p:nvPr>
        </p:nvSpPr>
        <p:spPr>
          <a:xfrm>
            <a:off x="755576" y="1484784"/>
            <a:ext cx="7467600" cy="4873752"/>
          </a:xfrm>
        </p:spPr>
        <p:txBody>
          <a:bodyPr/>
          <a:lstStyle/>
          <a:p>
            <a:pPr algn="just"/>
            <a:r>
              <a:rPr lang="en-US" dirty="0"/>
              <a:t>Through the personal audit I have realised that I have good communication and organising skills, therefore I am able to manage things in a proper way. I think I lack proper problem solving skills and also Information Technology skills that are very crucial in the present day world. </a:t>
            </a:r>
            <a:endParaRPr lang="en-IN" dirty="0"/>
          </a:p>
          <a:p>
            <a:pPr algn="just"/>
            <a:endParaRPr lang="en-IN" dirty="0"/>
          </a:p>
        </p:txBody>
      </p:sp>
    </p:spTree>
    <p:extLst>
      <p:ext uri="{BB962C8B-B14F-4D97-AF65-F5344CB8AC3E}">
        <p14:creationId xmlns:p14="http://schemas.microsoft.com/office/powerpoint/2010/main" val="2474217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Training and development needs </a:t>
            </a:r>
            <a:br>
              <a:rPr lang="en-IN" dirty="0"/>
            </a:br>
            <a:endParaRPr lang="en-IN" dirty="0"/>
          </a:p>
        </p:txBody>
      </p:sp>
      <p:sp>
        <p:nvSpPr>
          <p:cNvPr id="3" name="Content Placeholder 2"/>
          <p:cNvSpPr>
            <a:spLocks noGrp="1"/>
          </p:cNvSpPr>
          <p:nvPr>
            <p:ph sz="quarter" idx="1"/>
          </p:nvPr>
        </p:nvSpPr>
        <p:spPr>
          <a:xfrm>
            <a:off x="323528" y="1268760"/>
            <a:ext cx="4824536" cy="4873752"/>
          </a:xfrm>
        </p:spPr>
        <p:txBody>
          <a:bodyPr>
            <a:normAutofit lnSpcReduction="10000"/>
          </a:bodyPr>
          <a:lstStyle/>
          <a:p>
            <a:r>
              <a:rPr lang="en-US" dirty="0"/>
              <a:t>In order to enhance the economic and effective performance of the employees within the company, it is important to optimise the contribution of the employees towards the aims and goals of the company (</a:t>
            </a:r>
            <a:r>
              <a:rPr lang="en-US" b="0" i="0" dirty="0">
                <a:effectLst/>
                <a:latin typeface="+mj-lt"/>
              </a:rPr>
              <a:t>Armstrong and Mullins, 2014)</a:t>
            </a:r>
            <a:r>
              <a:rPr lang="en-US" dirty="0"/>
              <a:t>. </a:t>
            </a:r>
          </a:p>
          <a:p>
            <a:pPr algn="just"/>
            <a:r>
              <a:rPr lang="en-US" dirty="0"/>
              <a:t>There is a continual need for undertaking the process of staff development and training the staff fulfills the process. </a:t>
            </a:r>
          </a:p>
          <a:p>
            <a:pPr algn="just"/>
            <a:endParaRPr lang="en-IN" dirty="0"/>
          </a:p>
        </p:txBody>
      </p:sp>
      <p:pic>
        <p:nvPicPr>
          <p:cNvPr id="1026" name="Picture 2" descr="5 Sure Shot Ways to Improve Employee Performance | Profit.co">
            <a:extLst>
              <a:ext uri="{FF2B5EF4-FFF2-40B4-BE49-F238E27FC236}">
                <a16:creationId xmlns:a16="http://schemas.microsoft.com/office/drawing/2014/main" id="{243E55B4-903C-C5D4-0104-70B3158568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73" r="22509"/>
          <a:stretch/>
        </p:blipFill>
        <p:spPr bwMode="auto">
          <a:xfrm>
            <a:off x="5364088" y="1844824"/>
            <a:ext cx="3096344"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788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t>Benefits to the company for providing effective training and development </a:t>
            </a:r>
            <a:br>
              <a:rPr lang="en-IN" dirty="0"/>
            </a:br>
            <a:endParaRPr lang="en-IN" dirty="0"/>
          </a:p>
        </p:txBody>
      </p:sp>
      <p:sp>
        <p:nvSpPr>
          <p:cNvPr id="3" name="Content Placeholder 2"/>
          <p:cNvSpPr>
            <a:spLocks noGrp="1"/>
          </p:cNvSpPr>
          <p:nvPr>
            <p:ph sz="quarter" idx="1"/>
          </p:nvPr>
        </p:nvSpPr>
        <p:spPr>
          <a:xfrm>
            <a:off x="683568" y="1628800"/>
            <a:ext cx="7467600" cy="4873752"/>
          </a:xfrm>
        </p:spPr>
        <p:txBody>
          <a:bodyPr/>
          <a:lstStyle/>
          <a:p>
            <a:pPr algn="just"/>
            <a:r>
              <a:rPr lang="en-US" dirty="0"/>
              <a:t>It would help me to increase my motivation, confidence and commitment as a staff. </a:t>
            </a:r>
          </a:p>
          <a:p>
            <a:pPr algn="just"/>
            <a:r>
              <a:rPr lang="en-US" dirty="0"/>
              <a:t>The training and development would provide me enhance responsibilities and recognition and would also motivate me with the possibility of increased pay and promotion.</a:t>
            </a:r>
          </a:p>
          <a:p>
            <a:pPr algn="just"/>
            <a:r>
              <a:rPr lang="en-US" dirty="0"/>
              <a:t>Greater job satisfaction would benefit Sainsbury’s as I would decide to retain in the company for a long time. </a:t>
            </a:r>
            <a:endParaRPr lang="en-IN" dirty="0"/>
          </a:p>
        </p:txBody>
      </p:sp>
    </p:spTree>
    <p:extLst>
      <p:ext uri="{BB962C8B-B14F-4D97-AF65-F5344CB8AC3E}">
        <p14:creationId xmlns:p14="http://schemas.microsoft.com/office/powerpoint/2010/main" val="3989656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Conclusion </a:t>
            </a:r>
            <a:br>
              <a:rPr lang="en-IN" dirty="0"/>
            </a:br>
            <a:endParaRPr lang="en-IN" dirty="0"/>
          </a:p>
        </p:txBody>
      </p:sp>
      <p:sp>
        <p:nvSpPr>
          <p:cNvPr id="3" name="Content Placeholder 2"/>
          <p:cNvSpPr>
            <a:spLocks noGrp="1"/>
          </p:cNvSpPr>
          <p:nvPr>
            <p:ph sz="quarter" idx="1"/>
          </p:nvPr>
        </p:nvSpPr>
        <p:spPr>
          <a:xfrm>
            <a:off x="683568" y="1484784"/>
            <a:ext cx="7467600" cy="4873752"/>
          </a:xfrm>
        </p:spPr>
        <p:txBody>
          <a:bodyPr/>
          <a:lstStyle/>
          <a:p>
            <a:pPr algn="just"/>
            <a:r>
              <a:rPr lang="en-US" dirty="0"/>
              <a:t>The HR department of Sainsbury’s takes an online assessment from the candidates and conducts interviews for choosing the right employee for the concerned post. The importance of training and development as the main and central role of management is for the development of encouraging the employment of trained employees. </a:t>
            </a:r>
            <a:endParaRPr lang="en-IN" dirty="0"/>
          </a:p>
          <a:p>
            <a:pPr algn="just"/>
            <a:endParaRPr lang="en-IN" dirty="0"/>
          </a:p>
        </p:txBody>
      </p:sp>
    </p:spTree>
    <p:extLst>
      <p:ext uri="{BB962C8B-B14F-4D97-AF65-F5344CB8AC3E}">
        <p14:creationId xmlns:p14="http://schemas.microsoft.com/office/powerpoint/2010/main" val="3689901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References </a:t>
            </a:r>
            <a:br>
              <a:rPr lang="en-IN" dirty="0"/>
            </a:br>
            <a:endParaRPr lang="en-IN" dirty="0"/>
          </a:p>
        </p:txBody>
      </p:sp>
      <p:sp>
        <p:nvSpPr>
          <p:cNvPr id="3" name="Content Placeholder 2"/>
          <p:cNvSpPr>
            <a:spLocks noGrp="1"/>
          </p:cNvSpPr>
          <p:nvPr>
            <p:ph sz="quarter" idx="1"/>
          </p:nvPr>
        </p:nvSpPr>
        <p:spPr>
          <a:xfrm>
            <a:off x="755576" y="1484784"/>
            <a:ext cx="7467600" cy="4873752"/>
          </a:xfrm>
        </p:spPr>
        <p:txBody>
          <a:bodyPr>
            <a:normAutofit fontScale="62500" lnSpcReduction="20000"/>
          </a:bodyPr>
          <a:lstStyle/>
          <a:p>
            <a:pPr algn="just"/>
            <a:r>
              <a:rPr lang="en-US" b="0" i="0" dirty="0">
                <a:effectLst/>
                <a:latin typeface="+mj-lt"/>
              </a:rPr>
              <a:t>Armstrong, M. and Mullins, S., (2014). </a:t>
            </a:r>
            <a:r>
              <a:rPr lang="en-US" b="0" i="1" dirty="0">
                <a:effectLst/>
                <a:latin typeface="+mj-lt"/>
              </a:rPr>
              <a:t>Armstrong's handbook of human resource management practice</a:t>
            </a:r>
            <a:r>
              <a:rPr lang="en-US" b="0" i="0" dirty="0">
                <a:effectLst/>
                <a:latin typeface="+mj-lt"/>
              </a:rPr>
              <a:t>. Kogan Page Publishers. </a:t>
            </a:r>
          </a:p>
          <a:p>
            <a:pPr algn="just"/>
            <a:r>
              <a:rPr lang="en-GB" dirty="0"/>
              <a:t>Cohen, D.J., (2015). HR past, present and future: A call for consistent practices and a focus on competencies. </a:t>
            </a:r>
            <a:r>
              <a:rPr lang="en-IN" i="1" dirty="0"/>
              <a:t>Human Resource Management Review</a:t>
            </a:r>
            <a:r>
              <a:rPr lang="en-IN" dirty="0"/>
              <a:t>, </a:t>
            </a:r>
            <a:r>
              <a:rPr lang="en-IN" i="1" dirty="0"/>
              <a:t>25</a:t>
            </a:r>
            <a:r>
              <a:rPr lang="en-IN" dirty="0"/>
              <a:t>(2), pp.205-215.</a:t>
            </a:r>
          </a:p>
          <a:p>
            <a:pPr algn="just"/>
            <a:r>
              <a:rPr lang="en-GB" dirty="0"/>
              <a:t>Laurie, J., (2016). Management and organisational behaviour.</a:t>
            </a:r>
            <a:endParaRPr lang="en-IN" dirty="0"/>
          </a:p>
          <a:p>
            <a:pPr algn="just"/>
            <a:r>
              <a:rPr lang="en-GB" dirty="0" err="1"/>
              <a:t>Noe</a:t>
            </a:r>
            <a:r>
              <a:rPr lang="en-GB" dirty="0"/>
              <a:t>, R.A., (2017). </a:t>
            </a:r>
            <a:r>
              <a:rPr lang="en-IN" i="1" dirty="0"/>
              <a:t>Fundamentals of human resource management</a:t>
            </a:r>
            <a:r>
              <a:rPr lang="en-IN" dirty="0"/>
              <a:t>. Boston, Mass. McGraw-Hill.</a:t>
            </a:r>
          </a:p>
          <a:p>
            <a:pPr algn="just"/>
            <a:r>
              <a:rPr lang="en-GB" dirty="0" err="1"/>
              <a:t>Sainsburys</a:t>
            </a:r>
            <a:r>
              <a:rPr lang="en-GB" dirty="0"/>
              <a:t>, (2022 a). </a:t>
            </a:r>
            <a:r>
              <a:rPr lang="en-IN" i="1" dirty="0"/>
              <a:t>Assessment Process</a:t>
            </a:r>
            <a:r>
              <a:rPr lang="en-IN" dirty="0"/>
              <a:t>. [online] Sainsbury's Careers. Available at: &lt;https://sainsburys.jobs/working-for-us/assessment-process/&gt; [Accessed 29 August 2022].</a:t>
            </a:r>
          </a:p>
          <a:p>
            <a:pPr algn="just"/>
            <a:r>
              <a:rPr lang="en-GB" dirty="0" err="1"/>
              <a:t>Sainsburys</a:t>
            </a:r>
            <a:r>
              <a:rPr lang="en-GB" dirty="0"/>
              <a:t>, (2022 b). </a:t>
            </a:r>
            <a:r>
              <a:rPr lang="en-IN" i="1" dirty="0"/>
              <a:t>Diversity and inclusion</a:t>
            </a:r>
            <a:r>
              <a:rPr lang="en-IN" dirty="0"/>
              <a:t>. [online] About.sainsburys.co.uk. Available at: &lt;https://www.about.sainsburys.co.uk/sustainability/better-for-everyone/diversity-and-inclusion&gt; [Accessed 29 August 2022].</a:t>
            </a:r>
          </a:p>
          <a:p>
            <a:pPr algn="just"/>
            <a:r>
              <a:rPr lang="en-GB" dirty="0" err="1"/>
              <a:t>Sainsburys</a:t>
            </a:r>
            <a:r>
              <a:rPr lang="en-GB" dirty="0"/>
              <a:t>, (2022 c). </a:t>
            </a:r>
            <a:r>
              <a:rPr lang="en-IN" i="1" dirty="0"/>
              <a:t>Skills and opportunities</a:t>
            </a:r>
            <a:r>
              <a:rPr lang="en-IN" dirty="0"/>
              <a:t>. [online] About.sainsburys.co.uk. Available at: &lt;https://www.about.sainsburys.co.uk/sustainability/better-for-everyone/skills-and-opportunities&gt; [Accessed 29 August 2022].</a:t>
            </a:r>
          </a:p>
          <a:p>
            <a:pPr algn="just"/>
            <a:r>
              <a:rPr lang="en-GB" dirty="0" err="1"/>
              <a:t>Sainsburys</a:t>
            </a:r>
            <a:r>
              <a:rPr lang="en-GB" dirty="0"/>
              <a:t>, (2022 d). </a:t>
            </a:r>
            <a:r>
              <a:rPr lang="en-IN" i="1" dirty="0"/>
              <a:t>Search &amp; Apply</a:t>
            </a:r>
            <a:r>
              <a:rPr lang="en-IN" dirty="0"/>
              <a:t>. [online] Sainsbury's Careers. Available at: &lt;https://sainsburys.jobs/search-apply/talent-partner-hr-corporate-service-comms-and-ceo-562612/&gt; [Accessed 29 August 2022].</a:t>
            </a:r>
          </a:p>
          <a:p>
            <a:pPr algn="just"/>
            <a:r>
              <a:rPr lang="en-GB" dirty="0"/>
              <a:t>Stewart, G.L. and Brown, K.G., (2019). </a:t>
            </a:r>
            <a:r>
              <a:rPr lang="en-IN" i="1" dirty="0"/>
              <a:t>Human resource management</a:t>
            </a:r>
            <a:r>
              <a:rPr lang="en-IN" dirty="0"/>
              <a:t>. John Wiley &amp; Sons.</a:t>
            </a:r>
          </a:p>
          <a:p>
            <a:pPr marL="0" indent="0" algn="just">
              <a:buNone/>
            </a:pPr>
            <a:endParaRPr lang="en-IN" dirty="0"/>
          </a:p>
        </p:txBody>
      </p:sp>
    </p:spTree>
    <p:extLst>
      <p:ext uri="{BB962C8B-B14F-4D97-AF65-F5344CB8AC3E}">
        <p14:creationId xmlns:p14="http://schemas.microsoft.com/office/powerpoint/2010/main" val="270862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t>Appendix </a:t>
            </a:r>
            <a:br>
              <a:rPr lang="en-IN" dirty="0"/>
            </a:br>
            <a:r>
              <a:rPr lang="en-US" b="1" dirty="0"/>
              <a:t>SWOT analysis </a:t>
            </a:r>
            <a:br>
              <a:rPr lang="en-IN" dirty="0"/>
            </a:br>
            <a:endParaRPr lang="en-IN"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025855548"/>
              </p:ext>
            </p:extLst>
          </p:nvPr>
        </p:nvGraphicFramePr>
        <p:xfrm>
          <a:off x="323528" y="1196752"/>
          <a:ext cx="8064896" cy="4897533"/>
        </p:xfrm>
        <a:graphic>
          <a:graphicData uri="http://schemas.openxmlformats.org/drawingml/2006/table">
            <a:tbl>
              <a:tblPr firstRow="1" firstCol="1" bandRow="1">
                <a:tableStyleId>{5C22544A-7EE6-4342-B048-85BDC9FD1C3A}</a:tableStyleId>
              </a:tblPr>
              <a:tblGrid>
                <a:gridCol w="4032448">
                  <a:extLst>
                    <a:ext uri="{9D8B030D-6E8A-4147-A177-3AD203B41FA5}">
                      <a16:colId xmlns:a16="http://schemas.microsoft.com/office/drawing/2014/main" val="20000"/>
                    </a:ext>
                  </a:extLst>
                </a:gridCol>
                <a:gridCol w="4032448">
                  <a:extLst>
                    <a:ext uri="{9D8B030D-6E8A-4147-A177-3AD203B41FA5}">
                      <a16:colId xmlns:a16="http://schemas.microsoft.com/office/drawing/2014/main" val="20001"/>
                    </a:ext>
                  </a:extLst>
                </a:gridCol>
              </a:tblGrid>
              <a:tr h="243681">
                <a:tc>
                  <a:txBody>
                    <a:bodyPr/>
                    <a:lstStyle/>
                    <a:p>
                      <a:pPr algn="ctr">
                        <a:lnSpc>
                          <a:spcPct val="150000"/>
                        </a:lnSpc>
                        <a:spcAft>
                          <a:spcPts val="0"/>
                        </a:spcAft>
                      </a:pPr>
                      <a:r>
                        <a:rPr lang="en-US" sz="1100" dirty="0">
                          <a:effectLst/>
                        </a:rPr>
                        <a:t>Strengths</a:t>
                      </a:r>
                      <a:endParaRPr lang="en-IN" sz="1100" dirty="0">
                        <a:effectLst/>
                        <a:latin typeface="Times New Roman"/>
                        <a:ea typeface="Calibri"/>
                        <a:cs typeface="Times New Roman"/>
                      </a:endParaRPr>
                    </a:p>
                  </a:txBody>
                  <a:tcPr marL="60920" marR="60920" marT="0" marB="0"/>
                </a:tc>
                <a:tc>
                  <a:txBody>
                    <a:bodyPr/>
                    <a:lstStyle/>
                    <a:p>
                      <a:pPr algn="ctr">
                        <a:lnSpc>
                          <a:spcPct val="150000"/>
                        </a:lnSpc>
                        <a:spcAft>
                          <a:spcPts val="0"/>
                        </a:spcAft>
                      </a:pPr>
                      <a:r>
                        <a:rPr lang="en-US" sz="1100">
                          <a:effectLst/>
                        </a:rPr>
                        <a:t>Weaknesses</a:t>
                      </a:r>
                      <a:endParaRPr lang="en-IN" sz="1100">
                        <a:effectLst/>
                        <a:latin typeface="Times New Roman"/>
                        <a:ea typeface="Calibri"/>
                        <a:cs typeface="Times New Roman"/>
                      </a:endParaRPr>
                    </a:p>
                  </a:txBody>
                  <a:tcPr marL="60920" marR="60920" marT="0" marB="0"/>
                </a:tc>
                <a:extLst>
                  <a:ext uri="{0D108BD9-81ED-4DB2-BD59-A6C34878D82A}">
                    <a16:rowId xmlns:a16="http://schemas.microsoft.com/office/drawing/2014/main" val="10000"/>
                  </a:ext>
                </a:extLst>
              </a:tr>
              <a:tr h="1705769">
                <a:tc>
                  <a:txBody>
                    <a:bodyPr/>
                    <a:lstStyle/>
                    <a:p>
                      <a:pPr marL="342900" lvl="0" indent="-342900" algn="just">
                        <a:lnSpc>
                          <a:spcPct val="150000"/>
                        </a:lnSpc>
                        <a:spcAft>
                          <a:spcPts val="0"/>
                        </a:spcAft>
                        <a:buFont typeface="Symbol"/>
                        <a:buChar char=""/>
                      </a:pPr>
                      <a:r>
                        <a:rPr lang="en-US" sz="1100" dirty="0">
                          <a:effectLst/>
                        </a:rPr>
                        <a:t>I have good communication skills.</a:t>
                      </a:r>
                      <a:endParaRPr lang="en-IN" sz="1100" dirty="0">
                        <a:effectLst/>
                      </a:endParaRPr>
                    </a:p>
                    <a:p>
                      <a:pPr marL="342900" lvl="0" indent="-342900" algn="just">
                        <a:lnSpc>
                          <a:spcPct val="150000"/>
                        </a:lnSpc>
                        <a:spcAft>
                          <a:spcPts val="0"/>
                        </a:spcAft>
                        <a:buFont typeface="Symbol"/>
                        <a:buChar char=""/>
                      </a:pPr>
                      <a:r>
                        <a:rPr lang="en-US" sz="1100" dirty="0">
                          <a:effectLst/>
                        </a:rPr>
                        <a:t>I am good at time management and scheduling my tasks.</a:t>
                      </a:r>
                      <a:endParaRPr lang="en-IN" sz="1100" dirty="0">
                        <a:effectLst/>
                      </a:endParaRPr>
                    </a:p>
                    <a:p>
                      <a:pPr marL="342900" lvl="0" indent="-342900" algn="just">
                        <a:lnSpc>
                          <a:spcPct val="150000"/>
                        </a:lnSpc>
                        <a:spcAft>
                          <a:spcPts val="0"/>
                        </a:spcAft>
                        <a:buFont typeface="Symbol"/>
                        <a:buChar char=""/>
                      </a:pPr>
                      <a:r>
                        <a:rPr lang="en-US" sz="1100" dirty="0">
                          <a:effectLst/>
                        </a:rPr>
                        <a:t>I have good organising skills and therefore management skills. </a:t>
                      </a:r>
                      <a:endParaRPr lang="en-IN" sz="1100" dirty="0">
                        <a:effectLst/>
                      </a:endParaRPr>
                    </a:p>
                    <a:p>
                      <a:pPr marL="342900" lvl="0" indent="-342900" algn="just">
                        <a:lnSpc>
                          <a:spcPct val="150000"/>
                        </a:lnSpc>
                        <a:spcAft>
                          <a:spcPts val="0"/>
                        </a:spcAft>
                        <a:buFont typeface="Symbol"/>
                        <a:buChar char=""/>
                      </a:pPr>
                      <a:r>
                        <a:rPr lang="en-US" sz="1100" dirty="0">
                          <a:effectLst/>
                        </a:rPr>
                        <a:t>I am good at working in teams and have good team work skills.</a:t>
                      </a:r>
                      <a:endParaRPr lang="en-IN" sz="1100" dirty="0">
                        <a:effectLst/>
                        <a:latin typeface="Times New Roman"/>
                        <a:ea typeface="Calibri"/>
                        <a:cs typeface="Times New Roman"/>
                      </a:endParaRPr>
                    </a:p>
                  </a:txBody>
                  <a:tcPr marL="60920" marR="60920" marT="0" marB="0"/>
                </a:tc>
                <a:tc>
                  <a:txBody>
                    <a:bodyPr/>
                    <a:lstStyle/>
                    <a:p>
                      <a:pPr marL="342900" lvl="0" indent="-342900" algn="just">
                        <a:lnSpc>
                          <a:spcPct val="150000"/>
                        </a:lnSpc>
                        <a:spcAft>
                          <a:spcPts val="0"/>
                        </a:spcAft>
                        <a:buFont typeface="Symbol"/>
                        <a:buChar char=""/>
                      </a:pPr>
                      <a:r>
                        <a:rPr lang="en-US" sz="1100" dirty="0">
                          <a:effectLst/>
                        </a:rPr>
                        <a:t>I lack proper problem solving skills crucial for an HR manager.</a:t>
                      </a:r>
                      <a:endParaRPr lang="en-IN" sz="1100" dirty="0">
                        <a:effectLst/>
                      </a:endParaRPr>
                    </a:p>
                    <a:p>
                      <a:pPr marL="342900" lvl="0" indent="-342900" algn="just">
                        <a:lnSpc>
                          <a:spcPct val="150000"/>
                        </a:lnSpc>
                        <a:spcAft>
                          <a:spcPts val="0"/>
                        </a:spcAft>
                        <a:buFont typeface="Symbol"/>
                        <a:buChar char=""/>
                      </a:pPr>
                      <a:r>
                        <a:rPr lang="en-US" sz="1100" dirty="0">
                          <a:effectLst/>
                        </a:rPr>
                        <a:t>I lack proper information technology skills required for present employment.</a:t>
                      </a:r>
                      <a:endParaRPr lang="en-IN" sz="1100" dirty="0">
                        <a:effectLst/>
                      </a:endParaRPr>
                    </a:p>
                    <a:p>
                      <a:pPr marL="342900" lvl="0" indent="-342900" algn="just">
                        <a:lnSpc>
                          <a:spcPct val="150000"/>
                        </a:lnSpc>
                        <a:spcAft>
                          <a:spcPts val="0"/>
                        </a:spcAft>
                        <a:buFont typeface="Symbol"/>
                        <a:buChar char=""/>
                      </a:pPr>
                      <a:r>
                        <a:rPr lang="en-US" sz="1100" dirty="0">
                          <a:effectLst/>
                        </a:rPr>
                        <a:t>I also lack leadership skills.</a:t>
                      </a:r>
                      <a:endParaRPr lang="en-IN" sz="1100" dirty="0">
                        <a:effectLst/>
                        <a:latin typeface="Times New Roman"/>
                        <a:ea typeface="Calibri"/>
                        <a:cs typeface="Times New Roman"/>
                      </a:endParaRPr>
                    </a:p>
                  </a:txBody>
                  <a:tcPr marL="60920" marR="60920" marT="0" marB="0"/>
                </a:tc>
                <a:extLst>
                  <a:ext uri="{0D108BD9-81ED-4DB2-BD59-A6C34878D82A}">
                    <a16:rowId xmlns:a16="http://schemas.microsoft.com/office/drawing/2014/main" val="10001"/>
                  </a:ext>
                </a:extLst>
              </a:tr>
              <a:tr h="243681">
                <a:tc>
                  <a:txBody>
                    <a:bodyPr/>
                    <a:lstStyle/>
                    <a:p>
                      <a:pPr algn="ctr">
                        <a:lnSpc>
                          <a:spcPct val="150000"/>
                        </a:lnSpc>
                        <a:spcAft>
                          <a:spcPts val="0"/>
                        </a:spcAft>
                      </a:pPr>
                      <a:r>
                        <a:rPr lang="en-US" sz="1100">
                          <a:effectLst/>
                        </a:rPr>
                        <a:t>Opportunities</a:t>
                      </a:r>
                      <a:endParaRPr lang="en-IN" sz="1100">
                        <a:effectLst/>
                        <a:latin typeface="Times New Roman"/>
                        <a:ea typeface="Calibri"/>
                        <a:cs typeface="Times New Roman"/>
                      </a:endParaRPr>
                    </a:p>
                  </a:txBody>
                  <a:tcPr marL="60920" marR="60920" marT="0" marB="0"/>
                </a:tc>
                <a:tc>
                  <a:txBody>
                    <a:bodyPr/>
                    <a:lstStyle/>
                    <a:p>
                      <a:pPr algn="ctr">
                        <a:lnSpc>
                          <a:spcPct val="150000"/>
                        </a:lnSpc>
                        <a:spcAft>
                          <a:spcPts val="0"/>
                        </a:spcAft>
                      </a:pPr>
                      <a:r>
                        <a:rPr lang="en-US" sz="1100">
                          <a:effectLst/>
                        </a:rPr>
                        <a:t>Threats</a:t>
                      </a:r>
                      <a:endParaRPr lang="en-IN" sz="1100">
                        <a:effectLst/>
                        <a:latin typeface="Times New Roman"/>
                        <a:ea typeface="Calibri"/>
                        <a:cs typeface="Times New Roman"/>
                      </a:endParaRPr>
                    </a:p>
                  </a:txBody>
                  <a:tcPr marL="60920" marR="60920" marT="0" marB="0"/>
                </a:tc>
                <a:extLst>
                  <a:ext uri="{0D108BD9-81ED-4DB2-BD59-A6C34878D82A}">
                    <a16:rowId xmlns:a16="http://schemas.microsoft.com/office/drawing/2014/main" val="10002"/>
                  </a:ext>
                </a:extLst>
              </a:tr>
              <a:tr h="2680494">
                <a:tc>
                  <a:txBody>
                    <a:bodyPr/>
                    <a:lstStyle/>
                    <a:p>
                      <a:pPr marL="342900" lvl="0" indent="-342900" algn="just">
                        <a:lnSpc>
                          <a:spcPct val="150000"/>
                        </a:lnSpc>
                        <a:spcAft>
                          <a:spcPts val="0"/>
                        </a:spcAft>
                        <a:buFont typeface="Symbol"/>
                        <a:buChar char=""/>
                      </a:pPr>
                      <a:r>
                        <a:rPr lang="en-US" sz="1100">
                          <a:effectLst/>
                        </a:rPr>
                        <a:t>Being good in communication I am able to communicate and understand the perspectives of others in a better way. </a:t>
                      </a:r>
                      <a:endParaRPr lang="en-IN" sz="1100">
                        <a:effectLst/>
                      </a:endParaRPr>
                    </a:p>
                    <a:p>
                      <a:pPr marL="342900" lvl="0" indent="-342900" algn="just">
                        <a:lnSpc>
                          <a:spcPct val="150000"/>
                        </a:lnSpc>
                        <a:spcAft>
                          <a:spcPts val="0"/>
                        </a:spcAft>
                        <a:buFont typeface="Symbol"/>
                        <a:buChar char=""/>
                      </a:pPr>
                      <a:r>
                        <a:rPr lang="en-US" sz="1100">
                          <a:effectLst/>
                        </a:rPr>
                        <a:t>Good time management skills have helped me to manage my tasks and complete them within the set time schedule. </a:t>
                      </a:r>
                      <a:endParaRPr lang="en-IN" sz="1100">
                        <a:effectLst/>
                      </a:endParaRPr>
                    </a:p>
                    <a:p>
                      <a:pPr marL="342900" lvl="0" indent="-342900" algn="just">
                        <a:lnSpc>
                          <a:spcPct val="150000"/>
                        </a:lnSpc>
                        <a:spcAft>
                          <a:spcPts val="0"/>
                        </a:spcAft>
                        <a:buFont typeface="Symbol"/>
                        <a:buChar char=""/>
                      </a:pPr>
                      <a:r>
                        <a:rPr lang="en-US" sz="1100">
                          <a:effectLst/>
                        </a:rPr>
                        <a:t>Working in teams would help me to gain an upper hand during my employment. </a:t>
                      </a:r>
                      <a:endParaRPr lang="en-IN" sz="1100">
                        <a:effectLst/>
                        <a:latin typeface="Times New Roman"/>
                        <a:ea typeface="Calibri"/>
                        <a:cs typeface="Times New Roman"/>
                      </a:endParaRPr>
                    </a:p>
                  </a:txBody>
                  <a:tcPr marL="60920" marR="60920" marT="0" marB="0"/>
                </a:tc>
                <a:tc>
                  <a:txBody>
                    <a:bodyPr/>
                    <a:lstStyle/>
                    <a:p>
                      <a:pPr marL="342900" lvl="0" indent="-342900" algn="just">
                        <a:lnSpc>
                          <a:spcPct val="150000"/>
                        </a:lnSpc>
                        <a:spcAft>
                          <a:spcPts val="0"/>
                        </a:spcAft>
                        <a:buFont typeface="Symbol"/>
                        <a:buChar char=""/>
                      </a:pPr>
                      <a:r>
                        <a:rPr lang="en-US" sz="1100" dirty="0">
                          <a:effectLst/>
                        </a:rPr>
                        <a:t>Lacking the problem solving skills is important for HR managers and therefore this would be a hindrance for me during my employment in the department. </a:t>
                      </a:r>
                      <a:endParaRPr lang="en-IN" sz="1100" dirty="0">
                        <a:effectLst/>
                      </a:endParaRPr>
                    </a:p>
                    <a:p>
                      <a:pPr marL="342900" lvl="0" indent="-342900" algn="just">
                        <a:lnSpc>
                          <a:spcPct val="150000"/>
                        </a:lnSpc>
                        <a:spcAft>
                          <a:spcPts val="0"/>
                        </a:spcAft>
                        <a:buFont typeface="Symbol"/>
                        <a:buChar char=""/>
                      </a:pPr>
                      <a:r>
                        <a:rPr lang="en-US" sz="1100" dirty="0">
                          <a:effectLst/>
                        </a:rPr>
                        <a:t>Without proper information technology skill development I would not be able to compete with other candidates during my employment for a reputed organisation. </a:t>
                      </a:r>
                      <a:endParaRPr lang="en-IN" sz="1100" dirty="0">
                        <a:effectLst/>
                        <a:latin typeface="Times New Roman"/>
                        <a:ea typeface="Calibri"/>
                        <a:cs typeface="Times New Roman"/>
                      </a:endParaRPr>
                    </a:p>
                  </a:txBody>
                  <a:tcPr marL="60920" marR="6092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602710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Personal Skills Audit Form </a:t>
            </a:r>
            <a:br>
              <a:rPr lang="en-IN" dirty="0"/>
            </a:br>
            <a:endParaRPr lang="en-IN" dirty="0"/>
          </a:p>
        </p:txBody>
      </p:sp>
      <p:pic>
        <p:nvPicPr>
          <p:cNvPr id="2050"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539552" y="1196753"/>
            <a:ext cx="7848872" cy="410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5229200"/>
            <a:ext cx="7848872"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9153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Personal Skills Audit Form </a:t>
            </a:r>
            <a:br>
              <a:rPr lang="en-IN" dirty="0"/>
            </a:br>
            <a:endParaRPr lang="en-IN" dirty="0"/>
          </a:p>
        </p:txBody>
      </p:sp>
      <p:pic>
        <p:nvPicPr>
          <p:cNvPr id="3074"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683568" y="1124744"/>
            <a:ext cx="7704855" cy="5349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5835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75905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54</TotalTime>
  <Words>968</Words>
  <Application>Microsoft Office PowerPoint</Application>
  <PresentationFormat>On-screen Show (4:3)</PresentationFormat>
  <Paragraphs>58</Paragraphs>
  <Slides>13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Calibri</vt:lpstr>
      <vt:lpstr>Century Schoolbook</vt:lpstr>
      <vt:lpstr>Symbol</vt:lpstr>
      <vt:lpstr>Times New Roman</vt:lpstr>
      <vt:lpstr>Wingdings</vt:lpstr>
      <vt:lpstr>Wingdings 2</vt:lpstr>
      <vt:lpstr>Oriel</vt:lpstr>
      <vt:lpstr>Developing Relationships and Workplace Achievements</vt:lpstr>
      <vt:lpstr>Introduction  </vt:lpstr>
      <vt:lpstr>Appropriate skills, knowledge and behaviours that are required by the HR professionals  </vt:lpstr>
      <vt:lpstr>Appropriate skills, knowledge and behaviours that are required by the HR professionals  </vt:lpstr>
      <vt:lpstr>Personal skills audit  </vt:lpstr>
      <vt:lpstr>Training and development needs  </vt:lpstr>
      <vt:lpstr>Benefits to the company for providing effective training and development  </vt:lpstr>
      <vt:lpstr>Conclusion  </vt:lpstr>
      <vt:lpstr>References  </vt:lpstr>
      <vt:lpstr>Appendix  SWOT analysis  </vt:lpstr>
      <vt:lpstr>Personal Skills Audit Form  </vt:lpstr>
      <vt:lpstr>Personal Skills Audit Form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Lyubomir Semerdzhiev</cp:lastModifiedBy>
  <cp:revision>45</cp:revision>
  <dcterms:created xsi:type="dcterms:W3CDTF">2022-08-29T17:40:20Z</dcterms:created>
  <dcterms:modified xsi:type="dcterms:W3CDTF">2022-08-30T16:03:36Z</dcterms:modified>
</cp:coreProperties>
</file>