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23"/>
  </p:notesMasterIdLst>
  <p:sldIdLst>
    <p:sldId id="256" r:id="rId2"/>
    <p:sldId id="257" r:id="rId3"/>
    <p:sldId id="271" r:id="rId4"/>
    <p:sldId id="261" r:id="rId5"/>
    <p:sldId id="283" r:id="rId6"/>
    <p:sldId id="263" r:id="rId7"/>
    <p:sldId id="258" r:id="rId8"/>
    <p:sldId id="266" r:id="rId9"/>
    <p:sldId id="285" r:id="rId10"/>
    <p:sldId id="286" r:id="rId11"/>
    <p:sldId id="287" r:id="rId12"/>
    <p:sldId id="288" r:id="rId13"/>
    <p:sldId id="289" r:id="rId14"/>
    <p:sldId id="292" r:id="rId15"/>
    <p:sldId id="290" r:id="rId16"/>
    <p:sldId id="293" r:id="rId17"/>
    <p:sldId id="291" r:id="rId18"/>
    <p:sldId id="294" r:id="rId19"/>
    <p:sldId id="295" r:id="rId20"/>
    <p:sldId id="296" r:id="rId21"/>
    <p:sldId id="269" r:id="rId22"/>
  </p:sldIdLst>
  <p:sldSz cx="9144000" cy="6858000" type="screen4x3"/>
  <p:notesSz cx="6761163" cy="994251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notesView">
  <p:normalViewPr>
    <p:restoredLeft sz="10566"/>
    <p:restoredTop sz="93317"/>
  </p:normalViewPr>
  <p:slideViewPr>
    <p:cSldViewPr showGuides="1">
      <p:cViewPr varScale="1">
        <p:scale>
          <a:sx n="107" d="100"/>
          <a:sy n="107" d="100"/>
        </p:scale>
        <p:origin x="2028" y="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81" d="100"/>
          <a:sy n="81" d="100"/>
        </p:scale>
        <p:origin x="4002" y="9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4DDC33D-D102-E14D-B203-62FDBF8C1190}" type="doc">
      <dgm:prSet loTypeId="urn:microsoft.com/office/officeart/2005/8/layout/cycle8" loCatId="cycle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C4B2762-176F-D94C-B85A-35BBCC0EDB52}">
      <dgm:prSet phldrT="[Text]"/>
      <dgm:spPr>
        <a:solidFill>
          <a:schemeClr val="accent2"/>
        </a:solidFill>
      </dgm:spPr>
      <dgm:t>
        <a:bodyPr/>
        <a:lstStyle/>
        <a:p>
          <a:r>
            <a:rPr lang="en-US" dirty="0" err="1" smtClean="0"/>
            <a:t>Meddyliol</a:t>
          </a:r>
          <a:r>
            <a:rPr lang="en-US" dirty="0" smtClean="0"/>
            <a:t>/Thinking</a:t>
          </a:r>
          <a:endParaRPr lang="en-US" dirty="0"/>
        </a:p>
      </dgm:t>
    </dgm:pt>
    <dgm:pt modelId="{2871DA6F-BA0E-2E48-AC96-62CCF0C5338B}" type="parTrans" cxnId="{E701E909-667E-A343-A6E0-D831FE86AF03}">
      <dgm:prSet/>
      <dgm:spPr/>
      <dgm:t>
        <a:bodyPr/>
        <a:lstStyle/>
        <a:p>
          <a:endParaRPr lang="en-US"/>
        </a:p>
      </dgm:t>
    </dgm:pt>
    <dgm:pt modelId="{A9F26243-4C7E-6E41-AF24-1F97F4417F26}" type="sibTrans" cxnId="{E701E909-667E-A343-A6E0-D831FE86AF03}">
      <dgm:prSet/>
      <dgm:spPr/>
      <dgm:t>
        <a:bodyPr/>
        <a:lstStyle/>
        <a:p>
          <a:endParaRPr lang="en-US"/>
        </a:p>
      </dgm:t>
    </dgm:pt>
    <dgm:pt modelId="{E0082D6C-56DB-B248-B659-D9D514CB52DC}">
      <dgm:prSet phldrT="[Text]"/>
      <dgm:spPr>
        <a:solidFill>
          <a:srgbClr val="FF0000"/>
        </a:solidFill>
      </dgm:spPr>
      <dgm:t>
        <a:bodyPr/>
        <a:lstStyle/>
        <a:p>
          <a:r>
            <a:rPr lang="en-US" dirty="0" err="1" smtClean="0"/>
            <a:t>Addysgiadol</a:t>
          </a:r>
          <a:r>
            <a:rPr lang="en-US" dirty="0" smtClean="0"/>
            <a:t>/Educational</a:t>
          </a:r>
          <a:endParaRPr lang="en-US" dirty="0"/>
        </a:p>
      </dgm:t>
    </dgm:pt>
    <dgm:pt modelId="{5D300AA4-37C8-674F-AA30-5352883624F6}" type="parTrans" cxnId="{22C319AC-6199-0B4E-B233-1AC14509591B}">
      <dgm:prSet/>
      <dgm:spPr/>
      <dgm:t>
        <a:bodyPr/>
        <a:lstStyle/>
        <a:p>
          <a:endParaRPr lang="en-US"/>
        </a:p>
      </dgm:t>
    </dgm:pt>
    <dgm:pt modelId="{547F5E16-9A14-6941-863F-5562F978A507}" type="sibTrans" cxnId="{22C319AC-6199-0B4E-B233-1AC14509591B}">
      <dgm:prSet/>
      <dgm:spPr/>
      <dgm:t>
        <a:bodyPr/>
        <a:lstStyle/>
        <a:p>
          <a:endParaRPr lang="en-US"/>
        </a:p>
      </dgm:t>
    </dgm:pt>
    <dgm:pt modelId="{2F3C5178-CDAA-6843-9757-8F404AA6E380}">
      <dgm:prSet phldrT="[Text]"/>
      <dgm:spPr>
        <a:solidFill>
          <a:srgbClr val="FF0000"/>
        </a:solidFill>
      </dgm:spPr>
      <dgm:t>
        <a:bodyPr/>
        <a:lstStyle/>
        <a:p>
          <a:r>
            <a:rPr lang="en-US" dirty="0" err="1" smtClean="0"/>
            <a:t>Cymdeithasol</a:t>
          </a:r>
          <a:r>
            <a:rPr lang="en-US" dirty="0" smtClean="0"/>
            <a:t>/Social</a:t>
          </a:r>
          <a:endParaRPr lang="en-US" dirty="0"/>
        </a:p>
      </dgm:t>
    </dgm:pt>
    <dgm:pt modelId="{20CC69CD-1D4E-1946-96B8-E1FF0E6F817E}" type="parTrans" cxnId="{5229AFB1-6B93-ED44-BAC9-1D05E1965EE5}">
      <dgm:prSet/>
      <dgm:spPr/>
      <dgm:t>
        <a:bodyPr/>
        <a:lstStyle/>
        <a:p>
          <a:endParaRPr lang="en-US"/>
        </a:p>
      </dgm:t>
    </dgm:pt>
    <dgm:pt modelId="{DA3C3514-AFB4-A14A-8914-F4916A242C67}" type="sibTrans" cxnId="{5229AFB1-6B93-ED44-BAC9-1D05E1965EE5}">
      <dgm:prSet/>
      <dgm:spPr/>
      <dgm:t>
        <a:bodyPr/>
        <a:lstStyle/>
        <a:p>
          <a:endParaRPr lang="en-US"/>
        </a:p>
      </dgm:t>
    </dgm:pt>
    <dgm:pt modelId="{C4C4E024-4B50-E84A-B397-B134C683D5F3}">
      <dgm:prSet phldrT="[Text]"/>
      <dgm:spPr>
        <a:solidFill>
          <a:srgbClr val="FF0000"/>
        </a:solidFill>
      </dgm:spPr>
      <dgm:t>
        <a:bodyPr/>
        <a:lstStyle/>
        <a:p>
          <a:r>
            <a:rPr lang="en-US" dirty="0" err="1" smtClean="0"/>
            <a:t>Diwylliannol</a:t>
          </a:r>
          <a:r>
            <a:rPr lang="en-US" dirty="0" smtClean="0"/>
            <a:t>/Cultural</a:t>
          </a:r>
        </a:p>
      </dgm:t>
    </dgm:pt>
    <dgm:pt modelId="{FA9F60E4-CFAC-4148-9C4F-A12B916E5FBC}" type="parTrans" cxnId="{E7F23213-6129-7042-A7C7-7E7B3432B136}">
      <dgm:prSet/>
      <dgm:spPr/>
      <dgm:t>
        <a:bodyPr/>
        <a:lstStyle/>
        <a:p>
          <a:endParaRPr lang="en-US"/>
        </a:p>
      </dgm:t>
    </dgm:pt>
    <dgm:pt modelId="{01F9DD6B-2D8B-C545-828A-029AEF2F386E}" type="sibTrans" cxnId="{E7F23213-6129-7042-A7C7-7E7B3432B136}">
      <dgm:prSet/>
      <dgm:spPr/>
      <dgm:t>
        <a:bodyPr/>
        <a:lstStyle/>
        <a:p>
          <a:endParaRPr lang="en-US"/>
        </a:p>
      </dgm:t>
    </dgm:pt>
    <dgm:pt modelId="{E9D87A9F-739F-8544-81E2-BBDB5AC375B8}">
      <dgm:prSet phldrT="[Text]"/>
      <dgm:spPr>
        <a:solidFill>
          <a:schemeClr val="accent2"/>
        </a:solidFill>
      </dgm:spPr>
      <dgm:t>
        <a:bodyPr/>
        <a:lstStyle/>
        <a:p>
          <a:r>
            <a:rPr lang="en-US" dirty="0" err="1" smtClean="0"/>
            <a:t>Economaidd</a:t>
          </a:r>
          <a:r>
            <a:rPr lang="en-US" dirty="0" smtClean="0"/>
            <a:t>/Economic</a:t>
          </a:r>
        </a:p>
      </dgm:t>
    </dgm:pt>
    <dgm:pt modelId="{5F681E3A-FC05-AE46-9500-268260F8813A}" type="parTrans" cxnId="{14CEAF20-0BF4-614E-B7D8-010FC09A05BE}">
      <dgm:prSet/>
      <dgm:spPr/>
      <dgm:t>
        <a:bodyPr/>
        <a:lstStyle/>
        <a:p>
          <a:endParaRPr lang="en-US"/>
        </a:p>
      </dgm:t>
    </dgm:pt>
    <dgm:pt modelId="{FA1A261C-9CDF-134F-8929-695A64D646BE}" type="sibTrans" cxnId="{14CEAF20-0BF4-614E-B7D8-010FC09A05BE}">
      <dgm:prSet/>
      <dgm:spPr/>
      <dgm:t>
        <a:bodyPr/>
        <a:lstStyle/>
        <a:p>
          <a:endParaRPr lang="en-US"/>
        </a:p>
      </dgm:t>
    </dgm:pt>
    <dgm:pt modelId="{085D5413-DE14-B943-9A16-938B93515FCF}" type="pres">
      <dgm:prSet presAssocID="{24DDC33D-D102-E14D-B203-62FDBF8C1190}" presName="compositeShape" presStyleCnt="0">
        <dgm:presLayoutVars>
          <dgm:chMax val="7"/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3B2029F1-D80F-2A48-8D17-CD573AF45464}" type="pres">
      <dgm:prSet presAssocID="{24DDC33D-D102-E14D-B203-62FDBF8C1190}" presName="wedge1" presStyleLbl="node1" presStyleIdx="0" presStyleCnt="5"/>
      <dgm:spPr/>
      <dgm:t>
        <a:bodyPr/>
        <a:lstStyle/>
        <a:p>
          <a:endParaRPr lang="en-US"/>
        </a:p>
      </dgm:t>
    </dgm:pt>
    <dgm:pt modelId="{C182F893-CECB-E24F-8933-9DC365D84E56}" type="pres">
      <dgm:prSet presAssocID="{24DDC33D-D102-E14D-B203-62FDBF8C1190}" presName="dummy1a" presStyleCnt="0"/>
      <dgm:spPr/>
    </dgm:pt>
    <dgm:pt modelId="{FD053763-5F67-5D4B-8F32-CD59AD8AE52F}" type="pres">
      <dgm:prSet presAssocID="{24DDC33D-D102-E14D-B203-62FDBF8C1190}" presName="dummy1b" presStyleCnt="0"/>
      <dgm:spPr/>
    </dgm:pt>
    <dgm:pt modelId="{AC76395D-83DA-9B4B-9CED-405558F98753}" type="pres">
      <dgm:prSet presAssocID="{24DDC33D-D102-E14D-B203-62FDBF8C1190}" presName="wedge1Tx" presStyleLbl="node1" presStyleIdx="0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3076A98-FAE1-FC48-BD4E-0E2E47EB2B0F}" type="pres">
      <dgm:prSet presAssocID="{24DDC33D-D102-E14D-B203-62FDBF8C1190}" presName="wedge2" presStyleLbl="node1" presStyleIdx="1" presStyleCnt="5"/>
      <dgm:spPr/>
      <dgm:t>
        <a:bodyPr/>
        <a:lstStyle/>
        <a:p>
          <a:endParaRPr lang="en-US"/>
        </a:p>
      </dgm:t>
    </dgm:pt>
    <dgm:pt modelId="{4D74805F-5EC4-3241-A7FA-F32EA279554A}" type="pres">
      <dgm:prSet presAssocID="{24DDC33D-D102-E14D-B203-62FDBF8C1190}" presName="dummy2a" presStyleCnt="0"/>
      <dgm:spPr/>
    </dgm:pt>
    <dgm:pt modelId="{109ABFB0-4467-C242-B643-C7CEAB3655B2}" type="pres">
      <dgm:prSet presAssocID="{24DDC33D-D102-E14D-B203-62FDBF8C1190}" presName="dummy2b" presStyleCnt="0"/>
      <dgm:spPr/>
    </dgm:pt>
    <dgm:pt modelId="{29A5A090-B87F-AA44-B157-877300EAE891}" type="pres">
      <dgm:prSet presAssocID="{24DDC33D-D102-E14D-B203-62FDBF8C1190}" presName="wedge2Tx" presStyleLbl="node1" presStyleIdx="1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D826B68-4623-B74C-BA04-E44FB9D9D3A6}" type="pres">
      <dgm:prSet presAssocID="{24DDC33D-D102-E14D-B203-62FDBF8C1190}" presName="wedge3" presStyleLbl="node1" presStyleIdx="2" presStyleCnt="5"/>
      <dgm:spPr/>
      <dgm:t>
        <a:bodyPr/>
        <a:lstStyle/>
        <a:p>
          <a:endParaRPr lang="en-US"/>
        </a:p>
      </dgm:t>
    </dgm:pt>
    <dgm:pt modelId="{B5E6FAED-3838-394B-A91A-7A3A82826604}" type="pres">
      <dgm:prSet presAssocID="{24DDC33D-D102-E14D-B203-62FDBF8C1190}" presName="dummy3a" presStyleCnt="0"/>
      <dgm:spPr/>
    </dgm:pt>
    <dgm:pt modelId="{06BE9A6E-881A-294D-8F5F-CCCD883DFD3A}" type="pres">
      <dgm:prSet presAssocID="{24DDC33D-D102-E14D-B203-62FDBF8C1190}" presName="dummy3b" presStyleCnt="0"/>
      <dgm:spPr/>
    </dgm:pt>
    <dgm:pt modelId="{9FA949EE-716F-9349-8B67-F770B36CF554}" type="pres">
      <dgm:prSet presAssocID="{24DDC33D-D102-E14D-B203-62FDBF8C1190}" presName="wedge3Tx" presStyleLbl="node1" presStyleIdx="2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48E3E12-632A-FD45-AD73-0A33A6311890}" type="pres">
      <dgm:prSet presAssocID="{24DDC33D-D102-E14D-B203-62FDBF8C1190}" presName="wedge4" presStyleLbl="node1" presStyleIdx="3" presStyleCnt="5"/>
      <dgm:spPr/>
      <dgm:t>
        <a:bodyPr/>
        <a:lstStyle/>
        <a:p>
          <a:endParaRPr lang="en-US"/>
        </a:p>
      </dgm:t>
    </dgm:pt>
    <dgm:pt modelId="{D8565F89-0A4E-8F42-A322-20F933D4F03B}" type="pres">
      <dgm:prSet presAssocID="{24DDC33D-D102-E14D-B203-62FDBF8C1190}" presName="dummy4a" presStyleCnt="0"/>
      <dgm:spPr/>
    </dgm:pt>
    <dgm:pt modelId="{0239199B-45CA-8A4D-A898-AD155CAA8328}" type="pres">
      <dgm:prSet presAssocID="{24DDC33D-D102-E14D-B203-62FDBF8C1190}" presName="dummy4b" presStyleCnt="0"/>
      <dgm:spPr/>
    </dgm:pt>
    <dgm:pt modelId="{B3054AD9-1ADB-CC42-A104-BF27960FBBB0}" type="pres">
      <dgm:prSet presAssocID="{24DDC33D-D102-E14D-B203-62FDBF8C1190}" presName="wedge4Tx" presStyleLbl="node1" presStyleIdx="3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4C941FC-C0BB-164C-A4A6-CC51664CA45D}" type="pres">
      <dgm:prSet presAssocID="{24DDC33D-D102-E14D-B203-62FDBF8C1190}" presName="wedge5" presStyleLbl="node1" presStyleIdx="4" presStyleCnt="5"/>
      <dgm:spPr/>
      <dgm:t>
        <a:bodyPr/>
        <a:lstStyle/>
        <a:p>
          <a:endParaRPr lang="en-US"/>
        </a:p>
      </dgm:t>
    </dgm:pt>
    <dgm:pt modelId="{70C9FD12-73A2-ED44-A0F5-5F6B6F168E77}" type="pres">
      <dgm:prSet presAssocID="{24DDC33D-D102-E14D-B203-62FDBF8C1190}" presName="dummy5a" presStyleCnt="0"/>
      <dgm:spPr/>
    </dgm:pt>
    <dgm:pt modelId="{06CB01C0-5852-5D43-81E3-49D7611BCA7D}" type="pres">
      <dgm:prSet presAssocID="{24DDC33D-D102-E14D-B203-62FDBF8C1190}" presName="dummy5b" presStyleCnt="0"/>
      <dgm:spPr/>
    </dgm:pt>
    <dgm:pt modelId="{0602A15C-AA67-564E-B57C-F50FD499EA46}" type="pres">
      <dgm:prSet presAssocID="{24DDC33D-D102-E14D-B203-62FDBF8C1190}" presName="wedge5Tx" presStyleLbl="node1" presStyleIdx="4" presStyleCnt="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2557A3F-A8B4-5241-BFF8-F5594EC121BC}" type="pres">
      <dgm:prSet presAssocID="{A9F26243-4C7E-6E41-AF24-1F97F4417F26}" presName="arrowWedge1" presStyleLbl="fgSibTrans2D1" presStyleIdx="0" presStyleCnt="5"/>
      <dgm:spPr/>
    </dgm:pt>
    <dgm:pt modelId="{79D272C9-6F61-E745-B448-9C9A59F58BE3}" type="pres">
      <dgm:prSet presAssocID="{547F5E16-9A14-6941-863F-5562F978A507}" presName="arrowWedge2" presStyleLbl="fgSibTrans2D1" presStyleIdx="1" presStyleCnt="5"/>
      <dgm:spPr/>
    </dgm:pt>
    <dgm:pt modelId="{E58839AC-F2E7-574C-B364-2DEC976F0581}" type="pres">
      <dgm:prSet presAssocID="{DA3C3514-AFB4-A14A-8914-F4916A242C67}" presName="arrowWedge3" presStyleLbl="fgSibTrans2D1" presStyleIdx="2" presStyleCnt="5"/>
      <dgm:spPr/>
    </dgm:pt>
    <dgm:pt modelId="{25E26F47-4DFA-A34B-9317-AF74ED4755CB}" type="pres">
      <dgm:prSet presAssocID="{01F9DD6B-2D8B-C545-828A-029AEF2F386E}" presName="arrowWedge4" presStyleLbl="fgSibTrans2D1" presStyleIdx="3" presStyleCnt="5"/>
      <dgm:spPr/>
    </dgm:pt>
    <dgm:pt modelId="{01F90A74-3BC3-8947-8125-21E0B71974AC}" type="pres">
      <dgm:prSet presAssocID="{FA1A261C-9CDF-134F-8929-695A64D646BE}" presName="arrowWedge5" presStyleLbl="fgSibTrans2D1" presStyleIdx="4" presStyleCnt="5"/>
      <dgm:spPr/>
    </dgm:pt>
  </dgm:ptLst>
  <dgm:cxnLst>
    <dgm:cxn modelId="{4CAB0A76-D4A9-4248-950E-4F10875BB148}" type="presOf" srcId="{E0082D6C-56DB-B248-B659-D9D514CB52DC}" destId="{29A5A090-B87F-AA44-B157-877300EAE891}" srcOrd="1" destOrd="0" presId="urn:microsoft.com/office/officeart/2005/8/layout/cycle8"/>
    <dgm:cxn modelId="{0C3CA729-AF58-ED48-81AB-63B5A362BCBD}" type="presOf" srcId="{E9D87A9F-739F-8544-81E2-BBDB5AC375B8}" destId="{0602A15C-AA67-564E-B57C-F50FD499EA46}" srcOrd="1" destOrd="0" presId="urn:microsoft.com/office/officeart/2005/8/layout/cycle8"/>
    <dgm:cxn modelId="{87EB221A-BBA3-DA42-862E-BEB407B2D261}" type="presOf" srcId="{DC4B2762-176F-D94C-B85A-35BBCC0EDB52}" destId="{3B2029F1-D80F-2A48-8D17-CD573AF45464}" srcOrd="0" destOrd="0" presId="urn:microsoft.com/office/officeart/2005/8/layout/cycle8"/>
    <dgm:cxn modelId="{5229AFB1-6B93-ED44-BAC9-1D05E1965EE5}" srcId="{24DDC33D-D102-E14D-B203-62FDBF8C1190}" destId="{2F3C5178-CDAA-6843-9757-8F404AA6E380}" srcOrd="2" destOrd="0" parTransId="{20CC69CD-1D4E-1946-96B8-E1FF0E6F817E}" sibTransId="{DA3C3514-AFB4-A14A-8914-F4916A242C67}"/>
    <dgm:cxn modelId="{8DB87B84-F37E-9F4F-91D3-C5A452A8815A}" type="presOf" srcId="{2F3C5178-CDAA-6843-9757-8F404AA6E380}" destId="{9FA949EE-716F-9349-8B67-F770B36CF554}" srcOrd="1" destOrd="0" presId="urn:microsoft.com/office/officeart/2005/8/layout/cycle8"/>
    <dgm:cxn modelId="{E268EDCB-FE7A-1B4A-9828-F6CFD0F1FF01}" type="presOf" srcId="{2F3C5178-CDAA-6843-9757-8F404AA6E380}" destId="{BD826B68-4623-B74C-BA04-E44FB9D9D3A6}" srcOrd="0" destOrd="0" presId="urn:microsoft.com/office/officeart/2005/8/layout/cycle8"/>
    <dgm:cxn modelId="{98CF3754-6247-9448-95C4-68B31A5FA34C}" type="presOf" srcId="{E0082D6C-56DB-B248-B659-D9D514CB52DC}" destId="{33076A98-FAE1-FC48-BD4E-0E2E47EB2B0F}" srcOrd="0" destOrd="0" presId="urn:microsoft.com/office/officeart/2005/8/layout/cycle8"/>
    <dgm:cxn modelId="{14CEAF20-0BF4-614E-B7D8-010FC09A05BE}" srcId="{24DDC33D-D102-E14D-B203-62FDBF8C1190}" destId="{E9D87A9F-739F-8544-81E2-BBDB5AC375B8}" srcOrd="4" destOrd="0" parTransId="{5F681E3A-FC05-AE46-9500-268260F8813A}" sibTransId="{FA1A261C-9CDF-134F-8929-695A64D646BE}"/>
    <dgm:cxn modelId="{E7F23213-6129-7042-A7C7-7E7B3432B136}" srcId="{24DDC33D-D102-E14D-B203-62FDBF8C1190}" destId="{C4C4E024-4B50-E84A-B397-B134C683D5F3}" srcOrd="3" destOrd="0" parTransId="{FA9F60E4-CFAC-4148-9C4F-A12B916E5FBC}" sibTransId="{01F9DD6B-2D8B-C545-828A-029AEF2F386E}"/>
    <dgm:cxn modelId="{22C319AC-6199-0B4E-B233-1AC14509591B}" srcId="{24DDC33D-D102-E14D-B203-62FDBF8C1190}" destId="{E0082D6C-56DB-B248-B659-D9D514CB52DC}" srcOrd="1" destOrd="0" parTransId="{5D300AA4-37C8-674F-AA30-5352883624F6}" sibTransId="{547F5E16-9A14-6941-863F-5562F978A507}"/>
    <dgm:cxn modelId="{3618558D-EE66-3B49-839E-EC51CF521FBD}" type="presOf" srcId="{E9D87A9F-739F-8544-81E2-BBDB5AC375B8}" destId="{C4C941FC-C0BB-164C-A4A6-CC51664CA45D}" srcOrd="0" destOrd="0" presId="urn:microsoft.com/office/officeart/2005/8/layout/cycle8"/>
    <dgm:cxn modelId="{D2A6D1FA-9097-7A42-AABA-92A58A6E9216}" type="presOf" srcId="{DC4B2762-176F-D94C-B85A-35BBCC0EDB52}" destId="{AC76395D-83DA-9B4B-9CED-405558F98753}" srcOrd="1" destOrd="0" presId="urn:microsoft.com/office/officeart/2005/8/layout/cycle8"/>
    <dgm:cxn modelId="{8780B5F7-0CDE-2C47-9BE8-40A1BB39C778}" type="presOf" srcId="{24DDC33D-D102-E14D-B203-62FDBF8C1190}" destId="{085D5413-DE14-B943-9A16-938B93515FCF}" srcOrd="0" destOrd="0" presId="urn:microsoft.com/office/officeart/2005/8/layout/cycle8"/>
    <dgm:cxn modelId="{A22850EE-43FF-B540-895A-3C9E165E4200}" type="presOf" srcId="{C4C4E024-4B50-E84A-B397-B134C683D5F3}" destId="{B3054AD9-1ADB-CC42-A104-BF27960FBBB0}" srcOrd="1" destOrd="0" presId="urn:microsoft.com/office/officeart/2005/8/layout/cycle8"/>
    <dgm:cxn modelId="{9D9AE181-6505-AC49-8905-2B655110C6F6}" type="presOf" srcId="{C4C4E024-4B50-E84A-B397-B134C683D5F3}" destId="{248E3E12-632A-FD45-AD73-0A33A6311890}" srcOrd="0" destOrd="0" presId="urn:microsoft.com/office/officeart/2005/8/layout/cycle8"/>
    <dgm:cxn modelId="{E701E909-667E-A343-A6E0-D831FE86AF03}" srcId="{24DDC33D-D102-E14D-B203-62FDBF8C1190}" destId="{DC4B2762-176F-D94C-B85A-35BBCC0EDB52}" srcOrd="0" destOrd="0" parTransId="{2871DA6F-BA0E-2E48-AC96-62CCF0C5338B}" sibTransId="{A9F26243-4C7E-6E41-AF24-1F97F4417F26}"/>
    <dgm:cxn modelId="{727CC9E9-17E6-7E4C-A14C-0739FC231602}" type="presParOf" srcId="{085D5413-DE14-B943-9A16-938B93515FCF}" destId="{3B2029F1-D80F-2A48-8D17-CD573AF45464}" srcOrd="0" destOrd="0" presId="urn:microsoft.com/office/officeart/2005/8/layout/cycle8"/>
    <dgm:cxn modelId="{02624BEF-4AA2-AF44-AAD2-35E3F5AA5B88}" type="presParOf" srcId="{085D5413-DE14-B943-9A16-938B93515FCF}" destId="{C182F893-CECB-E24F-8933-9DC365D84E56}" srcOrd="1" destOrd="0" presId="urn:microsoft.com/office/officeart/2005/8/layout/cycle8"/>
    <dgm:cxn modelId="{9386B625-8A89-9446-A764-3F22E347554C}" type="presParOf" srcId="{085D5413-DE14-B943-9A16-938B93515FCF}" destId="{FD053763-5F67-5D4B-8F32-CD59AD8AE52F}" srcOrd="2" destOrd="0" presId="urn:microsoft.com/office/officeart/2005/8/layout/cycle8"/>
    <dgm:cxn modelId="{619EE7F0-3A70-6844-B23C-E66386919A2A}" type="presParOf" srcId="{085D5413-DE14-B943-9A16-938B93515FCF}" destId="{AC76395D-83DA-9B4B-9CED-405558F98753}" srcOrd="3" destOrd="0" presId="urn:microsoft.com/office/officeart/2005/8/layout/cycle8"/>
    <dgm:cxn modelId="{5A883D44-FD67-3841-B712-8ABBADAE6807}" type="presParOf" srcId="{085D5413-DE14-B943-9A16-938B93515FCF}" destId="{33076A98-FAE1-FC48-BD4E-0E2E47EB2B0F}" srcOrd="4" destOrd="0" presId="urn:microsoft.com/office/officeart/2005/8/layout/cycle8"/>
    <dgm:cxn modelId="{65F380AA-FCFF-DE40-9B77-8EBBBD0FE364}" type="presParOf" srcId="{085D5413-DE14-B943-9A16-938B93515FCF}" destId="{4D74805F-5EC4-3241-A7FA-F32EA279554A}" srcOrd="5" destOrd="0" presId="urn:microsoft.com/office/officeart/2005/8/layout/cycle8"/>
    <dgm:cxn modelId="{13B1645D-1C4E-0441-A6D9-9CE2F560D62B}" type="presParOf" srcId="{085D5413-DE14-B943-9A16-938B93515FCF}" destId="{109ABFB0-4467-C242-B643-C7CEAB3655B2}" srcOrd="6" destOrd="0" presId="urn:microsoft.com/office/officeart/2005/8/layout/cycle8"/>
    <dgm:cxn modelId="{99A50847-BE2A-1148-B905-79A1A751CBBA}" type="presParOf" srcId="{085D5413-DE14-B943-9A16-938B93515FCF}" destId="{29A5A090-B87F-AA44-B157-877300EAE891}" srcOrd="7" destOrd="0" presId="urn:microsoft.com/office/officeart/2005/8/layout/cycle8"/>
    <dgm:cxn modelId="{6260DDB7-88CB-0548-A9DD-33FBD37151F2}" type="presParOf" srcId="{085D5413-DE14-B943-9A16-938B93515FCF}" destId="{BD826B68-4623-B74C-BA04-E44FB9D9D3A6}" srcOrd="8" destOrd="0" presId="urn:microsoft.com/office/officeart/2005/8/layout/cycle8"/>
    <dgm:cxn modelId="{A6B97798-9B8B-D248-A862-635D91A0FC1E}" type="presParOf" srcId="{085D5413-DE14-B943-9A16-938B93515FCF}" destId="{B5E6FAED-3838-394B-A91A-7A3A82826604}" srcOrd="9" destOrd="0" presId="urn:microsoft.com/office/officeart/2005/8/layout/cycle8"/>
    <dgm:cxn modelId="{2CFE78F8-EA31-3941-87B2-266B872741AD}" type="presParOf" srcId="{085D5413-DE14-B943-9A16-938B93515FCF}" destId="{06BE9A6E-881A-294D-8F5F-CCCD883DFD3A}" srcOrd="10" destOrd="0" presId="urn:microsoft.com/office/officeart/2005/8/layout/cycle8"/>
    <dgm:cxn modelId="{C9644329-2A9C-9541-91B2-8ADDB5B07922}" type="presParOf" srcId="{085D5413-DE14-B943-9A16-938B93515FCF}" destId="{9FA949EE-716F-9349-8B67-F770B36CF554}" srcOrd="11" destOrd="0" presId="urn:microsoft.com/office/officeart/2005/8/layout/cycle8"/>
    <dgm:cxn modelId="{4D8DA8D6-3800-0C41-8499-3497AE7088BE}" type="presParOf" srcId="{085D5413-DE14-B943-9A16-938B93515FCF}" destId="{248E3E12-632A-FD45-AD73-0A33A6311890}" srcOrd="12" destOrd="0" presId="urn:microsoft.com/office/officeart/2005/8/layout/cycle8"/>
    <dgm:cxn modelId="{2790BF3E-1DF6-954A-87BF-050DCAB2C78A}" type="presParOf" srcId="{085D5413-DE14-B943-9A16-938B93515FCF}" destId="{D8565F89-0A4E-8F42-A322-20F933D4F03B}" srcOrd="13" destOrd="0" presId="urn:microsoft.com/office/officeart/2005/8/layout/cycle8"/>
    <dgm:cxn modelId="{C652C7C8-2B86-3745-8B99-F2BA443C8F68}" type="presParOf" srcId="{085D5413-DE14-B943-9A16-938B93515FCF}" destId="{0239199B-45CA-8A4D-A898-AD155CAA8328}" srcOrd="14" destOrd="0" presId="urn:microsoft.com/office/officeart/2005/8/layout/cycle8"/>
    <dgm:cxn modelId="{F5763C2E-B68A-5F4E-A435-EC7CBC7F9152}" type="presParOf" srcId="{085D5413-DE14-B943-9A16-938B93515FCF}" destId="{B3054AD9-1ADB-CC42-A104-BF27960FBBB0}" srcOrd="15" destOrd="0" presId="urn:microsoft.com/office/officeart/2005/8/layout/cycle8"/>
    <dgm:cxn modelId="{9ECF39F0-0DFB-8347-9CEA-84E7370D7BD4}" type="presParOf" srcId="{085D5413-DE14-B943-9A16-938B93515FCF}" destId="{C4C941FC-C0BB-164C-A4A6-CC51664CA45D}" srcOrd="16" destOrd="0" presId="urn:microsoft.com/office/officeart/2005/8/layout/cycle8"/>
    <dgm:cxn modelId="{C461FD20-2FCF-CD47-A558-EB82DB8D67BA}" type="presParOf" srcId="{085D5413-DE14-B943-9A16-938B93515FCF}" destId="{70C9FD12-73A2-ED44-A0F5-5F6B6F168E77}" srcOrd="17" destOrd="0" presId="urn:microsoft.com/office/officeart/2005/8/layout/cycle8"/>
    <dgm:cxn modelId="{A41F486C-946A-6F4B-BBA7-E4C5FCCA1418}" type="presParOf" srcId="{085D5413-DE14-B943-9A16-938B93515FCF}" destId="{06CB01C0-5852-5D43-81E3-49D7611BCA7D}" srcOrd="18" destOrd="0" presId="urn:microsoft.com/office/officeart/2005/8/layout/cycle8"/>
    <dgm:cxn modelId="{3A6FB9D9-50B9-FB45-A801-A5ADDBFFA103}" type="presParOf" srcId="{085D5413-DE14-B943-9A16-938B93515FCF}" destId="{0602A15C-AA67-564E-B57C-F50FD499EA46}" srcOrd="19" destOrd="0" presId="urn:microsoft.com/office/officeart/2005/8/layout/cycle8"/>
    <dgm:cxn modelId="{4EDCFAA5-70E8-014D-B0C3-7EC69F7773B7}" type="presParOf" srcId="{085D5413-DE14-B943-9A16-938B93515FCF}" destId="{02557A3F-A8B4-5241-BFF8-F5594EC121BC}" srcOrd="20" destOrd="0" presId="urn:microsoft.com/office/officeart/2005/8/layout/cycle8"/>
    <dgm:cxn modelId="{81AD59D3-0E2A-E74D-97D0-E30025CB6812}" type="presParOf" srcId="{085D5413-DE14-B943-9A16-938B93515FCF}" destId="{79D272C9-6F61-E745-B448-9C9A59F58BE3}" srcOrd="21" destOrd="0" presId="urn:microsoft.com/office/officeart/2005/8/layout/cycle8"/>
    <dgm:cxn modelId="{4F7B8A42-87FA-7F4C-B4E2-99320D574868}" type="presParOf" srcId="{085D5413-DE14-B943-9A16-938B93515FCF}" destId="{E58839AC-F2E7-574C-B364-2DEC976F0581}" srcOrd="22" destOrd="0" presId="urn:microsoft.com/office/officeart/2005/8/layout/cycle8"/>
    <dgm:cxn modelId="{FB359AB5-7195-E348-B0D8-E0ECDB4CA3CC}" type="presParOf" srcId="{085D5413-DE14-B943-9A16-938B93515FCF}" destId="{25E26F47-4DFA-A34B-9317-AF74ED4755CB}" srcOrd="23" destOrd="0" presId="urn:microsoft.com/office/officeart/2005/8/layout/cycle8"/>
    <dgm:cxn modelId="{AF4BED3F-ED35-DF4D-B2C3-EC206F541B23}" type="presParOf" srcId="{085D5413-DE14-B943-9A16-938B93515FCF}" destId="{01F90A74-3BC3-8947-8125-21E0B71974AC}" srcOrd="24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2029F1-D80F-2A48-8D17-CD573AF45464}">
      <dsp:nvSpPr>
        <dsp:cNvPr id="0" name=""/>
        <dsp:cNvSpPr/>
      </dsp:nvSpPr>
      <dsp:spPr>
        <a:xfrm>
          <a:off x="1428419" y="338035"/>
          <a:ext cx="4587240" cy="4587240"/>
        </a:xfrm>
        <a:prstGeom prst="pie">
          <a:avLst>
            <a:gd name="adj1" fmla="val 16200000"/>
            <a:gd name="adj2" fmla="val 20520000"/>
          </a:avLst>
        </a:prstGeom>
        <a:solidFill>
          <a:schemeClr val="accent2"/>
        </a:soli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accent1"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000" kern="1200" dirty="0" err="1" smtClean="0"/>
            <a:t>Meddyliol</a:t>
          </a:r>
          <a:r>
            <a:rPr lang="en-US" sz="1000" kern="1200" dirty="0" smtClean="0"/>
            <a:t>/Thinking</a:t>
          </a:r>
          <a:endParaRPr lang="en-US" sz="1000" kern="1200" dirty="0"/>
        </a:p>
      </dsp:txBody>
      <dsp:txXfrm>
        <a:off x="3821429" y="1109129"/>
        <a:ext cx="1474470" cy="982980"/>
      </dsp:txXfrm>
    </dsp:sp>
    <dsp:sp modelId="{33076A98-FAE1-FC48-BD4E-0E2E47EB2B0F}">
      <dsp:nvSpPr>
        <dsp:cNvPr id="0" name=""/>
        <dsp:cNvSpPr/>
      </dsp:nvSpPr>
      <dsp:spPr>
        <a:xfrm>
          <a:off x="1467738" y="460362"/>
          <a:ext cx="4587240" cy="4587240"/>
        </a:xfrm>
        <a:prstGeom prst="pie">
          <a:avLst>
            <a:gd name="adj1" fmla="val 20520000"/>
            <a:gd name="adj2" fmla="val 3240000"/>
          </a:avLst>
        </a:prstGeom>
        <a:solidFill>
          <a:srgbClr val="FF0000"/>
        </a:soli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accent1"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000" kern="1200" dirty="0" err="1" smtClean="0"/>
            <a:t>Addysgiadol</a:t>
          </a:r>
          <a:r>
            <a:rPr lang="en-US" sz="1000" kern="1200" dirty="0" smtClean="0"/>
            <a:t>/Educational</a:t>
          </a:r>
          <a:endParaRPr lang="en-US" sz="1000" kern="1200" dirty="0"/>
        </a:p>
      </dsp:txBody>
      <dsp:txXfrm>
        <a:off x="4422139" y="2556294"/>
        <a:ext cx="1365250" cy="1092200"/>
      </dsp:txXfrm>
    </dsp:sp>
    <dsp:sp modelId="{BD826B68-4623-B74C-BA04-E44FB9D9D3A6}">
      <dsp:nvSpPr>
        <dsp:cNvPr id="0" name=""/>
        <dsp:cNvSpPr/>
      </dsp:nvSpPr>
      <dsp:spPr>
        <a:xfrm>
          <a:off x="1363979" y="535724"/>
          <a:ext cx="4587240" cy="4587240"/>
        </a:xfrm>
        <a:prstGeom prst="pie">
          <a:avLst>
            <a:gd name="adj1" fmla="val 3240000"/>
            <a:gd name="adj2" fmla="val 7560000"/>
          </a:avLst>
        </a:prstGeom>
        <a:solidFill>
          <a:srgbClr val="FF0000"/>
        </a:soli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accent1"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000" kern="1200" dirty="0" err="1" smtClean="0"/>
            <a:t>Cymdeithasol</a:t>
          </a:r>
          <a:r>
            <a:rPr lang="en-US" sz="1000" kern="1200" dirty="0" smtClean="0"/>
            <a:t>/Social</a:t>
          </a:r>
          <a:endParaRPr lang="en-US" sz="1000" kern="1200" dirty="0"/>
        </a:p>
      </dsp:txBody>
      <dsp:txXfrm>
        <a:off x="3002279" y="3757714"/>
        <a:ext cx="1310640" cy="1201420"/>
      </dsp:txXfrm>
    </dsp:sp>
    <dsp:sp modelId="{248E3E12-632A-FD45-AD73-0A33A6311890}">
      <dsp:nvSpPr>
        <dsp:cNvPr id="0" name=""/>
        <dsp:cNvSpPr/>
      </dsp:nvSpPr>
      <dsp:spPr>
        <a:xfrm>
          <a:off x="1260220" y="460362"/>
          <a:ext cx="4587240" cy="4587240"/>
        </a:xfrm>
        <a:prstGeom prst="pie">
          <a:avLst>
            <a:gd name="adj1" fmla="val 7560000"/>
            <a:gd name="adj2" fmla="val 11880000"/>
          </a:avLst>
        </a:prstGeom>
        <a:solidFill>
          <a:srgbClr val="FF0000"/>
        </a:soli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accent1"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000" kern="1200" dirty="0" err="1" smtClean="0"/>
            <a:t>Diwylliannol</a:t>
          </a:r>
          <a:r>
            <a:rPr lang="en-US" sz="1000" kern="1200" dirty="0" smtClean="0"/>
            <a:t>/Cultural</a:t>
          </a:r>
        </a:p>
      </dsp:txBody>
      <dsp:txXfrm>
        <a:off x="1527809" y="2556294"/>
        <a:ext cx="1365250" cy="1092200"/>
      </dsp:txXfrm>
    </dsp:sp>
    <dsp:sp modelId="{C4C941FC-C0BB-164C-A4A6-CC51664CA45D}">
      <dsp:nvSpPr>
        <dsp:cNvPr id="0" name=""/>
        <dsp:cNvSpPr/>
      </dsp:nvSpPr>
      <dsp:spPr>
        <a:xfrm>
          <a:off x="1299540" y="338035"/>
          <a:ext cx="4587240" cy="4587240"/>
        </a:xfrm>
        <a:prstGeom prst="pie">
          <a:avLst>
            <a:gd name="adj1" fmla="val 11880000"/>
            <a:gd name="adj2" fmla="val 16200000"/>
          </a:avLst>
        </a:prstGeom>
        <a:solidFill>
          <a:schemeClr val="accent2"/>
        </a:soli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accent1"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000" kern="1200" dirty="0" err="1" smtClean="0"/>
            <a:t>Economaidd</a:t>
          </a:r>
          <a:r>
            <a:rPr lang="en-US" sz="1000" kern="1200" dirty="0" smtClean="0"/>
            <a:t>/Economic</a:t>
          </a:r>
        </a:p>
      </dsp:txBody>
      <dsp:txXfrm>
        <a:off x="2019299" y="1109129"/>
        <a:ext cx="1474470" cy="982980"/>
      </dsp:txXfrm>
    </dsp:sp>
    <dsp:sp modelId="{02557A3F-A8B4-5241-BFF8-F5594EC121BC}">
      <dsp:nvSpPr>
        <dsp:cNvPr id="0" name=""/>
        <dsp:cNvSpPr/>
      </dsp:nvSpPr>
      <dsp:spPr>
        <a:xfrm>
          <a:off x="1144231" y="54063"/>
          <a:ext cx="5155184" cy="5155184"/>
        </a:xfrm>
        <a:prstGeom prst="circularArrow">
          <a:avLst>
            <a:gd name="adj1" fmla="val 5085"/>
            <a:gd name="adj2" fmla="val 327528"/>
            <a:gd name="adj3" fmla="val 20192361"/>
            <a:gd name="adj4" fmla="val 16200324"/>
            <a:gd name="adj5" fmla="val 5932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1">
                <a:tint val="60000"/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1">
                <a:tint val="60000"/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1">
                <a:tint val="60000"/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accent1">
              <a:tint val="6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9D272C9-6F61-E745-B448-9C9A59F58BE3}">
      <dsp:nvSpPr>
        <dsp:cNvPr id="0" name=""/>
        <dsp:cNvSpPr/>
      </dsp:nvSpPr>
      <dsp:spPr>
        <a:xfrm>
          <a:off x="1184083" y="176350"/>
          <a:ext cx="5155184" cy="5155184"/>
        </a:xfrm>
        <a:prstGeom prst="circularArrow">
          <a:avLst>
            <a:gd name="adj1" fmla="val 5085"/>
            <a:gd name="adj2" fmla="val 327528"/>
            <a:gd name="adj3" fmla="val 2912753"/>
            <a:gd name="adj4" fmla="val 20519953"/>
            <a:gd name="adj5" fmla="val 5932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1">
                <a:tint val="60000"/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1">
                <a:tint val="60000"/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1">
                <a:tint val="60000"/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accent1">
              <a:tint val="6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58839AC-F2E7-574C-B364-2DEC976F0581}">
      <dsp:nvSpPr>
        <dsp:cNvPr id="0" name=""/>
        <dsp:cNvSpPr/>
      </dsp:nvSpPr>
      <dsp:spPr>
        <a:xfrm>
          <a:off x="1080007" y="251942"/>
          <a:ext cx="5155184" cy="5155184"/>
        </a:xfrm>
        <a:prstGeom prst="circularArrow">
          <a:avLst>
            <a:gd name="adj1" fmla="val 5085"/>
            <a:gd name="adj2" fmla="val 327528"/>
            <a:gd name="adj3" fmla="val 7232777"/>
            <a:gd name="adj4" fmla="val 3239695"/>
            <a:gd name="adj5" fmla="val 5932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1">
                <a:tint val="60000"/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1">
                <a:tint val="60000"/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1">
                <a:tint val="60000"/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accent1">
              <a:tint val="6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5E26F47-4DFA-A34B-9317-AF74ED4755CB}">
      <dsp:nvSpPr>
        <dsp:cNvPr id="0" name=""/>
        <dsp:cNvSpPr/>
      </dsp:nvSpPr>
      <dsp:spPr>
        <a:xfrm>
          <a:off x="975932" y="176350"/>
          <a:ext cx="5155184" cy="5155184"/>
        </a:xfrm>
        <a:prstGeom prst="circularArrow">
          <a:avLst>
            <a:gd name="adj1" fmla="val 5085"/>
            <a:gd name="adj2" fmla="val 327528"/>
            <a:gd name="adj3" fmla="val 11552519"/>
            <a:gd name="adj4" fmla="val 7559718"/>
            <a:gd name="adj5" fmla="val 5932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1">
                <a:tint val="60000"/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1">
                <a:tint val="60000"/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1">
                <a:tint val="60000"/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accent1">
              <a:tint val="6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1F90A74-3BC3-8947-8125-21E0B71974AC}">
      <dsp:nvSpPr>
        <dsp:cNvPr id="0" name=""/>
        <dsp:cNvSpPr/>
      </dsp:nvSpPr>
      <dsp:spPr>
        <a:xfrm>
          <a:off x="1015784" y="54063"/>
          <a:ext cx="5155184" cy="5155184"/>
        </a:xfrm>
        <a:prstGeom prst="circularArrow">
          <a:avLst>
            <a:gd name="adj1" fmla="val 5085"/>
            <a:gd name="adj2" fmla="val 327528"/>
            <a:gd name="adj3" fmla="val 15872148"/>
            <a:gd name="adj4" fmla="val 11880111"/>
            <a:gd name="adj5" fmla="val 5932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1">
                <a:tint val="60000"/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1">
                <a:tint val="60000"/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1">
                <a:tint val="60000"/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accent1">
              <a:tint val="6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29837" cy="49885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29761" y="0"/>
            <a:ext cx="2929837" cy="49885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23859B6-F3B4-EA4D-A6C7-D3C60B18AB69}" type="datetimeFigureOut">
              <a:rPr lang="en-US" smtClean="0"/>
              <a:pPr/>
              <a:t>3/12/2018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4588" y="1243013"/>
            <a:ext cx="4471987" cy="33559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6117" y="4784835"/>
            <a:ext cx="5408930" cy="391486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43662"/>
            <a:ext cx="2929837" cy="49885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29761" y="9443662"/>
            <a:ext cx="2929837" cy="49885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DBD72BF-B079-7E47-969A-E077DEC71FE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4649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BD72BF-B079-7E47-969A-E077DEC71FE5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2757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BD72BF-B079-7E47-969A-E077DEC71FE5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68596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BD72BF-B079-7E47-969A-E077DEC71FE5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917025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BD72BF-B079-7E47-969A-E077DEC71FE5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80640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2771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baseline="0" dirty="0" smtClean="0"/>
              <a:t>. </a:t>
            </a:r>
            <a:endParaRPr lang="en-GB" dirty="0" smtClean="0"/>
          </a:p>
          <a:p>
            <a:endParaRPr lang="en-US" dirty="0"/>
          </a:p>
        </p:txBody>
      </p:sp>
      <p:sp>
        <p:nvSpPr>
          <p:cNvPr id="3277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D133EE42-7B95-B54B-806D-F1D897776784}" type="slidenum">
              <a:rPr lang="en-US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313795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BD72BF-B079-7E47-969A-E077DEC71FE5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145225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BD72BF-B079-7E47-969A-E077DEC71FE5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711833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BD72BF-B079-7E47-969A-E077DEC71FE5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749385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lnSpc>
                <a:spcPct val="80000"/>
              </a:lnSpc>
            </a:pPr>
            <a:endParaRPr lang="en-US" sz="900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D7A3F0C8-F6AB-F249-9CE2-77B1C07689B5}" type="slidenum">
              <a:rPr lang="en-US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191279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3789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353063AD-A5C6-3B47-A780-FD37711302A3}" type="slidenum">
              <a:rPr lang="en-US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743554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BD72BF-B079-7E47-969A-E077DEC71FE5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354858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4301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DA9EF951-9836-9B4F-A06E-5EC77861000F}" type="slidenum">
              <a:rPr lang="en-US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059456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4035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buFont typeface="Wingdings 3" pitchFamily="-112" charset="2"/>
              <a:buNone/>
            </a:pPr>
            <a:endParaRPr lang="en-GB" dirty="0" smtClean="0">
              <a:latin typeface="Arial Unicode MS" pitchFamily="-112" charset="0"/>
            </a:endParaRPr>
          </a:p>
          <a:p>
            <a:endParaRPr lang="en-GB" b="1" dirty="0">
              <a:latin typeface="Arial Unicode MS" pitchFamily="-112" charset="0"/>
            </a:endParaRPr>
          </a:p>
          <a:p>
            <a:endParaRPr lang="en-US" dirty="0"/>
          </a:p>
        </p:txBody>
      </p:sp>
      <p:sp>
        <p:nvSpPr>
          <p:cNvPr id="4403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3FB2658A-E3C5-744E-B142-069B087C5FF9}" type="slidenum">
              <a:rPr lang="en-US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364613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4035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buFont typeface="Wingdings 3" pitchFamily="-112" charset="2"/>
              <a:buNone/>
            </a:pPr>
            <a:endParaRPr lang="en-GB" dirty="0">
              <a:latin typeface="Arial Unicode MS" pitchFamily="-112" charset="0"/>
            </a:endParaRPr>
          </a:p>
          <a:p>
            <a:endParaRPr lang="en-GB" b="1" dirty="0">
              <a:latin typeface="Arial Unicode MS" pitchFamily="-112" charset="0"/>
            </a:endParaRPr>
          </a:p>
          <a:p>
            <a:endParaRPr lang="en-US" dirty="0"/>
          </a:p>
        </p:txBody>
      </p:sp>
      <p:sp>
        <p:nvSpPr>
          <p:cNvPr id="4403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3FB2658A-E3C5-744E-B142-069B087C5FF9}" type="slidenum">
              <a:rPr lang="en-US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061211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BD72BF-B079-7E47-969A-E077DEC71FE5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918964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BD72BF-B079-7E47-969A-E077DEC71FE5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695476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5059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4506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9C0DBA9A-304E-7744-AF82-52BA915398F5}" type="slidenum">
              <a:rPr lang="en-US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692687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BD72BF-B079-7E47-969A-E077DEC71FE5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401211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BD72BF-B079-7E47-969A-E077DEC71FE5}" type="slidenum">
              <a:rPr lang="en-US" smtClean="0"/>
              <a:pPr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677517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BD72BF-B079-7E47-969A-E077DEC71FE5}" type="slidenum">
              <a:rPr lang="en-US" smtClean="0"/>
              <a:pPr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050925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BD72BF-B079-7E47-969A-E077DEC71FE5}" type="slidenum">
              <a:rPr lang="en-US" smtClean="0"/>
              <a:pPr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58651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2" name="Subtitle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8842F3-ABE5-4F5A-93B5-87511D659568}" type="datetimeFigureOut">
              <a:rPr lang="en-US" smtClean="0"/>
              <a:pPr/>
              <a:t>3/12/2018</a:t>
            </a:fld>
            <a:endParaRPr lang="en-GB"/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67004-C167-4610-8183-C7C0D127F57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Ova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va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8842F3-ABE5-4F5A-93B5-87511D659568}" type="datetimeFigureOut">
              <a:rPr lang="en-US" smtClean="0"/>
              <a:pPr/>
              <a:t>3/12/2018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67004-C167-4610-8183-C7C0D127F57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8842F3-ABE5-4F5A-93B5-87511D659568}" type="datetimeFigureOut">
              <a:rPr lang="en-US" smtClean="0"/>
              <a:pPr/>
              <a:t>3/12/2018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67004-C167-4610-8183-C7C0D127F57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va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va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8842F3-ABE5-4F5A-93B5-87511D659568}" type="datetimeFigureOut">
              <a:rPr lang="en-US" smtClean="0"/>
              <a:pPr/>
              <a:t>3/12/2018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67004-C167-4610-8183-C7C0D127F57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8842F3-ABE5-4F5A-93B5-87511D659568}" type="datetimeFigureOut">
              <a:rPr lang="en-US" smtClean="0"/>
              <a:pPr/>
              <a:t>3/12/2018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67004-C167-4610-8183-C7C0D127F57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8842F3-ABE5-4F5A-93B5-87511D659568}" type="datetimeFigureOut">
              <a:rPr lang="en-US" smtClean="0"/>
              <a:pPr/>
              <a:t>3/12/2018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67004-C167-4610-8183-C7C0D127F57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8842F3-ABE5-4F5A-93B5-87511D659568}" type="datetimeFigureOut">
              <a:rPr lang="en-US" smtClean="0"/>
              <a:pPr/>
              <a:t>3/12/2018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67004-C167-4610-8183-C7C0D127F57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Rectangle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8842F3-ABE5-4F5A-93B5-87511D659568}" type="datetimeFigureOut">
              <a:rPr lang="en-US" smtClean="0"/>
              <a:pPr/>
              <a:t>3/12/2018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67004-C167-4610-8183-C7C0D127F57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8842F3-ABE5-4F5A-93B5-87511D659568}" type="datetimeFigureOut">
              <a:rPr lang="en-US" smtClean="0"/>
              <a:pPr/>
              <a:t>3/12/2018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67004-C167-4610-8183-C7C0D127F57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/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</a:lstStyle>
          <a:p>
            <a:pPr marL="0" algn="l" eaLnBrk="1" latinLnBrk="0" hangingPunct="1"/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9" name="Flowchart: Process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Flowchart: Process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8842F3-ABE5-4F5A-93B5-87511D659568}" type="datetimeFigureOut">
              <a:rPr lang="en-US" smtClean="0"/>
              <a:pPr/>
              <a:t>3/12/2018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67004-C167-4610-8183-C7C0D127F57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8842F3-ABE5-4F5A-93B5-87511D659568}" type="datetimeFigureOut">
              <a:rPr lang="en-US" smtClean="0"/>
              <a:pPr/>
              <a:t>3/12/2018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67004-C167-4610-8183-C7C0D127F57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e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va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Donut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5" name="Title Placeholder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Text Placeholder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24" name="Date Placeholder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</a:lstStyle>
          <a:p>
            <a:fld id="{5E8842F3-ABE5-4F5A-93B5-87511D659568}" type="datetimeFigureOut">
              <a:rPr lang="en-US" smtClean="0"/>
              <a:pPr/>
              <a:t>3/12/2018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</a:lstStyle>
          <a:p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</a:lstStyle>
          <a:p>
            <a:fld id="{21067004-C167-4610-8183-C7C0D127F57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5" name="Rectangle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hyperlink" Target="mailto:n.ryder@uwtsd.ac.uk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7" Type="http://schemas.openxmlformats.org/officeDocument/2006/relationships/image" Target="../media/image18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7" Type="http://schemas.openxmlformats.org/officeDocument/2006/relationships/image" Target="../media/image2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wmf"/><Relationship Id="rId5" Type="http://schemas.openxmlformats.org/officeDocument/2006/relationships/image" Target="../media/image21.wmf"/><Relationship Id="rId4" Type="http://schemas.openxmlformats.org/officeDocument/2006/relationships/image" Target="../media/image20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7" Type="http://schemas.openxmlformats.org/officeDocument/2006/relationships/image" Target="../media/image2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wmf"/><Relationship Id="rId5" Type="http://schemas.openxmlformats.org/officeDocument/2006/relationships/image" Target="../media/image21.wmf"/><Relationship Id="rId4" Type="http://schemas.openxmlformats.org/officeDocument/2006/relationships/image" Target="../media/image20.wmf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literacytrust.org.uk/resources/50-classroom-strategies-supporting-eal-students/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wmf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resSj1YGJeE&amp;t=40s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gov.wales/docs/dcells/publications/150317-successful-futures-en.pdf" TargetMode="Externa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gov.wales/docs/caecd/research/2014/141125-gypsy-traveller-education-engaging-families-en.pdf" TargetMode="External"/><Relationship Id="rId4" Type="http://schemas.openxmlformats.org/officeDocument/2006/relationships/hyperlink" Target="http://learning.gov.wales/docs/learningwales/publications/121115unityanddiversityen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19200" y="228600"/>
            <a:ext cx="7924800" cy="1472184"/>
          </a:xfrm>
        </p:spPr>
        <p:txBody>
          <a:bodyPr>
            <a:normAutofit fontScale="90000"/>
          </a:bodyPr>
          <a:lstStyle/>
          <a:p>
            <a:r>
              <a:rPr lang="en-GB" dirty="0" err="1" smtClean="0"/>
              <a:t>Aml-ieithrwydd</a:t>
            </a:r>
            <a:r>
              <a:rPr lang="en-GB" dirty="0" smtClean="0"/>
              <a:t> &amp; </a:t>
            </a:r>
            <a:r>
              <a:rPr lang="en-GB" dirty="0" err="1" smtClean="0"/>
              <a:t>Aml-ddiwylliannedd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>
                <a:solidFill>
                  <a:srgbClr val="660066"/>
                </a:solidFill>
              </a:rPr>
              <a:t>Multilingualism &amp; Multiculturalism</a:t>
            </a:r>
            <a:endParaRPr lang="en-GB" dirty="0">
              <a:solidFill>
                <a:srgbClr val="660066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0400" y="2133600"/>
            <a:ext cx="3749040" cy="31242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438400" y="5562600"/>
            <a:ext cx="56388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smtClean="0"/>
              <a:t>ECAD5003/C</a:t>
            </a:r>
          </a:p>
          <a:p>
            <a:pPr algn="ctr"/>
            <a:r>
              <a:rPr lang="en-US" sz="2400" dirty="0" smtClean="0"/>
              <a:t>Nanna Ryder</a:t>
            </a:r>
          </a:p>
          <a:p>
            <a:pPr algn="ctr"/>
            <a:r>
              <a:rPr lang="en-US" sz="2400" dirty="0" smtClean="0">
                <a:hlinkClick r:id="rId4"/>
              </a:rPr>
              <a:t>n.ryder@uwtsd.ac.uk</a:t>
            </a:r>
            <a:r>
              <a:rPr lang="en-US" sz="2400" dirty="0" smtClean="0"/>
              <a:t> </a:t>
            </a:r>
            <a:endParaRPr lang="en-US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Nod</a:t>
            </a:r>
            <a:br>
              <a:rPr lang="en-GB" dirty="0" smtClean="0"/>
            </a:br>
            <a:r>
              <a:rPr lang="en-GB" dirty="0" smtClean="0">
                <a:solidFill>
                  <a:srgbClr val="660066"/>
                </a:solidFill>
              </a:rPr>
              <a:t>Aim</a:t>
            </a:r>
            <a:endParaRPr lang="en-GB" dirty="0">
              <a:solidFill>
                <a:srgbClr val="660066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I </a:t>
            </a:r>
            <a:r>
              <a:rPr lang="en-GB" dirty="0" err="1" smtClean="0"/>
              <a:t>ddeall</a:t>
            </a:r>
            <a:r>
              <a:rPr lang="en-GB" dirty="0" smtClean="0"/>
              <a:t> y </a:t>
            </a:r>
            <a:r>
              <a:rPr lang="en-GB" dirty="0" err="1" smtClean="0"/>
              <a:t>cysyniad</a:t>
            </a:r>
            <a:r>
              <a:rPr lang="en-GB" dirty="0" smtClean="0"/>
              <a:t> o </a:t>
            </a:r>
            <a:r>
              <a:rPr lang="en-GB" dirty="0" err="1" smtClean="0"/>
              <a:t>aml-ieithrwydd</a:t>
            </a:r>
            <a:r>
              <a:rPr lang="en-GB" dirty="0"/>
              <a:t> </a:t>
            </a:r>
            <a:r>
              <a:rPr lang="en-GB" dirty="0" smtClean="0"/>
              <a:t>ac </a:t>
            </a:r>
            <a:r>
              <a:rPr lang="en-GB" dirty="0" err="1" smtClean="0"/>
              <a:t>aml-ddiwylliannedd</a:t>
            </a:r>
            <a:endParaRPr lang="en-GB" dirty="0" smtClean="0"/>
          </a:p>
          <a:p>
            <a:r>
              <a:rPr lang="en-GB" dirty="0" smtClean="0"/>
              <a:t>I </a:t>
            </a:r>
            <a:r>
              <a:rPr lang="en-GB" dirty="0" err="1" smtClean="0"/>
              <a:t>ystyried</a:t>
            </a:r>
            <a:r>
              <a:rPr lang="en-GB" dirty="0" smtClean="0"/>
              <a:t> y </a:t>
            </a:r>
            <a:r>
              <a:rPr lang="en-GB" dirty="0" err="1" smtClean="0"/>
              <a:t>manteision</a:t>
            </a:r>
            <a:r>
              <a:rPr lang="en-GB" dirty="0" smtClean="0"/>
              <a:t> </a:t>
            </a:r>
            <a:r>
              <a:rPr lang="en-GB" dirty="0" err="1" smtClean="0"/>
              <a:t>a’r</a:t>
            </a:r>
            <a:r>
              <a:rPr lang="en-GB" dirty="0" smtClean="0"/>
              <a:t> </a:t>
            </a:r>
            <a:r>
              <a:rPr lang="en-GB" dirty="0" err="1" smtClean="0"/>
              <a:t>heriau</a:t>
            </a:r>
            <a:r>
              <a:rPr lang="en-GB" dirty="0" smtClean="0"/>
              <a:t> o </a:t>
            </a:r>
            <a:r>
              <a:rPr lang="en-GB" dirty="0" err="1" smtClean="0"/>
              <a:t>fod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aml-ieithog</a:t>
            </a:r>
            <a:r>
              <a:rPr lang="en-GB" dirty="0"/>
              <a:t> </a:t>
            </a:r>
            <a:r>
              <a:rPr lang="en-GB" dirty="0" smtClean="0"/>
              <a:t>a/</a:t>
            </a:r>
            <a:r>
              <a:rPr lang="en-GB" dirty="0" err="1" smtClean="0"/>
              <a:t>neu</a:t>
            </a:r>
            <a:r>
              <a:rPr lang="en-GB" dirty="0" smtClean="0"/>
              <a:t> </a:t>
            </a:r>
            <a:r>
              <a:rPr lang="en-GB" dirty="0" err="1" smtClean="0"/>
              <a:t>aml-ddiwylliannol</a:t>
            </a:r>
            <a:endParaRPr lang="en-GB" dirty="0" smtClean="0"/>
          </a:p>
          <a:p>
            <a:r>
              <a:rPr lang="en-GB" dirty="0" smtClean="0"/>
              <a:t>I </a:t>
            </a:r>
            <a:r>
              <a:rPr lang="en-GB" dirty="0" err="1" smtClean="0"/>
              <a:t>ystyried</a:t>
            </a:r>
            <a:r>
              <a:rPr lang="en-GB" dirty="0" smtClean="0"/>
              <a:t> </a:t>
            </a:r>
            <a:r>
              <a:rPr lang="en-GB" dirty="0" err="1" smtClean="0"/>
              <a:t>rhai</a:t>
            </a:r>
            <a:r>
              <a:rPr lang="en-GB" dirty="0" smtClean="0"/>
              <a:t> </a:t>
            </a:r>
            <a:r>
              <a:rPr lang="en-GB" dirty="0" err="1" smtClean="0"/>
              <a:t>strategaethau</a:t>
            </a:r>
            <a:r>
              <a:rPr lang="en-GB" dirty="0" smtClean="0"/>
              <a:t> </a:t>
            </a:r>
            <a:r>
              <a:rPr lang="en-GB" dirty="0" err="1" smtClean="0"/>
              <a:t>cefnogi</a:t>
            </a:r>
            <a:r>
              <a:rPr lang="en-GB" dirty="0" smtClean="0"/>
              <a:t> </a:t>
            </a:r>
            <a:r>
              <a:rPr lang="en-GB" dirty="0" err="1" smtClean="0"/>
              <a:t>ymarferol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>
                <a:solidFill>
                  <a:srgbClr val="660066"/>
                </a:solidFill>
              </a:rPr>
              <a:t>To understand the concept of multilingualism and multi-culturalism,</a:t>
            </a:r>
          </a:p>
          <a:p>
            <a:r>
              <a:rPr lang="en-GB" dirty="0" smtClean="0">
                <a:solidFill>
                  <a:srgbClr val="660066"/>
                </a:solidFill>
              </a:rPr>
              <a:t> To consider the advantages and challenges to being multilingual and/or multicultural,</a:t>
            </a:r>
          </a:p>
          <a:p>
            <a:r>
              <a:rPr lang="en-GB" dirty="0" smtClean="0">
                <a:solidFill>
                  <a:srgbClr val="660066"/>
                </a:solidFill>
              </a:rPr>
              <a:t>To consider some practical support strategies.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 smtClean="0"/>
              <a:t>Allwch</a:t>
            </a:r>
            <a:r>
              <a:rPr lang="en-US" dirty="0" smtClean="0"/>
              <a:t> chi </a:t>
            </a:r>
            <a:r>
              <a:rPr lang="en-US" dirty="0" err="1" smtClean="0"/>
              <a:t>ddatrys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cod?</a:t>
            </a:r>
            <a:br>
              <a:rPr lang="en-US" dirty="0" smtClean="0"/>
            </a:br>
            <a:r>
              <a:rPr lang="en-US" dirty="0" smtClean="0">
                <a:solidFill>
                  <a:schemeClr val="bg2">
                    <a:lumMod val="75000"/>
                  </a:schemeClr>
                </a:solidFill>
              </a:rPr>
              <a:t>Can you crack the code?</a:t>
            </a:r>
            <a:endParaRPr lang="en-US" dirty="0">
              <a:solidFill>
                <a:schemeClr val="bg2">
                  <a:lumMod val="75000"/>
                </a:schemeClr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0" y="1981200"/>
            <a:ext cx="5410200" cy="42008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8562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 smtClean="0"/>
              <a:t>Diffinio</a:t>
            </a:r>
            <a:r>
              <a:rPr lang="en-US" dirty="0" smtClean="0"/>
              <a:t> </a:t>
            </a:r>
            <a:r>
              <a:rPr lang="en-US" dirty="0" err="1" smtClean="0"/>
              <a:t>dwyieithrwydd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>
                <a:solidFill>
                  <a:srgbClr val="660066"/>
                </a:solidFill>
              </a:rPr>
              <a:t>Defining bilingualism</a:t>
            </a:r>
            <a:endParaRPr lang="en-US" dirty="0">
              <a:solidFill>
                <a:srgbClr val="660066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sz="2400" dirty="0" err="1" smtClean="0"/>
              <a:t>Medru</a:t>
            </a:r>
            <a:r>
              <a:rPr lang="en-US" sz="2400" dirty="0" smtClean="0"/>
              <a:t> </a:t>
            </a:r>
            <a:r>
              <a:rPr lang="en-US" sz="2400" dirty="0" err="1" smtClean="0"/>
              <a:t>siarad</a:t>
            </a:r>
            <a:r>
              <a:rPr lang="en-US" sz="2400" dirty="0" smtClean="0"/>
              <a:t> </a:t>
            </a:r>
            <a:r>
              <a:rPr lang="en-US" sz="2400" dirty="0" err="1" smtClean="0"/>
              <a:t>y</a:t>
            </a:r>
            <a:r>
              <a:rPr lang="en-US" sz="2400" dirty="0" smtClean="0"/>
              <a:t> 2 </a:t>
            </a:r>
            <a:r>
              <a:rPr lang="en-US" sz="2400" dirty="0" err="1" smtClean="0"/>
              <a:t>iaith</a:t>
            </a:r>
            <a:r>
              <a:rPr lang="en-US" sz="2400" dirty="0" smtClean="0"/>
              <a:t> </a:t>
            </a:r>
            <a:r>
              <a:rPr lang="en-US" sz="2400" dirty="0" err="1" smtClean="0"/>
              <a:t>gyda</a:t>
            </a:r>
            <a:r>
              <a:rPr lang="en-US" sz="2400" dirty="0" smtClean="0"/>
              <a:t> </a:t>
            </a:r>
            <a:r>
              <a:rPr lang="en-US" sz="2400" dirty="0" err="1" smtClean="0"/>
              <a:t>rhuglder</a:t>
            </a:r>
            <a:r>
              <a:rPr lang="en-US" sz="2400" dirty="0" smtClean="0"/>
              <a:t> </a:t>
            </a:r>
            <a:r>
              <a:rPr lang="en-US" sz="2400" dirty="0" err="1" smtClean="0"/>
              <a:t>brodorol</a:t>
            </a:r>
            <a:r>
              <a:rPr lang="en-US" sz="2400" dirty="0" smtClean="0"/>
              <a:t> (Bloomfield, 1933)</a:t>
            </a:r>
          </a:p>
          <a:p>
            <a:r>
              <a:rPr lang="en-US" sz="2400" dirty="0" err="1" smtClean="0"/>
              <a:t>Meistrolaeth</a:t>
            </a:r>
            <a:r>
              <a:rPr lang="en-US" sz="2400" dirty="0" smtClean="0"/>
              <a:t> </a:t>
            </a:r>
            <a:r>
              <a:rPr lang="en-US" sz="2400" dirty="0" err="1" smtClean="0"/>
              <a:t>o</a:t>
            </a:r>
            <a:r>
              <a:rPr lang="en-US" sz="2400" dirty="0" smtClean="0"/>
              <a:t> un </a:t>
            </a:r>
            <a:r>
              <a:rPr lang="en-US" sz="2400" dirty="0" err="1" smtClean="0"/>
              <a:t>o’r</a:t>
            </a:r>
            <a:r>
              <a:rPr lang="en-US" sz="2400" dirty="0" smtClean="0"/>
              <a:t> </a:t>
            </a:r>
            <a:r>
              <a:rPr lang="en-US" sz="2400" dirty="0" err="1" smtClean="0"/>
              <a:t>sgiliau</a:t>
            </a:r>
            <a:r>
              <a:rPr lang="en-US" sz="2400" dirty="0" smtClean="0"/>
              <a:t> </a:t>
            </a:r>
            <a:r>
              <a:rPr lang="en-US" sz="2400" dirty="0" err="1" smtClean="0"/>
              <a:t>ieithyddol</a:t>
            </a:r>
            <a:r>
              <a:rPr lang="en-US" sz="2400" dirty="0" smtClean="0"/>
              <a:t> </a:t>
            </a:r>
            <a:r>
              <a:rPr lang="en-US" sz="2400" dirty="0" err="1" smtClean="0"/>
              <a:t>yn</a:t>
            </a:r>
            <a:r>
              <a:rPr lang="en-US" sz="2400" dirty="0" smtClean="0"/>
              <a:t> </a:t>
            </a:r>
            <a:r>
              <a:rPr lang="en-US" sz="2400" dirty="0" err="1" smtClean="0"/>
              <a:t>y</a:t>
            </a:r>
            <a:r>
              <a:rPr lang="en-US" sz="2400" dirty="0" smtClean="0"/>
              <a:t> 2 </a:t>
            </a:r>
            <a:r>
              <a:rPr lang="en-US" sz="2400" dirty="0" err="1" smtClean="0"/>
              <a:t>iaith</a:t>
            </a:r>
            <a:r>
              <a:rPr lang="en-US" sz="2400" dirty="0" smtClean="0"/>
              <a:t> (</a:t>
            </a:r>
            <a:r>
              <a:rPr lang="en-US" sz="2400" dirty="0" err="1" smtClean="0"/>
              <a:t>Macnamara</a:t>
            </a:r>
            <a:r>
              <a:rPr lang="en-US" sz="2400" dirty="0" smtClean="0"/>
              <a:t>, 1967)</a:t>
            </a:r>
          </a:p>
          <a:p>
            <a:r>
              <a:rPr lang="en-US" sz="2400" dirty="0" err="1" smtClean="0"/>
              <a:t>Meistrolaeth</a:t>
            </a:r>
            <a:r>
              <a:rPr lang="en-US" sz="2400" dirty="0" smtClean="0"/>
              <a:t> </a:t>
            </a:r>
            <a:r>
              <a:rPr lang="en-US" sz="2400" dirty="0" err="1" smtClean="0"/>
              <a:t>lwyr</a:t>
            </a:r>
            <a:r>
              <a:rPr lang="en-US" sz="2400" dirty="0" smtClean="0"/>
              <a:t> </a:t>
            </a:r>
            <a:r>
              <a:rPr lang="en-US" sz="2400" dirty="0" err="1" smtClean="0"/>
              <a:t>o</a:t>
            </a:r>
            <a:r>
              <a:rPr lang="en-US" sz="2400" dirty="0" smtClean="0"/>
              <a:t> 2 </a:t>
            </a:r>
            <a:r>
              <a:rPr lang="en-US" sz="2400" dirty="0" err="1" smtClean="0"/>
              <a:t>iaith</a:t>
            </a:r>
            <a:r>
              <a:rPr lang="en-US" sz="2400" dirty="0" smtClean="0"/>
              <a:t> </a:t>
            </a:r>
            <a:r>
              <a:rPr lang="en-US" sz="2400" dirty="0" err="1" smtClean="0"/>
              <a:t>wahanol</a:t>
            </a:r>
            <a:r>
              <a:rPr lang="en-US" sz="2400" dirty="0" smtClean="0"/>
              <a:t> (</a:t>
            </a:r>
            <a:r>
              <a:rPr lang="en-US" sz="2400" dirty="0" err="1" smtClean="0"/>
              <a:t>Oestreicher</a:t>
            </a:r>
            <a:r>
              <a:rPr lang="en-US" sz="2400" dirty="0" smtClean="0"/>
              <a:t>, 1974)</a:t>
            </a:r>
          </a:p>
          <a:p>
            <a:r>
              <a:rPr lang="en-US" sz="2400" dirty="0" smtClean="0"/>
              <a:t>Un </a:t>
            </a:r>
            <a:r>
              <a:rPr lang="en-US" sz="2400" dirty="0" err="1" smtClean="0"/>
              <a:t>siaradwr</a:t>
            </a:r>
            <a:r>
              <a:rPr lang="en-US" sz="2400" dirty="0" smtClean="0"/>
              <a:t> </a:t>
            </a:r>
            <a:r>
              <a:rPr lang="en-US" sz="2400" dirty="0" err="1" smtClean="0"/>
              <a:t>yn</a:t>
            </a:r>
            <a:r>
              <a:rPr lang="en-US" sz="2400" dirty="0" smtClean="0"/>
              <a:t> </a:t>
            </a:r>
            <a:r>
              <a:rPr lang="en-US" sz="2400" dirty="0" err="1" smtClean="0"/>
              <a:t>meddu</a:t>
            </a:r>
            <a:r>
              <a:rPr lang="en-US" sz="2400" dirty="0" smtClean="0"/>
              <a:t> </a:t>
            </a:r>
            <a:r>
              <a:rPr lang="en-US" sz="2400" dirty="0" err="1" smtClean="0"/>
              <a:t>ar</a:t>
            </a:r>
            <a:r>
              <a:rPr lang="en-US" sz="2400" dirty="0" smtClean="0"/>
              <a:t> </a:t>
            </a:r>
            <a:r>
              <a:rPr lang="en-US" sz="2400" dirty="0" err="1" smtClean="0"/>
              <a:t>o</a:t>
            </a:r>
            <a:r>
              <a:rPr lang="en-US" sz="2400" dirty="0" smtClean="0"/>
              <a:t> </a:t>
            </a:r>
            <a:r>
              <a:rPr lang="en-US" sz="2400" dirty="0" err="1" smtClean="0"/>
              <a:t>leiaf</a:t>
            </a:r>
            <a:r>
              <a:rPr lang="en-US" sz="2400" dirty="0" smtClean="0"/>
              <a:t> 2 </a:t>
            </a:r>
            <a:r>
              <a:rPr lang="en-US" sz="2400" dirty="0" err="1" smtClean="0"/>
              <a:t>iaith</a:t>
            </a:r>
            <a:r>
              <a:rPr lang="en-US" sz="2400" dirty="0" smtClean="0"/>
              <a:t> </a:t>
            </a:r>
            <a:r>
              <a:rPr lang="en-US" sz="2400" dirty="0" err="1" smtClean="0"/>
              <a:t>ond</a:t>
            </a:r>
            <a:r>
              <a:rPr lang="en-US" sz="2400" dirty="0" smtClean="0"/>
              <a:t> </a:t>
            </a:r>
            <a:r>
              <a:rPr lang="en-US" sz="2400" dirty="0" err="1" smtClean="0"/>
              <a:t>nid</a:t>
            </a:r>
            <a:r>
              <a:rPr lang="en-US" sz="2400" dirty="0" smtClean="0"/>
              <a:t> </a:t>
            </a:r>
            <a:r>
              <a:rPr lang="en-US" sz="2400" dirty="0" err="1" smtClean="0"/>
              <a:t>o</a:t>
            </a:r>
            <a:r>
              <a:rPr lang="en-US" sz="2400" dirty="0" smtClean="0"/>
              <a:t> </a:t>
            </a:r>
            <a:r>
              <a:rPr lang="en-US" sz="2400" dirty="0" err="1" smtClean="0"/>
              <a:t>reidrwydd</a:t>
            </a:r>
            <a:r>
              <a:rPr lang="en-US" sz="2400" dirty="0" smtClean="0"/>
              <a:t> </a:t>
            </a:r>
            <a:r>
              <a:rPr lang="en-US" sz="2400" dirty="0" err="1" smtClean="0"/>
              <a:t>â’r</a:t>
            </a:r>
            <a:r>
              <a:rPr lang="en-US" sz="2400" dirty="0" smtClean="0"/>
              <a:t> un </a:t>
            </a:r>
            <a:r>
              <a:rPr lang="en-US" sz="2400" dirty="0" err="1" smtClean="0"/>
              <a:t>gallu</a:t>
            </a:r>
            <a:r>
              <a:rPr lang="en-US" sz="2400" dirty="0" smtClean="0"/>
              <a:t> </a:t>
            </a:r>
            <a:r>
              <a:rPr lang="en-US" sz="2400" dirty="0" err="1" smtClean="0"/>
              <a:t>yn</a:t>
            </a:r>
            <a:r>
              <a:rPr lang="en-US" sz="2400" dirty="0" smtClean="0"/>
              <a:t> yr </a:t>
            </a:r>
            <a:r>
              <a:rPr lang="en-US" sz="2400" dirty="0" err="1" smtClean="0"/>
              <a:t>ieithoedd</a:t>
            </a:r>
            <a:r>
              <a:rPr lang="en-US" sz="2400" dirty="0" smtClean="0"/>
              <a:t> (</a:t>
            </a:r>
            <a:r>
              <a:rPr lang="en-US" sz="2400" dirty="0" err="1" smtClean="0"/>
              <a:t>Baetens</a:t>
            </a:r>
            <a:r>
              <a:rPr lang="en-US" sz="2400" dirty="0" smtClean="0"/>
              <a:t> </a:t>
            </a:r>
            <a:r>
              <a:rPr lang="en-US" sz="2400" dirty="0" err="1" smtClean="0"/>
              <a:t>Beardsmore</a:t>
            </a:r>
            <a:r>
              <a:rPr lang="en-US" sz="2400" dirty="0" smtClean="0"/>
              <a:t>, 1991)</a:t>
            </a:r>
          </a:p>
          <a:p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sz="2595" dirty="0" smtClean="0">
                <a:solidFill>
                  <a:srgbClr val="660066"/>
                </a:solidFill>
              </a:rPr>
              <a:t>The ability to speak 2 languages with native fluency (Bloomfield, 1933)</a:t>
            </a:r>
          </a:p>
          <a:p>
            <a:r>
              <a:rPr lang="en-US" sz="2595" dirty="0" smtClean="0">
                <a:solidFill>
                  <a:srgbClr val="660066"/>
                </a:solidFill>
              </a:rPr>
              <a:t>Mastery of one language skill in both languages (</a:t>
            </a:r>
            <a:r>
              <a:rPr lang="en-US" sz="2595" dirty="0" err="1" smtClean="0">
                <a:solidFill>
                  <a:srgbClr val="660066"/>
                </a:solidFill>
              </a:rPr>
              <a:t>Macnamara</a:t>
            </a:r>
            <a:r>
              <a:rPr lang="en-US" sz="2595" dirty="0" smtClean="0">
                <a:solidFill>
                  <a:srgbClr val="660066"/>
                </a:solidFill>
              </a:rPr>
              <a:t>, 1967)</a:t>
            </a:r>
          </a:p>
          <a:p>
            <a:r>
              <a:rPr lang="en-US" sz="2595" dirty="0" smtClean="0">
                <a:solidFill>
                  <a:srgbClr val="660066"/>
                </a:solidFill>
              </a:rPr>
              <a:t>Complete mastery of 2 different languages (</a:t>
            </a:r>
            <a:r>
              <a:rPr lang="en-US" sz="2595" dirty="0" err="1" smtClean="0">
                <a:solidFill>
                  <a:srgbClr val="660066"/>
                </a:solidFill>
              </a:rPr>
              <a:t>Oestreicher</a:t>
            </a:r>
            <a:r>
              <a:rPr lang="en-US" sz="2595" dirty="0" smtClean="0">
                <a:solidFill>
                  <a:srgbClr val="660066"/>
                </a:solidFill>
              </a:rPr>
              <a:t>, 1974)</a:t>
            </a:r>
          </a:p>
          <a:p>
            <a:r>
              <a:rPr lang="en-US" sz="2595" dirty="0" smtClean="0">
                <a:solidFill>
                  <a:srgbClr val="660066"/>
                </a:solidFill>
              </a:rPr>
              <a:t>The presence of at least 2 languages within the one speaker but the ability in these languages may not be equal </a:t>
            </a:r>
            <a:r>
              <a:rPr lang="en-US" sz="2000" dirty="0" smtClean="0">
                <a:solidFill>
                  <a:srgbClr val="660066"/>
                </a:solidFill>
              </a:rPr>
              <a:t>(</a:t>
            </a:r>
            <a:r>
              <a:rPr lang="en-US" sz="2000" dirty="0" err="1" smtClean="0">
                <a:solidFill>
                  <a:srgbClr val="660066"/>
                </a:solidFill>
              </a:rPr>
              <a:t>Baetens</a:t>
            </a:r>
            <a:r>
              <a:rPr lang="en-US" sz="2000" dirty="0" smtClean="0">
                <a:solidFill>
                  <a:srgbClr val="660066"/>
                </a:solidFill>
              </a:rPr>
              <a:t> </a:t>
            </a:r>
            <a:r>
              <a:rPr lang="en-US" sz="2000" dirty="0" err="1" smtClean="0">
                <a:solidFill>
                  <a:srgbClr val="660066"/>
                </a:solidFill>
              </a:rPr>
              <a:t>Beardsmore</a:t>
            </a:r>
            <a:r>
              <a:rPr lang="en-US" sz="2000" dirty="0" smtClean="0">
                <a:solidFill>
                  <a:srgbClr val="660066"/>
                </a:solidFill>
              </a:rPr>
              <a:t>, 1991)</a:t>
            </a:r>
            <a:endParaRPr lang="en-US" sz="2595" dirty="0" smtClean="0">
              <a:solidFill>
                <a:srgbClr val="660066"/>
              </a:solidFill>
            </a:endParaRPr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 Box 1029"/>
          <p:cNvSpPr txBox="1">
            <a:spLocks noChangeArrowheads="1"/>
          </p:cNvSpPr>
          <p:nvPr/>
        </p:nvSpPr>
        <p:spPr bwMode="auto">
          <a:xfrm>
            <a:off x="468313" y="1341438"/>
            <a:ext cx="165576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sp>
        <p:nvSpPr>
          <p:cNvPr id="5123" name="Text Box 1030"/>
          <p:cNvSpPr txBox="1">
            <a:spLocks noChangeArrowheads="1"/>
          </p:cNvSpPr>
          <p:nvPr/>
        </p:nvSpPr>
        <p:spPr bwMode="auto">
          <a:xfrm>
            <a:off x="684213" y="1557338"/>
            <a:ext cx="165576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sp>
        <p:nvSpPr>
          <p:cNvPr id="5124" name="Text Box 1031"/>
          <p:cNvSpPr txBox="1">
            <a:spLocks noChangeArrowheads="1"/>
          </p:cNvSpPr>
          <p:nvPr/>
        </p:nvSpPr>
        <p:spPr bwMode="auto">
          <a:xfrm>
            <a:off x="900113" y="1773238"/>
            <a:ext cx="165576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sp>
        <p:nvSpPr>
          <p:cNvPr id="79880" name="Text Box 1032"/>
          <p:cNvSpPr txBox="1">
            <a:spLocks noChangeArrowheads="1"/>
          </p:cNvSpPr>
          <p:nvPr/>
        </p:nvSpPr>
        <p:spPr bwMode="auto">
          <a:xfrm>
            <a:off x="1116013" y="2201863"/>
            <a:ext cx="1655762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r>
              <a:rPr lang="bn-IN" sz="3200">
                <a:ea typeface="Vrinda" pitchFamily="34" charset="0"/>
                <a:cs typeface="Vrinda" pitchFamily="34" charset="0"/>
              </a:rPr>
              <a:t>প্রেসিডেন্ট</a:t>
            </a:r>
            <a:r>
              <a:rPr lang="en-US" sz="3200"/>
              <a:t> </a:t>
            </a:r>
          </a:p>
        </p:txBody>
      </p:sp>
      <p:sp>
        <p:nvSpPr>
          <p:cNvPr id="5126" name="Text Box 1034"/>
          <p:cNvSpPr txBox="1">
            <a:spLocks noChangeArrowheads="1"/>
          </p:cNvSpPr>
          <p:nvPr/>
        </p:nvSpPr>
        <p:spPr bwMode="auto">
          <a:xfrm>
            <a:off x="2051050" y="1557338"/>
            <a:ext cx="16557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sp>
        <p:nvSpPr>
          <p:cNvPr id="79883" name="Text Box 1035"/>
          <p:cNvSpPr txBox="1">
            <a:spLocks noChangeArrowheads="1"/>
          </p:cNvSpPr>
          <p:nvPr/>
        </p:nvSpPr>
        <p:spPr bwMode="auto">
          <a:xfrm>
            <a:off x="6156325" y="333375"/>
            <a:ext cx="20875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b="1">
                <a:latin typeface="Arial" pitchFamily="-112" charset="0"/>
              </a:rPr>
              <a:t>Portuguese</a:t>
            </a:r>
            <a:endParaRPr lang="en-US" b="1">
              <a:latin typeface="Arial" pitchFamily="-112" charset="0"/>
            </a:endParaRPr>
          </a:p>
        </p:txBody>
      </p:sp>
      <p:sp>
        <p:nvSpPr>
          <p:cNvPr id="5128" name="Text Box 1036"/>
          <p:cNvSpPr txBox="1">
            <a:spLocks noChangeArrowheads="1"/>
          </p:cNvSpPr>
          <p:nvPr/>
        </p:nvSpPr>
        <p:spPr bwMode="auto">
          <a:xfrm>
            <a:off x="468313" y="908050"/>
            <a:ext cx="1727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sp>
        <p:nvSpPr>
          <p:cNvPr id="79885" name="Text Box 1037"/>
          <p:cNvSpPr txBox="1">
            <a:spLocks noChangeArrowheads="1"/>
          </p:cNvSpPr>
          <p:nvPr/>
        </p:nvSpPr>
        <p:spPr bwMode="auto">
          <a:xfrm>
            <a:off x="6372225" y="981075"/>
            <a:ext cx="18002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b="1">
                <a:latin typeface="Arial" pitchFamily="-112" charset="0"/>
              </a:rPr>
              <a:t>German</a:t>
            </a:r>
            <a:endParaRPr lang="en-US" b="1">
              <a:latin typeface="Arial" pitchFamily="-112" charset="0"/>
            </a:endParaRPr>
          </a:p>
        </p:txBody>
      </p:sp>
      <p:sp>
        <p:nvSpPr>
          <p:cNvPr id="79886" name="Text Box 1038"/>
          <p:cNvSpPr txBox="1">
            <a:spLocks noChangeArrowheads="1"/>
          </p:cNvSpPr>
          <p:nvPr/>
        </p:nvSpPr>
        <p:spPr bwMode="auto">
          <a:xfrm>
            <a:off x="1258888" y="1557338"/>
            <a:ext cx="2449512" cy="62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algn="l">
              <a:spcBef>
                <a:spcPct val="50000"/>
              </a:spcBef>
            </a:pPr>
            <a:r>
              <a:rPr lang="x-none" sz="3500" b="1">
                <a:ea typeface="Times New Roman" pitchFamily="-112" charset="0"/>
                <a:cs typeface="Times New Roman" pitchFamily="-112" charset="0"/>
              </a:rPr>
              <a:t>رحب</a:t>
            </a:r>
            <a:r>
              <a:rPr lang="en-GB" sz="3500" b="1">
                <a:ea typeface="Times New Roman" pitchFamily="-112" charset="0"/>
                <a:cs typeface="Times New Roman" pitchFamily="-112" charset="0"/>
              </a:rPr>
              <a:t>.</a:t>
            </a:r>
            <a:endParaRPr lang="en-US" sz="3500" b="1">
              <a:ea typeface="Times New Roman" pitchFamily="-112" charset="0"/>
              <a:cs typeface="Times New Roman" pitchFamily="-112" charset="0"/>
            </a:endParaRPr>
          </a:p>
        </p:txBody>
      </p:sp>
      <p:sp>
        <p:nvSpPr>
          <p:cNvPr id="79888" name="Text Box 1040"/>
          <p:cNvSpPr txBox="1">
            <a:spLocks noChangeArrowheads="1"/>
          </p:cNvSpPr>
          <p:nvPr/>
        </p:nvSpPr>
        <p:spPr bwMode="auto">
          <a:xfrm>
            <a:off x="6300788" y="2852738"/>
            <a:ext cx="18002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b="1">
                <a:latin typeface="Arial" pitchFamily="-112" charset="0"/>
              </a:rPr>
              <a:t>Turkish</a:t>
            </a:r>
            <a:endParaRPr lang="en-US" b="1">
              <a:latin typeface="Arial" pitchFamily="-112" charset="0"/>
            </a:endParaRPr>
          </a:p>
        </p:txBody>
      </p:sp>
      <p:sp>
        <p:nvSpPr>
          <p:cNvPr id="79889" name="Text Box 1041"/>
          <p:cNvSpPr txBox="1">
            <a:spLocks noChangeArrowheads="1"/>
          </p:cNvSpPr>
          <p:nvPr/>
        </p:nvSpPr>
        <p:spPr bwMode="auto">
          <a:xfrm>
            <a:off x="6372225" y="3500438"/>
            <a:ext cx="18002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b="1"/>
              <a:t>Chinese</a:t>
            </a:r>
            <a:r>
              <a:rPr lang="en-GB"/>
              <a:t> </a:t>
            </a:r>
            <a:endParaRPr lang="en-US" b="1">
              <a:latin typeface="Arial" pitchFamily="-112" charset="0"/>
            </a:endParaRPr>
          </a:p>
        </p:txBody>
      </p:sp>
      <p:sp>
        <p:nvSpPr>
          <p:cNvPr id="79890" name="Text Box 1042"/>
          <p:cNvSpPr txBox="1">
            <a:spLocks noChangeArrowheads="1"/>
          </p:cNvSpPr>
          <p:nvPr/>
        </p:nvSpPr>
        <p:spPr bwMode="auto">
          <a:xfrm>
            <a:off x="6372225" y="4149725"/>
            <a:ext cx="172878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b="1">
                <a:latin typeface="Arial" pitchFamily="-112" charset="0"/>
              </a:rPr>
              <a:t>Hindi</a:t>
            </a:r>
            <a:endParaRPr lang="en-US" b="1">
              <a:latin typeface="Arial" pitchFamily="-112" charset="0"/>
            </a:endParaRPr>
          </a:p>
        </p:txBody>
      </p:sp>
      <p:sp>
        <p:nvSpPr>
          <p:cNvPr id="79891" name="Text Box 1043"/>
          <p:cNvSpPr txBox="1">
            <a:spLocks noChangeArrowheads="1"/>
          </p:cNvSpPr>
          <p:nvPr/>
        </p:nvSpPr>
        <p:spPr bwMode="auto">
          <a:xfrm>
            <a:off x="6373813" y="4797425"/>
            <a:ext cx="1727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b="1">
                <a:latin typeface="Arial" pitchFamily="-112" charset="0"/>
              </a:rPr>
              <a:t>Urdu</a:t>
            </a:r>
            <a:endParaRPr lang="en-US" b="1">
              <a:latin typeface="Arial" pitchFamily="-112" charset="0"/>
            </a:endParaRPr>
          </a:p>
        </p:txBody>
      </p:sp>
      <p:sp>
        <p:nvSpPr>
          <p:cNvPr id="79892" name="Text Box 1044"/>
          <p:cNvSpPr txBox="1">
            <a:spLocks noChangeArrowheads="1"/>
          </p:cNvSpPr>
          <p:nvPr/>
        </p:nvSpPr>
        <p:spPr bwMode="auto">
          <a:xfrm>
            <a:off x="6373813" y="5373688"/>
            <a:ext cx="1943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b="1">
                <a:latin typeface="Arial" pitchFamily="-112" charset="0"/>
              </a:rPr>
              <a:t>Farsi</a:t>
            </a:r>
            <a:endParaRPr lang="en-US" b="1">
              <a:latin typeface="Arial" pitchFamily="-112" charset="0"/>
            </a:endParaRPr>
          </a:p>
        </p:txBody>
      </p:sp>
      <p:sp>
        <p:nvSpPr>
          <p:cNvPr id="79893" name="Text Box 1045"/>
          <p:cNvSpPr txBox="1">
            <a:spLocks noChangeArrowheads="1"/>
          </p:cNvSpPr>
          <p:nvPr/>
        </p:nvSpPr>
        <p:spPr bwMode="auto">
          <a:xfrm>
            <a:off x="6372225" y="6021388"/>
            <a:ext cx="20875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b="1">
                <a:latin typeface="Arial" pitchFamily="-112" charset="0"/>
              </a:rPr>
              <a:t>Nepalese</a:t>
            </a:r>
            <a:endParaRPr lang="en-US" b="1">
              <a:latin typeface="Arial" pitchFamily="-112" charset="0"/>
            </a:endParaRPr>
          </a:p>
        </p:txBody>
      </p:sp>
      <p:sp>
        <p:nvSpPr>
          <p:cNvPr id="79895" name="Text Box 1047"/>
          <p:cNvSpPr txBox="1">
            <a:spLocks noChangeArrowheads="1"/>
          </p:cNvSpPr>
          <p:nvPr/>
        </p:nvSpPr>
        <p:spPr bwMode="auto">
          <a:xfrm>
            <a:off x="1258888" y="333375"/>
            <a:ext cx="23050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b="1">
                <a:latin typeface="Arial" pitchFamily="-112" charset="0"/>
              </a:rPr>
              <a:t>BEM - VINDOS</a:t>
            </a:r>
            <a:endParaRPr lang="en-US" b="1">
              <a:latin typeface="Arial" pitchFamily="-112" charset="0"/>
            </a:endParaRPr>
          </a:p>
        </p:txBody>
      </p:sp>
      <p:sp>
        <p:nvSpPr>
          <p:cNvPr id="79896" name="Text Box 1048"/>
          <p:cNvSpPr txBox="1">
            <a:spLocks noChangeArrowheads="1"/>
          </p:cNvSpPr>
          <p:nvPr/>
        </p:nvSpPr>
        <p:spPr bwMode="auto">
          <a:xfrm>
            <a:off x="1258888" y="981075"/>
            <a:ext cx="244951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b="1">
                <a:latin typeface="Arial" pitchFamily="-112" charset="0"/>
              </a:rPr>
              <a:t>WILLKOMMEN</a:t>
            </a:r>
            <a:endParaRPr lang="en-US" b="1">
              <a:latin typeface="Arial" pitchFamily="-112" charset="0"/>
            </a:endParaRPr>
          </a:p>
        </p:txBody>
      </p:sp>
      <p:sp>
        <p:nvSpPr>
          <p:cNvPr id="79897" name="Text Box 1049"/>
          <p:cNvSpPr txBox="1">
            <a:spLocks noChangeArrowheads="1"/>
          </p:cNvSpPr>
          <p:nvPr/>
        </p:nvSpPr>
        <p:spPr bwMode="auto">
          <a:xfrm>
            <a:off x="6372225" y="1628775"/>
            <a:ext cx="16557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b="1">
                <a:latin typeface="Arial" pitchFamily="-112" charset="0"/>
              </a:rPr>
              <a:t>Arabic</a:t>
            </a:r>
            <a:endParaRPr lang="en-US" b="1">
              <a:latin typeface="Arial" pitchFamily="-112" charset="0"/>
            </a:endParaRPr>
          </a:p>
        </p:txBody>
      </p:sp>
      <p:sp>
        <p:nvSpPr>
          <p:cNvPr id="79899" name="Text Box 1051"/>
          <p:cNvSpPr txBox="1">
            <a:spLocks noChangeArrowheads="1"/>
          </p:cNvSpPr>
          <p:nvPr/>
        </p:nvSpPr>
        <p:spPr bwMode="auto">
          <a:xfrm>
            <a:off x="1187450" y="3429000"/>
            <a:ext cx="151130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sz="3600" b="1"/>
              <a:t>欢迎</a:t>
            </a:r>
            <a:endParaRPr lang="en-US" sz="3600" b="1"/>
          </a:p>
        </p:txBody>
      </p:sp>
      <p:sp>
        <p:nvSpPr>
          <p:cNvPr id="79900" name="Text Box 1052"/>
          <p:cNvSpPr txBox="1">
            <a:spLocks noChangeArrowheads="1"/>
          </p:cNvSpPr>
          <p:nvPr/>
        </p:nvSpPr>
        <p:spPr bwMode="auto">
          <a:xfrm>
            <a:off x="6373813" y="2251075"/>
            <a:ext cx="15113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b="1">
                <a:latin typeface="Arial" pitchFamily="-112" charset="0"/>
              </a:rPr>
              <a:t>Bengali</a:t>
            </a:r>
            <a:endParaRPr lang="en-US" b="1">
              <a:latin typeface="Arial" pitchFamily="-112" charset="0"/>
            </a:endParaRPr>
          </a:p>
        </p:txBody>
      </p:sp>
      <p:sp>
        <p:nvSpPr>
          <p:cNvPr id="79901" name="Text Box 1053"/>
          <p:cNvSpPr txBox="1">
            <a:spLocks noChangeArrowheads="1"/>
          </p:cNvSpPr>
          <p:nvPr/>
        </p:nvSpPr>
        <p:spPr bwMode="auto">
          <a:xfrm>
            <a:off x="1116013" y="2852738"/>
            <a:ext cx="216058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b="1">
                <a:latin typeface="Arial" pitchFamily="-112" charset="0"/>
              </a:rPr>
              <a:t>ho</a:t>
            </a:r>
            <a:r>
              <a:rPr lang="en-US" b="1">
                <a:latin typeface="Arial" pitchFamily="-112" charset="0"/>
                <a:ea typeface="Arial" pitchFamily="-112" charset="0"/>
                <a:cs typeface="Arial" pitchFamily="-112" charset="0"/>
              </a:rPr>
              <a:t>ş</a:t>
            </a:r>
            <a:r>
              <a:rPr lang="en-GB" b="1">
                <a:latin typeface="Arial" pitchFamily="-112" charset="0"/>
              </a:rPr>
              <a:t> geldiniz</a:t>
            </a:r>
            <a:endParaRPr lang="en-US" b="1">
              <a:latin typeface="Arial" pitchFamily="-112" charset="0"/>
            </a:endParaRPr>
          </a:p>
        </p:txBody>
      </p:sp>
      <p:sp>
        <p:nvSpPr>
          <p:cNvPr id="79907" name="Rectangle 1059"/>
          <p:cNvSpPr>
            <a:spLocks noChangeArrowheads="1"/>
          </p:cNvSpPr>
          <p:nvPr/>
        </p:nvSpPr>
        <p:spPr bwMode="auto">
          <a:xfrm>
            <a:off x="1187450" y="4797425"/>
            <a:ext cx="91598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prstTxWarp prst="textNoShape">
              <a:avLst/>
            </a:prstTxWarp>
            <a:spAutoFit/>
          </a:bodyPr>
          <a:lstStyle/>
          <a:p>
            <a:pPr algn="l" eaLnBrk="0" hangingPunct="0"/>
            <a:r>
              <a:rPr lang="x-none">
                <a:ea typeface="Times New Roman" pitchFamily="-112" charset="0"/>
                <a:cs typeface="Times New Roman" pitchFamily="-112" charset="0"/>
              </a:rPr>
              <a:t>پاکستان</a:t>
            </a:r>
            <a:r>
              <a:rPr lang="en-GB"/>
              <a:t> </a:t>
            </a:r>
          </a:p>
        </p:txBody>
      </p:sp>
      <p:sp>
        <p:nvSpPr>
          <p:cNvPr id="79909" name="Rectangle 1061"/>
          <p:cNvSpPr>
            <a:spLocks noChangeArrowheads="1"/>
          </p:cNvSpPr>
          <p:nvPr/>
        </p:nvSpPr>
        <p:spPr bwMode="auto">
          <a:xfrm>
            <a:off x="1258888" y="5400675"/>
            <a:ext cx="936625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prstTxWarp prst="textNoShape">
              <a:avLst/>
            </a:prstTxWarp>
            <a:spAutoFit/>
          </a:bodyPr>
          <a:lstStyle/>
          <a:p>
            <a:pPr algn="l" eaLnBrk="0" hangingPunct="0"/>
            <a:r>
              <a:rPr lang="x-none" sz="3000">
                <a:ea typeface="Times New Roman" pitchFamily="-112" charset="0"/>
                <a:cs typeface="Times New Roman" pitchFamily="-112" charset="0"/>
              </a:rPr>
              <a:t>هلمند</a:t>
            </a:r>
            <a:r>
              <a:rPr lang="en-GB"/>
              <a:t> </a:t>
            </a:r>
          </a:p>
        </p:txBody>
      </p:sp>
      <p:sp>
        <p:nvSpPr>
          <p:cNvPr id="79910" name="Rectangle 1062"/>
          <p:cNvSpPr>
            <a:spLocks noChangeArrowheads="1"/>
          </p:cNvSpPr>
          <p:nvPr/>
        </p:nvSpPr>
        <p:spPr bwMode="auto">
          <a:xfrm>
            <a:off x="1116013" y="6092825"/>
            <a:ext cx="178276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prstTxWarp prst="textNoShape">
              <a:avLst/>
            </a:prstTxWarp>
            <a:spAutoFit/>
          </a:bodyPr>
          <a:lstStyle/>
          <a:p>
            <a:pPr algn="l" eaLnBrk="0" hangingPunct="0"/>
            <a:r>
              <a:rPr lang="hi-IN">
                <a:ea typeface="Mangal" pitchFamily="18" charset="0"/>
                <a:cs typeface="Mangal" pitchFamily="18" charset="0"/>
              </a:rPr>
              <a:t>गिरिजाप्रसाद</a:t>
            </a:r>
            <a:r>
              <a:rPr lang="en-GB"/>
              <a:t> </a:t>
            </a:r>
          </a:p>
        </p:txBody>
      </p:sp>
      <p:sp>
        <p:nvSpPr>
          <p:cNvPr id="79911" name="Rectangle 1063"/>
          <p:cNvSpPr>
            <a:spLocks noChangeArrowheads="1"/>
          </p:cNvSpPr>
          <p:nvPr/>
        </p:nvSpPr>
        <p:spPr bwMode="auto">
          <a:xfrm>
            <a:off x="1187450" y="4221163"/>
            <a:ext cx="13398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prstTxWarp prst="textNoShape">
              <a:avLst/>
            </a:prstTxWarp>
            <a:spAutoFit/>
          </a:bodyPr>
          <a:lstStyle/>
          <a:p>
            <a:pPr algn="l" eaLnBrk="0" hangingPunct="0"/>
            <a:r>
              <a:rPr lang="hi-IN">
                <a:ea typeface="Mangal" pitchFamily="18" charset="0"/>
                <a:cs typeface="Mangal" pitchFamily="18" charset="0"/>
              </a:rPr>
              <a:t>साइमंड्स </a:t>
            </a: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98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798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798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798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9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799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798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9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799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9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799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9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799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9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799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9" dur="500"/>
                                        <p:tgtEl>
                                          <p:spTgt spid="798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4" dur="500"/>
                                        <p:tgtEl>
                                          <p:spTgt spid="798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9" dur="500"/>
                                        <p:tgtEl>
                                          <p:spTgt spid="798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2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9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4" dur="500"/>
                                        <p:tgtEl>
                                          <p:spTgt spid="799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9" dur="500"/>
                                        <p:tgtEl>
                                          <p:spTgt spid="798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 nodeType="clickPar">
                      <p:stCondLst>
                        <p:cond delay="indefinite"/>
                      </p:stCondLst>
                      <p:childTnLst>
                        <p:par>
                          <p:cTn id="6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2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4" dur="500"/>
                                        <p:tgtEl>
                                          <p:spTgt spid="798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</p:stCondLst>
                      <p:childTnLst>
                        <p:par>
                          <p:cTn id="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7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9" dur="500"/>
                                        <p:tgtEl>
                                          <p:spTgt spid="798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 nodeType="clickPar">
                      <p:stCondLst>
                        <p:cond delay="indefinite"/>
                      </p:stCondLst>
                      <p:childTnLst>
                        <p:par>
                          <p:cTn id="7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2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4" dur="500"/>
                                        <p:tgtEl>
                                          <p:spTgt spid="79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9" dur="500"/>
                                        <p:tgtEl>
                                          <p:spTgt spid="798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 nodeType="clickPar">
                      <p:stCondLst>
                        <p:cond delay="indefinite"/>
                      </p:stCondLst>
                      <p:childTnLst>
                        <p:par>
                          <p:cTn id="8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2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9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84" dur="500"/>
                                        <p:tgtEl>
                                          <p:spTgt spid="7989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80" grpId="0"/>
      <p:bldP spid="79886" grpId="0"/>
      <p:bldP spid="79895" grpId="0"/>
      <p:bldP spid="79896" grpId="0"/>
      <p:bldP spid="79899" grpId="0"/>
      <p:bldP spid="79901" grpId="0"/>
      <p:bldP spid="79907" grpId="0"/>
      <p:bldP spid="79909" grpId="0"/>
      <p:bldP spid="79910" grpId="0"/>
      <p:bldP spid="799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143000" y="381000"/>
            <a:ext cx="8305800" cy="1143000"/>
          </a:xfrm>
        </p:spPr>
        <p:txBody>
          <a:bodyPr>
            <a:noAutofit/>
          </a:bodyPr>
          <a:lstStyle/>
          <a:p>
            <a:r>
              <a:rPr lang="en-US" sz="3600" dirty="0" err="1" smtClean="0"/>
              <a:t>Pryd</a:t>
            </a:r>
            <a:r>
              <a:rPr lang="en-US" sz="3600" dirty="0" smtClean="0"/>
              <a:t> </a:t>
            </a:r>
            <a:r>
              <a:rPr lang="en-US" sz="3600" dirty="0" err="1" smtClean="0"/>
              <a:t>mae’r</a:t>
            </a:r>
            <a:r>
              <a:rPr lang="en-US" sz="3600" dirty="0" smtClean="0"/>
              <a:t> </a:t>
            </a:r>
            <a:r>
              <a:rPr lang="en-US" sz="3600" dirty="0" err="1" smtClean="0"/>
              <a:t>amser</a:t>
            </a:r>
            <a:r>
              <a:rPr lang="en-US" sz="3600" dirty="0" smtClean="0"/>
              <a:t> </a:t>
            </a:r>
            <a:r>
              <a:rPr lang="en-US" sz="3600" dirty="0" err="1" smtClean="0"/>
              <a:t>gorau</a:t>
            </a:r>
            <a:r>
              <a:rPr lang="en-US" sz="3600" dirty="0" smtClean="0"/>
              <a:t> </a:t>
            </a:r>
            <a:r>
              <a:rPr lang="en-US" sz="3600" dirty="0" err="1" smtClean="0"/>
              <a:t>i</a:t>
            </a:r>
            <a:r>
              <a:rPr lang="en-US" sz="3600" dirty="0" smtClean="0"/>
              <a:t> </a:t>
            </a:r>
            <a:r>
              <a:rPr lang="en-US" sz="3600" dirty="0" err="1" smtClean="0"/>
              <a:t>gaffael</a:t>
            </a:r>
            <a:r>
              <a:rPr lang="en-US" sz="3600" dirty="0" smtClean="0"/>
              <a:t> ail a </a:t>
            </a:r>
            <a:r>
              <a:rPr lang="en-US" sz="3600" dirty="0" err="1" smtClean="0"/>
              <a:t>thrydydd</a:t>
            </a:r>
            <a:r>
              <a:rPr lang="en-US" sz="3600" dirty="0" smtClean="0"/>
              <a:t> </a:t>
            </a:r>
            <a:r>
              <a:rPr lang="en-US" sz="3600" dirty="0" err="1" smtClean="0"/>
              <a:t>iaith</a:t>
            </a:r>
            <a:r>
              <a:rPr lang="en-US" sz="3600" dirty="0" smtClean="0"/>
              <a:t> </a:t>
            </a:r>
            <a:r>
              <a:rPr lang="en-US" sz="3600" dirty="0" err="1" smtClean="0"/>
              <a:t>neu</a:t>
            </a:r>
            <a:r>
              <a:rPr lang="en-US" sz="3600" dirty="0" smtClean="0"/>
              <a:t> </a:t>
            </a:r>
            <a:r>
              <a:rPr lang="en-US" sz="3600" dirty="0" err="1" smtClean="0"/>
              <a:t>fwy</a:t>
            </a:r>
            <a:r>
              <a:rPr lang="en-US" sz="3600" dirty="0" smtClean="0"/>
              <a:t>?</a:t>
            </a:r>
            <a:br>
              <a:rPr lang="en-US" sz="3600" dirty="0" smtClean="0"/>
            </a:br>
            <a:r>
              <a:rPr lang="en-US" sz="3600" dirty="0" smtClean="0">
                <a:solidFill>
                  <a:srgbClr val="660066"/>
                </a:solidFill>
              </a:rPr>
              <a:t>When is the best time to acquire a </a:t>
            </a:r>
            <a:br>
              <a:rPr lang="en-US" sz="3600" dirty="0" smtClean="0">
                <a:solidFill>
                  <a:srgbClr val="660066"/>
                </a:solidFill>
              </a:rPr>
            </a:br>
            <a:r>
              <a:rPr lang="en-US" sz="3600" dirty="0" smtClean="0">
                <a:solidFill>
                  <a:srgbClr val="660066"/>
                </a:solidFill>
              </a:rPr>
              <a:t>second, third or more languages?</a:t>
            </a:r>
            <a:endParaRPr lang="en-US" sz="3600" dirty="0">
              <a:solidFill>
                <a:srgbClr val="660066"/>
              </a:solidFill>
            </a:endParaRPr>
          </a:p>
        </p:txBody>
      </p:sp>
      <p:pic>
        <p:nvPicPr>
          <p:cNvPr id="6" name="Picture 5" descr="neuron[1]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28800" y="2057399"/>
            <a:ext cx="5943600" cy="3967353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5029200" y="6172200"/>
            <a:ext cx="5334000" cy="381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(Penfield &amp; Roberts, 1959; </a:t>
            </a:r>
            <a:r>
              <a:rPr lang="en-US" dirty="0" err="1" smtClean="0"/>
              <a:t>Krashen</a:t>
            </a:r>
            <a:r>
              <a:rPr lang="en-US" dirty="0" smtClean="0"/>
              <a:t>, 1987)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Pa un </a:t>
            </a:r>
            <a:r>
              <a:rPr lang="en-GB" dirty="0" err="1" smtClean="0"/>
              <a:t>fyddech</a:t>
            </a:r>
            <a:r>
              <a:rPr lang="en-GB" dirty="0" smtClean="0"/>
              <a:t> </a:t>
            </a:r>
            <a:r>
              <a:rPr lang="en-GB" dirty="0" err="1" smtClean="0"/>
              <a:t>chi’n</a:t>
            </a:r>
            <a:r>
              <a:rPr lang="en-GB" dirty="0" smtClean="0"/>
              <a:t> </a:t>
            </a:r>
            <a:r>
              <a:rPr lang="en-GB" dirty="0" err="1" smtClean="0"/>
              <a:t>dewis</a:t>
            </a:r>
            <a:r>
              <a:rPr lang="en-GB" dirty="0" smtClean="0"/>
              <a:t>?</a:t>
            </a:r>
            <a:br>
              <a:rPr lang="en-GB" dirty="0" smtClean="0"/>
            </a:br>
            <a:r>
              <a:rPr lang="en-GB" dirty="0" smtClean="0">
                <a:solidFill>
                  <a:srgbClr val="660066"/>
                </a:solidFill>
              </a:rPr>
              <a:t>Which one would you choose?</a:t>
            </a:r>
            <a:endParaRPr lang="en-GB" dirty="0">
              <a:solidFill>
                <a:srgbClr val="660066"/>
              </a:solidFill>
            </a:endParaRPr>
          </a:p>
        </p:txBody>
      </p:sp>
      <p:pic>
        <p:nvPicPr>
          <p:cNvPr id="2050" name="Picture 2" descr="Image result for monocycle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24000" y="1660662"/>
            <a:ext cx="2667000" cy="1768338"/>
          </a:xfrm>
          <a:prstGeom prst="rect">
            <a:avLst/>
          </a:prstGeom>
          <a:noFill/>
        </p:spPr>
      </p:pic>
      <p:pic>
        <p:nvPicPr>
          <p:cNvPr id="2054" name="Picture 6" descr="Image result for pennyfarthi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029200" y="1600200"/>
            <a:ext cx="2066925" cy="1676784"/>
          </a:xfrm>
          <a:prstGeom prst="rect">
            <a:avLst/>
          </a:prstGeom>
          <a:noFill/>
        </p:spPr>
      </p:pic>
      <p:sp>
        <p:nvSpPr>
          <p:cNvPr id="2056" name="AutoShape 8" descr="Image result for riding bicycle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2058" name="AutoShape 10" descr="Image result for riding bicycle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2060" name="AutoShape 12" descr="Image result for riding bicycle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2062" name="Picture 14" descr="http://www.zifflaw.com/NYBikeAccidentBlog/wp-content/uploads/2014/02/bikes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71600" y="3886200"/>
            <a:ext cx="2743200" cy="2243738"/>
          </a:xfrm>
          <a:prstGeom prst="rect">
            <a:avLst/>
          </a:prstGeom>
          <a:noFill/>
        </p:spPr>
      </p:pic>
      <p:pic>
        <p:nvPicPr>
          <p:cNvPr id="2064" name="Picture 16" descr="https://www.sciencenews.org/sites/default/files/3941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953000" y="3962400"/>
            <a:ext cx="3086100" cy="2057400"/>
          </a:xfrm>
          <a:prstGeom prst="rect">
            <a:avLst/>
          </a:prstGeom>
          <a:noFill/>
        </p:spPr>
      </p:pic>
      <p:sp>
        <p:nvSpPr>
          <p:cNvPr id="13" name="Rectangle 12"/>
          <p:cNvSpPr/>
          <p:nvPr/>
        </p:nvSpPr>
        <p:spPr>
          <a:xfrm>
            <a:off x="6705600" y="6172200"/>
            <a:ext cx="174932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(Cummins,1996)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 smtClean="0"/>
              <a:t>Manteision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>
                <a:solidFill>
                  <a:srgbClr val="660066"/>
                </a:solidFill>
              </a:rPr>
              <a:t>Advantages</a:t>
            </a:r>
            <a:endParaRPr lang="en-US" dirty="0">
              <a:solidFill>
                <a:srgbClr val="660066"/>
              </a:solidFill>
            </a:endParaRPr>
          </a:p>
        </p:txBody>
      </p:sp>
      <p:graphicFrame>
        <p:nvGraphicFramePr>
          <p:cNvPr id="3" name="Diagram 2"/>
          <p:cNvGraphicFramePr/>
          <p:nvPr/>
        </p:nvGraphicFramePr>
        <p:xfrm>
          <a:off x="1524000" y="1397000"/>
          <a:ext cx="7315200" cy="5461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/>
          <p:cNvSpPr txBox="1"/>
          <p:nvPr/>
        </p:nvSpPr>
        <p:spPr>
          <a:xfrm>
            <a:off x="7239000" y="6172200"/>
            <a:ext cx="1676400" cy="381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(Baker, 1995)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Oval 4"/>
          <p:cNvSpPr>
            <a:spLocks noChangeArrowheads="1"/>
          </p:cNvSpPr>
          <p:nvPr/>
        </p:nvSpPr>
        <p:spPr bwMode="auto">
          <a:xfrm>
            <a:off x="3132138" y="2492375"/>
            <a:ext cx="2663825" cy="2016125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219" name="Oval 6"/>
          <p:cNvSpPr>
            <a:spLocks noChangeArrowheads="1"/>
          </p:cNvSpPr>
          <p:nvPr/>
        </p:nvSpPr>
        <p:spPr bwMode="auto">
          <a:xfrm rot="-1076770">
            <a:off x="1979613" y="1557338"/>
            <a:ext cx="2298700" cy="151288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220" name="Oval 7"/>
          <p:cNvSpPr>
            <a:spLocks noChangeArrowheads="1"/>
          </p:cNvSpPr>
          <p:nvPr/>
        </p:nvSpPr>
        <p:spPr bwMode="auto">
          <a:xfrm rot="1305701">
            <a:off x="1903413" y="3871913"/>
            <a:ext cx="2362200" cy="15065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221" name="Oval 8"/>
          <p:cNvSpPr>
            <a:spLocks noChangeArrowheads="1"/>
          </p:cNvSpPr>
          <p:nvPr/>
        </p:nvSpPr>
        <p:spPr bwMode="auto">
          <a:xfrm rot="1136336">
            <a:off x="4716463" y="1557338"/>
            <a:ext cx="2300287" cy="1606550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222" name="Oval 9"/>
          <p:cNvSpPr>
            <a:spLocks noChangeArrowheads="1"/>
          </p:cNvSpPr>
          <p:nvPr/>
        </p:nvSpPr>
        <p:spPr bwMode="auto">
          <a:xfrm rot="-1464692">
            <a:off x="4722813" y="3833813"/>
            <a:ext cx="2525712" cy="15192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223" name="Text Box 10"/>
          <p:cNvSpPr txBox="1">
            <a:spLocks noChangeArrowheads="1"/>
          </p:cNvSpPr>
          <p:nvPr/>
        </p:nvSpPr>
        <p:spPr bwMode="auto">
          <a:xfrm>
            <a:off x="1042988" y="333375"/>
            <a:ext cx="7416800" cy="1477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r>
              <a:rPr lang="en-GB" sz="3600" dirty="0" err="1" smtClean="0">
                <a:latin typeface="Gill Sans MT"/>
              </a:rPr>
              <a:t>Rhai</a:t>
            </a:r>
            <a:r>
              <a:rPr lang="en-GB" sz="3600" dirty="0" smtClean="0">
                <a:latin typeface="Gill Sans MT"/>
              </a:rPr>
              <a:t> </a:t>
            </a:r>
            <a:r>
              <a:rPr lang="en-GB" sz="3600" dirty="0" err="1" smtClean="0">
                <a:latin typeface="Gill Sans MT"/>
              </a:rPr>
              <a:t>rhwystrau</a:t>
            </a:r>
            <a:r>
              <a:rPr lang="en-GB" sz="3600" dirty="0" smtClean="0">
                <a:latin typeface="Gill Sans MT"/>
              </a:rPr>
              <a:t> </a:t>
            </a:r>
          </a:p>
          <a:p>
            <a:pPr>
              <a:spcBef>
                <a:spcPct val="50000"/>
              </a:spcBef>
            </a:pPr>
            <a:r>
              <a:rPr lang="en-GB" sz="3600" dirty="0" smtClean="0">
                <a:solidFill>
                  <a:schemeClr val="bg2"/>
                </a:solidFill>
                <a:latin typeface="Gill Sans MT"/>
              </a:rPr>
              <a:t>Some barriers</a:t>
            </a:r>
            <a:endParaRPr lang="en-US" sz="3600" dirty="0">
              <a:solidFill>
                <a:schemeClr val="bg2"/>
              </a:solidFill>
              <a:latin typeface="Gill Sans MT"/>
            </a:endParaRPr>
          </a:p>
        </p:txBody>
      </p:sp>
      <p:sp>
        <p:nvSpPr>
          <p:cNvPr id="9224" name="Text Box 12"/>
          <p:cNvSpPr txBox="1">
            <a:spLocks noChangeArrowheads="1"/>
          </p:cNvSpPr>
          <p:nvPr/>
        </p:nvSpPr>
        <p:spPr bwMode="auto">
          <a:xfrm>
            <a:off x="3505200" y="3124200"/>
            <a:ext cx="2735262" cy="930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200" b="1" dirty="0">
                <a:latin typeface="Arial" pitchFamily="-112" charset="0"/>
              </a:rPr>
              <a:t>Child or Young </a:t>
            </a:r>
          </a:p>
          <a:p>
            <a:pPr>
              <a:spcBef>
                <a:spcPct val="50000"/>
              </a:spcBef>
            </a:pPr>
            <a:r>
              <a:rPr lang="en-GB" sz="2200" b="1" dirty="0">
                <a:latin typeface="Arial" pitchFamily="-112" charset="0"/>
              </a:rPr>
              <a:t>Person</a:t>
            </a:r>
            <a:endParaRPr lang="en-US" sz="2200" b="1" dirty="0">
              <a:latin typeface="Arial" pitchFamily="-112" charset="0"/>
            </a:endParaRPr>
          </a:p>
        </p:txBody>
      </p:sp>
      <p:sp>
        <p:nvSpPr>
          <p:cNvPr id="9225" name="Text Box 13"/>
          <p:cNvSpPr txBox="1">
            <a:spLocks noChangeArrowheads="1"/>
          </p:cNvSpPr>
          <p:nvPr/>
        </p:nvSpPr>
        <p:spPr bwMode="auto">
          <a:xfrm>
            <a:off x="2514600" y="1981200"/>
            <a:ext cx="15128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000" dirty="0">
                <a:latin typeface="Arial" pitchFamily="-112" charset="0"/>
              </a:rPr>
              <a:t>Family</a:t>
            </a:r>
            <a:endParaRPr lang="en-US" sz="2000" dirty="0">
              <a:latin typeface="Arial" pitchFamily="-112" charset="0"/>
            </a:endParaRPr>
          </a:p>
        </p:txBody>
      </p:sp>
      <p:sp>
        <p:nvSpPr>
          <p:cNvPr id="9226" name="Text Box 14"/>
          <p:cNvSpPr txBox="1">
            <a:spLocks noChangeArrowheads="1"/>
          </p:cNvSpPr>
          <p:nvPr/>
        </p:nvSpPr>
        <p:spPr bwMode="auto">
          <a:xfrm>
            <a:off x="5410200" y="1752600"/>
            <a:ext cx="259397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000" dirty="0">
                <a:latin typeface="Arial" pitchFamily="-112" charset="0"/>
              </a:rPr>
              <a:t>School</a:t>
            </a:r>
          </a:p>
          <a:p>
            <a:pPr>
              <a:spcBef>
                <a:spcPct val="50000"/>
              </a:spcBef>
            </a:pPr>
            <a:r>
              <a:rPr lang="en-GB" sz="2000" dirty="0">
                <a:latin typeface="Arial" pitchFamily="-112" charset="0"/>
              </a:rPr>
              <a:t>Educational </a:t>
            </a:r>
          </a:p>
          <a:p>
            <a:pPr>
              <a:spcBef>
                <a:spcPct val="50000"/>
              </a:spcBef>
            </a:pPr>
            <a:r>
              <a:rPr lang="en-GB" sz="2000" dirty="0">
                <a:latin typeface="Arial" pitchFamily="-112" charset="0"/>
              </a:rPr>
              <a:t>Setting</a:t>
            </a:r>
            <a:endParaRPr lang="en-US" sz="2000" dirty="0">
              <a:latin typeface="Arial" pitchFamily="-112" charset="0"/>
            </a:endParaRPr>
          </a:p>
        </p:txBody>
      </p:sp>
      <p:sp>
        <p:nvSpPr>
          <p:cNvPr id="9227" name="Text Box 15"/>
          <p:cNvSpPr txBox="1">
            <a:spLocks noChangeArrowheads="1"/>
          </p:cNvSpPr>
          <p:nvPr/>
        </p:nvSpPr>
        <p:spPr bwMode="auto">
          <a:xfrm>
            <a:off x="2268538" y="4221163"/>
            <a:ext cx="11525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000">
                <a:latin typeface="Arial" pitchFamily="-112" charset="0"/>
              </a:rPr>
              <a:t>Wider World</a:t>
            </a:r>
            <a:endParaRPr lang="en-US" sz="2000">
              <a:latin typeface="Arial" pitchFamily="-112" charset="0"/>
            </a:endParaRPr>
          </a:p>
        </p:txBody>
      </p:sp>
      <p:sp>
        <p:nvSpPr>
          <p:cNvPr id="9228" name="Text Box 17"/>
          <p:cNvSpPr txBox="1">
            <a:spLocks noChangeArrowheads="1"/>
          </p:cNvSpPr>
          <p:nvPr/>
        </p:nvSpPr>
        <p:spPr bwMode="auto">
          <a:xfrm>
            <a:off x="5292725" y="4365625"/>
            <a:ext cx="15113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000">
                <a:latin typeface="Arial" pitchFamily="-112" charset="0"/>
              </a:rPr>
              <a:t>Community</a:t>
            </a:r>
            <a:endParaRPr lang="en-US" sz="2000">
              <a:latin typeface="Arial" pitchFamily="-112" charset="0"/>
            </a:endParaRPr>
          </a:p>
        </p:txBody>
      </p:sp>
      <p:sp>
        <p:nvSpPr>
          <p:cNvPr id="9229" name="Rectangle 21"/>
          <p:cNvSpPr>
            <a:spLocks noChangeArrowheads="1"/>
          </p:cNvSpPr>
          <p:nvPr/>
        </p:nvSpPr>
        <p:spPr bwMode="auto">
          <a:xfrm>
            <a:off x="990600" y="2667000"/>
            <a:ext cx="1676400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prstTxWarp prst="textNoShape">
              <a:avLst/>
            </a:prstTxWarp>
            <a:spAutoFit/>
          </a:bodyPr>
          <a:lstStyle/>
          <a:p>
            <a:r>
              <a:rPr lang="en-US" sz="1400" b="1" dirty="0"/>
              <a:t>CULTURAL EXPECTATIONS</a:t>
            </a:r>
          </a:p>
          <a:p>
            <a:r>
              <a:rPr lang="en-US" sz="1400" b="1" dirty="0"/>
              <a:t>OF GIRLS AND BOYS</a:t>
            </a:r>
          </a:p>
        </p:txBody>
      </p:sp>
      <p:sp>
        <p:nvSpPr>
          <p:cNvPr id="9230" name="Rectangle 24"/>
          <p:cNvSpPr>
            <a:spLocks noChangeArrowheads="1"/>
          </p:cNvSpPr>
          <p:nvPr/>
        </p:nvSpPr>
        <p:spPr bwMode="auto">
          <a:xfrm>
            <a:off x="6753225" y="1844675"/>
            <a:ext cx="2112963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  <a:spAutoFit/>
          </a:bodyPr>
          <a:lstStyle/>
          <a:p>
            <a:pPr eaLnBrk="0" hangingPunct="0">
              <a:buFont typeface="Symbol" pitchFamily="-112" charset="2"/>
              <a:buNone/>
            </a:pPr>
            <a:r>
              <a:rPr lang="en-US" sz="1400" b="1"/>
              <a:t>LACK OF BI-LINGUAL</a:t>
            </a:r>
          </a:p>
          <a:p>
            <a:pPr eaLnBrk="0" hangingPunct="0">
              <a:buFont typeface="Symbol" pitchFamily="-112" charset="2"/>
              <a:buNone/>
            </a:pPr>
            <a:r>
              <a:rPr lang="en-US" sz="1400" b="1"/>
              <a:t> RESOURCES</a:t>
            </a:r>
          </a:p>
        </p:txBody>
      </p:sp>
      <p:sp>
        <p:nvSpPr>
          <p:cNvPr id="9231" name="Rectangle 25"/>
          <p:cNvSpPr>
            <a:spLocks noChangeArrowheads="1"/>
          </p:cNvSpPr>
          <p:nvPr/>
        </p:nvSpPr>
        <p:spPr bwMode="auto">
          <a:xfrm>
            <a:off x="1524000" y="5562600"/>
            <a:ext cx="2060575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  <a:spAutoFit/>
          </a:bodyPr>
          <a:lstStyle/>
          <a:p>
            <a:r>
              <a:rPr lang="en-US" sz="1400" b="1" dirty="0"/>
              <a:t>EXPERIENCE OF </a:t>
            </a:r>
          </a:p>
          <a:p>
            <a:r>
              <a:rPr lang="en-US" sz="1400" b="1" dirty="0"/>
              <a:t>TRAUMATIC EVENTS</a:t>
            </a:r>
          </a:p>
        </p:txBody>
      </p:sp>
      <p:sp>
        <p:nvSpPr>
          <p:cNvPr id="9232" name="Rectangle 28"/>
          <p:cNvSpPr>
            <a:spLocks noChangeArrowheads="1"/>
          </p:cNvSpPr>
          <p:nvPr/>
        </p:nvSpPr>
        <p:spPr bwMode="auto">
          <a:xfrm>
            <a:off x="5867400" y="5562600"/>
            <a:ext cx="2740025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  <a:spAutoFit/>
          </a:bodyPr>
          <a:lstStyle/>
          <a:p>
            <a:r>
              <a:rPr lang="en-US" sz="1400" b="1" dirty="0"/>
              <a:t>LIMITED ACCESS TO </a:t>
            </a:r>
          </a:p>
          <a:p>
            <a:r>
              <a:rPr lang="en-US" sz="1400" b="1" dirty="0"/>
              <a:t>ACTIVITIES AND FACILITIES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ChangeArrowheads="1"/>
          </p:cNvSpPr>
          <p:nvPr/>
        </p:nvSpPr>
        <p:spPr bwMode="auto">
          <a:xfrm>
            <a:off x="990600" y="1"/>
            <a:ext cx="7772400" cy="20621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l" eaLnBrk="1" hangingPunct="1">
              <a:defRPr/>
            </a:pPr>
            <a:endParaRPr lang="en-GB" altLang="en-US" sz="2800" b="1" dirty="0" smtClean="0">
              <a:solidFill>
                <a:srgbClr val="000000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Arial" charset="0"/>
              <a:cs typeface="Arial" charset="0"/>
            </a:endParaRPr>
          </a:p>
          <a:p>
            <a:pPr algn="l" eaLnBrk="1" hangingPunct="1">
              <a:defRPr/>
            </a:pPr>
            <a:r>
              <a:rPr lang="en-GB" altLang="en-US" sz="3600" b="1" dirty="0" err="1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+mj-lt"/>
                <a:cs typeface="Arial" charset="0"/>
              </a:rPr>
              <a:t>Gwybodaeth</a:t>
            </a:r>
            <a:r>
              <a:rPr lang="en-GB" altLang="en-US" sz="36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+mj-lt"/>
                <a:cs typeface="Arial" charset="0"/>
              </a:rPr>
              <a:t> </a:t>
            </a:r>
            <a:r>
              <a:rPr lang="en-GB" altLang="en-US" sz="3600" b="1" dirty="0" err="1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+mj-lt"/>
                <a:cs typeface="Arial" charset="0"/>
              </a:rPr>
              <a:t>ddefnyddiol</a:t>
            </a:r>
            <a:endParaRPr lang="en-GB" altLang="en-US" sz="3600" b="1" dirty="0" smtClean="0">
              <a:solidFill>
                <a:srgbClr val="000000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+mj-lt"/>
              <a:cs typeface="Arial" charset="0"/>
            </a:endParaRPr>
          </a:p>
          <a:p>
            <a:pPr algn="l" eaLnBrk="1" hangingPunct="1">
              <a:defRPr/>
            </a:pPr>
            <a:r>
              <a:rPr lang="en-GB" altLang="en-US" sz="3600" b="1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+mj-lt"/>
                <a:cs typeface="Arial" charset="0"/>
              </a:rPr>
              <a:t>Helpful information </a:t>
            </a:r>
            <a:r>
              <a:rPr lang="en-GB" altLang="en-US" sz="28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  <a:cs typeface="Arial" charset="0"/>
              </a:rPr>
              <a:t/>
            </a:r>
            <a:br>
              <a:rPr lang="en-GB" altLang="en-US" sz="2800" b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  <a:cs typeface="Arial" charset="0"/>
              </a:rPr>
            </a:br>
            <a:endParaRPr lang="en-GB" altLang="en-US" sz="2800" b="1" dirty="0" smtClean="0">
              <a:solidFill>
                <a:srgbClr val="000000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Arial" charset="0"/>
              <a:cs typeface="Arial" charset="0"/>
            </a:endParaRPr>
          </a:p>
        </p:txBody>
      </p:sp>
      <p:sp>
        <p:nvSpPr>
          <p:cNvPr id="14339" name="Rectangle 3"/>
          <p:cNvSpPr>
            <a:spLocks noChangeArrowheads="1"/>
          </p:cNvSpPr>
          <p:nvPr/>
        </p:nvSpPr>
        <p:spPr bwMode="auto">
          <a:xfrm>
            <a:off x="533400" y="1981200"/>
            <a:ext cx="769620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algn="l">
              <a:spcBef>
                <a:spcPct val="20000"/>
              </a:spcBef>
              <a:buClr>
                <a:schemeClr val="hlink"/>
              </a:buClr>
              <a:buSzPct val="120000"/>
              <a:buFontTx/>
              <a:buChar char="•"/>
            </a:pPr>
            <a:r>
              <a:rPr lang="en-GB" sz="2800" dirty="0" smtClean="0">
                <a:solidFill>
                  <a:srgbClr val="000000"/>
                </a:solidFill>
                <a:latin typeface="Arial" pitchFamily="-112" charset="0"/>
                <a:ea typeface="Arial" pitchFamily="-112" charset="0"/>
                <a:cs typeface="Arial" pitchFamily="-112" charset="0"/>
              </a:rPr>
              <a:t> </a:t>
            </a:r>
            <a:endParaRPr lang="en-GB" sz="2800" dirty="0">
              <a:solidFill>
                <a:srgbClr val="000000"/>
              </a:solidFill>
              <a:latin typeface="Arial" pitchFamily="-112" charset="0"/>
              <a:ea typeface="Arial" pitchFamily="-112" charset="0"/>
              <a:cs typeface="Arial" pitchFamily="-112" charset="0"/>
            </a:endParaRPr>
          </a:p>
        </p:txBody>
      </p:sp>
      <p:pic>
        <p:nvPicPr>
          <p:cNvPr id="10244" name="Picture 6" descr="MPj04437590000[1]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05600" y="304800"/>
            <a:ext cx="1595967" cy="1196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1371600" y="1752600"/>
            <a:ext cx="3657600" cy="4663440"/>
          </a:xfrm>
        </p:spPr>
        <p:txBody>
          <a:bodyPr>
            <a:normAutofit lnSpcReduction="10000"/>
          </a:bodyPr>
          <a:lstStyle/>
          <a:p>
            <a:r>
              <a:rPr lang="en-US" dirty="0" err="1" smtClean="0"/>
              <a:t>Gwlad</a:t>
            </a:r>
            <a:r>
              <a:rPr lang="en-US" dirty="0" smtClean="0"/>
              <a:t> </a:t>
            </a:r>
            <a:r>
              <a:rPr lang="en-US" dirty="0" err="1" smtClean="0"/>
              <a:t>enedigol</a:t>
            </a:r>
            <a:endParaRPr lang="en-US" dirty="0" smtClean="0"/>
          </a:p>
          <a:p>
            <a:r>
              <a:rPr lang="en-US" dirty="0" err="1" smtClean="0"/>
              <a:t>Iaith</a:t>
            </a:r>
            <a:r>
              <a:rPr lang="en-US" dirty="0" smtClean="0"/>
              <a:t> </a:t>
            </a:r>
            <a:r>
              <a:rPr lang="en-US" dirty="0" err="1" smtClean="0"/>
              <a:t>gyntaf</a:t>
            </a:r>
            <a:endParaRPr lang="en-US" dirty="0" smtClean="0"/>
          </a:p>
          <a:p>
            <a:r>
              <a:rPr lang="en-US" dirty="0" err="1" smtClean="0"/>
              <a:t>Ieithoedd</a:t>
            </a:r>
            <a:r>
              <a:rPr lang="en-US" dirty="0" smtClean="0"/>
              <a:t> </a:t>
            </a:r>
            <a:r>
              <a:rPr lang="en-US" dirty="0" err="1" smtClean="0"/>
              <a:t>eraill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teulu</a:t>
            </a:r>
            <a:endParaRPr lang="en-US" dirty="0" smtClean="0"/>
          </a:p>
          <a:p>
            <a:r>
              <a:rPr lang="en-US" dirty="0" err="1" smtClean="0"/>
              <a:t>Statws</a:t>
            </a:r>
            <a:r>
              <a:rPr lang="en-US" dirty="0" smtClean="0"/>
              <a:t> </a:t>
            </a:r>
            <a:r>
              <a:rPr lang="en-US" dirty="0" err="1" smtClean="0"/>
              <a:t>mewnfudo</a:t>
            </a:r>
            <a:endParaRPr lang="en-US" dirty="0" smtClean="0"/>
          </a:p>
          <a:p>
            <a:r>
              <a:rPr lang="en-US" dirty="0" err="1" smtClean="0"/>
              <a:t>Nifer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flynyddoedd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DU</a:t>
            </a:r>
          </a:p>
          <a:p>
            <a:r>
              <a:rPr lang="en-US" dirty="0" err="1" smtClean="0"/>
              <a:t>Crefydd</a:t>
            </a:r>
            <a:endParaRPr lang="en-US" dirty="0" smtClean="0"/>
          </a:p>
          <a:p>
            <a:r>
              <a:rPr lang="en-US" dirty="0" smtClean="0"/>
              <a:t>Hanes </a:t>
            </a:r>
            <a:r>
              <a:rPr lang="en-US" dirty="0" err="1" smtClean="0"/>
              <a:t>addysgol</a:t>
            </a:r>
            <a:endParaRPr lang="en-US" dirty="0" smtClean="0"/>
          </a:p>
          <a:p>
            <a:r>
              <a:rPr lang="en-US" dirty="0" err="1" smtClean="0"/>
              <a:t>Ethnigrwydd</a:t>
            </a:r>
            <a:endParaRPr lang="en-US" dirty="0" smtClean="0"/>
          </a:p>
          <a:p>
            <a:endParaRPr lang="en-US" dirty="0" smtClean="0"/>
          </a:p>
          <a:p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>
          <a:xfrm>
            <a:off x="5257800" y="1752600"/>
            <a:ext cx="3657600" cy="4663440"/>
          </a:xfrm>
        </p:spPr>
        <p:txBody>
          <a:bodyPr>
            <a:normAutofit lnSpcReduction="10000"/>
          </a:bodyPr>
          <a:lstStyle/>
          <a:p>
            <a:pPr>
              <a:spcBef>
                <a:spcPct val="20000"/>
              </a:spcBef>
              <a:buClr>
                <a:srgbClr val="3366FF"/>
              </a:buClr>
              <a:buSzPct val="120000"/>
              <a:buFontTx/>
              <a:buChar char="•"/>
            </a:pPr>
            <a:r>
              <a:rPr lang="en-GB" sz="2400" dirty="0" smtClean="0">
                <a:solidFill>
                  <a:srgbClr val="660066"/>
                </a:solidFill>
                <a:latin typeface="Arial" pitchFamily="-112" charset="0"/>
                <a:ea typeface="Arial" pitchFamily="-112" charset="0"/>
                <a:cs typeface="Arial" pitchFamily="-112" charset="0"/>
              </a:rPr>
              <a:t>Country of origin</a:t>
            </a:r>
          </a:p>
          <a:p>
            <a:pPr>
              <a:spcBef>
                <a:spcPct val="20000"/>
              </a:spcBef>
              <a:buClr>
                <a:srgbClr val="3366FF"/>
              </a:buClr>
              <a:buSzPct val="120000"/>
              <a:buFontTx/>
              <a:buChar char="•"/>
            </a:pPr>
            <a:r>
              <a:rPr lang="en-GB" sz="2400" dirty="0" smtClean="0">
                <a:solidFill>
                  <a:srgbClr val="660066"/>
                </a:solidFill>
                <a:latin typeface="Arial" pitchFamily="-112" charset="0"/>
                <a:ea typeface="Arial" pitchFamily="-112" charset="0"/>
                <a:cs typeface="Arial" pitchFamily="-112" charset="0"/>
              </a:rPr>
              <a:t> First language</a:t>
            </a:r>
          </a:p>
          <a:p>
            <a:pPr>
              <a:spcBef>
                <a:spcPct val="20000"/>
              </a:spcBef>
              <a:buClr>
                <a:srgbClr val="3366FF"/>
              </a:buClr>
              <a:buSzPct val="120000"/>
              <a:buFontTx/>
              <a:buChar char="•"/>
            </a:pPr>
            <a:r>
              <a:rPr lang="en-GB" sz="2400" dirty="0" smtClean="0">
                <a:solidFill>
                  <a:srgbClr val="660066"/>
                </a:solidFill>
                <a:latin typeface="Arial" pitchFamily="-112" charset="0"/>
                <a:ea typeface="Arial" pitchFamily="-112" charset="0"/>
                <a:cs typeface="Arial" pitchFamily="-112" charset="0"/>
              </a:rPr>
              <a:t> Other languages spoken in family</a:t>
            </a:r>
          </a:p>
          <a:p>
            <a:pPr>
              <a:spcBef>
                <a:spcPct val="20000"/>
              </a:spcBef>
              <a:buClr>
                <a:srgbClr val="3366FF"/>
              </a:buClr>
              <a:buSzPct val="120000"/>
              <a:buFontTx/>
              <a:buChar char="•"/>
            </a:pPr>
            <a:r>
              <a:rPr lang="en-GB" sz="2400" dirty="0" smtClean="0">
                <a:solidFill>
                  <a:srgbClr val="660066"/>
                </a:solidFill>
                <a:latin typeface="Arial" pitchFamily="-112" charset="0"/>
                <a:ea typeface="Arial" pitchFamily="-112" charset="0"/>
                <a:cs typeface="Arial" pitchFamily="-112" charset="0"/>
              </a:rPr>
              <a:t> Immigration status</a:t>
            </a:r>
          </a:p>
          <a:p>
            <a:pPr>
              <a:spcBef>
                <a:spcPct val="20000"/>
              </a:spcBef>
              <a:buClr>
                <a:srgbClr val="3366FF"/>
              </a:buClr>
              <a:buSzPct val="120000"/>
              <a:buFontTx/>
              <a:buChar char="•"/>
            </a:pPr>
            <a:r>
              <a:rPr lang="en-GB" sz="2400" dirty="0" smtClean="0">
                <a:solidFill>
                  <a:srgbClr val="660066"/>
                </a:solidFill>
                <a:latin typeface="Arial" pitchFamily="-112" charset="0"/>
                <a:ea typeface="Arial" pitchFamily="-112" charset="0"/>
                <a:cs typeface="Arial" pitchFamily="-112" charset="0"/>
              </a:rPr>
              <a:t> Number of years in the UK</a:t>
            </a:r>
          </a:p>
          <a:p>
            <a:pPr>
              <a:spcBef>
                <a:spcPct val="20000"/>
              </a:spcBef>
              <a:buClr>
                <a:srgbClr val="3366FF"/>
              </a:buClr>
              <a:buSzPct val="120000"/>
              <a:buFontTx/>
              <a:buChar char="•"/>
            </a:pPr>
            <a:r>
              <a:rPr lang="en-GB" sz="2400" dirty="0" smtClean="0">
                <a:solidFill>
                  <a:srgbClr val="660066"/>
                </a:solidFill>
                <a:latin typeface="Arial" pitchFamily="-112" charset="0"/>
                <a:ea typeface="Arial" pitchFamily="-112" charset="0"/>
                <a:cs typeface="Arial" pitchFamily="-112" charset="0"/>
              </a:rPr>
              <a:t> Religion</a:t>
            </a:r>
          </a:p>
          <a:p>
            <a:pPr>
              <a:spcBef>
                <a:spcPct val="20000"/>
              </a:spcBef>
              <a:buClr>
                <a:srgbClr val="3366FF"/>
              </a:buClr>
              <a:buSzPct val="120000"/>
              <a:buFontTx/>
              <a:buChar char="•"/>
            </a:pPr>
            <a:r>
              <a:rPr lang="en-GB" sz="2400" dirty="0" smtClean="0">
                <a:solidFill>
                  <a:srgbClr val="660066"/>
                </a:solidFill>
                <a:latin typeface="Arial" pitchFamily="-112" charset="0"/>
                <a:ea typeface="Arial" pitchFamily="-112" charset="0"/>
                <a:cs typeface="Arial" pitchFamily="-112" charset="0"/>
              </a:rPr>
              <a:t> Education history</a:t>
            </a:r>
          </a:p>
          <a:p>
            <a:pPr>
              <a:spcBef>
                <a:spcPct val="20000"/>
              </a:spcBef>
              <a:buClr>
                <a:srgbClr val="3366FF"/>
              </a:buClr>
              <a:buSzPct val="120000"/>
              <a:buFontTx/>
              <a:buChar char="•"/>
            </a:pPr>
            <a:r>
              <a:rPr lang="en-GB" sz="2400" dirty="0" smtClean="0">
                <a:solidFill>
                  <a:srgbClr val="660066"/>
                </a:solidFill>
                <a:latin typeface="Arial" pitchFamily="-112" charset="0"/>
                <a:ea typeface="Arial" pitchFamily="-112" charset="0"/>
                <a:cs typeface="Arial" pitchFamily="-112" charset="0"/>
              </a:rPr>
              <a:t> Ethnicity</a:t>
            </a:r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9" grpId="0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2"/>
          <p:cNvSpPr>
            <a:spLocks noGrp="1"/>
          </p:cNvSpPr>
          <p:nvPr>
            <p:ph type="title"/>
          </p:nvPr>
        </p:nvSpPr>
        <p:spPr bwMode="auto"/>
        <p:txBody>
          <a:bodyPr wrap="square" lIns="91440" tIns="45720" rIns="91440" bIns="45720" numCol="1" anchorCtr="0" compatLnSpc="1">
            <a:prstTxWarp prst="textNoShape">
              <a:avLst/>
            </a:prstTxWarp>
            <a:normAutofit fontScale="90000"/>
          </a:bodyPr>
          <a:lstStyle/>
          <a:p>
            <a:pPr algn="ctr" eaLnBrk="1" hangingPunct="1">
              <a:defRPr/>
            </a:pPr>
            <a:r>
              <a:rPr lang="en-GB" sz="3600" u="sng" dirty="0" err="1" smtClean="0">
                <a:effectLst/>
              </a:rPr>
              <a:t>Strategaethau</a:t>
            </a:r>
            <a:r>
              <a:rPr lang="en-GB" sz="3600" u="sng" dirty="0" smtClean="0">
                <a:effectLst/>
              </a:rPr>
              <a:t> </a:t>
            </a:r>
            <a:r>
              <a:rPr lang="en-GB" sz="3600" u="sng" dirty="0" err="1" smtClean="0">
                <a:effectLst/>
              </a:rPr>
              <a:t>Dosbarth</a:t>
            </a:r>
            <a:r>
              <a:rPr lang="en-GB" sz="3600" u="sng" dirty="0" smtClean="0">
                <a:effectLst/>
              </a:rPr>
              <a:t/>
            </a:r>
            <a:br>
              <a:rPr lang="en-GB" sz="3600" u="sng" dirty="0" smtClean="0">
                <a:effectLst/>
              </a:rPr>
            </a:br>
            <a:r>
              <a:rPr lang="en-GB" sz="3600" u="sng" dirty="0" smtClean="0">
                <a:solidFill>
                  <a:srgbClr val="660066"/>
                </a:solidFill>
                <a:effectLst/>
              </a:rPr>
              <a:t>Classroom Strategies</a:t>
            </a:r>
            <a:endParaRPr lang="en-US" sz="3600" u="sng" dirty="0" smtClean="0">
              <a:solidFill>
                <a:srgbClr val="660066"/>
              </a:solidFill>
              <a:effectLst/>
            </a:endParaRPr>
          </a:p>
        </p:txBody>
      </p:sp>
      <p:sp>
        <p:nvSpPr>
          <p:cNvPr id="20483" name="Rectangle 3"/>
          <p:cNvSpPr>
            <a:spLocks noGrp="1"/>
          </p:cNvSpPr>
          <p:nvPr>
            <p:ph type="body" idx="1"/>
          </p:nvPr>
        </p:nvSpPr>
        <p:spPr/>
        <p:txBody>
          <a:bodyPr>
            <a:normAutofit fontScale="85000" lnSpcReduction="20000"/>
          </a:bodyPr>
          <a:lstStyle/>
          <a:p>
            <a:pPr eaLnBrk="1" hangingPunct="1">
              <a:lnSpc>
                <a:spcPct val="90000"/>
              </a:lnSpc>
              <a:buFont typeface="Wingdings 3" pitchFamily="-112" charset="2"/>
              <a:buNone/>
            </a:pPr>
            <a:r>
              <a:rPr lang="en-GB" sz="2300" dirty="0" err="1" smtClean="0">
                <a:latin typeface="Arial Unicode MS" pitchFamily="-112" charset="0"/>
              </a:rPr>
              <a:t>cyswllt</a:t>
            </a:r>
            <a:r>
              <a:rPr lang="en-GB" sz="2300" dirty="0" smtClean="0">
                <a:latin typeface="Arial Unicode MS" pitchFamily="-112" charset="0"/>
              </a:rPr>
              <a:t> </a:t>
            </a:r>
            <a:r>
              <a:rPr lang="en-GB" sz="2300" dirty="0" err="1" smtClean="0">
                <a:latin typeface="Arial Unicode MS" pitchFamily="-112" charset="0"/>
              </a:rPr>
              <a:t>llygad</a:t>
            </a:r>
            <a:r>
              <a:rPr lang="en-GB" sz="2300" dirty="0" smtClean="0">
                <a:latin typeface="Arial Unicode MS" pitchFamily="-112" charset="0"/>
              </a:rPr>
              <a:t>                             </a:t>
            </a:r>
            <a:r>
              <a:rPr lang="en-GB" sz="2300" dirty="0" err="1" smtClean="0">
                <a:latin typeface="Arial Unicode MS" pitchFamily="-112" charset="0"/>
              </a:rPr>
              <a:t>amser</a:t>
            </a:r>
            <a:r>
              <a:rPr lang="en-GB" sz="2300" dirty="0" smtClean="0">
                <a:latin typeface="Arial Unicode MS" pitchFamily="-112" charset="0"/>
              </a:rPr>
              <a:t> </a:t>
            </a:r>
            <a:r>
              <a:rPr lang="en-GB" sz="2300" dirty="0" err="1" smtClean="0">
                <a:latin typeface="Arial Unicode MS" pitchFamily="-112" charset="0"/>
              </a:rPr>
              <a:t>i</a:t>
            </a:r>
            <a:r>
              <a:rPr lang="en-GB" sz="2300" dirty="0" smtClean="0">
                <a:latin typeface="Arial Unicode MS" pitchFamily="-112" charset="0"/>
              </a:rPr>
              <a:t> </a:t>
            </a:r>
            <a:r>
              <a:rPr lang="en-GB" sz="2300" dirty="0" err="1" smtClean="0">
                <a:latin typeface="Arial Unicode MS" pitchFamily="-112" charset="0"/>
              </a:rPr>
              <a:t>gynllunio</a:t>
            </a:r>
            <a:endParaRPr lang="en-GB" sz="2300" dirty="0" smtClean="0">
              <a:latin typeface="Arial Unicode MS" pitchFamily="-112" charset="0"/>
            </a:endParaRPr>
          </a:p>
          <a:p>
            <a:pPr eaLnBrk="1" hangingPunct="1">
              <a:lnSpc>
                <a:spcPct val="90000"/>
              </a:lnSpc>
              <a:buFont typeface="Wingdings 3" pitchFamily="-112" charset="2"/>
              <a:buNone/>
            </a:pPr>
            <a:r>
              <a:rPr lang="en-GB" sz="2300" dirty="0" smtClean="0">
                <a:latin typeface="Arial Unicode MS" pitchFamily="-112" charset="0"/>
              </a:rPr>
              <a:t> </a:t>
            </a:r>
            <a:r>
              <a:rPr lang="en-GB" sz="2300" dirty="0">
                <a:solidFill>
                  <a:srgbClr val="660066"/>
                </a:solidFill>
                <a:latin typeface="Arial Unicode MS" pitchFamily="-112" charset="0"/>
              </a:rPr>
              <a:t>eye </a:t>
            </a:r>
            <a:r>
              <a:rPr lang="en-GB" sz="2300" dirty="0" smtClean="0">
                <a:solidFill>
                  <a:srgbClr val="660066"/>
                </a:solidFill>
                <a:latin typeface="Arial Unicode MS" pitchFamily="-112" charset="0"/>
              </a:rPr>
              <a:t>contact                               </a:t>
            </a:r>
            <a:r>
              <a:rPr lang="en-GB" sz="2300" dirty="0" smtClean="0">
                <a:latin typeface="Arial Unicode MS" pitchFamily="-112" charset="0"/>
              </a:rPr>
              <a:t>ac </a:t>
            </a:r>
            <a:r>
              <a:rPr lang="en-GB" sz="2300" dirty="0" err="1" smtClean="0">
                <a:latin typeface="Arial Unicode MS" pitchFamily="-112" charset="0"/>
              </a:rPr>
              <a:t>i</a:t>
            </a:r>
            <a:r>
              <a:rPr lang="en-GB" sz="2300" dirty="0" smtClean="0">
                <a:latin typeface="Arial Unicode MS" pitchFamily="-112" charset="0"/>
              </a:rPr>
              <a:t> </a:t>
            </a:r>
            <a:r>
              <a:rPr lang="en-GB" sz="2300" dirty="0" err="1" smtClean="0">
                <a:latin typeface="Arial Unicode MS" pitchFamily="-112" charset="0"/>
              </a:rPr>
              <a:t>siarad</a:t>
            </a:r>
            <a:endParaRPr lang="en-GB" sz="2300" dirty="0" smtClean="0">
              <a:latin typeface="Arial Unicode MS" pitchFamily="-112" charset="0"/>
            </a:endParaRPr>
          </a:p>
          <a:p>
            <a:pPr>
              <a:lnSpc>
                <a:spcPct val="90000"/>
              </a:lnSpc>
              <a:buNone/>
            </a:pPr>
            <a:r>
              <a:rPr lang="en-GB" sz="2300" dirty="0" smtClean="0">
                <a:latin typeface="Arial Unicode MS" pitchFamily="-112" charset="0"/>
              </a:rPr>
              <a:t>                                                   </a:t>
            </a:r>
            <a:r>
              <a:rPr lang="en-GB" sz="2300" dirty="0" smtClean="0">
                <a:solidFill>
                  <a:srgbClr val="660066"/>
                </a:solidFill>
                <a:latin typeface="Arial Unicode MS" pitchFamily="-112" charset="0"/>
              </a:rPr>
              <a:t>time to plan </a:t>
            </a:r>
          </a:p>
          <a:p>
            <a:pPr eaLnBrk="1" hangingPunct="1">
              <a:lnSpc>
                <a:spcPct val="90000"/>
              </a:lnSpc>
              <a:buFont typeface="Wingdings 3" pitchFamily="-112" charset="2"/>
              <a:buNone/>
            </a:pPr>
            <a:r>
              <a:rPr lang="en-GB" sz="2300" dirty="0" smtClean="0">
                <a:solidFill>
                  <a:srgbClr val="660066"/>
                </a:solidFill>
                <a:latin typeface="Arial Unicode MS" pitchFamily="-112" charset="0"/>
              </a:rPr>
              <a:t>                                                   and </a:t>
            </a:r>
            <a:r>
              <a:rPr lang="en-GB" sz="2300" dirty="0">
                <a:solidFill>
                  <a:srgbClr val="660066"/>
                </a:solidFill>
                <a:latin typeface="Arial Unicode MS" pitchFamily="-112" charset="0"/>
              </a:rPr>
              <a:t>to talk</a:t>
            </a:r>
          </a:p>
          <a:p>
            <a:pPr eaLnBrk="1" hangingPunct="1">
              <a:lnSpc>
                <a:spcPct val="90000"/>
              </a:lnSpc>
              <a:buFont typeface="Wingdings 3" pitchFamily="-112" charset="2"/>
              <a:buNone/>
            </a:pPr>
            <a:endParaRPr lang="en-GB" sz="2300" dirty="0">
              <a:latin typeface="Arial Unicode MS" pitchFamily="-112" charset="0"/>
            </a:endParaRPr>
          </a:p>
          <a:p>
            <a:pPr eaLnBrk="1" hangingPunct="1">
              <a:lnSpc>
                <a:spcPct val="90000"/>
              </a:lnSpc>
              <a:buFont typeface="Wingdings 3" pitchFamily="-112" charset="2"/>
              <a:buNone/>
            </a:pPr>
            <a:endParaRPr lang="en-GB" sz="2300" dirty="0">
              <a:latin typeface="Arial Unicode MS" pitchFamily="-112" charset="0"/>
            </a:endParaRPr>
          </a:p>
          <a:p>
            <a:pPr eaLnBrk="1" hangingPunct="1">
              <a:lnSpc>
                <a:spcPct val="90000"/>
              </a:lnSpc>
              <a:buFont typeface="Wingdings 3" pitchFamily="-112" charset="2"/>
              <a:buNone/>
            </a:pPr>
            <a:endParaRPr lang="en-GB" sz="2300" dirty="0">
              <a:latin typeface="Arial Unicode MS" pitchFamily="-112" charset="0"/>
            </a:endParaRPr>
          </a:p>
          <a:p>
            <a:pPr eaLnBrk="1" hangingPunct="1">
              <a:lnSpc>
                <a:spcPct val="90000"/>
              </a:lnSpc>
              <a:buFont typeface="Wingdings 3" pitchFamily="-112" charset="2"/>
              <a:buNone/>
            </a:pPr>
            <a:endParaRPr lang="en-GB" sz="2300" dirty="0" smtClean="0">
              <a:latin typeface="Arial Unicode MS" pitchFamily="-112" charset="0"/>
            </a:endParaRPr>
          </a:p>
          <a:p>
            <a:pPr eaLnBrk="1" hangingPunct="1">
              <a:lnSpc>
                <a:spcPct val="90000"/>
              </a:lnSpc>
              <a:buFont typeface="Wingdings 3" pitchFamily="-112" charset="2"/>
              <a:buNone/>
            </a:pPr>
            <a:r>
              <a:rPr lang="en-GB" sz="2300" dirty="0" err="1" smtClean="0">
                <a:latin typeface="Arial Unicode MS" pitchFamily="-112" charset="0"/>
              </a:rPr>
              <a:t>rhoi</a:t>
            </a:r>
            <a:r>
              <a:rPr lang="en-GB" sz="2300" dirty="0" smtClean="0">
                <a:latin typeface="Arial Unicode MS" pitchFamily="-112" charset="0"/>
              </a:rPr>
              <a:t> </a:t>
            </a:r>
            <a:r>
              <a:rPr lang="en-GB" sz="2300" dirty="0" err="1" smtClean="0">
                <a:latin typeface="Arial Unicode MS" pitchFamily="-112" charset="0"/>
              </a:rPr>
              <a:t>ciw</a:t>
            </a:r>
            <a:endParaRPr lang="en-GB" sz="2300" dirty="0" smtClean="0">
              <a:latin typeface="Arial Unicode MS" pitchFamily="-112" charset="0"/>
            </a:endParaRPr>
          </a:p>
          <a:p>
            <a:pPr eaLnBrk="1" hangingPunct="1">
              <a:lnSpc>
                <a:spcPct val="90000"/>
              </a:lnSpc>
              <a:buFont typeface="Wingdings 3" pitchFamily="-112" charset="2"/>
              <a:buNone/>
            </a:pPr>
            <a:r>
              <a:rPr lang="en-GB" sz="2300" dirty="0" smtClean="0">
                <a:solidFill>
                  <a:srgbClr val="660066"/>
                </a:solidFill>
                <a:latin typeface="Arial Unicode MS" pitchFamily="-112" charset="0"/>
              </a:rPr>
              <a:t>cue </a:t>
            </a:r>
            <a:r>
              <a:rPr lang="en-GB" sz="2300" dirty="0">
                <a:solidFill>
                  <a:srgbClr val="660066"/>
                </a:solidFill>
                <a:latin typeface="Arial Unicode MS" pitchFamily="-112" charset="0"/>
              </a:rPr>
              <a:t>them in</a:t>
            </a:r>
            <a:endParaRPr lang="en-GB" sz="2300" dirty="0" smtClean="0">
              <a:solidFill>
                <a:srgbClr val="660066"/>
              </a:solidFill>
              <a:latin typeface="Arial Unicode MS" pitchFamily="-112" charset="0"/>
            </a:endParaRPr>
          </a:p>
          <a:p>
            <a:pPr eaLnBrk="1" hangingPunct="1">
              <a:lnSpc>
                <a:spcPct val="90000"/>
              </a:lnSpc>
              <a:buFont typeface="Wingdings 3" pitchFamily="-112" charset="2"/>
              <a:buNone/>
            </a:pPr>
            <a:r>
              <a:rPr lang="en-GB" sz="2300" dirty="0" smtClean="0">
                <a:latin typeface="Arial Unicode MS" pitchFamily="-112" charset="0"/>
              </a:rPr>
              <a:t>                                              </a:t>
            </a:r>
            <a:r>
              <a:rPr lang="en-GB" sz="2300" dirty="0" err="1" smtClean="0">
                <a:latin typeface="Arial Unicode MS" pitchFamily="-112" charset="0"/>
              </a:rPr>
              <a:t>gwirio</a:t>
            </a:r>
            <a:r>
              <a:rPr lang="en-GB" sz="2300" dirty="0" smtClean="0">
                <a:latin typeface="Arial Unicode MS" pitchFamily="-112" charset="0"/>
              </a:rPr>
              <a:t> </a:t>
            </a:r>
            <a:r>
              <a:rPr lang="en-GB" sz="2300" dirty="0" err="1" smtClean="0">
                <a:latin typeface="Arial Unicode MS" pitchFamily="-112" charset="0"/>
              </a:rPr>
              <a:t>dealltwriaeth</a:t>
            </a:r>
            <a:endParaRPr lang="en-GB" sz="2300" dirty="0" smtClean="0">
              <a:latin typeface="Arial Unicode MS" pitchFamily="-112" charset="0"/>
            </a:endParaRPr>
          </a:p>
          <a:p>
            <a:pPr eaLnBrk="1" hangingPunct="1">
              <a:lnSpc>
                <a:spcPct val="90000"/>
              </a:lnSpc>
              <a:buFont typeface="Wingdings 3" pitchFamily="-112" charset="2"/>
              <a:buNone/>
            </a:pPr>
            <a:r>
              <a:rPr lang="en-GB" sz="2300" dirty="0">
                <a:latin typeface="Arial Unicode MS" pitchFamily="-112" charset="0"/>
              </a:rPr>
              <a:t>                                             </a:t>
            </a:r>
            <a:r>
              <a:rPr lang="en-GB" sz="2300" dirty="0" smtClean="0">
                <a:latin typeface="Arial Unicode MS" pitchFamily="-112" charset="0"/>
              </a:rPr>
              <a:t> </a:t>
            </a:r>
            <a:r>
              <a:rPr lang="en-GB" sz="2300" dirty="0" smtClean="0">
                <a:solidFill>
                  <a:srgbClr val="660066"/>
                </a:solidFill>
                <a:latin typeface="Arial Unicode MS" pitchFamily="-112" charset="0"/>
              </a:rPr>
              <a:t>check </a:t>
            </a:r>
            <a:r>
              <a:rPr lang="en-GB" sz="2300" dirty="0">
                <a:solidFill>
                  <a:srgbClr val="660066"/>
                </a:solidFill>
                <a:latin typeface="Arial Unicode MS" pitchFamily="-112" charset="0"/>
              </a:rPr>
              <a:t>understanding  </a:t>
            </a:r>
          </a:p>
          <a:p>
            <a:pPr eaLnBrk="1" hangingPunct="1">
              <a:lnSpc>
                <a:spcPct val="90000"/>
              </a:lnSpc>
              <a:buFont typeface="Wingdings 3" pitchFamily="-112" charset="2"/>
              <a:buNone/>
            </a:pPr>
            <a:endParaRPr lang="en-GB" sz="2300" dirty="0">
              <a:latin typeface="Arial Unicode MS" pitchFamily="-112" charset="0"/>
            </a:endParaRPr>
          </a:p>
          <a:p>
            <a:pPr eaLnBrk="1" hangingPunct="1">
              <a:lnSpc>
                <a:spcPct val="90000"/>
              </a:lnSpc>
              <a:buFont typeface="Wingdings 3" pitchFamily="-112" charset="2"/>
              <a:buNone/>
            </a:pPr>
            <a:endParaRPr lang="en-GB" sz="2300" dirty="0">
              <a:latin typeface="Arial Unicode MS" pitchFamily="-112" charset="0"/>
            </a:endParaRPr>
          </a:p>
          <a:p>
            <a:pPr eaLnBrk="1" hangingPunct="1">
              <a:lnSpc>
                <a:spcPct val="90000"/>
              </a:lnSpc>
              <a:buFont typeface="Wingdings 3" pitchFamily="-112" charset="2"/>
              <a:buNone/>
            </a:pPr>
            <a:r>
              <a:rPr lang="en-GB" sz="2300" dirty="0">
                <a:latin typeface="Arial Unicode MS" pitchFamily="-112" charset="0"/>
              </a:rPr>
              <a:t>            </a:t>
            </a:r>
            <a:r>
              <a:rPr lang="en-GB" sz="2300" dirty="0" smtClean="0">
                <a:latin typeface="Arial Unicode MS" pitchFamily="-112" charset="0"/>
              </a:rPr>
              <a:t>     </a:t>
            </a:r>
            <a:r>
              <a:rPr lang="en-GB" sz="2300" dirty="0" err="1" smtClean="0">
                <a:latin typeface="Arial Unicode MS" pitchFamily="-112" charset="0"/>
              </a:rPr>
              <a:t>helpu</a:t>
            </a:r>
            <a:r>
              <a:rPr lang="en-GB" sz="2300" dirty="0" smtClean="0">
                <a:latin typeface="Arial Unicode MS" pitchFamily="-112" charset="0"/>
              </a:rPr>
              <a:t> </a:t>
            </a:r>
            <a:r>
              <a:rPr lang="en-GB" sz="2300" dirty="0" err="1" smtClean="0">
                <a:latin typeface="Arial Unicode MS" pitchFamily="-112" charset="0"/>
              </a:rPr>
              <a:t>gyda</a:t>
            </a:r>
            <a:r>
              <a:rPr lang="en-GB" sz="2300" dirty="0" smtClean="0">
                <a:latin typeface="Arial Unicode MS" pitchFamily="-112" charset="0"/>
              </a:rPr>
              <a:t> </a:t>
            </a:r>
            <a:r>
              <a:rPr lang="en-GB" sz="2300" dirty="0" err="1" smtClean="0">
                <a:latin typeface="Arial Unicode MS" pitchFamily="-112" charset="0"/>
              </a:rPr>
              <a:t>dilyniant</a:t>
            </a:r>
            <a:endParaRPr lang="en-GB" sz="2300" dirty="0" smtClean="0">
              <a:latin typeface="Arial Unicode MS" pitchFamily="-112" charset="0"/>
            </a:endParaRPr>
          </a:p>
          <a:p>
            <a:pPr eaLnBrk="1" hangingPunct="1">
              <a:lnSpc>
                <a:spcPct val="90000"/>
              </a:lnSpc>
              <a:buFont typeface="Wingdings 3" pitchFamily="-112" charset="2"/>
              <a:buNone/>
            </a:pPr>
            <a:r>
              <a:rPr lang="en-GB" sz="2300" dirty="0" smtClean="0">
                <a:latin typeface="Arial Unicode MS" pitchFamily="-112" charset="0"/>
              </a:rPr>
              <a:t>                 </a:t>
            </a:r>
            <a:r>
              <a:rPr lang="en-GB" sz="2300" dirty="0" smtClean="0">
                <a:solidFill>
                  <a:srgbClr val="660066"/>
                </a:solidFill>
                <a:latin typeface="Arial Unicode MS" pitchFamily="-112" charset="0"/>
              </a:rPr>
              <a:t>help </a:t>
            </a:r>
            <a:r>
              <a:rPr lang="en-GB" sz="2300" dirty="0">
                <a:solidFill>
                  <a:srgbClr val="660066"/>
                </a:solidFill>
                <a:latin typeface="Arial Unicode MS" pitchFamily="-112" charset="0"/>
              </a:rPr>
              <a:t>them sequence</a:t>
            </a:r>
          </a:p>
        </p:txBody>
      </p:sp>
      <p:pic>
        <p:nvPicPr>
          <p:cNvPr id="20484" name="Picture 6" descr="MPj04093110000[1]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81400" y="1447800"/>
            <a:ext cx="1081088" cy="1081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5" name="AutoShape 7"/>
          <p:cNvSpPr>
            <a:spLocks noChangeArrowheads="1"/>
          </p:cNvSpPr>
          <p:nvPr/>
        </p:nvSpPr>
        <p:spPr bwMode="auto">
          <a:xfrm>
            <a:off x="2717007" y="2853604"/>
            <a:ext cx="2232025" cy="792163"/>
          </a:xfrm>
          <a:prstGeom prst="wedgeRoundRectCallout">
            <a:avLst>
              <a:gd name="adj1" fmla="val -59884"/>
              <a:gd name="adj2" fmla="val 88278"/>
              <a:gd name="adj3" fmla="val 16667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r>
              <a:rPr lang="en-GB"/>
              <a:t>GEORGE</a:t>
            </a:r>
            <a:endParaRPr lang="en-US"/>
          </a:p>
        </p:txBody>
      </p:sp>
      <p:pic>
        <p:nvPicPr>
          <p:cNvPr id="20486" name="Picture 12" descr="MPj04395230000[1]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219200" y="4724400"/>
            <a:ext cx="1279525" cy="191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7" name="Picture 13" descr="MPj04389890000[1]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467600" y="1524000"/>
            <a:ext cx="1439863" cy="1471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8" name="Picture 14" descr="MCj04414980000[1]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596188" y="3716338"/>
            <a:ext cx="1254125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4"/>
          <p:cNvSpPr>
            <a:spLocks noChangeArrowheads="1"/>
          </p:cNvSpPr>
          <p:nvPr/>
        </p:nvSpPr>
        <p:spPr bwMode="auto">
          <a:xfrm>
            <a:off x="1371600" y="0"/>
            <a:ext cx="6096000" cy="280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r>
              <a:rPr lang="en-GB" sz="4000" b="1" dirty="0" err="1" smtClean="0">
                <a:solidFill>
                  <a:srgbClr val="000000"/>
                </a:solidFill>
                <a:latin typeface="Arial Unicode MS" pitchFamily="-112" charset="0"/>
              </a:rPr>
              <a:t>Addysgu</a:t>
            </a:r>
            <a:r>
              <a:rPr lang="en-GB" sz="4000" b="1" dirty="0" smtClean="0">
                <a:solidFill>
                  <a:srgbClr val="000000"/>
                </a:solidFill>
                <a:latin typeface="Arial Unicode MS" pitchFamily="-112" charset="0"/>
              </a:rPr>
              <a:t> </a:t>
            </a:r>
            <a:r>
              <a:rPr lang="en-GB" sz="4000" b="1" dirty="0" err="1" smtClean="0">
                <a:solidFill>
                  <a:srgbClr val="000000"/>
                </a:solidFill>
                <a:latin typeface="Arial Unicode MS" pitchFamily="-112" charset="0"/>
              </a:rPr>
              <a:t>iaith</a:t>
            </a:r>
            <a:r>
              <a:rPr lang="en-GB" sz="4000" b="1" dirty="0" smtClean="0">
                <a:solidFill>
                  <a:srgbClr val="000000"/>
                </a:solidFill>
                <a:latin typeface="Arial Unicode MS" pitchFamily="-112" charset="0"/>
              </a:rPr>
              <a:t> </a:t>
            </a:r>
            <a:r>
              <a:rPr lang="en-GB" sz="4000" b="1" dirty="0" err="1" smtClean="0">
                <a:solidFill>
                  <a:srgbClr val="000000"/>
                </a:solidFill>
                <a:latin typeface="Arial Unicode MS" pitchFamily="-112" charset="0"/>
              </a:rPr>
              <a:t>newydd</a:t>
            </a:r>
            <a:r>
              <a:rPr lang="en-GB" sz="4000" b="1" dirty="0" smtClean="0">
                <a:solidFill>
                  <a:srgbClr val="000000"/>
                </a:solidFill>
                <a:latin typeface="Arial Unicode MS" pitchFamily="-112" charset="0"/>
              </a:rPr>
              <a:t> </a:t>
            </a:r>
            <a:r>
              <a:rPr lang="en-GB" sz="4000" b="1" dirty="0" smtClean="0">
                <a:solidFill>
                  <a:srgbClr val="660066"/>
                </a:solidFill>
                <a:latin typeface="Arial Unicode MS" pitchFamily="-112" charset="0"/>
              </a:rPr>
              <a:t>Teaching </a:t>
            </a:r>
            <a:r>
              <a:rPr lang="en-GB" sz="4000" b="1" dirty="0">
                <a:solidFill>
                  <a:srgbClr val="660066"/>
                </a:solidFill>
                <a:latin typeface="Arial Unicode MS" pitchFamily="-112" charset="0"/>
              </a:rPr>
              <a:t>n</a:t>
            </a:r>
            <a:r>
              <a:rPr lang="en-GB" sz="4000" b="1" dirty="0" smtClean="0">
                <a:solidFill>
                  <a:srgbClr val="660066"/>
                </a:solidFill>
                <a:latin typeface="Arial Unicode MS" pitchFamily="-112" charset="0"/>
              </a:rPr>
              <a:t>ew </a:t>
            </a:r>
            <a:r>
              <a:rPr lang="en-GB" sz="4000" b="1" dirty="0">
                <a:solidFill>
                  <a:srgbClr val="660066"/>
                </a:solidFill>
                <a:latin typeface="Arial Unicode MS" pitchFamily="-112" charset="0"/>
              </a:rPr>
              <a:t>l</a:t>
            </a:r>
            <a:r>
              <a:rPr lang="en-GB" sz="4000" b="1" dirty="0" smtClean="0">
                <a:solidFill>
                  <a:srgbClr val="660066"/>
                </a:solidFill>
                <a:latin typeface="Arial Unicode MS" pitchFamily="-112" charset="0"/>
              </a:rPr>
              <a:t>anguage</a:t>
            </a:r>
            <a:endParaRPr lang="en-GB" sz="4000" b="1" dirty="0">
              <a:solidFill>
                <a:srgbClr val="660066"/>
              </a:solidFill>
              <a:latin typeface="Arial Unicode MS" pitchFamily="-112" charset="0"/>
            </a:endParaRPr>
          </a:p>
        </p:txBody>
      </p:sp>
      <p:sp>
        <p:nvSpPr>
          <p:cNvPr id="21507" name="Rectangle 5"/>
          <p:cNvSpPr>
            <a:spLocks noChangeArrowheads="1"/>
          </p:cNvSpPr>
          <p:nvPr/>
        </p:nvSpPr>
        <p:spPr bwMode="auto">
          <a:xfrm>
            <a:off x="1371600" y="1371600"/>
            <a:ext cx="7772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marL="342900" indent="-342900" algn="l">
              <a:spcBef>
                <a:spcPct val="20000"/>
              </a:spcBef>
            </a:pPr>
            <a:r>
              <a:rPr lang="en-GB" sz="2800" dirty="0" err="1" smtClean="0">
                <a:solidFill>
                  <a:srgbClr val="000000"/>
                </a:solidFill>
                <a:latin typeface="Arial Unicode MS" pitchFamily="-112" charset="0"/>
              </a:rPr>
              <a:t>Wrth</a:t>
            </a:r>
            <a:r>
              <a:rPr lang="en-GB" sz="2800" dirty="0" smtClean="0">
                <a:solidFill>
                  <a:srgbClr val="000000"/>
                </a:solidFill>
                <a:latin typeface="Arial Unicode MS" pitchFamily="-112" charset="0"/>
              </a:rPr>
              <a:t> </a:t>
            </a:r>
            <a:r>
              <a:rPr lang="en-GB" sz="2800" dirty="0" err="1" smtClean="0">
                <a:solidFill>
                  <a:srgbClr val="000000"/>
                </a:solidFill>
                <a:latin typeface="Arial Unicode MS" pitchFamily="-112" charset="0"/>
              </a:rPr>
              <a:t>ddysgu</a:t>
            </a:r>
            <a:r>
              <a:rPr lang="en-GB" sz="2800" dirty="0" smtClean="0">
                <a:solidFill>
                  <a:srgbClr val="000000"/>
                </a:solidFill>
                <a:latin typeface="Arial Unicode MS" pitchFamily="-112" charset="0"/>
              </a:rPr>
              <a:t> </a:t>
            </a:r>
            <a:r>
              <a:rPr lang="en-GB" sz="2800" dirty="0" err="1" smtClean="0">
                <a:solidFill>
                  <a:srgbClr val="000000"/>
                </a:solidFill>
                <a:latin typeface="Arial Unicode MS" pitchFamily="-112" charset="0"/>
              </a:rPr>
              <a:t>geiriau</a:t>
            </a:r>
            <a:r>
              <a:rPr lang="en-GB" sz="2800" dirty="0" smtClean="0">
                <a:solidFill>
                  <a:srgbClr val="000000"/>
                </a:solidFill>
                <a:latin typeface="Arial Unicode MS" pitchFamily="-112" charset="0"/>
              </a:rPr>
              <a:t> </a:t>
            </a:r>
            <a:r>
              <a:rPr lang="en-GB" sz="2800" dirty="0" err="1" smtClean="0">
                <a:solidFill>
                  <a:srgbClr val="000000"/>
                </a:solidFill>
                <a:latin typeface="Arial Unicode MS" pitchFamily="-112" charset="0"/>
              </a:rPr>
              <a:t>newydd</a:t>
            </a:r>
            <a:r>
              <a:rPr lang="en-GB" sz="2800" dirty="0" smtClean="0">
                <a:solidFill>
                  <a:srgbClr val="000000"/>
                </a:solidFill>
                <a:latin typeface="Arial Unicode MS" pitchFamily="-112" charset="0"/>
              </a:rPr>
              <a:t>, </a:t>
            </a:r>
            <a:r>
              <a:rPr lang="en-GB" sz="2800" dirty="0" err="1" smtClean="0">
                <a:solidFill>
                  <a:srgbClr val="000000"/>
                </a:solidFill>
                <a:latin typeface="Arial Unicode MS" pitchFamily="-112" charset="0"/>
              </a:rPr>
              <a:t>dylai</a:t>
            </a:r>
            <a:r>
              <a:rPr lang="en-GB" sz="2800" dirty="0" smtClean="0">
                <a:solidFill>
                  <a:srgbClr val="000000"/>
                </a:solidFill>
                <a:latin typeface="Arial Unicode MS" pitchFamily="-112" charset="0"/>
              </a:rPr>
              <a:t> </a:t>
            </a:r>
            <a:r>
              <a:rPr lang="en-GB" sz="2800" dirty="0" err="1" smtClean="0">
                <a:solidFill>
                  <a:srgbClr val="000000"/>
                </a:solidFill>
                <a:latin typeface="Arial Unicode MS" pitchFamily="-112" charset="0"/>
              </a:rPr>
              <a:t>disgyblion</a:t>
            </a:r>
            <a:r>
              <a:rPr lang="en-GB" sz="2800" dirty="0" smtClean="0">
                <a:solidFill>
                  <a:srgbClr val="000000"/>
                </a:solidFill>
                <a:latin typeface="Arial Unicode MS" pitchFamily="-112" charset="0"/>
              </a:rPr>
              <a:t>: </a:t>
            </a:r>
            <a:r>
              <a:rPr lang="en-GB" sz="2800" dirty="0" smtClean="0">
                <a:solidFill>
                  <a:srgbClr val="660066"/>
                </a:solidFill>
                <a:latin typeface="Arial Unicode MS" pitchFamily="-112" charset="0"/>
              </a:rPr>
              <a:t>When </a:t>
            </a:r>
            <a:r>
              <a:rPr lang="en-GB" sz="2800" dirty="0">
                <a:solidFill>
                  <a:srgbClr val="660066"/>
                </a:solidFill>
                <a:latin typeface="Arial Unicode MS" pitchFamily="-112" charset="0"/>
              </a:rPr>
              <a:t>learning new </a:t>
            </a:r>
            <a:r>
              <a:rPr lang="en-GB" sz="2800" dirty="0" smtClean="0">
                <a:solidFill>
                  <a:srgbClr val="660066"/>
                </a:solidFill>
                <a:latin typeface="Arial Unicode MS" pitchFamily="-112" charset="0"/>
              </a:rPr>
              <a:t>words, pupils </a:t>
            </a:r>
            <a:r>
              <a:rPr lang="en-GB" sz="2800" dirty="0">
                <a:solidFill>
                  <a:srgbClr val="660066"/>
                </a:solidFill>
                <a:latin typeface="Arial Unicode MS" pitchFamily="-112" charset="0"/>
              </a:rPr>
              <a:t>need to:</a:t>
            </a:r>
          </a:p>
        </p:txBody>
      </p:sp>
      <p:sp>
        <p:nvSpPr>
          <p:cNvPr id="63494" name="Rectangle 6"/>
          <p:cNvSpPr>
            <a:spLocks noChangeArrowheads="1"/>
          </p:cNvSpPr>
          <p:nvPr/>
        </p:nvSpPr>
        <p:spPr bwMode="auto">
          <a:xfrm>
            <a:off x="1905000" y="2216729"/>
            <a:ext cx="7239000" cy="4641271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l">
              <a:lnSpc>
                <a:spcPct val="135000"/>
              </a:lnSpc>
              <a:defRPr/>
            </a:pPr>
            <a:r>
              <a:rPr lang="en-GB" sz="2800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 Unicode MS" pitchFamily="34" charset="-128"/>
              </a:rPr>
              <a:t>       </a:t>
            </a:r>
            <a:r>
              <a:rPr lang="en-GB" sz="2400" dirty="0" err="1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 Unicode MS" pitchFamily="34" charset="-128"/>
              </a:rPr>
              <a:t>eu</a:t>
            </a:r>
            <a:r>
              <a:rPr lang="en-GB" sz="2400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 Unicode MS" pitchFamily="34" charset="-128"/>
              </a:rPr>
              <a:t> </a:t>
            </a:r>
            <a:r>
              <a:rPr lang="en-GB" sz="2400" dirty="0" err="1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 Unicode MS" pitchFamily="34" charset="-128"/>
              </a:rPr>
              <a:t>gweld</a:t>
            </a:r>
            <a:r>
              <a:rPr lang="en-GB" sz="2400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 Unicode MS" pitchFamily="34" charset="-128"/>
              </a:rPr>
              <a:t>/</a:t>
            </a:r>
            <a:r>
              <a:rPr lang="en-GB" sz="2400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 Unicode MS" pitchFamily="34" charset="-128"/>
              </a:rPr>
              <a:t>see </a:t>
            </a:r>
            <a:r>
              <a:rPr lang="en-GB" sz="2400" dirty="0">
                <a:solidFill>
                  <a:srgbClr val="660066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 Unicode MS" pitchFamily="34" charset="-128"/>
              </a:rPr>
              <a:t>them</a:t>
            </a:r>
          </a:p>
          <a:p>
            <a:pPr algn="l">
              <a:lnSpc>
                <a:spcPct val="135000"/>
              </a:lnSpc>
              <a:defRPr/>
            </a:pPr>
            <a:r>
              <a:rPr lang="en-GB" sz="2400" dirty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 Unicode MS" pitchFamily="34" charset="-128"/>
              </a:rPr>
              <a:t> </a:t>
            </a:r>
            <a:r>
              <a:rPr lang="en-GB" sz="2400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 Unicode MS" pitchFamily="34" charset="-128"/>
              </a:rPr>
              <a:t>            </a:t>
            </a:r>
            <a:r>
              <a:rPr lang="en-GB" sz="2400" dirty="0" err="1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 Unicode MS" pitchFamily="34" charset="-128"/>
              </a:rPr>
              <a:t>eu</a:t>
            </a:r>
            <a:r>
              <a:rPr lang="en-GB" sz="2400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 Unicode MS" pitchFamily="34" charset="-128"/>
              </a:rPr>
              <a:t> </a:t>
            </a:r>
            <a:r>
              <a:rPr lang="en-GB" sz="2400" dirty="0" err="1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 Unicode MS" pitchFamily="34" charset="-128"/>
              </a:rPr>
              <a:t>clywed</a:t>
            </a:r>
            <a:r>
              <a:rPr lang="en-GB" sz="2400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 Unicode MS" pitchFamily="34" charset="-128"/>
              </a:rPr>
              <a:t>/</a:t>
            </a:r>
            <a:r>
              <a:rPr lang="en-GB" sz="2400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 Unicode MS" pitchFamily="34" charset="-128"/>
              </a:rPr>
              <a:t>hear </a:t>
            </a:r>
            <a:r>
              <a:rPr lang="en-GB" sz="2400" dirty="0">
                <a:solidFill>
                  <a:srgbClr val="660066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 Unicode MS" pitchFamily="34" charset="-128"/>
              </a:rPr>
              <a:t>them</a:t>
            </a:r>
          </a:p>
          <a:p>
            <a:pPr algn="l">
              <a:lnSpc>
                <a:spcPct val="135000"/>
              </a:lnSpc>
              <a:defRPr/>
            </a:pPr>
            <a:r>
              <a:rPr lang="en-GB" sz="2400" dirty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 Unicode MS" pitchFamily="34" charset="-128"/>
              </a:rPr>
              <a:t>  </a:t>
            </a:r>
            <a:r>
              <a:rPr lang="en-GB" sz="2400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 Unicode MS" pitchFamily="34" charset="-128"/>
              </a:rPr>
              <a:t>   </a:t>
            </a:r>
            <a:r>
              <a:rPr lang="en-GB" sz="2400" dirty="0" err="1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 Unicode MS" pitchFamily="34" charset="-128"/>
              </a:rPr>
              <a:t>eu</a:t>
            </a:r>
            <a:r>
              <a:rPr lang="en-GB" sz="2400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 Unicode MS" pitchFamily="34" charset="-128"/>
              </a:rPr>
              <a:t> </a:t>
            </a:r>
            <a:r>
              <a:rPr lang="en-GB" sz="2400" dirty="0" err="1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 Unicode MS" pitchFamily="34" charset="-128"/>
              </a:rPr>
              <a:t>darllen</a:t>
            </a:r>
            <a:r>
              <a:rPr lang="en-GB" sz="2400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 Unicode MS" pitchFamily="34" charset="-128"/>
              </a:rPr>
              <a:t>/</a:t>
            </a:r>
            <a:r>
              <a:rPr lang="en-GB" sz="2400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 Unicode MS" pitchFamily="34" charset="-128"/>
              </a:rPr>
              <a:t>read </a:t>
            </a:r>
            <a:r>
              <a:rPr lang="en-GB" sz="2400" dirty="0">
                <a:solidFill>
                  <a:srgbClr val="660066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 Unicode MS" pitchFamily="34" charset="-128"/>
              </a:rPr>
              <a:t>them</a:t>
            </a:r>
          </a:p>
          <a:p>
            <a:pPr algn="l">
              <a:lnSpc>
                <a:spcPct val="135000"/>
              </a:lnSpc>
              <a:defRPr/>
            </a:pPr>
            <a:r>
              <a:rPr lang="en-GB" sz="2400" dirty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 Unicode MS" pitchFamily="34" charset="-128"/>
              </a:rPr>
              <a:t>    </a:t>
            </a:r>
            <a:r>
              <a:rPr lang="en-GB" sz="2400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 Unicode MS" pitchFamily="34" charset="-128"/>
              </a:rPr>
              <a:t>        </a:t>
            </a:r>
            <a:r>
              <a:rPr lang="en-GB" sz="2400" dirty="0" err="1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 Unicode MS" pitchFamily="34" charset="-128"/>
              </a:rPr>
              <a:t>eu</a:t>
            </a:r>
            <a:r>
              <a:rPr lang="en-GB" sz="2400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 Unicode MS" pitchFamily="34" charset="-128"/>
              </a:rPr>
              <a:t> </a:t>
            </a:r>
            <a:r>
              <a:rPr lang="en-GB" sz="2400" dirty="0" err="1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 Unicode MS" pitchFamily="34" charset="-128"/>
              </a:rPr>
              <a:t>hysgrifennu</a:t>
            </a:r>
            <a:r>
              <a:rPr lang="en-GB" sz="2400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 Unicode MS" pitchFamily="34" charset="-128"/>
              </a:rPr>
              <a:t>/</a:t>
            </a:r>
            <a:r>
              <a:rPr lang="en-GB" sz="2400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 Unicode MS" pitchFamily="34" charset="-128"/>
              </a:rPr>
              <a:t>write </a:t>
            </a:r>
            <a:r>
              <a:rPr lang="en-GB" sz="2400" dirty="0">
                <a:solidFill>
                  <a:srgbClr val="660066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 Unicode MS" pitchFamily="34" charset="-128"/>
              </a:rPr>
              <a:t>them</a:t>
            </a:r>
            <a:endParaRPr lang="en-GB" sz="2400" dirty="0" smtClean="0">
              <a:solidFill>
                <a:srgbClr val="660066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Arial Unicode MS" pitchFamily="34" charset="-128"/>
            </a:endParaRPr>
          </a:p>
          <a:p>
            <a:pPr algn="l">
              <a:lnSpc>
                <a:spcPct val="135000"/>
              </a:lnSpc>
              <a:defRPr/>
            </a:pPr>
            <a:r>
              <a:rPr lang="en-GB" sz="2400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 Unicode MS" pitchFamily="34" charset="-128"/>
              </a:rPr>
              <a:t>        </a:t>
            </a:r>
            <a:r>
              <a:rPr lang="en-GB" sz="2400" dirty="0" err="1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 Unicode MS" pitchFamily="34" charset="-128"/>
              </a:rPr>
              <a:t>eu</a:t>
            </a:r>
            <a:r>
              <a:rPr lang="en-GB" sz="2400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 Unicode MS" pitchFamily="34" charset="-128"/>
              </a:rPr>
              <a:t> </a:t>
            </a:r>
            <a:r>
              <a:rPr lang="en-GB" sz="2400" dirty="0" err="1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 Unicode MS" pitchFamily="34" charset="-128"/>
              </a:rPr>
              <a:t>rhoi</a:t>
            </a:r>
            <a:r>
              <a:rPr lang="en-GB" sz="2400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 Unicode MS" pitchFamily="34" charset="-128"/>
              </a:rPr>
              <a:t> </a:t>
            </a:r>
            <a:r>
              <a:rPr lang="en-GB" sz="2400" dirty="0" err="1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 Unicode MS" pitchFamily="34" charset="-128"/>
              </a:rPr>
              <a:t>mewn</a:t>
            </a:r>
            <a:r>
              <a:rPr lang="en-GB" sz="2400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 Unicode MS" pitchFamily="34" charset="-128"/>
              </a:rPr>
              <a:t> </a:t>
            </a:r>
            <a:r>
              <a:rPr lang="en-GB" sz="2400" dirty="0" err="1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 Unicode MS" pitchFamily="34" charset="-128"/>
              </a:rPr>
              <a:t>brawddeg</a:t>
            </a:r>
            <a:r>
              <a:rPr lang="en-GB" sz="2400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 Unicode MS" pitchFamily="34" charset="-128"/>
              </a:rPr>
              <a:t>/</a:t>
            </a:r>
          </a:p>
          <a:p>
            <a:pPr algn="l">
              <a:lnSpc>
                <a:spcPct val="135000"/>
              </a:lnSpc>
              <a:defRPr/>
            </a:pPr>
            <a:r>
              <a:rPr lang="en-GB" sz="2400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 Unicode MS" pitchFamily="34" charset="-128"/>
              </a:rPr>
              <a:t>        put </a:t>
            </a:r>
            <a:r>
              <a:rPr lang="en-GB" sz="2400" dirty="0">
                <a:solidFill>
                  <a:srgbClr val="660066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 Unicode MS" pitchFamily="34" charset="-128"/>
              </a:rPr>
              <a:t>them in</a:t>
            </a:r>
            <a:r>
              <a:rPr lang="en-GB" sz="2400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 Unicode MS" pitchFamily="34" charset="-128"/>
              </a:rPr>
              <a:t> a sentence</a:t>
            </a:r>
            <a:endParaRPr lang="en-GB" sz="2400" dirty="0">
              <a:solidFill>
                <a:srgbClr val="660066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Arial Unicode MS" pitchFamily="34" charset="-128"/>
            </a:endParaRPr>
          </a:p>
          <a:p>
            <a:pPr algn="l">
              <a:lnSpc>
                <a:spcPct val="135000"/>
              </a:lnSpc>
              <a:defRPr/>
            </a:pPr>
            <a:r>
              <a:rPr lang="en-GB" sz="2400" dirty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 Unicode MS" pitchFamily="34" charset="-128"/>
              </a:rPr>
              <a:t>    </a:t>
            </a:r>
            <a:r>
              <a:rPr lang="en-GB" sz="2400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 Unicode MS" pitchFamily="34" charset="-128"/>
              </a:rPr>
              <a:t> </a:t>
            </a:r>
            <a:r>
              <a:rPr lang="en-GB" sz="2400" dirty="0" err="1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 Unicode MS" pitchFamily="34" charset="-128"/>
              </a:rPr>
              <a:t>eu</a:t>
            </a:r>
            <a:r>
              <a:rPr lang="en-GB" sz="2400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 Unicode MS" pitchFamily="34" charset="-128"/>
              </a:rPr>
              <a:t> </a:t>
            </a:r>
            <a:r>
              <a:rPr lang="en-GB" sz="2400" dirty="0" err="1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 Unicode MS" pitchFamily="34" charset="-128"/>
              </a:rPr>
              <a:t>hadolygu</a:t>
            </a:r>
            <a:r>
              <a:rPr lang="en-GB" sz="2400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 Unicode MS" pitchFamily="34" charset="-128"/>
              </a:rPr>
              <a:t>/</a:t>
            </a:r>
            <a:r>
              <a:rPr lang="en-GB" sz="2400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 Unicode MS" pitchFamily="34" charset="-128"/>
              </a:rPr>
              <a:t>revise </a:t>
            </a:r>
            <a:r>
              <a:rPr lang="en-GB" sz="2400" dirty="0">
                <a:solidFill>
                  <a:srgbClr val="660066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 Unicode MS" pitchFamily="34" charset="-128"/>
              </a:rPr>
              <a:t>them</a:t>
            </a:r>
          </a:p>
          <a:p>
            <a:pPr algn="l">
              <a:lnSpc>
                <a:spcPct val="135000"/>
              </a:lnSpc>
              <a:defRPr/>
            </a:pPr>
            <a:r>
              <a:rPr lang="en-GB" sz="2400" dirty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 Unicode MS" pitchFamily="34" charset="-128"/>
              </a:rPr>
              <a:t>  </a:t>
            </a:r>
            <a:r>
              <a:rPr lang="en-GB" sz="2400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 Unicode MS" pitchFamily="34" charset="-128"/>
              </a:rPr>
              <a:t>    </a:t>
            </a:r>
            <a:r>
              <a:rPr lang="en-GB" sz="2400" dirty="0" err="1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 Unicode MS" pitchFamily="34" charset="-128"/>
              </a:rPr>
              <a:t>eu</a:t>
            </a:r>
            <a:r>
              <a:rPr lang="en-GB" sz="2400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 Unicode MS" pitchFamily="34" charset="-128"/>
              </a:rPr>
              <a:t> </a:t>
            </a:r>
            <a:r>
              <a:rPr lang="en-GB" sz="2400" dirty="0" err="1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 Unicode MS" pitchFamily="34" charset="-128"/>
              </a:rPr>
              <a:t>defnyddio</a:t>
            </a:r>
            <a:r>
              <a:rPr lang="en-GB" sz="2400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 Unicode MS" pitchFamily="34" charset="-128"/>
              </a:rPr>
              <a:t> </a:t>
            </a:r>
            <a:r>
              <a:rPr lang="en-GB" sz="2400" dirty="0" err="1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 Unicode MS" pitchFamily="34" charset="-128"/>
              </a:rPr>
              <a:t>mewn</a:t>
            </a:r>
            <a:r>
              <a:rPr lang="en-GB" sz="2400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 Unicode MS" pitchFamily="34" charset="-128"/>
              </a:rPr>
              <a:t> </a:t>
            </a:r>
            <a:r>
              <a:rPr lang="en-GB" sz="2400" dirty="0" err="1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 Unicode MS" pitchFamily="34" charset="-128"/>
              </a:rPr>
              <a:t>cyd-destun</a:t>
            </a:r>
            <a:r>
              <a:rPr lang="en-GB" sz="2400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 Unicode MS" pitchFamily="34" charset="-128"/>
              </a:rPr>
              <a:t> </a:t>
            </a:r>
            <a:r>
              <a:rPr lang="en-GB" sz="2400" dirty="0" err="1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 Unicode MS" pitchFamily="34" charset="-128"/>
              </a:rPr>
              <a:t>gwahanol</a:t>
            </a:r>
            <a:r>
              <a:rPr lang="en-GB" sz="2400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 Unicode MS" pitchFamily="34" charset="-128"/>
              </a:rPr>
              <a:t>/ </a:t>
            </a:r>
          </a:p>
          <a:p>
            <a:pPr algn="l">
              <a:lnSpc>
                <a:spcPct val="135000"/>
              </a:lnSpc>
              <a:defRPr/>
            </a:pPr>
            <a:r>
              <a:rPr lang="en-GB" sz="2400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 Unicode MS" pitchFamily="34" charset="-128"/>
              </a:rPr>
              <a:t>      </a:t>
            </a:r>
            <a:r>
              <a:rPr lang="en-GB" sz="2400" dirty="0" smtClean="0">
                <a:solidFill>
                  <a:srgbClr val="660066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 Unicode MS" pitchFamily="34" charset="-128"/>
              </a:rPr>
              <a:t>use </a:t>
            </a:r>
            <a:r>
              <a:rPr lang="en-GB" sz="2400" dirty="0">
                <a:solidFill>
                  <a:srgbClr val="660066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 Unicode MS" pitchFamily="34" charset="-128"/>
              </a:rPr>
              <a:t>them in another context</a:t>
            </a:r>
          </a:p>
        </p:txBody>
      </p:sp>
      <p:sp>
        <p:nvSpPr>
          <p:cNvPr id="21509" name="Text Box 16"/>
          <p:cNvSpPr txBox="1">
            <a:spLocks noChangeArrowheads="1"/>
          </p:cNvSpPr>
          <p:nvPr/>
        </p:nvSpPr>
        <p:spPr bwMode="auto">
          <a:xfrm>
            <a:off x="2438400" y="1828800"/>
            <a:ext cx="4724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pic>
        <p:nvPicPr>
          <p:cNvPr id="21510" name="Picture 12" descr="MPj04222270000[1]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19200" y="2590800"/>
            <a:ext cx="1101725" cy="733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1" name="Picture 14" descr="MCj02381920000[1]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553200" y="3048000"/>
            <a:ext cx="658813" cy="1008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2" name="Picture 15" descr="MPj04423010000[1]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143000" y="3886200"/>
            <a:ext cx="1306512" cy="871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3" name="Picture 16" descr="MPj04423190000[1]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315200" y="4267200"/>
            <a:ext cx="1511300" cy="1009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4" name="Picture 17" descr="MPj04421820000[1]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066800" y="5257800"/>
            <a:ext cx="1256641" cy="83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34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4" grpId="0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ext Box 5"/>
          <p:cNvSpPr txBox="1">
            <a:spLocks noChangeArrowheads="1"/>
          </p:cNvSpPr>
          <p:nvPr/>
        </p:nvSpPr>
        <p:spPr bwMode="auto">
          <a:xfrm>
            <a:off x="990600" y="5181600"/>
            <a:ext cx="1944688" cy="17697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algn="l">
              <a:spcBef>
                <a:spcPct val="50000"/>
              </a:spcBef>
            </a:pPr>
            <a:endParaRPr lang="en-GB" sz="1000" dirty="0" smtClean="0">
              <a:latin typeface="Arial Unicode MS" pitchFamily="-112" charset="0"/>
            </a:endParaRPr>
          </a:p>
          <a:p>
            <a:pPr algn="l">
              <a:spcBef>
                <a:spcPct val="50000"/>
              </a:spcBef>
            </a:pPr>
            <a:r>
              <a:rPr lang="en-GB" dirty="0" err="1" smtClean="0">
                <a:latin typeface="Arial Unicode MS" pitchFamily="-112" charset="0"/>
              </a:rPr>
              <a:t>Egluro</a:t>
            </a:r>
            <a:r>
              <a:rPr lang="en-GB" dirty="0" smtClean="0">
                <a:latin typeface="Arial Unicode MS" pitchFamily="-112" charset="0"/>
              </a:rPr>
              <a:t> a </a:t>
            </a:r>
            <a:r>
              <a:rPr lang="en-GB" dirty="0" err="1" smtClean="0">
                <a:latin typeface="Arial Unicode MS" pitchFamily="-112" charset="0"/>
              </a:rPr>
              <a:t>modelu</a:t>
            </a:r>
            <a:r>
              <a:rPr lang="en-GB" dirty="0" smtClean="0">
                <a:latin typeface="Arial Unicode MS" pitchFamily="-112" charset="0"/>
              </a:rPr>
              <a:t> </a:t>
            </a:r>
            <a:r>
              <a:rPr lang="en-GB" dirty="0" err="1" smtClean="0">
                <a:latin typeface="Arial Unicode MS" pitchFamily="-112" charset="0"/>
              </a:rPr>
              <a:t>iaith</a:t>
            </a:r>
            <a:endParaRPr lang="en-GB" dirty="0" smtClean="0">
              <a:latin typeface="Arial Unicode MS" pitchFamily="-112" charset="0"/>
            </a:endParaRPr>
          </a:p>
          <a:p>
            <a:pPr algn="l">
              <a:spcBef>
                <a:spcPct val="50000"/>
              </a:spcBef>
            </a:pPr>
            <a:endParaRPr lang="en-GB" dirty="0">
              <a:latin typeface="Arial Unicode MS" pitchFamily="-112" charset="0"/>
            </a:endParaRPr>
          </a:p>
          <a:p>
            <a:pPr algn="l">
              <a:spcBef>
                <a:spcPct val="50000"/>
              </a:spcBef>
            </a:pPr>
            <a:endParaRPr lang="en-GB" dirty="0">
              <a:latin typeface="Arial Unicode MS" pitchFamily="-112" charset="0"/>
            </a:endParaRPr>
          </a:p>
        </p:txBody>
      </p:sp>
      <p:sp>
        <p:nvSpPr>
          <p:cNvPr id="22531" name="Rectangle 6"/>
          <p:cNvSpPr>
            <a:spLocks noGrp="1" noChangeArrowheads="1"/>
          </p:cNvSpPr>
          <p:nvPr>
            <p:ph idx="1"/>
          </p:nvPr>
        </p:nvSpPr>
        <p:spPr>
          <a:xfrm>
            <a:off x="533400" y="404813"/>
            <a:ext cx="8229600" cy="792162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GB" b="1" u="sng" dirty="0" err="1" smtClean="0">
                <a:latin typeface="Arial Unicode MS" pitchFamily="-112" charset="0"/>
              </a:rPr>
              <a:t>Strategaethau</a:t>
            </a:r>
            <a:r>
              <a:rPr lang="en-GB" b="1" u="sng" dirty="0" smtClean="0">
                <a:latin typeface="Arial Unicode MS" pitchFamily="-112" charset="0"/>
              </a:rPr>
              <a:t> </a:t>
            </a:r>
            <a:r>
              <a:rPr lang="en-GB" b="1" u="sng" dirty="0" err="1" smtClean="0">
                <a:latin typeface="Arial Unicode MS" pitchFamily="-112" charset="0"/>
              </a:rPr>
              <a:t>cefnogi</a:t>
            </a:r>
            <a:endParaRPr lang="en-GB" b="1" u="sng" dirty="0" smtClean="0">
              <a:latin typeface="Arial Unicode MS" pitchFamily="-112" charset="0"/>
            </a:endParaRPr>
          </a:p>
          <a:p>
            <a:pPr algn="ctr" eaLnBrk="1" hangingPunct="1">
              <a:buFontTx/>
              <a:buNone/>
            </a:pPr>
            <a:endParaRPr lang="en-GB" b="1" dirty="0">
              <a:latin typeface="Arial Unicode MS" pitchFamily="-112" charset="0"/>
            </a:endParaRPr>
          </a:p>
        </p:txBody>
      </p:sp>
      <p:sp>
        <p:nvSpPr>
          <p:cNvPr id="22532" name="Text Box 4"/>
          <p:cNvSpPr txBox="1">
            <a:spLocks noChangeArrowheads="1"/>
          </p:cNvSpPr>
          <p:nvPr/>
        </p:nvSpPr>
        <p:spPr bwMode="auto">
          <a:xfrm>
            <a:off x="1371600" y="914400"/>
            <a:ext cx="2263775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dirty="0" err="1" smtClean="0">
                <a:latin typeface="Arial Unicode MS" pitchFamily="-112" charset="0"/>
              </a:rPr>
              <a:t>Tynnu</a:t>
            </a:r>
            <a:r>
              <a:rPr lang="en-GB" dirty="0" smtClean="0">
                <a:latin typeface="Arial Unicode MS" pitchFamily="-112" charset="0"/>
              </a:rPr>
              <a:t> </a:t>
            </a:r>
            <a:r>
              <a:rPr lang="en-GB" dirty="0" err="1" smtClean="0">
                <a:latin typeface="Arial Unicode MS" pitchFamily="-112" charset="0"/>
              </a:rPr>
              <a:t>lluniau</a:t>
            </a:r>
            <a:endParaRPr lang="en-US" dirty="0">
              <a:latin typeface="Arial Unicode MS" pitchFamily="-112" charset="0"/>
            </a:endParaRPr>
          </a:p>
        </p:txBody>
      </p:sp>
      <p:pic>
        <p:nvPicPr>
          <p:cNvPr id="22533" name="Picture 5" descr="MCj04136380000[1]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371600" y="1295400"/>
            <a:ext cx="719137" cy="931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4" name="Text Box 6"/>
          <p:cNvSpPr txBox="1">
            <a:spLocks noChangeArrowheads="1"/>
          </p:cNvSpPr>
          <p:nvPr/>
        </p:nvSpPr>
        <p:spPr bwMode="auto">
          <a:xfrm>
            <a:off x="6553200" y="990600"/>
            <a:ext cx="2590800" cy="7848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dirty="0" err="1" smtClean="0">
                <a:latin typeface="Arial Unicode MS" pitchFamily="-112" charset="0"/>
              </a:rPr>
              <a:t>Gwrando’n</a:t>
            </a:r>
            <a:r>
              <a:rPr lang="en-GB" dirty="0" smtClean="0">
                <a:latin typeface="Arial Unicode MS" pitchFamily="-112" charset="0"/>
              </a:rPr>
              <a:t> </a:t>
            </a:r>
            <a:r>
              <a:rPr lang="en-GB" dirty="0" err="1" smtClean="0">
                <a:latin typeface="Arial Unicode MS" pitchFamily="-112" charset="0"/>
              </a:rPr>
              <a:t>astud</a:t>
            </a:r>
            <a:r>
              <a:rPr lang="en-GB" dirty="0" smtClean="0">
                <a:latin typeface="Arial Unicode MS" pitchFamily="-112" charset="0"/>
              </a:rPr>
              <a:t> </a:t>
            </a:r>
            <a:r>
              <a:rPr lang="en-GB" dirty="0" err="1" smtClean="0">
                <a:latin typeface="Arial Unicode MS" pitchFamily="-112" charset="0"/>
              </a:rPr>
              <a:t>ar</a:t>
            </a:r>
            <a:endParaRPr lang="en-GB" dirty="0" smtClean="0">
              <a:latin typeface="Arial Unicode MS" pitchFamily="-112" charset="0"/>
            </a:endParaRPr>
          </a:p>
          <a:p>
            <a:pPr algn="l">
              <a:spcBef>
                <a:spcPct val="50000"/>
              </a:spcBef>
            </a:pPr>
            <a:r>
              <a:rPr lang="en-GB" dirty="0" smtClean="0">
                <a:latin typeface="Arial Unicode MS" pitchFamily="-112" charset="0"/>
              </a:rPr>
              <a:t>y </a:t>
            </a:r>
            <a:r>
              <a:rPr lang="en-GB" dirty="0" err="1" smtClean="0">
                <a:latin typeface="Arial Unicode MS" pitchFamily="-112" charset="0"/>
              </a:rPr>
              <a:t>plentyn</a:t>
            </a:r>
            <a:endParaRPr lang="en-US" dirty="0">
              <a:latin typeface="Arial Unicode MS" pitchFamily="-112" charset="0"/>
            </a:endParaRPr>
          </a:p>
        </p:txBody>
      </p:sp>
      <p:pic>
        <p:nvPicPr>
          <p:cNvPr id="22535" name="Picture 7" descr="MCj02505310000[1]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8101013" y="1341438"/>
            <a:ext cx="687387" cy="809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6" name="Text Box 8"/>
          <p:cNvSpPr txBox="1">
            <a:spLocks noChangeArrowheads="1"/>
          </p:cNvSpPr>
          <p:nvPr/>
        </p:nvSpPr>
        <p:spPr bwMode="auto">
          <a:xfrm>
            <a:off x="6911975" y="3573463"/>
            <a:ext cx="2232025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dirty="0" err="1" smtClean="0">
                <a:latin typeface="Arial Unicode MS" pitchFamily="-112" charset="0"/>
              </a:rPr>
              <a:t>Defnyddio</a:t>
            </a:r>
            <a:r>
              <a:rPr lang="en-GB" dirty="0" smtClean="0">
                <a:latin typeface="Arial Unicode MS" pitchFamily="-112" charset="0"/>
              </a:rPr>
              <a:t> </a:t>
            </a:r>
            <a:r>
              <a:rPr lang="en-GB" dirty="0" err="1" smtClean="0">
                <a:latin typeface="Arial Unicode MS" pitchFamily="-112" charset="0"/>
              </a:rPr>
              <a:t>geiriadur</a:t>
            </a:r>
            <a:r>
              <a:rPr lang="en-GB" dirty="0" smtClean="0">
                <a:latin typeface="Arial Unicode MS" pitchFamily="-112" charset="0"/>
              </a:rPr>
              <a:t> </a:t>
            </a:r>
            <a:r>
              <a:rPr lang="en-GB" dirty="0" err="1" smtClean="0">
                <a:latin typeface="Arial Unicode MS" pitchFamily="-112" charset="0"/>
              </a:rPr>
              <a:t>dwyieithog</a:t>
            </a:r>
            <a:r>
              <a:rPr lang="en-GB" dirty="0" smtClean="0">
                <a:latin typeface="Arial Unicode MS" pitchFamily="-112" charset="0"/>
              </a:rPr>
              <a:t> </a:t>
            </a:r>
            <a:r>
              <a:rPr lang="en-GB" dirty="0" err="1" smtClean="0">
                <a:latin typeface="Arial Unicode MS" pitchFamily="-112" charset="0"/>
              </a:rPr>
              <a:t>neu</a:t>
            </a:r>
            <a:r>
              <a:rPr lang="en-GB" dirty="0" smtClean="0">
                <a:latin typeface="Arial Unicode MS" pitchFamily="-112" charset="0"/>
              </a:rPr>
              <a:t> </a:t>
            </a:r>
            <a:r>
              <a:rPr lang="en-GB" dirty="0" err="1" smtClean="0">
                <a:latin typeface="Arial Unicode MS" pitchFamily="-112" charset="0"/>
              </a:rPr>
              <a:t>eiriadur</a:t>
            </a:r>
            <a:r>
              <a:rPr lang="en-GB" dirty="0" smtClean="0">
                <a:latin typeface="Arial Unicode MS" pitchFamily="-112" charset="0"/>
              </a:rPr>
              <a:t> </a:t>
            </a:r>
            <a:r>
              <a:rPr lang="en-GB" dirty="0" err="1" smtClean="0">
                <a:latin typeface="Arial Unicode MS" pitchFamily="-112" charset="0"/>
              </a:rPr>
              <a:t>lluniau</a:t>
            </a:r>
            <a:endParaRPr lang="en-US" dirty="0">
              <a:latin typeface="Arial Unicode MS" pitchFamily="-112" charset="0"/>
            </a:endParaRPr>
          </a:p>
        </p:txBody>
      </p:sp>
      <p:sp>
        <p:nvSpPr>
          <p:cNvPr id="22539" name="Text Box 12"/>
          <p:cNvSpPr txBox="1">
            <a:spLocks noChangeArrowheads="1"/>
          </p:cNvSpPr>
          <p:nvPr/>
        </p:nvSpPr>
        <p:spPr bwMode="auto">
          <a:xfrm>
            <a:off x="7010400" y="4724400"/>
            <a:ext cx="1871663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dirty="0" err="1" smtClean="0">
                <a:latin typeface="Arial Unicode MS" pitchFamily="-112" charset="0"/>
              </a:rPr>
              <a:t>Defnyddio’r</a:t>
            </a:r>
            <a:r>
              <a:rPr lang="en-GB" dirty="0" smtClean="0">
                <a:latin typeface="Arial Unicode MS" pitchFamily="-112" charset="0"/>
              </a:rPr>
              <a:t> </a:t>
            </a:r>
            <a:r>
              <a:rPr lang="en-GB" dirty="0" err="1" smtClean="0">
                <a:latin typeface="Arial Unicode MS" pitchFamily="-112" charset="0"/>
              </a:rPr>
              <a:t>wê</a:t>
            </a:r>
            <a:endParaRPr lang="en-US" dirty="0">
              <a:latin typeface="Arial Unicode MS" pitchFamily="-112" charset="0"/>
            </a:endParaRPr>
          </a:p>
        </p:txBody>
      </p:sp>
      <p:pic>
        <p:nvPicPr>
          <p:cNvPr id="22540" name="Picture 13" descr="MCj04134820000[1]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620000" y="5486400"/>
            <a:ext cx="855663" cy="1071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41" name="Picture 15" descr="MCj04318930000[1]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334000" y="5819775"/>
            <a:ext cx="1136650" cy="103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42" name="Text Box 17"/>
          <p:cNvSpPr txBox="1">
            <a:spLocks noChangeArrowheads="1"/>
          </p:cNvSpPr>
          <p:nvPr/>
        </p:nvSpPr>
        <p:spPr bwMode="auto">
          <a:xfrm>
            <a:off x="3886200" y="5853113"/>
            <a:ext cx="2016125" cy="7848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dirty="0" err="1" smtClean="0">
                <a:latin typeface="Arial Unicode MS" pitchFamily="-112" charset="0"/>
              </a:rPr>
              <a:t>Cyfieithu</a:t>
            </a:r>
            <a:endParaRPr lang="en-GB" dirty="0" smtClean="0">
              <a:latin typeface="Arial Unicode MS" pitchFamily="-112" charset="0"/>
            </a:endParaRPr>
          </a:p>
          <a:p>
            <a:pPr>
              <a:spcBef>
                <a:spcPct val="50000"/>
              </a:spcBef>
            </a:pPr>
            <a:endParaRPr lang="en-US" dirty="0">
              <a:latin typeface="Arial Unicode MS" pitchFamily="-112" charset="0"/>
            </a:endParaRPr>
          </a:p>
        </p:txBody>
      </p:sp>
      <p:pic>
        <p:nvPicPr>
          <p:cNvPr id="22543" name="Picture 18" descr="MCj04325320000[1]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209800" y="5791200"/>
            <a:ext cx="1225550" cy="754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44" name="Text Box 20"/>
          <p:cNvSpPr txBox="1">
            <a:spLocks noChangeArrowheads="1"/>
          </p:cNvSpPr>
          <p:nvPr/>
        </p:nvSpPr>
        <p:spPr bwMode="auto">
          <a:xfrm>
            <a:off x="6019800" y="2057400"/>
            <a:ext cx="2879725" cy="64633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dirty="0" err="1" smtClean="0">
                <a:latin typeface="Arial" pitchFamily="-112" charset="0"/>
              </a:rPr>
              <a:t>Symleiddio</a:t>
            </a:r>
            <a:r>
              <a:rPr lang="en-GB" dirty="0" smtClean="0">
                <a:latin typeface="Arial" pitchFamily="-112" charset="0"/>
              </a:rPr>
              <a:t> </a:t>
            </a:r>
            <a:r>
              <a:rPr lang="en-GB" dirty="0" err="1" smtClean="0">
                <a:latin typeface="Arial" pitchFamily="-112" charset="0"/>
              </a:rPr>
              <a:t>testun</a:t>
            </a:r>
            <a:r>
              <a:rPr lang="en-GB" dirty="0" smtClean="0">
                <a:latin typeface="Arial" pitchFamily="-112" charset="0"/>
              </a:rPr>
              <a:t> a </a:t>
            </a:r>
            <a:r>
              <a:rPr lang="en-GB" dirty="0" err="1" smtClean="0">
                <a:latin typeface="Arial" pitchFamily="-112" charset="0"/>
              </a:rPr>
              <a:t>ffocysu</a:t>
            </a:r>
            <a:r>
              <a:rPr lang="en-GB" dirty="0" smtClean="0">
                <a:latin typeface="Arial" pitchFamily="-112" charset="0"/>
              </a:rPr>
              <a:t> </a:t>
            </a:r>
            <a:r>
              <a:rPr lang="en-GB" dirty="0" err="1" smtClean="0">
                <a:latin typeface="Arial" pitchFamily="-112" charset="0"/>
              </a:rPr>
              <a:t>ar</a:t>
            </a:r>
            <a:r>
              <a:rPr lang="en-GB" dirty="0" smtClean="0">
                <a:latin typeface="Arial" pitchFamily="-112" charset="0"/>
              </a:rPr>
              <a:t> </a:t>
            </a:r>
            <a:r>
              <a:rPr lang="en-GB" dirty="0" err="1" smtClean="0">
                <a:latin typeface="Arial" pitchFamily="-112" charset="0"/>
              </a:rPr>
              <a:t>eiriau</a:t>
            </a:r>
            <a:r>
              <a:rPr lang="en-GB" dirty="0" smtClean="0">
                <a:latin typeface="Arial" pitchFamily="-112" charset="0"/>
              </a:rPr>
              <a:t> </a:t>
            </a:r>
            <a:r>
              <a:rPr lang="en-GB" dirty="0" err="1" smtClean="0">
                <a:latin typeface="Arial" pitchFamily="-112" charset="0"/>
              </a:rPr>
              <a:t>allweddol</a:t>
            </a:r>
            <a:endParaRPr lang="en-US" dirty="0">
              <a:latin typeface="Arial" pitchFamily="-112" charset="0"/>
            </a:endParaRPr>
          </a:p>
        </p:txBody>
      </p:sp>
      <p:sp>
        <p:nvSpPr>
          <p:cNvPr id="22545" name="Text Box 21"/>
          <p:cNvSpPr txBox="1">
            <a:spLocks noChangeArrowheads="1"/>
          </p:cNvSpPr>
          <p:nvPr/>
        </p:nvSpPr>
        <p:spPr bwMode="auto">
          <a:xfrm>
            <a:off x="3200400" y="1143001"/>
            <a:ext cx="2519363" cy="92333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square">
            <a:prstTxWarp prst="textNoShape">
              <a:avLst/>
            </a:prstTxWarp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dirty="0" err="1" smtClean="0">
                <a:latin typeface="Arial" pitchFamily="-112" charset="0"/>
              </a:rPr>
              <a:t>Amlygu</a:t>
            </a:r>
            <a:r>
              <a:rPr lang="en-GB" dirty="0" smtClean="0">
                <a:latin typeface="Arial" pitchFamily="-112" charset="0"/>
              </a:rPr>
              <a:t> </a:t>
            </a:r>
            <a:r>
              <a:rPr lang="en-GB" dirty="0" err="1" smtClean="0">
                <a:latin typeface="Arial" pitchFamily="-112" charset="0"/>
              </a:rPr>
              <a:t>rhannau</a:t>
            </a:r>
            <a:r>
              <a:rPr lang="en-GB" dirty="0" smtClean="0">
                <a:latin typeface="Arial" pitchFamily="-112" charset="0"/>
              </a:rPr>
              <a:t> </a:t>
            </a:r>
            <a:r>
              <a:rPr lang="en-GB" dirty="0" err="1" smtClean="0">
                <a:latin typeface="Arial" pitchFamily="-112" charset="0"/>
              </a:rPr>
              <a:t>allweddol</a:t>
            </a:r>
            <a:r>
              <a:rPr lang="en-GB" dirty="0" smtClean="0">
                <a:latin typeface="Arial" pitchFamily="-112" charset="0"/>
              </a:rPr>
              <a:t> </a:t>
            </a:r>
            <a:r>
              <a:rPr lang="en-GB" dirty="0" err="1" smtClean="0">
                <a:latin typeface="Arial" pitchFamily="-112" charset="0"/>
              </a:rPr>
              <a:t>o</a:t>
            </a:r>
            <a:r>
              <a:rPr lang="en-GB" dirty="0" smtClean="0">
                <a:latin typeface="Arial" pitchFamily="-112" charset="0"/>
              </a:rPr>
              <a:t> </a:t>
            </a:r>
            <a:r>
              <a:rPr lang="en-GB" dirty="0" err="1" smtClean="0">
                <a:latin typeface="Arial" pitchFamily="-112" charset="0"/>
              </a:rPr>
              <a:t>strwythur</a:t>
            </a:r>
            <a:r>
              <a:rPr lang="en-GB" dirty="0" smtClean="0">
                <a:latin typeface="Arial" pitchFamily="-112" charset="0"/>
              </a:rPr>
              <a:t> </a:t>
            </a:r>
            <a:r>
              <a:rPr lang="en-GB" dirty="0" err="1" smtClean="0">
                <a:latin typeface="Arial" pitchFamily="-112" charset="0"/>
              </a:rPr>
              <a:t>brawddegau</a:t>
            </a:r>
            <a:endParaRPr lang="en-US" dirty="0">
              <a:latin typeface="Arial" pitchFamily="-112" charset="0"/>
            </a:endParaRPr>
          </a:p>
        </p:txBody>
      </p:sp>
      <p:sp>
        <p:nvSpPr>
          <p:cNvPr id="22546" name="Text Box 22"/>
          <p:cNvSpPr txBox="1">
            <a:spLocks noChangeArrowheads="1"/>
          </p:cNvSpPr>
          <p:nvPr/>
        </p:nvSpPr>
        <p:spPr bwMode="auto">
          <a:xfrm>
            <a:off x="1219200" y="2514600"/>
            <a:ext cx="2952750" cy="36933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r>
              <a:rPr lang="en-GB" dirty="0" err="1" smtClean="0">
                <a:latin typeface="Arial" pitchFamily="-112" charset="0"/>
              </a:rPr>
              <a:t>Labelu</a:t>
            </a:r>
            <a:r>
              <a:rPr lang="en-GB" dirty="0" smtClean="0">
                <a:latin typeface="Arial" pitchFamily="-112" charset="0"/>
              </a:rPr>
              <a:t> </a:t>
            </a:r>
            <a:r>
              <a:rPr lang="en-GB" dirty="0" err="1" smtClean="0">
                <a:latin typeface="Arial" pitchFamily="-112" charset="0"/>
              </a:rPr>
              <a:t>diagramau</a:t>
            </a:r>
            <a:endParaRPr lang="en-US" dirty="0">
              <a:latin typeface="Arial" pitchFamily="-112" charset="0"/>
            </a:endParaRPr>
          </a:p>
        </p:txBody>
      </p:sp>
      <p:sp>
        <p:nvSpPr>
          <p:cNvPr id="22547" name="Text Box 23"/>
          <p:cNvSpPr txBox="1">
            <a:spLocks noChangeArrowheads="1"/>
          </p:cNvSpPr>
          <p:nvPr/>
        </p:nvSpPr>
        <p:spPr bwMode="auto">
          <a:xfrm>
            <a:off x="3733800" y="3124200"/>
            <a:ext cx="3097213" cy="64633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dirty="0" err="1" smtClean="0">
                <a:latin typeface="Arial" pitchFamily="-112" charset="0"/>
              </a:rPr>
              <a:t>Datblygu</a:t>
            </a:r>
            <a:r>
              <a:rPr lang="en-GB" dirty="0" smtClean="0">
                <a:latin typeface="Arial" pitchFamily="-112" charset="0"/>
              </a:rPr>
              <a:t> </a:t>
            </a:r>
            <a:r>
              <a:rPr lang="en-GB" dirty="0" err="1" smtClean="0">
                <a:latin typeface="Arial" pitchFamily="-112" charset="0"/>
              </a:rPr>
              <a:t>rhestrau</a:t>
            </a:r>
            <a:r>
              <a:rPr lang="en-GB" dirty="0" smtClean="0">
                <a:latin typeface="Arial" pitchFamily="-112" charset="0"/>
              </a:rPr>
              <a:t> </a:t>
            </a:r>
            <a:r>
              <a:rPr lang="en-GB" dirty="0" err="1" smtClean="0">
                <a:latin typeface="Arial" pitchFamily="-112" charset="0"/>
              </a:rPr>
              <a:t>geirfa</a:t>
            </a:r>
            <a:r>
              <a:rPr lang="en-GB" dirty="0" smtClean="0">
                <a:latin typeface="Arial" pitchFamily="-112" charset="0"/>
              </a:rPr>
              <a:t> </a:t>
            </a:r>
            <a:r>
              <a:rPr lang="en-GB" dirty="0" err="1" smtClean="0">
                <a:latin typeface="Arial" pitchFamily="-112" charset="0"/>
              </a:rPr>
              <a:t>allweddol</a:t>
            </a:r>
            <a:r>
              <a:rPr lang="en-GB" dirty="0" smtClean="0">
                <a:latin typeface="Arial" pitchFamily="-112" charset="0"/>
              </a:rPr>
              <a:t> </a:t>
            </a:r>
            <a:r>
              <a:rPr lang="en-GB" dirty="0" err="1" smtClean="0">
                <a:latin typeface="Arial" pitchFamily="-112" charset="0"/>
              </a:rPr>
              <a:t>dwyieithog</a:t>
            </a:r>
            <a:endParaRPr lang="en-US" dirty="0">
              <a:latin typeface="Arial" pitchFamily="-112" charset="0"/>
            </a:endParaRPr>
          </a:p>
        </p:txBody>
      </p:sp>
      <p:sp>
        <p:nvSpPr>
          <p:cNvPr id="22548" name="Text Box 24"/>
          <p:cNvSpPr txBox="1">
            <a:spLocks noChangeArrowheads="1"/>
          </p:cNvSpPr>
          <p:nvPr/>
        </p:nvSpPr>
        <p:spPr bwMode="auto">
          <a:xfrm>
            <a:off x="3924300" y="4005263"/>
            <a:ext cx="2736850" cy="1200329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square">
            <a:prstTxWarp prst="textNoShape">
              <a:avLst/>
            </a:prstTxWarp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dirty="0" err="1" smtClean="0">
                <a:latin typeface="Arial" pitchFamily="-112" charset="0"/>
              </a:rPr>
              <a:t>Addysgu</a:t>
            </a:r>
            <a:r>
              <a:rPr lang="en-GB" dirty="0" smtClean="0">
                <a:latin typeface="Arial" pitchFamily="-112" charset="0"/>
              </a:rPr>
              <a:t> </a:t>
            </a:r>
            <a:r>
              <a:rPr lang="en-GB" dirty="0" err="1" smtClean="0">
                <a:latin typeface="Arial" pitchFamily="-112" charset="0"/>
              </a:rPr>
              <a:t>geiriau</a:t>
            </a:r>
            <a:r>
              <a:rPr lang="en-GB" dirty="0" smtClean="0">
                <a:latin typeface="Arial" pitchFamily="-112" charset="0"/>
              </a:rPr>
              <a:t> </a:t>
            </a:r>
            <a:r>
              <a:rPr lang="en-GB" dirty="0" err="1" smtClean="0">
                <a:latin typeface="Arial" pitchFamily="-112" charset="0"/>
              </a:rPr>
              <a:t>allweddol</a:t>
            </a:r>
            <a:r>
              <a:rPr lang="en-GB" dirty="0" smtClean="0">
                <a:latin typeface="Arial" pitchFamily="-112" charset="0"/>
              </a:rPr>
              <a:t> </a:t>
            </a:r>
            <a:r>
              <a:rPr lang="en-GB" dirty="0" err="1" smtClean="0">
                <a:latin typeface="Arial" pitchFamily="-112" charset="0"/>
              </a:rPr>
              <a:t>ymlaen</a:t>
            </a:r>
            <a:r>
              <a:rPr lang="en-GB" dirty="0" smtClean="0">
                <a:latin typeface="Arial" pitchFamily="-112" charset="0"/>
              </a:rPr>
              <a:t> </a:t>
            </a:r>
            <a:r>
              <a:rPr lang="en-GB" dirty="0" err="1" smtClean="0">
                <a:latin typeface="Arial" pitchFamily="-112" charset="0"/>
              </a:rPr>
              <a:t>llaw</a:t>
            </a:r>
            <a:r>
              <a:rPr lang="en-GB" dirty="0" smtClean="0">
                <a:latin typeface="Arial" pitchFamily="-112" charset="0"/>
              </a:rPr>
              <a:t> a </a:t>
            </a:r>
            <a:r>
              <a:rPr lang="en-GB" dirty="0" err="1" smtClean="0">
                <a:latin typeface="Arial" pitchFamily="-112" charset="0"/>
              </a:rPr>
              <a:t>defnyddio</a:t>
            </a:r>
            <a:r>
              <a:rPr lang="en-GB" dirty="0" smtClean="0">
                <a:latin typeface="Arial" pitchFamily="-112" charset="0"/>
              </a:rPr>
              <a:t> </a:t>
            </a:r>
            <a:r>
              <a:rPr lang="en-GB" dirty="0" err="1" smtClean="0">
                <a:latin typeface="Arial" pitchFamily="-112" charset="0"/>
              </a:rPr>
              <a:t>tôn</a:t>
            </a:r>
            <a:r>
              <a:rPr lang="en-GB" dirty="0" smtClean="0">
                <a:latin typeface="Arial" pitchFamily="-112" charset="0"/>
              </a:rPr>
              <a:t> </a:t>
            </a:r>
            <a:r>
              <a:rPr lang="en-GB" dirty="0" err="1" smtClean="0">
                <a:latin typeface="Arial" pitchFamily="-112" charset="0"/>
              </a:rPr>
              <a:t>y</a:t>
            </a:r>
            <a:r>
              <a:rPr lang="en-GB" dirty="0" smtClean="0">
                <a:latin typeface="Arial" pitchFamily="-112" charset="0"/>
              </a:rPr>
              <a:t> </a:t>
            </a:r>
            <a:r>
              <a:rPr lang="en-GB" dirty="0" err="1" smtClean="0">
                <a:latin typeface="Arial" pitchFamily="-112" charset="0"/>
              </a:rPr>
              <a:t>llais</a:t>
            </a:r>
            <a:r>
              <a:rPr lang="en-GB" dirty="0" smtClean="0">
                <a:latin typeface="Arial" pitchFamily="-112" charset="0"/>
              </a:rPr>
              <a:t> </a:t>
            </a:r>
            <a:r>
              <a:rPr lang="en-GB" dirty="0" err="1" smtClean="0">
                <a:latin typeface="Arial" pitchFamily="-112" charset="0"/>
              </a:rPr>
              <a:t>i’w</a:t>
            </a:r>
            <a:r>
              <a:rPr lang="en-GB" dirty="0" smtClean="0">
                <a:latin typeface="Arial" pitchFamily="-112" charset="0"/>
              </a:rPr>
              <a:t> </a:t>
            </a:r>
            <a:r>
              <a:rPr lang="en-GB" dirty="0" err="1" smtClean="0">
                <a:latin typeface="Arial" pitchFamily="-112" charset="0"/>
              </a:rPr>
              <a:t>pwysleisio</a:t>
            </a:r>
            <a:endParaRPr lang="en-US" dirty="0">
              <a:latin typeface="Arial" pitchFamily="-112" charset="0"/>
            </a:endParaRPr>
          </a:p>
        </p:txBody>
      </p:sp>
      <p:sp>
        <p:nvSpPr>
          <p:cNvPr id="22549" name="Text Box 25"/>
          <p:cNvSpPr txBox="1">
            <a:spLocks noChangeArrowheads="1"/>
          </p:cNvSpPr>
          <p:nvPr/>
        </p:nvSpPr>
        <p:spPr bwMode="auto">
          <a:xfrm>
            <a:off x="1143000" y="3429000"/>
            <a:ext cx="2232025" cy="147732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dirty="0" err="1" smtClean="0">
                <a:latin typeface="Arial" pitchFamily="-112" charset="0"/>
              </a:rPr>
              <a:t>Darparu</a:t>
            </a:r>
            <a:r>
              <a:rPr lang="en-GB" dirty="0" smtClean="0">
                <a:latin typeface="Arial" pitchFamily="-112" charset="0"/>
              </a:rPr>
              <a:t> </a:t>
            </a:r>
            <a:r>
              <a:rPr lang="en-GB" dirty="0" err="1" smtClean="0">
                <a:latin typeface="Arial" pitchFamily="-112" charset="0"/>
              </a:rPr>
              <a:t>cyfleoedd</a:t>
            </a:r>
            <a:r>
              <a:rPr lang="en-GB" dirty="0" smtClean="0">
                <a:latin typeface="Arial" pitchFamily="-112" charset="0"/>
              </a:rPr>
              <a:t> </a:t>
            </a:r>
            <a:r>
              <a:rPr lang="en-GB" dirty="0" err="1" smtClean="0">
                <a:latin typeface="Arial" pitchFamily="-112" charset="0"/>
              </a:rPr>
              <a:t>i</a:t>
            </a:r>
            <a:r>
              <a:rPr lang="en-GB" dirty="0" smtClean="0">
                <a:latin typeface="Arial" pitchFamily="-112" charset="0"/>
              </a:rPr>
              <a:t> </a:t>
            </a:r>
            <a:r>
              <a:rPr lang="en-GB" dirty="0" err="1" smtClean="0">
                <a:latin typeface="Arial" pitchFamily="-112" charset="0"/>
              </a:rPr>
              <a:t>ymarfer</a:t>
            </a:r>
            <a:r>
              <a:rPr lang="en-GB" dirty="0" smtClean="0">
                <a:latin typeface="Arial" pitchFamily="-112" charset="0"/>
              </a:rPr>
              <a:t> </a:t>
            </a:r>
            <a:r>
              <a:rPr lang="en-GB" dirty="0" err="1" smtClean="0">
                <a:latin typeface="Arial" pitchFamily="-112" charset="0"/>
              </a:rPr>
              <a:t>geriau</a:t>
            </a:r>
            <a:r>
              <a:rPr lang="en-GB" dirty="0" smtClean="0">
                <a:latin typeface="Arial" pitchFamily="-112" charset="0"/>
              </a:rPr>
              <a:t> </a:t>
            </a:r>
            <a:r>
              <a:rPr lang="en-GB" dirty="0" err="1" smtClean="0">
                <a:latin typeface="Arial" pitchFamily="-112" charset="0"/>
              </a:rPr>
              <a:t>allweddol</a:t>
            </a:r>
            <a:r>
              <a:rPr lang="en-GB" dirty="0" smtClean="0">
                <a:latin typeface="Arial" pitchFamily="-112" charset="0"/>
              </a:rPr>
              <a:t> </a:t>
            </a:r>
            <a:r>
              <a:rPr lang="en-GB" dirty="0" err="1" smtClean="0">
                <a:latin typeface="Arial" pitchFamily="-112" charset="0"/>
              </a:rPr>
              <a:t>mewn</a:t>
            </a:r>
            <a:r>
              <a:rPr lang="en-GB" dirty="0" smtClean="0">
                <a:latin typeface="Arial" pitchFamily="-112" charset="0"/>
              </a:rPr>
              <a:t> </a:t>
            </a:r>
            <a:r>
              <a:rPr lang="en-GB" dirty="0" err="1" smtClean="0">
                <a:latin typeface="Arial" pitchFamily="-112" charset="0"/>
              </a:rPr>
              <a:t>cyd-destunau</a:t>
            </a:r>
            <a:r>
              <a:rPr lang="en-GB" dirty="0" smtClean="0">
                <a:latin typeface="Arial" pitchFamily="-112" charset="0"/>
              </a:rPr>
              <a:t> </a:t>
            </a:r>
            <a:r>
              <a:rPr lang="en-GB" dirty="0" err="1" smtClean="0">
                <a:latin typeface="Arial" pitchFamily="-112" charset="0"/>
              </a:rPr>
              <a:t>gwahanol</a:t>
            </a:r>
            <a:endParaRPr lang="en-US" dirty="0">
              <a:latin typeface="Arial" pitchFamily="-11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ext Box 5"/>
          <p:cNvSpPr txBox="1">
            <a:spLocks noChangeArrowheads="1"/>
          </p:cNvSpPr>
          <p:nvPr/>
        </p:nvSpPr>
        <p:spPr bwMode="auto">
          <a:xfrm>
            <a:off x="990600" y="5181600"/>
            <a:ext cx="1944688" cy="2617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algn="l">
              <a:spcBef>
                <a:spcPct val="50000"/>
              </a:spcBef>
            </a:pPr>
            <a:endParaRPr lang="en-GB" sz="1000" dirty="0">
              <a:latin typeface="Arial Unicode MS" pitchFamily="-112" charset="0"/>
            </a:endParaRPr>
          </a:p>
          <a:p>
            <a:pPr algn="l">
              <a:spcBef>
                <a:spcPct val="50000"/>
              </a:spcBef>
            </a:pPr>
            <a:r>
              <a:rPr lang="en-GB" dirty="0">
                <a:latin typeface="Arial Unicode MS" pitchFamily="-112" charset="0"/>
              </a:rPr>
              <a:t>Explain, model language</a:t>
            </a:r>
          </a:p>
          <a:p>
            <a:pPr algn="l">
              <a:spcBef>
                <a:spcPct val="50000"/>
              </a:spcBef>
            </a:pPr>
            <a:endParaRPr lang="en-GB" dirty="0">
              <a:latin typeface="Arial Unicode MS" pitchFamily="-112" charset="0"/>
            </a:endParaRPr>
          </a:p>
          <a:p>
            <a:pPr algn="l">
              <a:spcBef>
                <a:spcPct val="50000"/>
              </a:spcBef>
            </a:pPr>
            <a:endParaRPr lang="en-GB" dirty="0">
              <a:latin typeface="Arial Unicode MS" pitchFamily="-112" charset="0"/>
            </a:endParaRPr>
          </a:p>
        </p:txBody>
      </p:sp>
      <p:sp>
        <p:nvSpPr>
          <p:cNvPr id="22531" name="Rectangle 6"/>
          <p:cNvSpPr>
            <a:spLocks noGrp="1" noChangeArrowheads="1"/>
          </p:cNvSpPr>
          <p:nvPr>
            <p:ph idx="1"/>
          </p:nvPr>
        </p:nvSpPr>
        <p:spPr>
          <a:xfrm>
            <a:off x="533400" y="404813"/>
            <a:ext cx="8229600" cy="792162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GB" b="1" u="sng" dirty="0" smtClean="0">
                <a:solidFill>
                  <a:srgbClr val="660066"/>
                </a:solidFill>
                <a:latin typeface="Arial Unicode MS" pitchFamily="-112" charset="0"/>
              </a:rPr>
              <a:t>Support </a:t>
            </a:r>
            <a:r>
              <a:rPr lang="en-GB" b="1" u="sng" dirty="0">
                <a:solidFill>
                  <a:srgbClr val="660066"/>
                </a:solidFill>
                <a:latin typeface="Arial Unicode MS" pitchFamily="-112" charset="0"/>
              </a:rPr>
              <a:t>Strategies</a:t>
            </a:r>
          </a:p>
          <a:p>
            <a:pPr algn="ctr" eaLnBrk="1" hangingPunct="1">
              <a:buFontTx/>
              <a:buNone/>
            </a:pPr>
            <a:endParaRPr lang="en-GB" b="1" dirty="0">
              <a:solidFill>
                <a:srgbClr val="660066"/>
              </a:solidFill>
              <a:latin typeface="Arial Unicode MS" pitchFamily="-112" charset="0"/>
            </a:endParaRPr>
          </a:p>
        </p:txBody>
      </p:sp>
      <p:sp>
        <p:nvSpPr>
          <p:cNvPr id="22532" name="Text Box 4"/>
          <p:cNvSpPr txBox="1">
            <a:spLocks noChangeArrowheads="1"/>
          </p:cNvSpPr>
          <p:nvPr/>
        </p:nvSpPr>
        <p:spPr bwMode="auto">
          <a:xfrm>
            <a:off x="1371601" y="914400"/>
            <a:ext cx="16764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prstTxWarp prst="textNoShape">
              <a:avLst/>
            </a:prstTxWarp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dirty="0">
                <a:latin typeface="Arial Unicode MS" pitchFamily="-112" charset="0"/>
              </a:rPr>
              <a:t>Draw pictures</a:t>
            </a:r>
            <a:endParaRPr lang="en-US" dirty="0">
              <a:latin typeface="Arial Unicode MS" pitchFamily="-112" charset="0"/>
            </a:endParaRPr>
          </a:p>
        </p:txBody>
      </p:sp>
      <p:pic>
        <p:nvPicPr>
          <p:cNvPr id="22533" name="Picture 5" descr="MCj04136380000[1]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371600" y="1295400"/>
            <a:ext cx="719137" cy="931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4" name="Text Box 6"/>
          <p:cNvSpPr txBox="1">
            <a:spLocks noChangeArrowheads="1"/>
          </p:cNvSpPr>
          <p:nvPr/>
        </p:nvSpPr>
        <p:spPr bwMode="auto">
          <a:xfrm>
            <a:off x="6553200" y="990600"/>
            <a:ext cx="2590800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dirty="0">
                <a:latin typeface="Arial Unicode MS" pitchFamily="-112" charset="0"/>
              </a:rPr>
              <a:t>Listen attentively to the child</a:t>
            </a:r>
            <a:endParaRPr lang="en-US" dirty="0">
              <a:latin typeface="Arial Unicode MS" pitchFamily="-112" charset="0"/>
            </a:endParaRPr>
          </a:p>
        </p:txBody>
      </p:sp>
      <p:pic>
        <p:nvPicPr>
          <p:cNvPr id="22535" name="Picture 7" descr="MCj02505310000[1]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8101013" y="1341438"/>
            <a:ext cx="687387" cy="809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6" name="Text Box 8"/>
          <p:cNvSpPr txBox="1">
            <a:spLocks noChangeArrowheads="1"/>
          </p:cNvSpPr>
          <p:nvPr/>
        </p:nvSpPr>
        <p:spPr bwMode="auto">
          <a:xfrm>
            <a:off x="6911975" y="3573463"/>
            <a:ext cx="2232025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prstTxWarp prst="textNoShape">
              <a:avLst/>
            </a:prstTxWarp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dirty="0">
                <a:latin typeface="Arial Unicode MS" pitchFamily="-112" charset="0"/>
              </a:rPr>
              <a:t>Use a bilingual or picture dictionary</a:t>
            </a:r>
            <a:endParaRPr lang="en-US" dirty="0">
              <a:latin typeface="Arial Unicode MS" pitchFamily="-112" charset="0"/>
            </a:endParaRPr>
          </a:p>
        </p:txBody>
      </p:sp>
      <p:sp>
        <p:nvSpPr>
          <p:cNvPr id="22539" name="Text Box 12"/>
          <p:cNvSpPr txBox="1">
            <a:spLocks noChangeArrowheads="1"/>
          </p:cNvSpPr>
          <p:nvPr/>
        </p:nvSpPr>
        <p:spPr bwMode="auto">
          <a:xfrm>
            <a:off x="7010400" y="4724400"/>
            <a:ext cx="1871663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dirty="0">
                <a:latin typeface="Arial Unicode MS" pitchFamily="-112" charset="0"/>
              </a:rPr>
              <a:t>Use the internet </a:t>
            </a:r>
            <a:endParaRPr lang="en-US" dirty="0">
              <a:latin typeface="Arial Unicode MS" pitchFamily="-112" charset="0"/>
            </a:endParaRPr>
          </a:p>
        </p:txBody>
      </p:sp>
      <p:pic>
        <p:nvPicPr>
          <p:cNvPr id="22540" name="Picture 13" descr="MCj04134820000[1]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620000" y="5486400"/>
            <a:ext cx="855663" cy="1071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41" name="Picture 15" descr="MCj04318930000[1]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334000" y="5819775"/>
            <a:ext cx="1136650" cy="103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42" name="Text Box 17"/>
          <p:cNvSpPr txBox="1">
            <a:spLocks noChangeArrowheads="1"/>
          </p:cNvSpPr>
          <p:nvPr/>
        </p:nvSpPr>
        <p:spPr bwMode="auto">
          <a:xfrm>
            <a:off x="3886200" y="5853113"/>
            <a:ext cx="2016125" cy="1004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dirty="0">
                <a:latin typeface="Arial Unicode MS" pitchFamily="-112" charset="0"/>
              </a:rPr>
              <a:t>Translate</a:t>
            </a:r>
          </a:p>
          <a:p>
            <a:pPr>
              <a:spcBef>
                <a:spcPct val="50000"/>
              </a:spcBef>
            </a:pPr>
            <a:endParaRPr lang="en-US" dirty="0">
              <a:latin typeface="Arial Unicode MS" pitchFamily="-112" charset="0"/>
            </a:endParaRPr>
          </a:p>
        </p:txBody>
      </p:sp>
      <p:pic>
        <p:nvPicPr>
          <p:cNvPr id="22543" name="Picture 18" descr="MCj04325320000[1]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209800" y="5791200"/>
            <a:ext cx="1225550" cy="754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44" name="Text Box 20"/>
          <p:cNvSpPr txBox="1">
            <a:spLocks noChangeArrowheads="1"/>
          </p:cNvSpPr>
          <p:nvPr/>
        </p:nvSpPr>
        <p:spPr bwMode="auto">
          <a:xfrm>
            <a:off x="6019800" y="2057400"/>
            <a:ext cx="2879725" cy="8318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>
                <a:latin typeface="Arial" pitchFamily="-112" charset="0"/>
              </a:rPr>
              <a:t>Simplify text and focus on key words</a:t>
            </a:r>
            <a:endParaRPr lang="en-US">
              <a:latin typeface="Arial" pitchFamily="-112" charset="0"/>
            </a:endParaRPr>
          </a:p>
        </p:txBody>
      </p:sp>
      <p:sp>
        <p:nvSpPr>
          <p:cNvPr id="22545" name="Text Box 21"/>
          <p:cNvSpPr txBox="1">
            <a:spLocks noChangeArrowheads="1"/>
          </p:cNvSpPr>
          <p:nvPr/>
        </p:nvSpPr>
        <p:spPr bwMode="auto">
          <a:xfrm>
            <a:off x="3048000" y="1447800"/>
            <a:ext cx="2519363" cy="64633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square">
            <a:prstTxWarp prst="textNoShape">
              <a:avLst/>
            </a:prstTxWarp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dirty="0">
                <a:latin typeface="Arial" pitchFamily="-112" charset="0"/>
              </a:rPr>
              <a:t>Highlight key part of sentence structure</a:t>
            </a:r>
            <a:endParaRPr lang="en-US" dirty="0">
              <a:latin typeface="Arial" pitchFamily="-112" charset="0"/>
            </a:endParaRPr>
          </a:p>
        </p:txBody>
      </p:sp>
      <p:sp>
        <p:nvSpPr>
          <p:cNvPr id="22546" name="Text Box 22"/>
          <p:cNvSpPr txBox="1">
            <a:spLocks noChangeArrowheads="1"/>
          </p:cNvSpPr>
          <p:nvPr/>
        </p:nvSpPr>
        <p:spPr bwMode="auto">
          <a:xfrm>
            <a:off x="1295400" y="2514600"/>
            <a:ext cx="2952750" cy="466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r>
              <a:rPr lang="en-GB">
                <a:latin typeface="Arial" pitchFamily="-112" charset="0"/>
              </a:rPr>
              <a:t>Label diagrams</a:t>
            </a:r>
            <a:endParaRPr lang="en-US">
              <a:latin typeface="Arial" pitchFamily="-112" charset="0"/>
            </a:endParaRPr>
          </a:p>
        </p:txBody>
      </p:sp>
      <p:sp>
        <p:nvSpPr>
          <p:cNvPr id="22547" name="Text Box 23"/>
          <p:cNvSpPr txBox="1">
            <a:spLocks noChangeArrowheads="1"/>
          </p:cNvSpPr>
          <p:nvPr/>
        </p:nvSpPr>
        <p:spPr bwMode="auto">
          <a:xfrm>
            <a:off x="3657600" y="3048000"/>
            <a:ext cx="3097213" cy="8318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>
                <a:latin typeface="Arial" pitchFamily="-112" charset="0"/>
              </a:rPr>
              <a:t>Develop bilingual key vocabulary lists</a:t>
            </a:r>
            <a:endParaRPr lang="en-US">
              <a:latin typeface="Arial" pitchFamily="-112" charset="0"/>
            </a:endParaRPr>
          </a:p>
        </p:txBody>
      </p:sp>
      <p:sp>
        <p:nvSpPr>
          <p:cNvPr id="22548" name="Text Box 24"/>
          <p:cNvSpPr txBox="1">
            <a:spLocks noChangeArrowheads="1"/>
          </p:cNvSpPr>
          <p:nvPr/>
        </p:nvSpPr>
        <p:spPr bwMode="auto">
          <a:xfrm>
            <a:off x="3733800" y="4419600"/>
            <a:ext cx="2736850" cy="92333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square">
            <a:prstTxWarp prst="textNoShape">
              <a:avLst/>
            </a:prstTxWarp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 dirty="0">
                <a:latin typeface="Arial" pitchFamily="-112" charset="0"/>
              </a:rPr>
              <a:t>Pre-teach key words and give them emphasis through voice tone</a:t>
            </a:r>
            <a:endParaRPr lang="en-US" dirty="0">
              <a:latin typeface="Arial" pitchFamily="-112" charset="0"/>
            </a:endParaRPr>
          </a:p>
        </p:txBody>
      </p:sp>
      <p:sp>
        <p:nvSpPr>
          <p:cNvPr id="22549" name="Text Box 25"/>
          <p:cNvSpPr txBox="1">
            <a:spLocks noChangeArrowheads="1"/>
          </p:cNvSpPr>
          <p:nvPr/>
        </p:nvSpPr>
        <p:spPr bwMode="auto">
          <a:xfrm>
            <a:off x="1143000" y="3505200"/>
            <a:ext cx="2232025" cy="1200329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square">
            <a:prstTxWarp prst="textNoShape">
              <a:avLst/>
            </a:prstTxWarp>
            <a:spAutoFit/>
          </a:bodyPr>
          <a:lstStyle/>
          <a:p>
            <a:pPr algn="l">
              <a:spcBef>
                <a:spcPct val="50000"/>
              </a:spcBef>
            </a:pPr>
            <a:r>
              <a:rPr lang="en-GB">
                <a:latin typeface="Arial" pitchFamily="-112" charset="0"/>
              </a:rPr>
              <a:t>Provide opportunities  to practise key words in different contexts.</a:t>
            </a:r>
            <a:endParaRPr lang="en-US">
              <a:latin typeface="Arial" pitchFamily="-11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3"/>
          <p:cNvSpPr>
            <a:spLocks noGrp="1"/>
          </p:cNvSpPr>
          <p:nvPr>
            <p:ph type="body" idx="1"/>
          </p:nvPr>
        </p:nvSpPr>
        <p:spPr>
          <a:xfrm>
            <a:off x="838199" y="260350"/>
            <a:ext cx="8054975" cy="6597650"/>
          </a:xfrm>
        </p:spPr>
        <p:txBody>
          <a:bodyPr>
            <a:normAutofit fontScale="92500"/>
          </a:bodyPr>
          <a:lstStyle/>
          <a:p>
            <a:pPr>
              <a:lnSpc>
                <a:spcPct val="90000"/>
              </a:lnSpc>
              <a:buFont typeface="Arial"/>
              <a:buChar char="•"/>
            </a:pPr>
            <a:r>
              <a:rPr lang="cy-GB" sz="2400" b="1" dirty="0" smtClean="0"/>
              <a:t>Llenwi bylchau </a:t>
            </a:r>
            <a:r>
              <a:rPr lang="cy-GB" sz="2400" dirty="0" smtClean="0"/>
              <a:t>mewn brawddegau (gweithgareddau ‘cloze’).</a:t>
            </a:r>
          </a:p>
          <a:p>
            <a:pPr>
              <a:lnSpc>
                <a:spcPct val="90000"/>
              </a:lnSpc>
              <a:buFont typeface="Arial"/>
              <a:buChar char="•"/>
            </a:pPr>
            <a:r>
              <a:rPr lang="cy-GB" sz="2400" b="1" dirty="0" smtClean="0"/>
              <a:t>Labelu: </a:t>
            </a:r>
            <a:r>
              <a:rPr lang="cy-GB" sz="2400" dirty="0" smtClean="0"/>
              <a:t>diagramau, brasluniau a lluniau yn Saesneg a / neu yn yr iaith gyntaf.</a:t>
            </a:r>
          </a:p>
          <a:p>
            <a:pPr>
              <a:lnSpc>
                <a:spcPct val="90000"/>
              </a:lnSpc>
              <a:buFont typeface="Arial"/>
              <a:buChar char="•"/>
            </a:pPr>
            <a:r>
              <a:rPr lang="cy-GB" sz="2400" b="1" dirty="0" smtClean="0"/>
              <a:t>Trefnu: </a:t>
            </a:r>
            <a:r>
              <a:rPr lang="cy-GB" sz="2400" dirty="0" smtClean="0"/>
              <a:t>rhestru geiriau allweddol yn nhrefn yr wyddor; ysgrifennu 'gwir' neu ’gau' am ddatganiad.</a:t>
            </a:r>
          </a:p>
          <a:p>
            <a:pPr>
              <a:lnSpc>
                <a:spcPct val="90000"/>
              </a:lnSpc>
              <a:buFont typeface="Arial"/>
              <a:buChar char="•"/>
            </a:pPr>
            <a:r>
              <a:rPr lang="cy-GB" sz="2400" b="1" dirty="0" smtClean="0"/>
              <a:t>Dilyniant: </a:t>
            </a:r>
            <a:r>
              <a:rPr lang="cy-GB" sz="2400" dirty="0" smtClean="0"/>
              <a:t>brasluniau / lluniau gyda geiriau / brawddegau allweddol.</a:t>
            </a:r>
          </a:p>
          <a:p>
            <a:pPr>
              <a:lnSpc>
                <a:spcPct val="90000"/>
              </a:lnSpc>
              <a:buFont typeface="Arial"/>
              <a:buChar char="•"/>
            </a:pPr>
            <a:r>
              <a:rPr lang="cy-GB" sz="2400" b="1" dirty="0" smtClean="0"/>
              <a:t>Copïo brawddegau allweddol </a:t>
            </a:r>
            <a:r>
              <a:rPr lang="cy-GB" sz="2400" dirty="0" smtClean="0"/>
              <a:t>sy'n cynnwys prif syniadau'r wers. Er enghraifft, pum pwynt allweddol y wers.</a:t>
            </a:r>
          </a:p>
          <a:p>
            <a:pPr>
              <a:lnSpc>
                <a:spcPct val="90000"/>
              </a:lnSpc>
              <a:buFont typeface="Arial"/>
              <a:buChar char="•"/>
            </a:pPr>
            <a:r>
              <a:rPr lang="cy-GB" sz="2400" b="1" dirty="0" smtClean="0"/>
              <a:t>Gweithgareddau cyfatebol: </a:t>
            </a:r>
            <a:r>
              <a:rPr lang="cy-GB" sz="2400" dirty="0" smtClean="0"/>
              <a:t>brawddegau wedi eu torri yn hanner; brasluniau / darluniau gyda geiriau ac ymadroddion; geiriau a diffiniadau allweddol.</a:t>
            </a:r>
          </a:p>
          <a:p>
            <a:pPr>
              <a:lnSpc>
                <a:spcPct val="90000"/>
              </a:lnSpc>
              <a:buFont typeface="Arial"/>
              <a:buChar char="•"/>
            </a:pPr>
            <a:r>
              <a:rPr lang="cy-GB" sz="2400" b="1" dirty="0" smtClean="0"/>
              <a:t>Copïo geiriau allweddol </a:t>
            </a:r>
            <a:r>
              <a:rPr lang="cy-GB" sz="2400" dirty="0" smtClean="0"/>
              <a:t>o'r bwrdd gwyn neu daflen barod o eiriau ac ymadroddion allweddol i gyfieithu a chyfeirio atynt.</a:t>
            </a:r>
          </a:p>
          <a:p>
            <a:pPr>
              <a:lnSpc>
                <a:spcPct val="90000"/>
              </a:lnSpc>
              <a:buFont typeface="Arial"/>
              <a:buChar char="•"/>
            </a:pPr>
            <a:r>
              <a:rPr lang="cy-GB" sz="2400" b="1" dirty="0" smtClean="0"/>
              <a:t>Ail-drefnu brawddegau</a:t>
            </a:r>
            <a:r>
              <a:rPr lang="cy-GB" sz="2400" dirty="0" smtClean="0"/>
              <a:t> yn seiliedig ar bwnc.</a:t>
            </a:r>
          </a:p>
          <a:p>
            <a:pPr>
              <a:lnSpc>
                <a:spcPct val="90000"/>
              </a:lnSpc>
              <a:buFont typeface="Arial"/>
              <a:buChar char="•"/>
            </a:pPr>
            <a:r>
              <a:rPr lang="cy-GB" sz="2400" b="1" dirty="0" smtClean="0"/>
              <a:t>Cyfansoddi rhestr eirfa darluniadol </a:t>
            </a:r>
            <a:r>
              <a:rPr lang="cy-GB" sz="2400" dirty="0" smtClean="0"/>
              <a:t>sy'n gysylltiedig â'r pwnc.</a:t>
            </a:r>
          </a:p>
          <a:p>
            <a:pPr>
              <a:lnSpc>
                <a:spcPct val="90000"/>
              </a:lnSpc>
              <a:buFont typeface="Arial"/>
              <a:buChar char="•"/>
            </a:pPr>
            <a:r>
              <a:rPr lang="cy-GB" sz="2400" b="1" dirty="0" smtClean="0"/>
              <a:t>Paratoi</a:t>
            </a:r>
            <a:r>
              <a:rPr lang="cy-GB" sz="2400" dirty="0" smtClean="0"/>
              <a:t> – e.e. rhybuddio plant y byddwch yn gofyn iddynt am ymateb yn y diweddglo er mwyn rhoi amser iddynt i baratoi.</a:t>
            </a:r>
            <a:endParaRPr lang="en-US" sz="2400" dirty="0"/>
          </a:p>
        </p:txBody>
      </p:sp>
      <p:sp>
        <p:nvSpPr>
          <p:cNvPr id="25603" name="Text Box 4"/>
          <p:cNvSpPr txBox="1">
            <a:spLocks noChangeArrowheads="1"/>
          </p:cNvSpPr>
          <p:nvPr/>
        </p:nvSpPr>
        <p:spPr bwMode="auto">
          <a:xfrm>
            <a:off x="5435600" y="6400800"/>
            <a:ext cx="33131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3"/>
          <p:cNvSpPr>
            <a:spLocks noGrp="1"/>
          </p:cNvSpPr>
          <p:nvPr>
            <p:ph type="body" idx="1"/>
          </p:nvPr>
        </p:nvSpPr>
        <p:spPr>
          <a:xfrm>
            <a:off x="1066799" y="260350"/>
            <a:ext cx="7826375" cy="6597650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90000"/>
              </a:lnSpc>
            </a:pPr>
            <a:r>
              <a:rPr lang="en-GB" sz="2400" b="1" dirty="0">
                <a:latin typeface="Arial" pitchFamily="-112" charset="0"/>
              </a:rPr>
              <a:t>Filling in gaps</a:t>
            </a:r>
            <a:r>
              <a:rPr lang="en-GB" sz="2400" dirty="0">
                <a:latin typeface="Arial" pitchFamily="-112" charset="0"/>
              </a:rPr>
              <a:t> in sentences (cloze activities).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b="1" dirty="0">
                <a:latin typeface="Arial" pitchFamily="-112" charset="0"/>
              </a:rPr>
              <a:t>Labelling</a:t>
            </a:r>
            <a:r>
              <a:rPr lang="en-GB" sz="2400" dirty="0">
                <a:latin typeface="Arial" pitchFamily="-112" charset="0"/>
              </a:rPr>
              <a:t>: diagrams, sketches and pictures in English and/or first language.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b="1" dirty="0">
                <a:latin typeface="Arial" pitchFamily="-112" charset="0"/>
              </a:rPr>
              <a:t>Sorting</a:t>
            </a:r>
            <a:r>
              <a:rPr lang="en-GB" sz="2400" dirty="0">
                <a:latin typeface="Arial" pitchFamily="-112" charset="0"/>
              </a:rPr>
              <a:t>: listing key words in alphabetical order; writing ‘true’ or ‘false’ about a sentence.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b="1" dirty="0">
                <a:latin typeface="Arial" pitchFamily="-112" charset="0"/>
              </a:rPr>
              <a:t>Sequencing</a:t>
            </a:r>
            <a:r>
              <a:rPr lang="en-GB" sz="2400" dirty="0">
                <a:latin typeface="Arial" pitchFamily="-112" charset="0"/>
              </a:rPr>
              <a:t>: sketches/drawings and key words/sentences.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b="1" dirty="0">
                <a:latin typeface="Arial" pitchFamily="-112" charset="0"/>
              </a:rPr>
              <a:t>Copying key sentences</a:t>
            </a:r>
            <a:r>
              <a:rPr lang="en-GB" sz="2400" dirty="0">
                <a:latin typeface="Arial" pitchFamily="-112" charset="0"/>
              </a:rPr>
              <a:t> that contain the main ideas of the lesson. For example, the five key points of the lesson.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b="1" dirty="0">
                <a:latin typeface="Arial" pitchFamily="-112" charset="0"/>
              </a:rPr>
              <a:t>Matching activities</a:t>
            </a:r>
            <a:r>
              <a:rPr lang="en-GB" sz="2400" dirty="0">
                <a:latin typeface="Arial" pitchFamily="-112" charset="0"/>
              </a:rPr>
              <a:t>: sentence halves; sketches/drawings with words and phrases; key words and definitions.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b="1" dirty="0">
                <a:latin typeface="Arial" pitchFamily="-112" charset="0"/>
              </a:rPr>
              <a:t>Copying key words</a:t>
            </a:r>
            <a:r>
              <a:rPr lang="en-GB" sz="2400" dirty="0">
                <a:latin typeface="Arial" pitchFamily="-112" charset="0"/>
              </a:rPr>
              <a:t> from the board or a prepared sheet of key words and phrases to translate and refer to.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b="1" dirty="0">
                <a:latin typeface="Arial" pitchFamily="-112" charset="0"/>
              </a:rPr>
              <a:t>Re-ordering sentences</a:t>
            </a:r>
            <a:r>
              <a:rPr lang="en-GB" sz="2400" dirty="0">
                <a:latin typeface="Arial" pitchFamily="-112" charset="0"/>
              </a:rPr>
              <a:t> based on topic.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b="1" dirty="0">
                <a:latin typeface="Arial" pitchFamily="-112" charset="0"/>
              </a:rPr>
              <a:t>Compiling a picture glossary</a:t>
            </a:r>
            <a:r>
              <a:rPr lang="en-GB" sz="2400" dirty="0">
                <a:latin typeface="Arial" pitchFamily="-112" charset="0"/>
              </a:rPr>
              <a:t> of vocabulary related to the subject</a:t>
            </a:r>
            <a:r>
              <a:rPr lang="en-GB" sz="2400" dirty="0"/>
              <a:t>.</a:t>
            </a:r>
          </a:p>
          <a:p>
            <a:pPr>
              <a:lnSpc>
                <a:spcPct val="90000"/>
              </a:lnSpc>
            </a:pPr>
            <a:r>
              <a:rPr lang="en-GB" sz="2400" b="1" dirty="0">
                <a:latin typeface="Arial" pitchFamily="-112" charset="0"/>
              </a:rPr>
              <a:t>Cuing in </a:t>
            </a:r>
            <a:r>
              <a:rPr lang="en-GB" sz="2400" dirty="0"/>
              <a:t>– </a:t>
            </a:r>
            <a:r>
              <a:rPr lang="en-GB" sz="2400" dirty="0" smtClean="0"/>
              <a:t>e.g. </a:t>
            </a:r>
            <a:r>
              <a:rPr lang="en-GB" sz="2400" dirty="0"/>
              <a:t>warn children you will ask them for a response in the plenary </a:t>
            </a:r>
            <a:r>
              <a:rPr lang="en-GB" sz="2400" dirty="0" smtClean="0"/>
              <a:t>so </a:t>
            </a:r>
            <a:r>
              <a:rPr lang="en-GB" sz="2400" dirty="0"/>
              <a:t>that they have time to prepare. </a:t>
            </a:r>
            <a:endParaRPr lang="en-GB" sz="2400" dirty="0" smtClean="0"/>
          </a:p>
          <a:p>
            <a:pPr>
              <a:lnSpc>
                <a:spcPct val="90000"/>
              </a:lnSpc>
            </a:pPr>
            <a:r>
              <a:rPr lang="en-GB" sz="2400" dirty="0" smtClean="0">
                <a:hlinkClick r:id="rId3"/>
              </a:rPr>
              <a:t>https</a:t>
            </a:r>
            <a:r>
              <a:rPr lang="en-GB" sz="2400" dirty="0">
                <a:hlinkClick r:id="rId3"/>
              </a:rPr>
              <a:t>://literacytrust.org.uk/resources/50-classroom-strategies-supporting-eal-students</a:t>
            </a:r>
            <a:r>
              <a:rPr lang="en-GB" sz="2400" dirty="0" smtClean="0">
                <a:hlinkClick r:id="rId3"/>
              </a:rPr>
              <a:t>/</a:t>
            </a:r>
            <a:r>
              <a:rPr lang="en-GB" sz="2400" dirty="0" smtClean="0"/>
              <a:t> </a:t>
            </a:r>
            <a:endParaRPr lang="en-GB" sz="2400" dirty="0"/>
          </a:p>
        </p:txBody>
      </p:sp>
      <p:sp>
        <p:nvSpPr>
          <p:cNvPr id="25603" name="Text Box 4"/>
          <p:cNvSpPr txBox="1">
            <a:spLocks noChangeArrowheads="1"/>
          </p:cNvSpPr>
          <p:nvPr/>
        </p:nvSpPr>
        <p:spPr bwMode="auto">
          <a:xfrm>
            <a:off x="5435600" y="6400800"/>
            <a:ext cx="33131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err="1" smtClean="0"/>
              <a:t>Pwyntiau</a:t>
            </a:r>
            <a:r>
              <a:rPr lang="en-GB" dirty="0" smtClean="0"/>
              <a:t> </a:t>
            </a:r>
            <a:r>
              <a:rPr lang="en-GB" dirty="0" err="1" smtClean="0"/>
              <a:t>allweddol</a:t>
            </a:r>
            <a:r>
              <a:rPr lang="en-GB" dirty="0" smtClean="0"/>
              <a:t> </a:t>
            </a:r>
            <a:r>
              <a:rPr lang="en-GB" dirty="0" err="1" smtClean="0"/>
              <a:t>i’w</a:t>
            </a:r>
            <a:r>
              <a:rPr lang="en-GB" dirty="0" smtClean="0"/>
              <a:t> </a:t>
            </a:r>
            <a:r>
              <a:rPr lang="en-GB" dirty="0" err="1" smtClean="0"/>
              <a:t>cofio</a:t>
            </a:r>
            <a:r>
              <a:rPr lang="en-GB" dirty="0" smtClean="0"/>
              <a:t>:</a:t>
            </a:r>
            <a:br>
              <a:rPr lang="en-GB" dirty="0" smtClean="0"/>
            </a:br>
            <a:r>
              <a:rPr lang="en-GB" dirty="0" smtClean="0">
                <a:solidFill>
                  <a:srgbClr val="660066"/>
                </a:solidFill>
              </a:rPr>
              <a:t>Key </a:t>
            </a:r>
            <a:r>
              <a:rPr lang="en-GB" dirty="0">
                <a:solidFill>
                  <a:srgbClr val="660066"/>
                </a:solidFill>
              </a:rPr>
              <a:t>p</a:t>
            </a:r>
            <a:r>
              <a:rPr lang="en-GB" dirty="0" smtClean="0">
                <a:solidFill>
                  <a:srgbClr val="660066"/>
                </a:solidFill>
              </a:rPr>
              <a:t>oints </a:t>
            </a:r>
            <a:r>
              <a:rPr lang="en-GB" dirty="0">
                <a:solidFill>
                  <a:srgbClr val="660066"/>
                </a:solidFill>
              </a:rPr>
              <a:t>t</a:t>
            </a:r>
            <a:r>
              <a:rPr lang="en-GB" dirty="0" smtClean="0">
                <a:solidFill>
                  <a:srgbClr val="660066"/>
                </a:solidFill>
              </a:rPr>
              <a:t>o </a:t>
            </a:r>
            <a:r>
              <a:rPr lang="en-GB" dirty="0">
                <a:solidFill>
                  <a:srgbClr val="660066"/>
                </a:solidFill>
              </a:rPr>
              <a:t>r</a:t>
            </a:r>
            <a:r>
              <a:rPr lang="en-GB" dirty="0" smtClean="0">
                <a:solidFill>
                  <a:srgbClr val="660066"/>
                </a:solidFill>
              </a:rPr>
              <a:t>emember</a:t>
            </a:r>
            <a:r>
              <a:rPr lang="en-GB" dirty="0">
                <a:solidFill>
                  <a:srgbClr val="660066"/>
                </a:solidFill>
              </a:rPr>
              <a:t>:</a:t>
            </a:r>
            <a:r>
              <a:rPr lang="en-GB" dirty="0"/>
              <a:t/>
            </a:r>
            <a:br>
              <a:rPr lang="en-GB" dirty="0"/>
            </a:br>
            <a:endParaRPr lang="en-US" dirty="0"/>
          </a:p>
        </p:txBody>
      </p:sp>
      <p:sp>
        <p:nvSpPr>
          <p:cNvPr id="27650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1447800" y="1219200"/>
            <a:ext cx="3962400" cy="4724400"/>
          </a:xfrm>
        </p:spPr>
        <p:txBody>
          <a:bodyPr>
            <a:normAutofit fontScale="47500" lnSpcReduction="20000"/>
          </a:bodyPr>
          <a:lstStyle/>
          <a:p>
            <a:pPr>
              <a:buNone/>
            </a:pPr>
            <a:endParaRPr lang="en-US" sz="3273" dirty="0" smtClean="0"/>
          </a:p>
          <a:p>
            <a:r>
              <a:rPr lang="en-US" sz="3789" dirty="0" smtClean="0">
                <a:latin typeface="Arial Unicode MS"/>
              </a:rPr>
              <a:t>Mae </a:t>
            </a:r>
            <a:r>
              <a:rPr lang="en-US" sz="3789" dirty="0" err="1" smtClean="0">
                <a:latin typeface="Arial Unicode MS"/>
              </a:rPr>
              <a:t>dwy</a:t>
            </a:r>
            <a:r>
              <a:rPr lang="en-US" sz="3789" dirty="0">
                <a:latin typeface="Arial Unicode MS"/>
              </a:rPr>
              <a:t> </a:t>
            </a:r>
            <a:r>
              <a:rPr lang="en-US" sz="3789" dirty="0" err="1" smtClean="0">
                <a:latin typeface="Arial Unicode MS"/>
              </a:rPr>
              <a:t>iaith</a:t>
            </a:r>
            <a:r>
              <a:rPr lang="en-US" sz="3789" dirty="0" smtClean="0">
                <a:latin typeface="Arial Unicode MS"/>
              </a:rPr>
              <a:t> </a:t>
            </a:r>
            <a:r>
              <a:rPr lang="en-US" sz="3789" dirty="0" err="1" smtClean="0">
                <a:latin typeface="Arial Unicode MS"/>
              </a:rPr>
              <a:t>neu</a:t>
            </a:r>
            <a:r>
              <a:rPr lang="en-US" sz="3789" dirty="0" smtClean="0">
                <a:latin typeface="Arial Unicode MS"/>
              </a:rPr>
              <a:t> </a:t>
            </a:r>
            <a:r>
              <a:rPr lang="en-US" sz="3789" dirty="0" err="1" smtClean="0">
                <a:latin typeface="Arial Unicode MS"/>
              </a:rPr>
              <a:t>fwy</a:t>
            </a:r>
            <a:r>
              <a:rPr lang="en-US" sz="3789" dirty="0" smtClean="0">
                <a:latin typeface="Arial Unicode MS"/>
              </a:rPr>
              <a:t> </a:t>
            </a:r>
            <a:r>
              <a:rPr lang="en-US" sz="3789" dirty="0" err="1" smtClean="0">
                <a:latin typeface="Arial Unicode MS"/>
              </a:rPr>
              <a:t>yn</a:t>
            </a:r>
            <a:r>
              <a:rPr lang="en-US" sz="3789" dirty="0" smtClean="0">
                <a:latin typeface="Arial Unicode MS"/>
              </a:rPr>
              <a:t> </a:t>
            </a:r>
            <a:r>
              <a:rPr lang="en-US" sz="3789" dirty="0" err="1" smtClean="0">
                <a:latin typeface="Arial Unicode MS"/>
              </a:rPr>
              <a:t>gaffaeliad</a:t>
            </a:r>
            <a:r>
              <a:rPr lang="en-US" sz="3789" dirty="0" smtClean="0">
                <a:latin typeface="Arial Unicode MS"/>
              </a:rPr>
              <a:t>.</a:t>
            </a:r>
          </a:p>
          <a:p>
            <a:pPr>
              <a:buNone/>
            </a:pPr>
            <a:endParaRPr lang="en-US" sz="3789" dirty="0" smtClean="0">
              <a:latin typeface="Arial Unicode MS"/>
            </a:endParaRPr>
          </a:p>
          <a:p>
            <a:r>
              <a:rPr lang="en-US" sz="3789" dirty="0" err="1" smtClean="0">
                <a:latin typeface="Arial Unicode MS"/>
              </a:rPr>
              <a:t>Mae'r</a:t>
            </a:r>
            <a:r>
              <a:rPr lang="en-US" sz="3789" dirty="0" smtClean="0">
                <a:latin typeface="Arial Unicode MS"/>
              </a:rPr>
              <a:t> </a:t>
            </a:r>
            <a:r>
              <a:rPr lang="en-US" sz="3789" dirty="0" err="1" smtClean="0">
                <a:latin typeface="Arial Unicode MS"/>
              </a:rPr>
              <a:t>iaith</a:t>
            </a:r>
            <a:r>
              <a:rPr lang="en-US" sz="3789" dirty="0" smtClean="0">
                <a:latin typeface="Arial Unicode MS"/>
              </a:rPr>
              <a:t> </a:t>
            </a:r>
            <a:r>
              <a:rPr lang="en-US" sz="3789" dirty="0" err="1" smtClean="0">
                <a:latin typeface="Arial Unicode MS"/>
              </a:rPr>
              <a:t>gyntaf</a:t>
            </a:r>
            <a:r>
              <a:rPr lang="en-US" sz="3789" dirty="0" smtClean="0">
                <a:latin typeface="Arial Unicode MS"/>
              </a:rPr>
              <a:t> </a:t>
            </a:r>
            <a:r>
              <a:rPr lang="en-US" sz="3789" dirty="0" err="1" smtClean="0">
                <a:latin typeface="Arial Unicode MS"/>
              </a:rPr>
              <a:t>yn</a:t>
            </a:r>
            <a:r>
              <a:rPr lang="en-US" sz="3789" dirty="0" smtClean="0">
                <a:latin typeface="Arial Unicode MS"/>
              </a:rPr>
              <a:t> </a:t>
            </a:r>
            <a:r>
              <a:rPr lang="en-US" sz="3789" dirty="0" err="1" smtClean="0">
                <a:latin typeface="Arial Unicode MS"/>
              </a:rPr>
              <a:t>allweddol</a:t>
            </a:r>
            <a:r>
              <a:rPr lang="en-US" sz="3789" dirty="0" smtClean="0">
                <a:latin typeface="Arial Unicode MS"/>
              </a:rPr>
              <a:t> </a:t>
            </a:r>
            <a:r>
              <a:rPr lang="en-US" sz="3789" dirty="0" err="1" smtClean="0">
                <a:latin typeface="Arial Unicode MS"/>
              </a:rPr>
              <a:t>i</a:t>
            </a:r>
            <a:r>
              <a:rPr lang="en-US" sz="3789" dirty="0" smtClean="0">
                <a:latin typeface="Arial Unicode MS"/>
              </a:rPr>
              <a:t> </a:t>
            </a:r>
            <a:r>
              <a:rPr lang="en-US" sz="3789" dirty="0" err="1" smtClean="0">
                <a:latin typeface="Arial Unicode MS"/>
              </a:rPr>
              <a:t>hunaniaeth</a:t>
            </a:r>
            <a:r>
              <a:rPr lang="en-US" sz="3789" dirty="0" smtClean="0">
                <a:latin typeface="Arial Unicode MS"/>
              </a:rPr>
              <a:t>, </a:t>
            </a:r>
            <a:r>
              <a:rPr lang="en-US" sz="3789" dirty="0" err="1" smtClean="0">
                <a:latin typeface="Arial Unicode MS"/>
              </a:rPr>
              <a:t>dysgu</a:t>
            </a:r>
            <a:r>
              <a:rPr lang="en-US" sz="3789" dirty="0" smtClean="0">
                <a:latin typeface="Arial Unicode MS"/>
              </a:rPr>
              <a:t> a </a:t>
            </a:r>
            <a:r>
              <a:rPr lang="en-US" sz="3789" dirty="0" err="1" smtClean="0">
                <a:latin typeface="Arial Unicode MS"/>
              </a:rPr>
              <a:t>chaffael</a:t>
            </a:r>
            <a:r>
              <a:rPr lang="en-US" sz="3789" dirty="0" smtClean="0">
                <a:latin typeface="Arial Unicode MS"/>
              </a:rPr>
              <a:t> </a:t>
            </a:r>
            <a:r>
              <a:rPr lang="en-US" sz="3789" dirty="0" err="1" smtClean="0">
                <a:latin typeface="Arial Unicode MS"/>
              </a:rPr>
              <a:t>iaith</a:t>
            </a:r>
            <a:r>
              <a:rPr lang="en-US" sz="3789" dirty="0" smtClean="0">
                <a:latin typeface="Arial Unicode MS"/>
              </a:rPr>
              <a:t> </a:t>
            </a:r>
            <a:r>
              <a:rPr lang="en-US" sz="3789" dirty="0" err="1" smtClean="0">
                <a:latin typeface="Arial Unicode MS"/>
              </a:rPr>
              <a:t>ychwanegol</a:t>
            </a:r>
            <a:r>
              <a:rPr lang="en-US" sz="3789" dirty="0" smtClean="0">
                <a:latin typeface="Arial Unicode MS"/>
              </a:rPr>
              <a:t> </a:t>
            </a:r>
            <a:r>
              <a:rPr lang="en-US" sz="3789" dirty="0" err="1" smtClean="0">
                <a:latin typeface="Arial Unicode MS"/>
              </a:rPr>
              <a:t>disgyblion</a:t>
            </a:r>
            <a:r>
              <a:rPr lang="en-US" sz="3789" dirty="0" smtClean="0">
                <a:latin typeface="Arial Unicode MS"/>
              </a:rPr>
              <a:t> </a:t>
            </a:r>
            <a:r>
              <a:rPr lang="en-US" sz="3789" dirty="0" err="1" smtClean="0">
                <a:latin typeface="Arial Unicode MS"/>
              </a:rPr>
              <a:t>sydd</a:t>
            </a:r>
            <a:r>
              <a:rPr lang="en-US" sz="3789" dirty="0" smtClean="0">
                <a:latin typeface="Arial Unicode MS"/>
              </a:rPr>
              <a:t> </a:t>
            </a:r>
            <a:r>
              <a:rPr lang="en-US" sz="3789" dirty="0" err="1" smtClean="0">
                <a:latin typeface="Arial Unicode MS"/>
              </a:rPr>
              <a:t>â</a:t>
            </a:r>
            <a:r>
              <a:rPr lang="en-US" sz="3789" dirty="0" smtClean="0">
                <a:latin typeface="Arial Unicode MS"/>
              </a:rPr>
              <a:t> SIY. </a:t>
            </a:r>
          </a:p>
          <a:p>
            <a:endParaRPr lang="en-US" sz="3789" dirty="0" smtClean="0">
              <a:latin typeface="Arial Unicode MS"/>
            </a:endParaRPr>
          </a:p>
          <a:p>
            <a:r>
              <a:rPr lang="en-US" sz="3789" dirty="0" err="1" smtClean="0">
                <a:latin typeface="Arial Unicode MS"/>
              </a:rPr>
              <a:t>Gellir</a:t>
            </a:r>
            <a:r>
              <a:rPr lang="en-US" sz="3789" dirty="0" smtClean="0">
                <a:latin typeface="Arial Unicode MS"/>
              </a:rPr>
              <a:t> a </a:t>
            </a:r>
            <a:r>
              <a:rPr lang="en-US" sz="3789" dirty="0" err="1" smtClean="0">
                <a:latin typeface="Arial Unicode MS"/>
              </a:rPr>
              <a:t>dylid</a:t>
            </a:r>
            <a:r>
              <a:rPr lang="en-US" sz="3789" dirty="0" smtClean="0">
                <a:latin typeface="Arial Unicode MS"/>
              </a:rPr>
              <a:t> </a:t>
            </a:r>
            <a:r>
              <a:rPr lang="en-US" sz="3789" dirty="0" err="1" smtClean="0">
                <a:latin typeface="Arial Unicode MS"/>
              </a:rPr>
              <a:t>ymestyn</a:t>
            </a:r>
            <a:r>
              <a:rPr lang="en-US" sz="3789" dirty="0" smtClean="0">
                <a:latin typeface="Arial Unicode MS"/>
              </a:rPr>
              <a:t> her </a:t>
            </a:r>
            <a:r>
              <a:rPr lang="en-US" sz="3789" dirty="0" err="1" smtClean="0">
                <a:latin typeface="Arial Unicode MS"/>
              </a:rPr>
              <a:t>gwybyddol</a:t>
            </a:r>
            <a:r>
              <a:rPr lang="en-US" sz="3789" dirty="0" smtClean="0">
                <a:latin typeface="Arial Unicode MS"/>
              </a:rPr>
              <a:t> </a:t>
            </a:r>
            <a:r>
              <a:rPr lang="en-US" sz="3789" dirty="0" err="1" smtClean="0">
                <a:latin typeface="Arial Unicode MS"/>
              </a:rPr>
              <a:t>yn</a:t>
            </a:r>
            <a:r>
              <a:rPr lang="en-US" sz="3789" dirty="0" smtClean="0">
                <a:latin typeface="Arial Unicode MS"/>
              </a:rPr>
              <a:t> </a:t>
            </a:r>
            <a:r>
              <a:rPr lang="en-US" sz="3789" dirty="0" err="1" smtClean="0">
                <a:latin typeface="Arial Unicode MS"/>
              </a:rPr>
              <a:t>briodol</a:t>
            </a:r>
            <a:r>
              <a:rPr lang="en-US" sz="3789" dirty="0" smtClean="0">
                <a:latin typeface="Arial Unicode MS"/>
              </a:rPr>
              <a:t> </a:t>
            </a:r>
            <a:r>
              <a:rPr lang="en-US" sz="3789" dirty="0" err="1" smtClean="0">
                <a:latin typeface="Arial Unicode MS"/>
              </a:rPr>
              <a:t>trwy</a:t>
            </a:r>
            <a:r>
              <a:rPr lang="en-US" sz="3789" dirty="0" smtClean="0">
                <a:latin typeface="Arial Unicode MS"/>
              </a:rPr>
              <a:t> </a:t>
            </a:r>
            <a:r>
              <a:rPr lang="en-US" sz="3789" dirty="0" err="1" smtClean="0">
                <a:latin typeface="Arial Unicode MS"/>
              </a:rPr>
              <a:t>ddarparu</a:t>
            </a:r>
            <a:r>
              <a:rPr lang="en-US" sz="3789" dirty="0" smtClean="0">
                <a:latin typeface="Arial Unicode MS"/>
              </a:rPr>
              <a:t> </a:t>
            </a:r>
            <a:r>
              <a:rPr lang="en-US" sz="3789" dirty="0" err="1" smtClean="0">
                <a:latin typeface="Arial Unicode MS"/>
              </a:rPr>
              <a:t>cefnogaeth</a:t>
            </a:r>
            <a:r>
              <a:rPr lang="en-US" sz="3789" dirty="0" smtClean="0">
                <a:latin typeface="Arial Unicode MS"/>
              </a:rPr>
              <a:t> </a:t>
            </a:r>
            <a:r>
              <a:rPr lang="en-US" sz="3789" dirty="0" err="1" smtClean="0">
                <a:latin typeface="Arial Unicode MS"/>
              </a:rPr>
              <a:t>ieithyddol</a:t>
            </a:r>
            <a:r>
              <a:rPr lang="en-US" sz="3789" dirty="0" smtClean="0">
                <a:latin typeface="Arial Unicode MS"/>
              </a:rPr>
              <a:t> a </a:t>
            </a:r>
            <a:r>
              <a:rPr lang="en-US" sz="3789" dirty="0" err="1" smtClean="0">
                <a:latin typeface="Arial Unicode MS"/>
              </a:rPr>
              <a:t>chyd-destunol</a:t>
            </a:r>
            <a:r>
              <a:rPr lang="en-US" sz="3789" dirty="0" smtClean="0">
                <a:latin typeface="Arial Unicode MS"/>
              </a:rPr>
              <a:t>.</a:t>
            </a:r>
          </a:p>
          <a:p>
            <a:endParaRPr lang="en-US" sz="3789" dirty="0" smtClean="0">
              <a:latin typeface="Arial Unicode MS"/>
            </a:endParaRPr>
          </a:p>
          <a:p>
            <a:r>
              <a:rPr lang="en-US" sz="3789" dirty="0" smtClean="0">
                <a:latin typeface="Arial Unicode MS"/>
              </a:rPr>
              <a:t>Mae </a:t>
            </a:r>
            <a:r>
              <a:rPr lang="en-US" sz="3789" dirty="0" err="1" smtClean="0">
                <a:latin typeface="Arial Unicode MS"/>
              </a:rPr>
              <a:t>caffael</a:t>
            </a:r>
            <a:r>
              <a:rPr lang="en-US" sz="3789" dirty="0" smtClean="0">
                <a:latin typeface="Arial Unicode MS"/>
              </a:rPr>
              <a:t> </a:t>
            </a:r>
            <a:r>
              <a:rPr lang="en-US" sz="3789" dirty="0" err="1" smtClean="0">
                <a:latin typeface="Arial Unicode MS"/>
              </a:rPr>
              <a:t>iaith</a:t>
            </a:r>
            <a:r>
              <a:rPr lang="en-US" sz="3789" dirty="0" smtClean="0">
                <a:latin typeface="Arial Unicode MS"/>
              </a:rPr>
              <a:t> </a:t>
            </a:r>
            <a:r>
              <a:rPr lang="en-US" sz="3789" dirty="0" err="1" smtClean="0">
                <a:latin typeface="Arial Unicode MS"/>
              </a:rPr>
              <a:t>yn</a:t>
            </a:r>
            <a:r>
              <a:rPr lang="en-US" sz="3789" dirty="0" smtClean="0">
                <a:latin typeface="Arial Unicode MS"/>
              </a:rPr>
              <a:t> </a:t>
            </a:r>
            <a:r>
              <a:rPr lang="en-US" sz="3789" dirty="0" err="1" smtClean="0">
                <a:latin typeface="Arial Unicode MS"/>
              </a:rPr>
              <a:t>mynd</a:t>
            </a:r>
            <a:r>
              <a:rPr lang="en-US" sz="3789" dirty="0" smtClean="0">
                <a:latin typeface="Arial Unicode MS"/>
              </a:rPr>
              <a:t> law </a:t>
            </a:r>
            <a:r>
              <a:rPr lang="en-US" sz="3789" dirty="0" err="1" smtClean="0">
                <a:latin typeface="Arial Unicode MS"/>
              </a:rPr>
              <a:t>yn</a:t>
            </a:r>
            <a:r>
              <a:rPr lang="en-US" sz="3789" dirty="0" smtClean="0">
                <a:latin typeface="Arial Unicode MS"/>
              </a:rPr>
              <a:t> </a:t>
            </a:r>
            <a:r>
              <a:rPr lang="en-US" sz="3789" dirty="0" err="1" smtClean="0">
                <a:latin typeface="Arial Unicode MS"/>
              </a:rPr>
              <a:t>llaw</a:t>
            </a:r>
            <a:r>
              <a:rPr lang="en-US" sz="3789" dirty="0" smtClean="0">
                <a:latin typeface="Arial Unicode MS"/>
              </a:rPr>
              <a:t> </a:t>
            </a:r>
            <a:r>
              <a:rPr lang="en-US" sz="3789" dirty="0" err="1" smtClean="0">
                <a:latin typeface="Arial Unicode MS"/>
              </a:rPr>
              <a:t>â</a:t>
            </a:r>
            <a:r>
              <a:rPr lang="en-US" sz="3789" dirty="0" smtClean="0">
                <a:latin typeface="Arial Unicode MS"/>
              </a:rPr>
              <a:t> </a:t>
            </a:r>
            <a:r>
              <a:rPr lang="en-US" sz="3789" dirty="0" err="1" smtClean="0">
                <a:latin typeface="Arial Unicode MS"/>
              </a:rPr>
              <a:t>datblygiad</a:t>
            </a:r>
            <a:r>
              <a:rPr lang="en-US" sz="3789" dirty="0" smtClean="0">
                <a:latin typeface="Arial Unicode MS"/>
              </a:rPr>
              <a:t> </a:t>
            </a:r>
            <a:r>
              <a:rPr lang="en-US" sz="3789" dirty="0" err="1" smtClean="0">
                <a:latin typeface="Arial Unicode MS"/>
              </a:rPr>
              <a:t>gwybyddol</a:t>
            </a:r>
            <a:r>
              <a:rPr lang="en-US" sz="3789" dirty="0" smtClean="0">
                <a:latin typeface="Arial Unicode MS"/>
              </a:rPr>
              <a:t> ac </a:t>
            </a:r>
            <a:r>
              <a:rPr lang="en-US" sz="3789" dirty="0" err="1" smtClean="0">
                <a:latin typeface="Arial Unicode MS"/>
              </a:rPr>
              <a:t>academaidd</a:t>
            </a:r>
            <a:r>
              <a:rPr lang="en-US" sz="3789" dirty="0" smtClean="0">
                <a:latin typeface="Arial Unicode MS"/>
              </a:rPr>
              <a:t> </a:t>
            </a:r>
            <a:r>
              <a:rPr lang="en-US" sz="3789" dirty="0" err="1" smtClean="0">
                <a:latin typeface="Arial Unicode MS"/>
              </a:rPr>
              <a:t>gyda</a:t>
            </a:r>
            <a:r>
              <a:rPr lang="en-US" sz="3789" dirty="0" smtClean="0">
                <a:latin typeface="Arial Unicode MS"/>
              </a:rPr>
              <a:t> </a:t>
            </a:r>
            <a:r>
              <a:rPr lang="en-US" sz="3789" dirty="0" err="1" smtClean="0">
                <a:latin typeface="Arial Unicode MS"/>
              </a:rPr>
              <a:t>chwricwlwm</a:t>
            </a:r>
            <a:r>
              <a:rPr lang="en-US" sz="3789" dirty="0" smtClean="0">
                <a:latin typeface="Arial Unicode MS"/>
              </a:rPr>
              <a:t> </a:t>
            </a:r>
            <a:r>
              <a:rPr lang="en-US" sz="3789" dirty="0" err="1" smtClean="0">
                <a:latin typeface="Arial Unicode MS"/>
              </a:rPr>
              <a:t>cynhwysol</a:t>
            </a:r>
            <a:r>
              <a:rPr lang="en-US" sz="3789" dirty="0" smtClean="0">
                <a:latin typeface="Arial Unicode MS"/>
              </a:rPr>
              <a:t> </a:t>
            </a:r>
            <a:r>
              <a:rPr lang="en-US" sz="3789" dirty="0" err="1" smtClean="0">
                <a:latin typeface="Arial Unicode MS"/>
              </a:rPr>
              <a:t>fel</a:t>
            </a:r>
            <a:r>
              <a:rPr lang="en-US" sz="3789" dirty="0" smtClean="0">
                <a:latin typeface="Arial Unicode MS"/>
              </a:rPr>
              <a:t> </a:t>
            </a:r>
            <a:r>
              <a:rPr lang="en-US" sz="3789" dirty="0" err="1" smtClean="0">
                <a:latin typeface="Arial Unicode MS"/>
              </a:rPr>
              <a:t>y</a:t>
            </a:r>
            <a:r>
              <a:rPr lang="en-US" sz="3789" dirty="0" smtClean="0">
                <a:latin typeface="Arial Unicode MS"/>
              </a:rPr>
              <a:t> </a:t>
            </a:r>
            <a:r>
              <a:rPr lang="en-US" sz="3789" dirty="0" err="1" smtClean="0">
                <a:latin typeface="Arial Unicode MS"/>
              </a:rPr>
              <a:t>cyd-destun</a:t>
            </a:r>
            <a:r>
              <a:rPr lang="en-US" sz="3273" dirty="0" smtClean="0">
                <a:latin typeface="Arial Unicode MS"/>
              </a:rPr>
              <a:t>.</a:t>
            </a:r>
          </a:p>
          <a:p>
            <a:pPr eaLnBrk="1" hangingPunct="1"/>
            <a:endParaRPr lang="en-US" sz="2400" dirty="0">
              <a:latin typeface="Arial Unicode MS" pitchFamily="-112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5105400" y="1524000"/>
            <a:ext cx="4038600" cy="4800600"/>
          </a:xfrm>
        </p:spPr>
        <p:txBody>
          <a:bodyPr>
            <a:normAutofit fontScale="47500" lnSpcReduction="20000"/>
          </a:bodyPr>
          <a:lstStyle/>
          <a:p>
            <a:r>
              <a:rPr lang="en-GB" sz="3273" dirty="0" smtClean="0">
                <a:solidFill>
                  <a:srgbClr val="660066"/>
                </a:solidFill>
                <a:latin typeface="Arial Unicode MS" pitchFamily="-112" charset="0"/>
              </a:rPr>
              <a:t>Two or more languages is an asset.</a:t>
            </a:r>
          </a:p>
          <a:p>
            <a:pPr>
              <a:buNone/>
            </a:pPr>
            <a:endParaRPr lang="en-GB" sz="3273" dirty="0" smtClean="0">
              <a:solidFill>
                <a:srgbClr val="660066"/>
              </a:solidFill>
              <a:latin typeface="Arial Unicode MS" pitchFamily="-112" charset="0"/>
            </a:endParaRPr>
          </a:p>
          <a:p>
            <a:r>
              <a:rPr lang="en-GB" sz="3273" dirty="0" smtClean="0">
                <a:solidFill>
                  <a:srgbClr val="660066"/>
                </a:solidFill>
                <a:latin typeface="Arial Unicode MS" pitchFamily="-112" charset="0"/>
              </a:rPr>
              <a:t>The first language is key to an EAL pupil’s identity, learning and acquiring an additional language.</a:t>
            </a:r>
          </a:p>
          <a:p>
            <a:pPr>
              <a:buNone/>
            </a:pPr>
            <a:endParaRPr lang="en-GB" sz="3273" dirty="0" smtClean="0">
              <a:solidFill>
                <a:srgbClr val="660066"/>
              </a:solidFill>
              <a:latin typeface="Arial Unicode MS" pitchFamily="-112" charset="0"/>
            </a:endParaRPr>
          </a:p>
          <a:p>
            <a:r>
              <a:rPr lang="en-GB" sz="3273" dirty="0" smtClean="0">
                <a:solidFill>
                  <a:srgbClr val="660066"/>
                </a:solidFill>
                <a:latin typeface="Arial Unicode MS" pitchFamily="-112" charset="0"/>
              </a:rPr>
              <a:t>Cognitive challenge can and should be kept appropriately high through the provision of linguistic and contextual support.</a:t>
            </a:r>
          </a:p>
          <a:p>
            <a:pPr>
              <a:buNone/>
            </a:pPr>
            <a:endParaRPr lang="en-GB" sz="3273" dirty="0" smtClean="0">
              <a:solidFill>
                <a:srgbClr val="660066"/>
              </a:solidFill>
              <a:latin typeface="Arial Unicode MS" pitchFamily="-112" charset="0"/>
            </a:endParaRPr>
          </a:p>
          <a:p>
            <a:r>
              <a:rPr lang="en-GB" sz="3273" dirty="0" smtClean="0">
                <a:solidFill>
                  <a:srgbClr val="660066"/>
                </a:solidFill>
                <a:latin typeface="Arial Unicode MS" pitchFamily="-112" charset="0"/>
              </a:rPr>
              <a:t>Language acquisition goes hand in hand with cognitive and academic development with an inclusive curriculum as the context.</a:t>
            </a:r>
            <a:endParaRPr lang="en-US" sz="3273" dirty="0" smtClean="0">
              <a:solidFill>
                <a:srgbClr val="660066"/>
              </a:solidFill>
              <a:latin typeface="Arial Unicode MS" pitchFamily="-112" charset="0"/>
            </a:endParaRPr>
          </a:p>
          <a:p>
            <a:endParaRPr lang="en-US" dirty="0"/>
          </a:p>
        </p:txBody>
      </p:sp>
      <p:pic>
        <p:nvPicPr>
          <p:cNvPr id="27652" name="Picture 7" descr="MCj04238420000[1]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049814" y="0"/>
            <a:ext cx="916386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708392" cy="1143000"/>
          </a:xfrm>
        </p:spPr>
        <p:txBody>
          <a:bodyPr>
            <a:normAutofit fontScale="90000"/>
          </a:bodyPr>
          <a:lstStyle/>
          <a:p>
            <a:r>
              <a:rPr lang="en-US" dirty="0" err="1" smtClean="0"/>
              <a:t>Ydy</a:t>
            </a:r>
            <a:r>
              <a:rPr lang="en-US" dirty="0" smtClean="0"/>
              <a:t> </a:t>
            </a:r>
            <a:r>
              <a:rPr lang="en-US" dirty="0" err="1" smtClean="0"/>
              <a:t>Cymru’n</a:t>
            </a:r>
            <a:r>
              <a:rPr lang="en-US" dirty="0" smtClean="0"/>
              <a:t> </a:t>
            </a:r>
            <a:r>
              <a:rPr lang="en-US" dirty="0" err="1" smtClean="0"/>
              <a:t>wlad</a:t>
            </a:r>
            <a:r>
              <a:rPr lang="en-US" dirty="0" smtClean="0"/>
              <a:t> </a:t>
            </a:r>
            <a:r>
              <a:rPr lang="en-US" dirty="0" err="1" smtClean="0"/>
              <a:t>aml-ddiwylliannol</a:t>
            </a:r>
            <a:r>
              <a:rPr lang="en-US" dirty="0" smtClean="0"/>
              <a:t>?</a:t>
            </a:r>
            <a:br>
              <a:rPr lang="en-US" dirty="0" smtClean="0"/>
            </a:br>
            <a:r>
              <a:rPr lang="en-US" dirty="0" smtClean="0">
                <a:solidFill>
                  <a:schemeClr val="bg2">
                    <a:lumMod val="75000"/>
                  </a:schemeClr>
                </a:solidFill>
              </a:rPr>
              <a:t>Is Wales a multi-cultural nation?</a:t>
            </a:r>
            <a:endParaRPr lang="en-US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PWNC TRAFOD:</a:t>
            </a:r>
          </a:p>
          <a:p>
            <a:pPr marL="514350" marR="0" lvl="0" indent="-51435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lang="en-US" dirty="0" err="1" smtClean="0"/>
              <a:t>Oes</a:t>
            </a:r>
            <a:r>
              <a:rPr lang="en-US" dirty="0" smtClean="0"/>
              <a:t> </a:t>
            </a:r>
            <a:r>
              <a:rPr lang="en-US" dirty="0" err="1" smtClean="0"/>
              <a:t>gormod</a:t>
            </a:r>
            <a:r>
              <a:rPr lang="en-US" dirty="0" smtClean="0"/>
              <a:t> o </a:t>
            </a:r>
            <a:r>
              <a:rPr lang="en-US" dirty="0" err="1" smtClean="0"/>
              <a:t>bwyslais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y </a:t>
            </a:r>
            <a:r>
              <a:rPr lang="en-US" dirty="0" err="1" smtClean="0"/>
              <a:t>diwylliant</a:t>
            </a:r>
            <a:r>
              <a:rPr lang="en-US" dirty="0" smtClean="0"/>
              <a:t> </a:t>
            </a:r>
            <a:r>
              <a:rPr lang="en-US" dirty="0" err="1" smtClean="0"/>
              <a:t>Cymreig</a:t>
            </a:r>
            <a:r>
              <a:rPr lang="en-US" dirty="0" smtClean="0"/>
              <a:t> </a:t>
            </a:r>
            <a:r>
              <a:rPr lang="en-US" dirty="0" err="1" smtClean="0"/>
              <a:t>yng</a:t>
            </a:r>
            <a:r>
              <a:rPr lang="en-US" dirty="0" smtClean="0"/>
              <a:t> </a:t>
            </a:r>
            <a:r>
              <a:rPr lang="en-US" dirty="0" err="1" smtClean="0"/>
              <a:t>Nghymru</a:t>
            </a:r>
            <a:r>
              <a:rPr lang="en-US" dirty="0" smtClean="0"/>
              <a:t> </a:t>
            </a:r>
            <a:r>
              <a:rPr lang="en-US" dirty="0" err="1" smtClean="0"/>
              <a:t>heb</a:t>
            </a:r>
            <a:r>
              <a:rPr lang="en-US" dirty="0" smtClean="0"/>
              <a:t> </a:t>
            </a:r>
            <a:r>
              <a:rPr lang="en-US" dirty="0" err="1" smtClean="0"/>
              <a:t>roi</a:t>
            </a:r>
            <a:r>
              <a:rPr lang="en-US" dirty="0"/>
              <a:t> </a:t>
            </a:r>
            <a:r>
              <a:rPr lang="en-US" dirty="0" err="1" smtClean="0"/>
              <a:t>ystyriaeth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ddiwylliannau</a:t>
            </a:r>
            <a:r>
              <a:rPr lang="en-US" dirty="0" smtClean="0"/>
              <a:t> </a:t>
            </a:r>
            <a:r>
              <a:rPr lang="en-US" dirty="0" err="1" smtClean="0"/>
              <a:t>eraill</a:t>
            </a:r>
            <a:r>
              <a:rPr lang="en-US" dirty="0" smtClean="0"/>
              <a:t>?</a:t>
            </a:r>
          </a:p>
          <a:p>
            <a:pPr marL="514350" marR="0" lvl="0" indent="-51435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lang="en-US" dirty="0" err="1" smtClean="0"/>
              <a:t>Oes</a:t>
            </a:r>
            <a:r>
              <a:rPr lang="en-US" dirty="0" smtClean="0"/>
              <a:t> </a:t>
            </a:r>
            <a:r>
              <a:rPr lang="en-US" dirty="0" err="1" smtClean="0"/>
              <a:t>modd</a:t>
            </a:r>
            <a:r>
              <a:rPr lang="en-US" dirty="0" smtClean="0"/>
              <a:t> </a:t>
            </a:r>
            <a:r>
              <a:rPr lang="en-US" dirty="0" err="1" smtClean="0"/>
              <a:t>rhannu</a:t>
            </a:r>
            <a:r>
              <a:rPr lang="en-US" dirty="0" smtClean="0"/>
              <a:t> </a:t>
            </a:r>
            <a:r>
              <a:rPr lang="en-US" dirty="0" err="1" smtClean="0"/>
              <a:t>iaith</a:t>
            </a:r>
            <a:r>
              <a:rPr lang="en-US" dirty="0" smtClean="0"/>
              <a:t> </a:t>
            </a:r>
            <a:r>
              <a:rPr lang="en-US" dirty="0" err="1" smtClean="0"/>
              <a:t>wrth</a:t>
            </a:r>
            <a:r>
              <a:rPr lang="en-US" dirty="0" smtClean="0"/>
              <a:t> </a:t>
            </a:r>
            <a:r>
              <a:rPr lang="en-US" dirty="0" err="1" smtClean="0"/>
              <a:t>ddiwylliant</a:t>
            </a:r>
            <a:r>
              <a:rPr lang="en-US" dirty="0" smtClean="0"/>
              <a:t>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>
                <a:solidFill>
                  <a:schemeClr val="bg2">
                    <a:lumMod val="75000"/>
                  </a:schemeClr>
                </a:solidFill>
              </a:rPr>
              <a:t>DISCUSSION POINT</a:t>
            </a:r>
          </a:p>
          <a:p>
            <a:pPr marL="514350" marR="0" lvl="0" indent="-51435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lang="en-US" dirty="0" smtClean="0">
                <a:solidFill>
                  <a:schemeClr val="bg2">
                    <a:lumMod val="75000"/>
                  </a:schemeClr>
                </a:solidFill>
              </a:rPr>
              <a:t>Is there too much emphasis on the Welsh culture in Wales without acknowledging other cultures?</a:t>
            </a:r>
          </a:p>
          <a:p>
            <a:pPr marL="514350" marR="0" lvl="0" indent="-51435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r>
              <a:rPr lang="en-US" dirty="0" smtClean="0">
                <a:solidFill>
                  <a:schemeClr val="bg2">
                    <a:lumMod val="75000"/>
                  </a:schemeClr>
                </a:solidFill>
              </a:rPr>
              <a:t>Can language and culture be separated?</a:t>
            </a:r>
            <a:endParaRPr lang="en-US" dirty="0">
              <a:solidFill>
                <a:schemeClr val="bg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498757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Mae </a:t>
            </a:r>
            <a:r>
              <a:rPr lang="en-US" dirty="0" err="1" smtClean="0"/>
              <a:t>pawb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aml-ddiwylliannol</a:t>
            </a:r>
            <a:r>
              <a:rPr lang="en-US" dirty="0" smtClean="0"/>
              <a:t>!</a:t>
            </a:r>
            <a:br>
              <a:rPr lang="en-US" dirty="0" smtClean="0"/>
            </a:br>
            <a:r>
              <a:rPr lang="en-US" dirty="0" smtClean="0">
                <a:solidFill>
                  <a:schemeClr val="bg2">
                    <a:lumMod val="75000"/>
                  </a:schemeClr>
                </a:solidFill>
              </a:rPr>
              <a:t>Everyone is multi-</a:t>
            </a:r>
            <a:r>
              <a:rPr lang="en-US" dirty="0" err="1" smtClean="0">
                <a:solidFill>
                  <a:schemeClr val="bg2">
                    <a:lumMod val="75000"/>
                  </a:schemeClr>
                </a:solidFill>
              </a:rPr>
              <a:t>cutural</a:t>
            </a:r>
            <a:r>
              <a:rPr lang="en-US" dirty="0" smtClean="0">
                <a:solidFill>
                  <a:schemeClr val="bg2">
                    <a:lumMod val="75000"/>
                  </a:schemeClr>
                </a:solidFill>
              </a:rPr>
              <a:t>!</a:t>
            </a:r>
            <a:r>
              <a:rPr lang="en-US" dirty="0" smtClean="0"/>
              <a:t/>
            </a:r>
            <a:br>
              <a:rPr lang="en-US" dirty="0" smtClean="0"/>
            </a:br>
            <a:endParaRPr lang="en-US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 err="1" smtClean="0"/>
              <a:t>Rhyw</a:t>
            </a:r>
            <a:endParaRPr lang="en-US" dirty="0" smtClean="0"/>
          </a:p>
          <a:p>
            <a:r>
              <a:rPr lang="en-US" dirty="0" err="1" smtClean="0"/>
              <a:t>Dosbarth</a:t>
            </a:r>
            <a:r>
              <a:rPr lang="en-US" dirty="0" smtClean="0"/>
              <a:t> </a:t>
            </a:r>
            <a:r>
              <a:rPr lang="en-US" dirty="0" err="1" smtClean="0"/>
              <a:t>cymdeithasol</a:t>
            </a:r>
            <a:endParaRPr lang="en-US" dirty="0" smtClean="0"/>
          </a:p>
          <a:p>
            <a:r>
              <a:rPr lang="en-US" dirty="0" err="1" smtClean="0"/>
              <a:t>Ethnigrwydd</a:t>
            </a:r>
            <a:endParaRPr lang="en-US" dirty="0" smtClean="0"/>
          </a:p>
          <a:p>
            <a:r>
              <a:rPr lang="en-US" dirty="0" err="1" smtClean="0"/>
              <a:t>Iaith</a:t>
            </a:r>
            <a:endParaRPr lang="en-US" dirty="0" smtClean="0"/>
          </a:p>
          <a:p>
            <a:r>
              <a:rPr lang="en-US" dirty="0" err="1" smtClean="0"/>
              <a:t>Hîl</a:t>
            </a:r>
            <a:endParaRPr lang="en-US" dirty="0" smtClean="0"/>
          </a:p>
          <a:p>
            <a:r>
              <a:rPr lang="en-US" dirty="0" err="1" smtClean="0"/>
              <a:t>Crefydd</a:t>
            </a:r>
            <a:endParaRPr lang="en-US" dirty="0" smtClean="0"/>
          </a:p>
          <a:p>
            <a:r>
              <a:rPr lang="en-US" dirty="0" err="1" smtClean="0"/>
              <a:t>Traddodiadau</a:t>
            </a:r>
            <a:endParaRPr lang="en-US" dirty="0" smtClean="0"/>
          </a:p>
          <a:p>
            <a:r>
              <a:rPr lang="en-US" dirty="0" err="1" smtClean="0"/>
              <a:t>Gwerthoedd</a:t>
            </a:r>
            <a:r>
              <a:rPr lang="en-US" dirty="0" smtClean="0"/>
              <a:t> a </a:t>
            </a:r>
            <a:r>
              <a:rPr lang="en-US" dirty="0" err="1" smtClean="0"/>
              <a:t>chredoau</a:t>
            </a:r>
            <a:endParaRPr lang="en-US" dirty="0" smtClean="0"/>
          </a:p>
          <a:p>
            <a:r>
              <a:rPr lang="en-US" dirty="0" smtClean="0"/>
              <a:t>Diet</a:t>
            </a:r>
          </a:p>
          <a:p>
            <a:r>
              <a:rPr lang="en-US" dirty="0" err="1" smtClean="0"/>
              <a:t>Strwythur</a:t>
            </a:r>
            <a:r>
              <a:rPr lang="en-US" dirty="0" smtClean="0"/>
              <a:t> </a:t>
            </a:r>
            <a:r>
              <a:rPr lang="en-US" dirty="0" err="1" smtClean="0"/>
              <a:t>teuluol</a:t>
            </a:r>
            <a:endParaRPr lang="en-US" dirty="0"/>
          </a:p>
          <a:p>
            <a:r>
              <a:rPr lang="mr-IN" dirty="0" smtClean="0"/>
              <a:t>…</a:t>
            </a:r>
            <a:r>
              <a:rPr lang="cy-GB" dirty="0" smtClean="0"/>
              <a:t>. a mwy</a:t>
            </a:r>
            <a:endParaRPr lang="en-US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 smtClean="0">
                <a:solidFill>
                  <a:schemeClr val="bg2">
                    <a:lumMod val="75000"/>
                  </a:schemeClr>
                </a:solidFill>
              </a:rPr>
              <a:t>Gender</a:t>
            </a:r>
          </a:p>
          <a:p>
            <a:r>
              <a:rPr lang="en-US" dirty="0" smtClean="0">
                <a:solidFill>
                  <a:schemeClr val="bg2">
                    <a:lumMod val="75000"/>
                  </a:schemeClr>
                </a:solidFill>
              </a:rPr>
              <a:t>Social class</a:t>
            </a:r>
          </a:p>
          <a:p>
            <a:r>
              <a:rPr lang="en-US" dirty="0" smtClean="0">
                <a:solidFill>
                  <a:schemeClr val="bg2">
                    <a:lumMod val="75000"/>
                  </a:schemeClr>
                </a:solidFill>
              </a:rPr>
              <a:t>Ethnicity</a:t>
            </a:r>
          </a:p>
          <a:p>
            <a:r>
              <a:rPr lang="en-US" dirty="0" smtClean="0">
                <a:solidFill>
                  <a:schemeClr val="bg2">
                    <a:lumMod val="75000"/>
                  </a:schemeClr>
                </a:solidFill>
              </a:rPr>
              <a:t>Language</a:t>
            </a:r>
          </a:p>
          <a:p>
            <a:r>
              <a:rPr lang="en-US" dirty="0" smtClean="0">
                <a:solidFill>
                  <a:schemeClr val="bg2">
                    <a:lumMod val="75000"/>
                  </a:schemeClr>
                </a:solidFill>
              </a:rPr>
              <a:t>Race</a:t>
            </a:r>
          </a:p>
          <a:p>
            <a:r>
              <a:rPr lang="en-US" dirty="0" smtClean="0">
                <a:solidFill>
                  <a:schemeClr val="bg2">
                    <a:lumMod val="75000"/>
                  </a:schemeClr>
                </a:solidFill>
              </a:rPr>
              <a:t>Religion</a:t>
            </a:r>
          </a:p>
          <a:p>
            <a:r>
              <a:rPr lang="en-US" dirty="0" smtClean="0">
                <a:solidFill>
                  <a:schemeClr val="bg2">
                    <a:lumMod val="75000"/>
                  </a:schemeClr>
                </a:solidFill>
              </a:rPr>
              <a:t>Traditions</a:t>
            </a:r>
          </a:p>
          <a:p>
            <a:r>
              <a:rPr lang="en-US" dirty="0" smtClean="0">
                <a:solidFill>
                  <a:schemeClr val="bg2">
                    <a:lumMod val="75000"/>
                  </a:schemeClr>
                </a:solidFill>
              </a:rPr>
              <a:t>Values and beliefs</a:t>
            </a:r>
          </a:p>
          <a:p>
            <a:r>
              <a:rPr lang="en-US" dirty="0" smtClean="0">
                <a:solidFill>
                  <a:schemeClr val="bg2">
                    <a:lumMod val="75000"/>
                  </a:schemeClr>
                </a:solidFill>
              </a:rPr>
              <a:t>Diet</a:t>
            </a:r>
          </a:p>
          <a:p>
            <a:r>
              <a:rPr lang="en-US" dirty="0" smtClean="0">
                <a:solidFill>
                  <a:schemeClr val="bg2">
                    <a:lumMod val="75000"/>
                  </a:schemeClr>
                </a:solidFill>
              </a:rPr>
              <a:t>Family structure</a:t>
            </a:r>
          </a:p>
          <a:p>
            <a:r>
              <a:rPr lang="mr-IN" dirty="0" smtClean="0">
                <a:solidFill>
                  <a:schemeClr val="bg2">
                    <a:lumMod val="75000"/>
                  </a:schemeClr>
                </a:solidFill>
              </a:rPr>
              <a:t>…</a:t>
            </a:r>
            <a:r>
              <a:rPr lang="cy-GB" dirty="0" smtClean="0">
                <a:solidFill>
                  <a:schemeClr val="bg2">
                    <a:lumMod val="75000"/>
                  </a:schemeClr>
                </a:solidFill>
              </a:rPr>
              <a:t> and more</a:t>
            </a:r>
            <a:endParaRPr lang="en-US" dirty="0">
              <a:solidFill>
                <a:schemeClr val="bg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815314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400" dirty="0" smtClean="0"/>
              <a:t>Un </a:t>
            </a:r>
            <a:r>
              <a:rPr lang="en-US" sz="3400" dirty="0" err="1" smtClean="0"/>
              <a:t>enghraifft</a:t>
            </a:r>
            <a:r>
              <a:rPr lang="en-US" sz="3400" dirty="0" smtClean="0"/>
              <a:t> </a:t>
            </a:r>
            <a:r>
              <a:rPr lang="mr-IN" sz="3400" dirty="0" smtClean="0"/>
              <a:t>–</a:t>
            </a:r>
            <a:r>
              <a:rPr lang="en-US" sz="3400" dirty="0" smtClean="0"/>
              <a:t> </a:t>
            </a:r>
            <a:r>
              <a:rPr lang="en-US" sz="3400" dirty="0" err="1" smtClean="0"/>
              <a:t>Addysg</a:t>
            </a:r>
            <a:r>
              <a:rPr lang="en-US" sz="3400" dirty="0" smtClean="0"/>
              <a:t> </a:t>
            </a:r>
            <a:r>
              <a:rPr lang="en-US" sz="3400" dirty="0" err="1" smtClean="0"/>
              <a:t>Sipsiwn</a:t>
            </a:r>
            <a:r>
              <a:rPr lang="en-US" sz="3400" dirty="0"/>
              <a:t> </a:t>
            </a:r>
            <a:r>
              <a:rPr lang="en-US" sz="3400" dirty="0" smtClean="0"/>
              <a:t>&amp; </a:t>
            </a:r>
            <a:r>
              <a:rPr lang="en-US" sz="3400" dirty="0" err="1" smtClean="0"/>
              <a:t>Theithwyr</a:t>
            </a:r>
            <a:r>
              <a:rPr lang="en-US" sz="3400" dirty="0" smtClean="0"/>
              <a:t/>
            </a:r>
            <a:br>
              <a:rPr lang="en-US" sz="3400" dirty="0" smtClean="0"/>
            </a:br>
            <a:r>
              <a:rPr lang="en-US" sz="3400" dirty="0" smtClean="0">
                <a:solidFill>
                  <a:schemeClr val="bg2">
                    <a:lumMod val="75000"/>
                  </a:schemeClr>
                </a:solidFill>
              </a:rPr>
              <a:t>One example </a:t>
            </a:r>
            <a:r>
              <a:rPr lang="mr-IN" sz="3400" dirty="0" smtClean="0">
                <a:solidFill>
                  <a:schemeClr val="bg2">
                    <a:lumMod val="75000"/>
                  </a:schemeClr>
                </a:solidFill>
              </a:rPr>
              <a:t>–</a:t>
            </a:r>
            <a:r>
              <a:rPr lang="en-US" sz="3400" dirty="0" smtClean="0">
                <a:solidFill>
                  <a:schemeClr val="bg2">
                    <a:lumMod val="75000"/>
                  </a:schemeClr>
                </a:solidFill>
              </a:rPr>
              <a:t> Gypsy </a:t>
            </a:r>
            <a:r>
              <a:rPr lang="en-US" sz="3400" dirty="0" err="1" smtClean="0">
                <a:solidFill>
                  <a:schemeClr val="bg2">
                    <a:lumMod val="75000"/>
                  </a:schemeClr>
                </a:solidFill>
              </a:rPr>
              <a:t>Traveller</a:t>
            </a:r>
            <a:r>
              <a:rPr lang="en-US" sz="3400" dirty="0" smtClean="0">
                <a:solidFill>
                  <a:schemeClr val="bg2">
                    <a:lumMod val="75000"/>
                  </a:schemeClr>
                </a:solidFill>
              </a:rPr>
              <a:t> Education</a:t>
            </a:r>
            <a:endParaRPr lang="en-US" sz="3400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spcBef>
                <a:spcPts val="0"/>
              </a:spcBef>
              <a:buClrTx/>
              <a:buSzTx/>
              <a:buNone/>
            </a:pPr>
            <a:endParaRPr lang="en-US" dirty="0" smtClean="0"/>
          </a:p>
          <a:p>
            <a:pPr marL="0" lvl="0" indent="0">
              <a:spcBef>
                <a:spcPts val="0"/>
              </a:spcBef>
              <a:buClrTx/>
              <a:buSzTx/>
              <a:buNone/>
            </a:pPr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0400" y="1960928"/>
            <a:ext cx="3048000" cy="40803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2286000" y="6248400"/>
            <a:ext cx="7467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US" dirty="0">
                <a:hlinkClick r:id="rId4"/>
              </a:rPr>
              <a:t>https://www.youtube.com/watch?v=resSj1YGJeE&amp;t=40s</a:t>
            </a:r>
            <a:r>
              <a:rPr lang="en-US" dirty="0"/>
              <a:t>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879626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 smtClean="0"/>
              <a:t>Cyfeirnodau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>
                <a:solidFill>
                  <a:srgbClr val="660066"/>
                </a:solidFill>
              </a:rPr>
              <a:t>References</a:t>
            </a:r>
            <a:endParaRPr lang="en-US" dirty="0">
              <a:solidFill>
                <a:srgbClr val="660066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>
              <a:buNone/>
            </a:pPr>
            <a:r>
              <a:rPr lang="en-GB" dirty="0" smtClean="0"/>
              <a:t>	</a:t>
            </a:r>
            <a:endParaRPr lang="en-GB" i="1" dirty="0" smtClean="0"/>
          </a:p>
          <a:p>
            <a:pPr>
              <a:buNone/>
            </a:pPr>
            <a:r>
              <a:rPr lang="en-GB" i="1" dirty="0" smtClean="0"/>
              <a:t>	</a:t>
            </a:r>
            <a:r>
              <a:rPr lang="en-GB" dirty="0" smtClean="0"/>
              <a:t>Baker, C. (2006) </a:t>
            </a:r>
            <a:r>
              <a:rPr lang="en-GB" i="1" dirty="0" smtClean="0"/>
              <a:t>Foundations of Bilingual Education and Bilingualism, </a:t>
            </a:r>
            <a:r>
              <a:rPr lang="en-GB" dirty="0" err="1" smtClean="0"/>
              <a:t>Clevedon</a:t>
            </a:r>
            <a:r>
              <a:rPr lang="en-GB" dirty="0" smtClean="0"/>
              <a:t>: Multilingual Matters Ltd.</a:t>
            </a:r>
          </a:p>
          <a:p>
            <a:pPr>
              <a:buNone/>
            </a:pPr>
            <a:r>
              <a:rPr lang="en-GB" dirty="0" smtClean="0"/>
              <a:t>	Bialystok, E. (2001), </a:t>
            </a:r>
            <a:r>
              <a:rPr lang="en-GB" i="1" dirty="0" smtClean="0"/>
              <a:t>Bilingualism in Development, </a:t>
            </a:r>
            <a:r>
              <a:rPr lang="en-GB" dirty="0" err="1" smtClean="0"/>
              <a:t>Cambridge:Cambridge</a:t>
            </a:r>
            <a:r>
              <a:rPr lang="en-GB" dirty="0" smtClean="0"/>
              <a:t> University Press.</a:t>
            </a:r>
            <a:endParaRPr lang="en-GB" b="1" dirty="0" smtClean="0"/>
          </a:p>
          <a:p>
            <a:pPr>
              <a:buNone/>
            </a:pPr>
            <a:r>
              <a:rPr lang="en-GB" dirty="0" smtClean="0"/>
              <a:t>	Cummins, J. a Swain, M.(1989), </a:t>
            </a:r>
            <a:r>
              <a:rPr lang="en-GB" i="1" dirty="0" smtClean="0"/>
              <a:t>Bilingualism in Education, </a:t>
            </a:r>
            <a:r>
              <a:rPr lang="en-GB" dirty="0" smtClean="0"/>
              <a:t>Essex: Longman Ltd.</a:t>
            </a:r>
          </a:p>
          <a:p>
            <a:pPr>
              <a:buNone/>
            </a:pPr>
            <a:r>
              <a:rPr lang="cy-GB" dirty="0" smtClean="0"/>
              <a:t>	Donaldson, G. (2015) </a:t>
            </a:r>
            <a:r>
              <a:rPr lang="cy-GB" i="1" dirty="0" smtClean="0"/>
              <a:t>Successful Futures. </a:t>
            </a:r>
            <a:r>
              <a:rPr lang="cy-GB" dirty="0" smtClean="0"/>
              <a:t>Crown copyright. Available at: </a:t>
            </a:r>
            <a:r>
              <a:rPr lang="cy-GB" u="sng" dirty="0" smtClean="0">
                <a:hlinkClick r:id="rId3"/>
              </a:rPr>
              <a:t>http://gov.wales/docs/dcells/publications/150317-successful-futures-en.pdf</a:t>
            </a:r>
            <a:r>
              <a:rPr lang="cy-GB" dirty="0" smtClean="0"/>
              <a:t> </a:t>
            </a:r>
            <a:endParaRPr lang="en-GB" dirty="0" smtClean="0"/>
          </a:p>
          <a:p>
            <a:pPr>
              <a:buNone/>
            </a:pPr>
            <a:r>
              <a:rPr lang="en-GB" dirty="0" smtClean="0"/>
              <a:t>	</a:t>
            </a:r>
            <a:r>
              <a:rPr lang="en-GB" dirty="0" err="1" smtClean="0"/>
              <a:t>Krashen</a:t>
            </a:r>
            <a:r>
              <a:rPr lang="en-GB" dirty="0" smtClean="0"/>
              <a:t>, S. (1987), </a:t>
            </a:r>
            <a:r>
              <a:rPr lang="en-GB" i="1" dirty="0" smtClean="0"/>
              <a:t>Principles and Practice in Second Language Acquisition, </a:t>
            </a:r>
            <a:r>
              <a:rPr lang="en-GB" dirty="0" smtClean="0"/>
              <a:t>London: Prentice Hall International (UK) Ltd.</a:t>
            </a:r>
          </a:p>
          <a:p>
            <a:pPr>
              <a:buNone/>
            </a:pPr>
            <a:r>
              <a:rPr lang="en-GB" dirty="0" smtClean="0"/>
              <a:t>	Romaine, S. (1997), </a:t>
            </a:r>
            <a:r>
              <a:rPr lang="en-GB" i="1" dirty="0" smtClean="0"/>
              <a:t>Bilingualism, </a:t>
            </a:r>
            <a:r>
              <a:rPr lang="en-GB" dirty="0" smtClean="0"/>
              <a:t>Oxford: Blackwell Publishers Ltd.</a:t>
            </a:r>
          </a:p>
          <a:p>
            <a:pPr>
              <a:buNone/>
            </a:pPr>
            <a:r>
              <a:rPr lang="en-GB" dirty="0"/>
              <a:t>	</a:t>
            </a:r>
            <a:r>
              <a:rPr lang="en-GB" dirty="0" smtClean="0"/>
              <a:t>Welsh Government (2010) </a:t>
            </a:r>
            <a:r>
              <a:rPr lang="en-GB" i="1" dirty="0" smtClean="0"/>
              <a:t>Unity and Diversity. </a:t>
            </a:r>
            <a:r>
              <a:rPr lang="en-GB" dirty="0" smtClean="0"/>
              <a:t>Crown copyright. </a:t>
            </a:r>
            <a:r>
              <a:rPr lang="en-GB" dirty="0"/>
              <a:t>Available at: </a:t>
            </a:r>
            <a:r>
              <a:rPr lang="en-GB" dirty="0">
                <a:hlinkClick r:id="rId4"/>
              </a:rPr>
              <a:t>http://</a:t>
            </a:r>
            <a:r>
              <a:rPr lang="en-GB" dirty="0" smtClean="0">
                <a:hlinkClick r:id="rId4"/>
              </a:rPr>
              <a:t>learning.gov.wales/docs/learningwales/publications/121115unityanddiversityen.pdf</a:t>
            </a:r>
            <a:r>
              <a:rPr lang="en-GB" dirty="0" smtClean="0"/>
              <a:t> </a:t>
            </a:r>
          </a:p>
          <a:p>
            <a:pPr>
              <a:buNone/>
            </a:pPr>
            <a:r>
              <a:rPr lang="en-GB" dirty="0"/>
              <a:t>	</a:t>
            </a:r>
            <a:r>
              <a:rPr lang="en-GB" dirty="0" smtClean="0"/>
              <a:t>Welsh Government (2014) </a:t>
            </a:r>
            <a:r>
              <a:rPr lang="en-GB" i="1" dirty="0" smtClean="0"/>
              <a:t>Gypsy and Traveller Education: Engaging Families </a:t>
            </a:r>
            <a:r>
              <a:rPr lang="mr-IN" i="1" dirty="0" smtClean="0"/>
              <a:t>–</a:t>
            </a:r>
            <a:r>
              <a:rPr lang="en-GB" i="1" dirty="0" smtClean="0"/>
              <a:t> A Research Report. </a:t>
            </a:r>
            <a:r>
              <a:rPr lang="en-GB" dirty="0" smtClean="0"/>
              <a:t>Crown Copyright. </a:t>
            </a:r>
            <a:r>
              <a:rPr lang="en-GB" dirty="0"/>
              <a:t>Available at: </a:t>
            </a:r>
            <a:r>
              <a:rPr lang="en-GB" dirty="0">
                <a:hlinkClick r:id="rId5"/>
              </a:rPr>
              <a:t>http://</a:t>
            </a:r>
            <a:r>
              <a:rPr lang="en-GB" dirty="0" smtClean="0">
                <a:hlinkClick r:id="rId5"/>
              </a:rPr>
              <a:t>gov.wales/docs/caecd/research/2014/141125-gypsy-traveller-education-engaging-families-en.pdf</a:t>
            </a:r>
            <a:r>
              <a:rPr lang="en-GB" dirty="0" smtClean="0"/>
              <a:t> 	</a:t>
            </a:r>
          </a:p>
          <a:p>
            <a:pPr>
              <a:buNone/>
            </a:pPr>
            <a:r>
              <a:rPr lang="en-GB" dirty="0" smtClean="0"/>
              <a:t>	Welsh Government, (2014) </a:t>
            </a:r>
            <a:r>
              <a:rPr lang="en-GB" i="1" dirty="0" smtClean="0"/>
              <a:t>Qualified for Life, </a:t>
            </a:r>
            <a:r>
              <a:rPr lang="en-GB" dirty="0" smtClean="0"/>
              <a:t>Cardiff: Welsh Government. </a:t>
            </a:r>
            <a:endParaRPr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lstice">
  <a:themeElements>
    <a:clrScheme name="Custom 3">
      <a:dk1>
        <a:sysClr val="windowText" lastClr="000000"/>
      </a:dk1>
      <a:lt1>
        <a:srgbClr val="FBE0D1"/>
      </a:lt1>
      <a:dk2>
        <a:srgbClr val="464646"/>
      </a:dk2>
      <a:lt2>
        <a:srgbClr val="7030A0"/>
      </a:lt2>
      <a:accent1>
        <a:srgbClr val="39639D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olstice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olstice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515</TotalTime>
  <Words>1168</Words>
  <Application>Microsoft Office PowerPoint</Application>
  <PresentationFormat>On-screen Show (4:3)</PresentationFormat>
  <Paragraphs>252</Paragraphs>
  <Slides>21</Slides>
  <Notes>21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33" baseType="lpstr">
      <vt:lpstr>Arial Unicode MS</vt:lpstr>
      <vt:lpstr>Arial</vt:lpstr>
      <vt:lpstr>Calibri</vt:lpstr>
      <vt:lpstr>Gill Sans MT</vt:lpstr>
      <vt:lpstr>Mangal</vt:lpstr>
      <vt:lpstr>Symbol</vt:lpstr>
      <vt:lpstr>Times New Roman</vt:lpstr>
      <vt:lpstr>Verdana</vt:lpstr>
      <vt:lpstr>Vrinda</vt:lpstr>
      <vt:lpstr>Wingdings 2</vt:lpstr>
      <vt:lpstr>Wingdings 3</vt:lpstr>
      <vt:lpstr>Solstice</vt:lpstr>
      <vt:lpstr>Aml-ieithrwydd &amp; Aml-ddiwylliannedd Multilingualism &amp; Multiculturalism</vt:lpstr>
      <vt:lpstr>Nod Aim</vt:lpstr>
      <vt:lpstr>Allwch chi ddatrys y cod? Can you crack the code?</vt:lpstr>
      <vt:lpstr>Diffinio dwyieithrwydd Defining bilingualism</vt:lpstr>
      <vt:lpstr>PowerPoint Presentation</vt:lpstr>
      <vt:lpstr>Pryd mae’r amser gorau i gaffael ail a thrydydd iaith neu fwy? When is the best time to acquire a  second, third or more languages?</vt:lpstr>
      <vt:lpstr>Pa un fyddech chi’n dewis? Which one would you choose?</vt:lpstr>
      <vt:lpstr>Manteision Advantages</vt:lpstr>
      <vt:lpstr>PowerPoint Presentation</vt:lpstr>
      <vt:lpstr>PowerPoint Presentation</vt:lpstr>
      <vt:lpstr>Strategaethau Dosbarth Classroom Strategies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Pwyntiau allweddol i’w cofio: Key points to remember: </vt:lpstr>
      <vt:lpstr>Ydy Cymru’n wlad aml-ddiwylliannol? Is Wales a multi-cultural nation?</vt:lpstr>
      <vt:lpstr>Mae pawb yn aml-ddiwylliannol! Everyone is multi-cutural! </vt:lpstr>
      <vt:lpstr>Un enghraifft – Addysg Sipsiwn &amp; Theithwyr One example – Gypsy Traveller Education</vt:lpstr>
      <vt:lpstr>Cyfeirnodau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Dwyieithrwydd Bilingualism</dc:title>
  <dc:creator>G Ryder</dc:creator>
  <cp:lastModifiedBy>Nanna Ryder</cp:lastModifiedBy>
  <cp:revision>40</cp:revision>
  <cp:lastPrinted>2018-03-12T08:11:50Z</cp:lastPrinted>
  <dcterms:created xsi:type="dcterms:W3CDTF">2017-09-27T20:06:51Z</dcterms:created>
  <dcterms:modified xsi:type="dcterms:W3CDTF">2018-03-12T16:01:46Z</dcterms:modified>
</cp:coreProperties>
</file>