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3/28/2022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3/28/2022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3/28/2022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3/28/2022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3/28/2022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3/28/2022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3/28/2022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3/28/2022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3/28/2022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3/28/2022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3/28/2022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3/28/2022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02456" y="1711234"/>
            <a:ext cx="5357600" cy="3585754"/>
          </a:xfrm>
        </p:spPr>
        <p:txBody>
          <a:bodyPr>
            <a:noAutofit/>
          </a:bodyPr>
          <a:lstStyle/>
          <a:p>
            <a:pPr algn="ctr"/>
            <a:r>
              <a:rPr lang="en-US" sz="3600" b="1" dirty="0" smtClean="0"/>
              <a:t>A Presentation on Analysing Employability Skills for Intended Career Planning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1379004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 u="sng" dirty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5474" y="2052116"/>
            <a:ext cx="4877540" cy="3997828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US" dirty="0"/>
              <a:t>Employability skills are the transferable skills and knowledge that are needed by individual, students and job seeker persons for making them selves employable in any </a:t>
            </a:r>
            <a:r>
              <a:rPr lang="en-US" dirty="0" smtClean="0"/>
              <a:t>organisation (Holly, 1989). </a:t>
            </a:r>
            <a:r>
              <a:rPr lang="en-US" dirty="0"/>
              <a:t>In this presentation the following issues will be covered.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/>
              <a:t>Personal SWOT Analysis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/>
              <a:t>Creation of Personal Development Plan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/>
              <a:t>Utilisation of Time Management tools</a:t>
            </a:r>
          </a:p>
        </p:txBody>
      </p:sp>
      <p:pic>
        <p:nvPicPr>
          <p:cNvPr id="2050" name="Picture 2" descr="How the improvement of long-term employability skills can decrease  unemployment rates in Europe - Institute of Entrepreneurship Developmen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907" y="2052117"/>
            <a:ext cx="4633458" cy="399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335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1233" y="231052"/>
            <a:ext cx="2988764" cy="1903241"/>
          </a:xfrm>
        </p:spPr>
        <p:txBody>
          <a:bodyPr>
            <a:normAutofit/>
          </a:bodyPr>
          <a:lstStyle/>
          <a:p>
            <a:pPr algn="ctr"/>
            <a:r>
              <a:rPr lang="en-US" sz="3200" b="1" u="sng" dirty="0" smtClean="0"/>
              <a:t>Personal SWOT Analysis</a:t>
            </a:r>
            <a:endParaRPr lang="en-US" sz="32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4474" y="845007"/>
            <a:ext cx="5446278" cy="5244126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dirty="0"/>
              <a:t>Personal SWOT analysis is an individual assessment that done by any person for identifying and for the determination of self-improvement, educational choices, selection of career paths, and gaining career growth </a:t>
            </a:r>
            <a:r>
              <a:rPr lang="en-US" dirty="0" smtClean="0"/>
              <a:t>opportunities (</a:t>
            </a:r>
            <a:r>
              <a:rPr lang="en-US" dirty="0"/>
              <a:t>Norwich University Online, </a:t>
            </a:r>
            <a:r>
              <a:rPr lang="en-US" dirty="0" smtClean="0"/>
              <a:t>2017). </a:t>
            </a:r>
            <a:r>
              <a:rPr lang="en-US" dirty="0"/>
              <a:t>It express four conditions of an individual like: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dirty="0"/>
              <a:t>Strengths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dirty="0"/>
              <a:t>Weaknesses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dirty="0"/>
              <a:t>Opportunities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dirty="0"/>
              <a:t>Threats</a:t>
            </a:r>
          </a:p>
          <a:p>
            <a:endParaRPr lang="en-US" dirty="0"/>
          </a:p>
        </p:txBody>
      </p:sp>
      <p:pic>
        <p:nvPicPr>
          <p:cNvPr id="3090" name="Picture 18" descr="Creating a Personal SWOT Analysis - Executive Support Magaz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795" y="2312126"/>
            <a:ext cx="4023359" cy="4023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4183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u="sng" dirty="0" smtClean="0"/>
              <a:t>Personal Strengths and Weaknesses</a:t>
            </a:r>
            <a:endParaRPr lang="en-US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2800" b="1" u="sng" dirty="0" smtClean="0"/>
              <a:t>Strengths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2300" dirty="0" smtClean="0"/>
              <a:t>Hard working towards responsibilities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2300" dirty="0" smtClean="0"/>
              <a:t>Career and goal oriented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2300" dirty="0" smtClean="0"/>
              <a:t>Have literacy in academic writing and curriculum vitae</a:t>
            </a:r>
            <a:endParaRPr lang="en-US" sz="2300" dirty="0"/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2300" dirty="0" smtClean="0"/>
              <a:t>Good knowledge about technology and digital communication system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2300" dirty="0" smtClean="0"/>
              <a:t>Good at giving presentation and public speaking</a:t>
            </a:r>
            <a:endParaRPr lang="en-US" sz="23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2400" b="1" u="sng" dirty="0" smtClean="0"/>
              <a:t>Weaknesses</a:t>
            </a:r>
            <a:endParaRPr lang="en-US" sz="2400" b="1" u="sng" dirty="0"/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2300" dirty="0" smtClean="0"/>
              <a:t>No experience of doing internship in any organisation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2300" dirty="0" smtClean="0"/>
              <a:t>Little knowledge about marketing sectors and online marketing activities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2300" dirty="0" smtClean="0"/>
              <a:t>Lack of planning and organisation skill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2300" dirty="0" smtClean="0"/>
              <a:t>Inadequate knowledge about time management tools and skill </a:t>
            </a:r>
            <a:endParaRPr lang="en-US" sz="2300" dirty="0"/>
          </a:p>
        </p:txBody>
      </p:sp>
    </p:spTree>
    <p:extLst>
      <p:ext uri="{BB962C8B-B14F-4D97-AF65-F5344CB8AC3E}">
        <p14:creationId xmlns:p14="http://schemas.microsoft.com/office/powerpoint/2010/main" val="3840378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u="sng" dirty="0" smtClean="0"/>
              <a:t>Personal Opportunities and Threats</a:t>
            </a:r>
            <a:endParaRPr lang="en-US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9873" y="2052115"/>
            <a:ext cx="3891960" cy="399782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b="1" u="sng" dirty="0" smtClean="0"/>
              <a:t>Opportunities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700" dirty="0" smtClean="0"/>
              <a:t>Have the opportunity to continue as a freelance writer</a:t>
            </a:r>
            <a:endParaRPr lang="en-US" sz="1700" dirty="0"/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700" dirty="0" smtClean="0"/>
              <a:t>Have the opportunity to start online business with digital literacy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700" dirty="0" smtClean="0"/>
              <a:t>Opportunity to become a motivational speaker with good presentation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700" dirty="0" smtClean="0"/>
              <a:t>Changing technological advancement with the scope of dealing international customers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US" sz="17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b="1" u="sng" dirty="0" smtClean="0"/>
              <a:t>Threats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700" dirty="0" smtClean="0"/>
              <a:t>Covid-19 pandemic and market closing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700" dirty="0" smtClean="0"/>
              <a:t>Intensive competition in the job market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700" dirty="0" smtClean="0"/>
              <a:t>Increasing number of knowledgeable candidates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700" dirty="0" smtClean="0"/>
              <a:t>Increasing risk in online business platforms 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38131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9557" y="555628"/>
            <a:ext cx="7958331" cy="1077229"/>
          </a:xfrm>
        </p:spPr>
        <p:txBody>
          <a:bodyPr/>
          <a:lstStyle/>
          <a:p>
            <a:pPr algn="ctr"/>
            <a:r>
              <a:rPr lang="en-US" b="1" u="sng" dirty="0" smtClean="0"/>
              <a:t>Personal Development Plan</a:t>
            </a:r>
            <a:endParaRPr lang="en-US" b="1" u="sng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4998381"/>
              </p:ext>
            </p:extLst>
          </p:nvPr>
        </p:nvGraphicFramePr>
        <p:xfrm>
          <a:off x="1410789" y="1463040"/>
          <a:ext cx="9627326" cy="49769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8592">
                  <a:extLst>
                    <a:ext uri="{9D8B030D-6E8A-4147-A177-3AD203B41FA5}">
                      <a16:colId xmlns:a16="http://schemas.microsoft.com/office/drawing/2014/main" val="3749147773"/>
                    </a:ext>
                  </a:extLst>
                </a:gridCol>
                <a:gridCol w="2092339">
                  <a:extLst>
                    <a:ext uri="{9D8B030D-6E8A-4147-A177-3AD203B41FA5}">
                      <a16:colId xmlns:a16="http://schemas.microsoft.com/office/drawing/2014/main" val="2109116540"/>
                    </a:ext>
                  </a:extLst>
                </a:gridCol>
                <a:gridCol w="1925465">
                  <a:extLst>
                    <a:ext uri="{9D8B030D-6E8A-4147-A177-3AD203B41FA5}">
                      <a16:colId xmlns:a16="http://schemas.microsoft.com/office/drawing/2014/main" val="2824195718"/>
                    </a:ext>
                  </a:extLst>
                </a:gridCol>
                <a:gridCol w="1925465">
                  <a:extLst>
                    <a:ext uri="{9D8B030D-6E8A-4147-A177-3AD203B41FA5}">
                      <a16:colId xmlns:a16="http://schemas.microsoft.com/office/drawing/2014/main" val="1850055960"/>
                    </a:ext>
                  </a:extLst>
                </a:gridCol>
                <a:gridCol w="1925465">
                  <a:extLst>
                    <a:ext uri="{9D8B030D-6E8A-4147-A177-3AD203B41FA5}">
                      <a16:colId xmlns:a16="http://schemas.microsoft.com/office/drawing/2014/main" val="4059531328"/>
                    </a:ext>
                  </a:extLst>
                </a:gridCol>
              </a:tblGrid>
              <a:tr h="79178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>
                          <a:solidFill>
                            <a:schemeClr val="bg2"/>
                          </a:solidFill>
                        </a:rPr>
                        <a:t>Skills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>
                          <a:solidFill>
                            <a:schemeClr val="bg2"/>
                          </a:solidFill>
                        </a:rPr>
                        <a:t>Improvement Areas</a:t>
                      </a:r>
                      <a:endParaRPr lang="en-US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>
                          <a:solidFill>
                            <a:schemeClr val="bg2"/>
                          </a:solidFill>
                        </a:rPr>
                        <a:t>Actions for Development</a:t>
                      </a:r>
                      <a:endParaRPr lang="en-US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>
                          <a:solidFill>
                            <a:schemeClr val="bg2"/>
                          </a:solidFill>
                        </a:rPr>
                        <a:t>Time Duration</a:t>
                      </a:r>
                      <a:endParaRPr lang="en-US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>
                          <a:solidFill>
                            <a:schemeClr val="bg2"/>
                          </a:solidFill>
                        </a:rPr>
                        <a:t>Evidence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7764670"/>
                  </a:ext>
                </a:extLst>
              </a:tr>
              <a:tr h="1960617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smtClean="0"/>
                        <a:t>Public </a:t>
                      </a:r>
                      <a:r>
                        <a:rPr lang="en-US" sz="1400" dirty="0" smtClean="0"/>
                        <a:t>Communication skill</a:t>
                      </a:r>
                    </a:p>
                    <a:p>
                      <a:pPr algn="just"/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00050" indent="-400050" algn="just">
                        <a:buFont typeface="+mj-lt"/>
                        <a:buAutoNum type="romanUcPeriod"/>
                      </a:pPr>
                      <a:r>
                        <a:rPr lang="en-US" sz="1400" dirty="0" smtClean="0"/>
                        <a:t>Lack</a:t>
                      </a:r>
                      <a:r>
                        <a:rPr lang="en-US" sz="1400" baseline="0" dirty="0" smtClean="0"/>
                        <a:t> of networking with people.</a:t>
                      </a:r>
                    </a:p>
                    <a:p>
                      <a:pPr marL="400050" indent="-400050" algn="just">
                        <a:buFont typeface="+mj-lt"/>
                        <a:buAutoNum type="romanUcPeriod"/>
                      </a:pPr>
                      <a:r>
                        <a:rPr lang="en-US" sz="1400" baseline="0" dirty="0" smtClean="0"/>
                        <a:t>Little knowledge about foreign language.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00050" indent="-400050" algn="just">
                        <a:buFont typeface="+mj-lt"/>
                        <a:buAutoNum type="romanUcPeriod"/>
                      </a:pPr>
                      <a:r>
                        <a:rPr lang="en-US" sz="1400" dirty="0" smtClean="0"/>
                        <a:t>Join cultural programmes and debating clubs.</a:t>
                      </a:r>
                    </a:p>
                    <a:p>
                      <a:pPr marL="400050" indent="-400050" algn="just">
                        <a:buFont typeface="+mj-lt"/>
                        <a:buAutoNum type="romanUcPeriod"/>
                      </a:pPr>
                      <a:r>
                        <a:rPr lang="en-US" sz="1400" dirty="0" smtClean="0"/>
                        <a:t>Interact with academic people for creating networking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/>
                        <a:t>4 Months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 smtClean="0"/>
                        <a:t>Maintaining good communication and relationship with</a:t>
                      </a:r>
                      <a:r>
                        <a:rPr lang="en-US" sz="1400" baseline="0" dirty="0" smtClean="0"/>
                        <a:t> friends, teachers and academic individuals.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3886726"/>
                  </a:ext>
                </a:extLst>
              </a:tr>
              <a:tr h="2224545"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Professional Knowledge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00050" indent="-400050">
                        <a:buFont typeface="+mj-lt"/>
                        <a:buAutoNum type="romanUcPeriod"/>
                      </a:pPr>
                      <a:r>
                        <a:rPr lang="en-US" sz="1400" dirty="0" smtClean="0"/>
                        <a:t>Knowledge</a:t>
                      </a:r>
                      <a:r>
                        <a:rPr lang="en-US" sz="1400" baseline="0" dirty="0" smtClean="0"/>
                        <a:t> about marketing</a:t>
                      </a:r>
                    </a:p>
                    <a:p>
                      <a:pPr marL="400050" indent="-400050">
                        <a:buFont typeface="+mj-lt"/>
                        <a:buAutoNum type="romanUcPeriod"/>
                      </a:pPr>
                      <a:r>
                        <a:rPr lang="en-US" sz="1400" baseline="0" dirty="0" smtClean="0"/>
                        <a:t>Online platforms literacy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00050" indent="-400050" algn="just">
                        <a:buFont typeface="+mj-lt"/>
                        <a:buAutoNum type="romanUcPeriod"/>
                      </a:pPr>
                      <a:r>
                        <a:rPr lang="en-US" sz="1400" dirty="0" smtClean="0"/>
                        <a:t>Doing</a:t>
                      </a:r>
                      <a:r>
                        <a:rPr lang="en-US" sz="1400" baseline="0" dirty="0" smtClean="0"/>
                        <a:t> part time marketing job </a:t>
                      </a:r>
                    </a:p>
                    <a:p>
                      <a:pPr marL="400050" indent="-400050" algn="just">
                        <a:buFont typeface="+mj-lt"/>
                        <a:buAutoNum type="romanUcPeriod"/>
                      </a:pPr>
                      <a:r>
                        <a:rPr lang="en-US" sz="1400" baseline="0" dirty="0" smtClean="0"/>
                        <a:t>Analysing online sources and materials by attending seminar</a:t>
                      </a:r>
                    </a:p>
                    <a:p>
                      <a:pPr marL="400050" indent="-400050">
                        <a:buFont typeface="+mj-lt"/>
                        <a:buAutoNum type="romanUcPeriod"/>
                      </a:pP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/>
                        <a:t>5</a:t>
                      </a:r>
                      <a:r>
                        <a:rPr lang="en-US" sz="1400" baseline="0" dirty="0" smtClean="0"/>
                        <a:t> months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 smtClean="0"/>
                        <a:t>Getting Information</a:t>
                      </a:r>
                      <a:r>
                        <a:rPr lang="en-US" sz="1400" baseline="0" dirty="0" smtClean="0"/>
                        <a:t> and Communication Technology related training from IT operators.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95486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285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5053" y="452894"/>
            <a:ext cx="7958331" cy="1077229"/>
          </a:xfrm>
        </p:spPr>
        <p:txBody>
          <a:bodyPr/>
          <a:lstStyle/>
          <a:p>
            <a:pPr algn="ctr"/>
            <a:r>
              <a:rPr lang="en-US" b="1" u="sng" dirty="0"/>
              <a:t>Personal Development Plan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1751283"/>
              </p:ext>
            </p:extLst>
          </p:nvPr>
        </p:nvGraphicFramePr>
        <p:xfrm>
          <a:off x="1410790" y="1438683"/>
          <a:ext cx="9405255" cy="492425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81051">
                  <a:extLst>
                    <a:ext uri="{9D8B030D-6E8A-4147-A177-3AD203B41FA5}">
                      <a16:colId xmlns:a16="http://schemas.microsoft.com/office/drawing/2014/main" val="3561528027"/>
                    </a:ext>
                  </a:extLst>
                </a:gridCol>
                <a:gridCol w="1881051">
                  <a:extLst>
                    <a:ext uri="{9D8B030D-6E8A-4147-A177-3AD203B41FA5}">
                      <a16:colId xmlns:a16="http://schemas.microsoft.com/office/drawing/2014/main" val="2155733491"/>
                    </a:ext>
                  </a:extLst>
                </a:gridCol>
                <a:gridCol w="1881051">
                  <a:extLst>
                    <a:ext uri="{9D8B030D-6E8A-4147-A177-3AD203B41FA5}">
                      <a16:colId xmlns:a16="http://schemas.microsoft.com/office/drawing/2014/main" val="2926042844"/>
                    </a:ext>
                  </a:extLst>
                </a:gridCol>
                <a:gridCol w="1881051">
                  <a:extLst>
                    <a:ext uri="{9D8B030D-6E8A-4147-A177-3AD203B41FA5}">
                      <a16:colId xmlns:a16="http://schemas.microsoft.com/office/drawing/2014/main" val="671484067"/>
                    </a:ext>
                  </a:extLst>
                </a:gridCol>
                <a:gridCol w="1881051">
                  <a:extLst>
                    <a:ext uri="{9D8B030D-6E8A-4147-A177-3AD203B41FA5}">
                      <a16:colId xmlns:a16="http://schemas.microsoft.com/office/drawing/2014/main" val="1367169589"/>
                    </a:ext>
                  </a:extLst>
                </a:gridCol>
              </a:tblGrid>
              <a:tr h="1083775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Skills</a:t>
                      </a:r>
                      <a:endParaRPr lang="en-US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Improvement Areas</a:t>
                      </a:r>
                      <a:endParaRPr lang="en-US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Actions for Development</a:t>
                      </a:r>
                    </a:p>
                    <a:p>
                      <a:pPr algn="ctr"/>
                      <a:endParaRPr lang="en-US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Time Duration</a:t>
                      </a:r>
                      <a:endParaRPr lang="en-US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Evidence </a:t>
                      </a:r>
                      <a:endParaRPr lang="en-US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8511558"/>
                  </a:ext>
                </a:extLst>
              </a:tr>
              <a:tr h="1083775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 smtClean="0"/>
                        <a:t>Utilisation of Time Management</a:t>
                      </a:r>
                      <a:r>
                        <a:rPr lang="en-US" sz="1600" baseline="0" dirty="0" smtClean="0"/>
                        <a:t> Tools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00050" indent="-400050" algn="just">
                        <a:buFont typeface="+mj-lt"/>
                        <a:buAutoNum type="romanUcPeriod"/>
                      </a:pPr>
                      <a:r>
                        <a:rPr lang="en-US" sz="1600" dirty="0" smtClean="0"/>
                        <a:t>Lacking of balancing time frame.</a:t>
                      </a:r>
                    </a:p>
                    <a:p>
                      <a:pPr marL="400050" indent="-400050" algn="just">
                        <a:buFont typeface="+mj-lt"/>
                        <a:buAutoNum type="romanUcPeriod"/>
                      </a:pPr>
                      <a:r>
                        <a:rPr lang="en-US" sz="1600" dirty="0" smtClean="0"/>
                        <a:t>No use</a:t>
                      </a:r>
                      <a:r>
                        <a:rPr lang="en-US" sz="1600" baseline="0" dirty="0" smtClean="0"/>
                        <a:t> of time management tools.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00050" indent="-400050" algn="just">
                        <a:buFont typeface="+mj-lt"/>
                        <a:buAutoNum type="romanUcPeriod"/>
                      </a:pPr>
                      <a:r>
                        <a:rPr lang="en-US" sz="1600" dirty="0" smtClean="0"/>
                        <a:t>Appropriate</a:t>
                      </a:r>
                      <a:r>
                        <a:rPr lang="en-US" sz="1600" baseline="0" dirty="0" smtClean="0"/>
                        <a:t> planning of work schedule.</a:t>
                      </a:r>
                    </a:p>
                    <a:p>
                      <a:pPr marL="400050" indent="-400050" algn="just">
                        <a:buFont typeface="+mj-lt"/>
                        <a:buAutoNum type="romanUcPeriod"/>
                      </a:pPr>
                      <a:r>
                        <a:rPr lang="en-US" sz="1600" baseline="0" dirty="0" smtClean="0"/>
                        <a:t>Giving emphasise on collecting resources.</a:t>
                      </a:r>
                    </a:p>
                    <a:p>
                      <a:pPr algn="just"/>
                      <a:r>
                        <a:rPr lang="en-US" sz="1600" baseline="0" dirty="0" smtClean="0"/>
                        <a:t> 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3 Months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 smtClean="0"/>
                        <a:t>Learning about</a:t>
                      </a:r>
                      <a:r>
                        <a:rPr lang="en-US" sz="1600" baseline="0" dirty="0" smtClean="0"/>
                        <a:t> managerial organisation, planning and controlling system.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1007697"/>
                  </a:ext>
                </a:extLst>
              </a:tr>
              <a:tr h="1083775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 smtClean="0"/>
                        <a:t>Planning Skill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 smtClean="0"/>
                        <a:t>Experience of executing innovative ideas and projects.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 smtClean="0"/>
                        <a:t>Understanding customers and clients requirements with follow up procedures.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3 Months 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 smtClean="0"/>
                        <a:t>Joining in</a:t>
                      </a:r>
                      <a:r>
                        <a:rPr lang="en-US" sz="1600" baseline="0" dirty="0" smtClean="0"/>
                        <a:t> a project that working with planning, organising and resource allocating.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95298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4267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1" y="746875"/>
            <a:ext cx="2664361" cy="1695880"/>
          </a:xfrm>
        </p:spPr>
        <p:txBody>
          <a:bodyPr>
            <a:normAutofit/>
          </a:bodyPr>
          <a:lstStyle/>
          <a:p>
            <a:pPr algn="ctr"/>
            <a:r>
              <a:rPr lang="en-US" sz="2800" b="1" u="sng" dirty="0" smtClean="0"/>
              <a:t>Time Management Tool</a:t>
            </a:r>
            <a:br>
              <a:rPr lang="en-US" sz="2800" b="1" u="sng" dirty="0" smtClean="0"/>
            </a:br>
            <a:endParaRPr lang="en-US" sz="28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94920" y="1121565"/>
            <a:ext cx="5446278" cy="5736435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US" dirty="0" smtClean="0"/>
              <a:t>Time management skill is imperative for a person that helps individual to set clear goals with priority and time limitation of completing the work (</a:t>
            </a:r>
            <a:r>
              <a:rPr lang="en-US" dirty="0" err="1"/>
              <a:t>Pehlivan</a:t>
            </a:r>
            <a:r>
              <a:rPr lang="en-US" dirty="0"/>
              <a:t>, </a:t>
            </a:r>
            <a:r>
              <a:rPr lang="en-US" dirty="0" smtClean="0"/>
              <a:t>2013). There are some time management tools that are the learning of this module are: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900" dirty="0" smtClean="0"/>
              <a:t>Time Camp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900" dirty="0" smtClean="0"/>
              <a:t>Active Collab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900" dirty="0" smtClean="0"/>
              <a:t>Proof Hub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900" dirty="0" smtClean="0"/>
              <a:t>Clarizen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900" dirty="0" smtClean="0"/>
              <a:t>Harvest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900" dirty="0" smtClean="0"/>
              <a:t>Note taking software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900" dirty="0" smtClean="0"/>
              <a:t>Time tracker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sz="1900" dirty="0" smtClean="0"/>
              <a:t>Specialised time management app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US" dirty="0" smtClean="0"/>
          </a:p>
          <a:p>
            <a:pPr marL="0" indent="0" algn="just">
              <a:buNone/>
            </a:pPr>
            <a:endParaRPr lang="en-US" dirty="0"/>
          </a:p>
        </p:txBody>
      </p:sp>
      <p:pic>
        <p:nvPicPr>
          <p:cNvPr id="5122" name="Picture 2" descr="What is Project Time Management? | AIMS UK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49" t="9966" r="14774" b="7139"/>
          <a:stretch/>
        </p:blipFill>
        <p:spPr bwMode="auto">
          <a:xfrm>
            <a:off x="1068509" y="2181497"/>
            <a:ext cx="4467983" cy="4023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7843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u="sng" dirty="0" smtClean="0"/>
              <a:t>Application of Time Management Tool</a:t>
            </a:r>
            <a:endParaRPr lang="en-US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1416" y="1567543"/>
            <a:ext cx="9522823" cy="4885508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US" b="1" u="sng" dirty="0" smtClean="0"/>
              <a:t>Using time planer and making list:</a:t>
            </a:r>
            <a:r>
              <a:rPr lang="en-US" b="1" dirty="0" smtClean="0"/>
              <a:t> </a:t>
            </a:r>
            <a:r>
              <a:rPr lang="en-US" sz="1800" dirty="0" smtClean="0"/>
              <a:t>In the time planner all the plans are contain as an organised way and on the basis of work making a work list is the first application.</a:t>
            </a:r>
            <a:endParaRPr lang="en-US" sz="1800" b="1" dirty="0" smtClean="0"/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b="1" u="sng" dirty="0" smtClean="0"/>
              <a:t>Working from a schedule</a:t>
            </a:r>
            <a:r>
              <a:rPr lang="en-US" dirty="0" smtClean="0"/>
              <a:t>: </a:t>
            </a:r>
            <a:r>
              <a:rPr lang="en-US" sz="1800" dirty="0" smtClean="0"/>
              <a:t>Picking up a work from the daily work schedule has effectively saved 25% time of a day and this is the next task to do work from the master list.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b="1" u="sng" dirty="0" smtClean="0"/>
              <a:t>Organisation by priority</a:t>
            </a:r>
            <a:r>
              <a:rPr lang="en-US" dirty="0" smtClean="0"/>
              <a:t>: </a:t>
            </a:r>
            <a:r>
              <a:rPr lang="en-US" sz="1800" dirty="0" smtClean="0"/>
              <a:t>According to the importance the work will be done and this will increase the quality of performance within time limit.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b="1" u="sng" dirty="0" smtClean="0"/>
              <a:t>Time management techniques</a:t>
            </a:r>
            <a:r>
              <a:rPr lang="en-US" b="1" dirty="0" smtClean="0"/>
              <a:t>: </a:t>
            </a:r>
            <a:r>
              <a:rPr lang="en-US" sz="1800" dirty="0" smtClean="0"/>
              <a:t>Digital personal assistant and computer based planner may help to remind the submission time and required time for a particular task. In this case the 80 20 Rule can be followed and Eat the Frog time management techniques can be applied.</a:t>
            </a:r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2052866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40056" y="387806"/>
            <a:ext cx="7950984" cy="1081705"/>
          </a:xfrm>
        </p:spPr>
        <p:txBody>
          <a:bodyPr>
            <a:normAutofit/>
          </a:bodyPr>
          <a:lstStyle/>
          <a:p>
            <a:pPr algn="ctr"/>
            <a:r>
              <a:rPr lang="en-US" sz="3200" b="1" u="sng" dirty="0" smtClean="0"/>
              <a:t>Conclusion and References</a:t>
            </a:r>
            <a:endParaRPr lang="en-US" sz="32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58538" y="1523007"/>
            <a:ext cx="4550968" cy="4472843"/>
          </a:xfrm>
        </p:spPr>
        <p:txBody>
          <a:bodyPr>
            <a:normAutofit fontScale="40000" lnSpcReduction="20000"/>
          </a:bodyPr>
          <a:lstStyle/>
          <a:p>
            <a:pPr marL="0" indent="0" algn="ctr">
              <a:buNone/>
            </a:pPr>
            <a:r>
              <a:rPr lang="en-US" sz="5000" b="1" u="sng" dirty="0" smtClean="0"/>
              <a:t>Conclusion</a:t>
            </a:r>
          </a:p>
          <a:p>
            <a:pPr marL="0" indent="0" algn="just">
              <a:buNone/>
            </a:pPr>
            <a:r>
              <a:rPr lang="en-US" sz="4000" dirty="0" smtClean="0"/>
              <a:t>In personal working or academic like the analysis of SWOT helps individual to identify the areas that need to give more focus and emphasise (Sen, 2010). Also personal development plan is a framework that guide a student to complete future goals and objectives with priority list. In this presentation some time management tools and techniques have presented that will be applied as a learning module. </a:t>
            </a:r>
            <a:endParaRPr lang="en-US" sz="4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49069" y="1565490"/>
            <a:ext cx="4384541" cy="4652430"/>
          </a:xfrm>
        </p:spPr>
        <p:txBody>
          <a:bodyPr>
            <a:normAutofit fontScale="40000" lnSpcReduction="20000"/>
          </a:bodyPr>
          <a:lstStyle/>
          <a:p>
            <a:pPr marL="0" indent="0" algn="ctr">
              <a:buNone/>
            </a:pPr>
            <a:r>
              <a:rPr lang="en-US" sz="5000" b="1" u="sng" dirty="0" smtClean="0"/>
              <a:t>References</a:t>
            </a:r>
            <a:endParaRPr lang="en-US" sz="5000" b="1" u="sng" dirty="0"/>
          </a:p>
          <a:p>
            <a:pPr marL="514350" indent="-514350" algn="just">
              <a:buFont typeface="+mj-lt"/>
              <a:buAutoNum type="romanUcPeriod"/>
            </a:pPr>
            <a:r>
              <a:rPr lang="en-US" sz="2900" dirty="0"/>
              <a:t>Holly, M.L., (1989). Reflective writing and the spirit of inquiry. </a:t>
            </a:r>
            <a:r>
              <a:rPr lang="en-US" sz="2900" i="1" dirty="0"/>
              <a:t>Cambridge Journal of Education</a:t>
            </a:r>
            <a:r>
              <a:rPr lang="en-US" sz="2900" dirty="0"/>
              <a:t>, </a:t>
            </a:r>
            <a:r>
              <a:rPr lang="en-US" sz="2900" i="1" dirty="0"/>
              <a:t>19</a:t>
            </a:r>
            <a:r>
              <a:rPr lang="en-US" sz="2900" dirty="0"/>
              <a:t>(1). </a:t>
            </a:r>
            <a:endParaRPr lang="en-US" sz="2900" dirty="0" smtClean="0"/>
          </a:p>
          <a:p>
            <a:pPr marL="514350" indent="-514350" algn="just">
              <a:buFont typeface="+mj-lt"/>
              <a:buAutoNum type="romanUcPeriod"/>
            </a:pPr>
            <a:r>
              <a:rPr lang="en-US" sz="2900" dirty="0" smtClean="0"/>
              <a:t>Norwich </a:t>
            </a:r>
            <a:r>
              <a:rPr lang="en-US" sz="2900" dirty="0"/>
              <a:t>University Online, (2017). The 4 Components of the Experiential Learning Cycle. [Online]. Available at: https://online.norwich.edu/academic-programs/resources/4-components-experiential-learning-cycle. [Accessed 27 March 2022].</a:t>
            </a:r>
          </a:p>
          <a:p>
            <a:pPr marL="514350" indent="-514350" algn="just">
              <a:buFont typeface="+mj-lt"/>
              <a:buAutoNum type="romanUcPeriod"/>
            </a:pPr>
            <a:r>
              <a:rPr lang="en-US" sz="2900" dirty="0" err="1"/>
              <a:t>Pehlivan</a:t>
            </a:r>
            <a:r>
              <a:rPr lang="en-US" sz="2900" dirty="0"/>
              <a:t>, A., (2013). The effect of the time management skills of students taking a financial accounting course on their course grades and grade point averages. </a:t>
            </a:r>
            <a:r>
              <a:rPr lang="en-US" sz="2900" i="1" dirty="0"/>
              <a:t>International Journal of Business and Social Science</a:t>
            </a:r>
            <a:r>
              <a:rPr lang="en-US" sz="2900" dirty="0"/>
              <a:t>, </a:t>
            </a:r>
            <a:r>
              <a:rPr lang="en-US" sz="2900" i="1" dirty="0"/>
              <a:t>4</a:t>
            </a:r>
            <a:r>
              <a:rPr lang="en-US" sz="2900" dirty="0"/>
              <a:t>(5</a:t>
            </a:r>
            <a:r>
              <a:rPr lang="en-US" sz="2900" dirty="0" smtClean="0"/>
              <a:t>).</a:t>
            </a:r>
          </a:p>
          <a:p>
            <a:pPr marL="514350" indent="-514350" algn="just">
              <a:buFont typeface="+mj-lt"/>
              <a:buAutoNum type="romanUcPeriod"/>
            </a:pPr>
            <a:r>
              <a:rPr lang="en-US" sz="2900" dirty="0"/>
              <a:t>Sen, B.A., (2010). Reflective writing: a management skill. </a:t>
            </a:r>
            <a:r>
              <a:rPr lang="en-US" sz="2900" i="1" dirty="0"/>
              <a:t>Library management</a:t>
            </a:r>
            <a:r>
              <a:rPr lang="en-US" sz="2900" dirty="0" smtClean="0"/>
              <a:t>.</a:t>
            </a:r>
          </a:p>
          <a:p>
            <a:pPr marL="514350" indent="-514350" algn="just">
              <a:buFont typeface="+mj-lt"/>
              <a:buAutoNum type="romanUcPeriod"/>
            </a:pPr>
            <a:endParaRPr lang="en-US" sz="2900" dirty="0"/>
          </a:p>
          <a:p>
            <a:pPr marL="514350" indent="-514350" algn="just">
              <a:buFont typeface="+mj-lt"/>
              <a:buAutoNum type="romanUcPeriod"/>
            </a:pPr>
            <a:endParaRPr lang="en-US" sz="2900" dirty="0"/>
          </a:p>
          <a:p>
            <a:pPr marL="514350" indent="-514350" algn="ctr">
              <a:buFont typeface="+mj-lt"/>
              <a:buAutoNum type="romanU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356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TM16401375[[fn=Madison]]</Template>
  <TotalTime>108</TotalTime>
  <Words>741</Words>
  <Application>Microsoft Office PowerPoint</Application>
  <PresentationFormat>Widescreen</PresentationFormat>
  <Paragraphs>98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MS Shell Dlg 2</vt:lpstr>
      <vt:lpstr>Wingdings</vt:lpstr>
      <vt:lpstr>Wingdings 3</vt:lpstr>
      <vt:lpstr>Madison</vt:lpstr>
      <vt:lpstr>PowerPoint Presentation</vt:lpstr>
      <vt:lpstr>Introduction</vt:lpstr>
      <vt:lpstr>Personal SWOT Analysis</vt:lpstr>
      <vt:lpstr>Personal Strengths and Weaknesses</vt:lpstr>
      <vt:lpstr>Personal Opportunities and Threats</vt:lpstr>
      <vt:lpstr>Personal Development Plan</vt:lpstr>
      <vt:lpstr>Personal Development Plan</vt:lpstr>
      <vt:lpstr>Time Management Tool </vt:lpstr>
      <vt:lpstr>Application of Time Management Tool</vt:lpstr>
      <vt:lpstr>Conclusion and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260</cp:revision>
  <dcterms:created xsi:type="dcterms:W3CDTF">2022-03-28T14:12:12Z</dcterms:created>
  <dcterms:modified xsi:type="dcterms:W3CDTF">2022-03-28T16:00:38Z</dcterms:modified>
</cp:coreProperties>
</file>