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 id="2147483738" r:id="rId5"/>
  </p:sldMasterIdLst>
  <p:sldIdLst>
    <p:sldId id="256" r:id="rId6"/>
    <p:sldId id="257" r:id="rId7"/>
    <p:sldId id="261" r:id="rId8"/>
    <p:sldId id="258" r:id="rId9"/>
    <p:sldId id="259" r:id="rId10"/>
    <p:sldId id="262" r:id="rId11"/>
    <p:sldId id="263" r:id="rId12"/>
    <p:sldId id="265" r:id="rId13"/>
    <p:sldId id="270" r:id="rId14"/>
    <p:sldId id="267" r:id="rId15"/>
    <p:sldId id="269"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1869B77-602C-4DC0-9D7C-24B32C160624}">
          <p14:sldIdLst>
            <p14:sldId id="256"/>
            <p14:sldId id="257"/>
            <p14:sldId id="261"/>
            <p14:sldId id="258"/>
            <p14:sldId id="259"/>
            <p14:sldId id="262"/>
            <p14:sldId id="263"/>
            <p14:sldId id="265"/>
            <p14:sldId id="270"/>
            <p14:sldId id="267"/>
          </p14:sldIdLst>
        </p14:section>
        <p14:section name="Untitled Section" id="{0A882BDA-BA9F-41BF-B2AA-9C451EBDF49A}">
          <p14:sldIdLst>
            <p14:sldId id="269"/>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0D4AE0-94F3-4CCC-9426-5A31E753C236}"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FC43B287-0FB0-4FEE-8F03-6495A27A2F2C}">
      <dgm:prSet/>
      <dgm:spPr/>
      <dgm:t>
        <a:bodyPr/>
        <a:lstStyle/>
        <a:p>
          <a:r>
            <a:rPr lang="en-GB"/>
            <a:t>Definition of Social Health Worker </a:t>
          </a:r>
          <a:endParaRPr lang="en-US"/>
        </a:p>
      </dgm:t>
    </dgm:pt>
    <dgm:pt modelId="{09B9C4C3-8CB6-42AA-BF95-83935504D0E7}" type="parTrans" cxnId="{E5E35226-9A34-4747-8F6B-E52367A6DC86}">
      <dgm:prSet/>
      <dgm:spPr/>
      <dgm:t>
        <a:bodyPr/>
        <a:lstStyle/>
        <a:p>
          <a:endParaRPr lang="en-US"/>
        </a:p>
      </dgm:t>
    </dgm:pt>
    <dgm:pt modelId="{07D12848-EA24-4CD9-BADF-485FAA4F10FF}" type="sibTrans" cxnId="{E5E35226-9A34-4747-8F6B-E52367A6DC86}">
      <dgm:prSet/>
      <dgm:spPr/>
      <dgm:t>
        <a:bodyPr/>
        <a:lstStyle/>
        <a:p>
          <a:endParaRPr lang="en-US"/>
        </a:p>
      </dgm:t>
    </dgm:pt>
    <dgm:pt modelId="{58F6A7AA-6EDE-4344-8665-B1E112603D16}">
      <dgm:prSet/>
      <dgm:spPr/>
      <dgm:t>
        <a:bodyPr/>
        <a:lstStyle/>
        <a:p>
          <a:r>
            <a:rPr lang="en-GB"/>
            <a:t>Reason for Chosing </a:t>
          </a:r>
          <a:endParaRPr lang="en-US"/>
        </a:p>
      </dgm:t>
    </dgm:pt>
    <dgm:pt modelId="{88A90C49-5491-4B4D-99CB-AEE5BC8312BD}" type="parTrans" cxnId="{8355B482-6FF2-439E-993C-AC5F2727889A}">
      <dgm:prSet/>
      <dgm:spPr/>
      <dgm:t>
        <a:bodyPr/>
        <a:lstStyle/>
        <a:p>
          <a:endParaRPr lang="en-US"/>
        </a:p>
      </dgm:t>
    </dgm:pt>
    <dgm:pt modelId="{0FA50D1E-9F68-4BEA-BE9C-B18E39B6782A}" type="sibTrans" cxnId="{8355B482-6FF2-439E-993C-AC5F2727889A}">
      <dgm:prSet/>
      <dgm:spPr/>
      <dgm:t>
        <a:bodyPr/>
        <a:lstStyle/>
        <a:p>
          <a:endParaRPr lang="en-US"/>
        </a:p>
      </dgm:t>
    </dgm:pt>
    <dgm:pt modelId="{A7E6B842-D81C-4733-BB3B-6D9E5ADEE074}">
      <dgm:prSet/>
      <dgm:spPr/>
      <dgm:t>
        <a:bodyPr/>
        <a:lstStyle/>
        <a:p>
          <a:r>
            <a:rPr lang="en-GB"/>
            <a:t>Research Process </a:t>
          </a:r>
          <a:endParaRPr lang="en-US"/>
        </a:p>
      </dgm:t>
    </dgm:pt>
    <dgm:pt modelId="{58099A60-4E1C-40E9-8A2C-3D92CFBBC211}" type="parTrans" cxnId="{E3A855B0-A9D9-4DD9-B523-531F5BF10534}">
      <dgm:prSet/>
      <dgm:spPr/>
      <dgm:t>
        <a:bodyPr/>
        <a:lstStyle/>
        <a:p>
          <a:endParaRPr lang="en-US"/>
        </a:p>
      </dgm:t>
    </dgm:pt>
    <dgm:pt modelId="{EF6F793F-1F1E-4C32-B1EC-813007A52EB1}" type="sibTrans" cxnId="{E3A855B0-A9D9-4DD9-B523-531F5BF10534}">
      <dgm:prSet/>
      <dgm:spPr/>
      <dgm:t>
        <a:bodyPr/>
        <a:lstStyle/>
        <a:p>
          <a:endParaRPr lang="en-US"/>
        </a:p>
      </dgm:t>
    </dgm:pt>
    <dgm:pt modelId="{C55C7AE5-80E5-4EBA-BB47-04654B6E6024}">
      <dgm:prSet/>
      <dgm:spPr/>
      <dgm:t>
        <a:bodyPr/>
        <a:lstStyle/>
        <a:p>
          <a:r>
            <a:rPr lang="en-GB"/>
            <a:t>CRAAP Test. </a:t>
          </a:r>
          <a:endParaRPr lang="en-US"/>
        </a:p>
      </dgm:t>
    </dgm:pt>
    <dgm:pt modelId="{2B70DC14-9722-4E2B-974F-FA2CF8940AD9}" type="parTrans" cxnId="{FC70CD9E-F9CB-4062-96B8-E03F3896FAC5}">
      <dgm:prSet/>
      <dgm:spPr/>
      <dgm:t>
        <a:bodyPr/>
        <a:lstStyle/>
        <a:p>
          <a:endParaRPr lang="en-US"/>
        </a:p>
      </dgm:t>
    </dgm:pt>
    <dgm:pt modelId="{B9D584A6-D09E-4578-96B1-CC1FBC4D189E}" type="sibTrans" cxnId="{FC70CD9E-F9CB-4062-96B8-E03F3896FAC5}">
      <dgm:prSet/>
      <dgm:spPr/>
      <dgm:t>
        <a:bodyPr/>
        <a:lstStyle/>
        <a:p>
          <a:endParaRPr lang="en-US"/>
        </a:p>
      </dgm:t>
    </dgm:pt>
    <dgm:pt modelId="{F6B12F43-8B5C-4E94-AA1B-ED9C76C889F4}">
      <dgm:prSet/>
      <dgm:spPr/>
      <dgm:t>
        <a:bodyPr/>
        <a:lstStyle/>
        <a:p>
          <a:r>
            <a:rPr lang="en-GB"/>
            <a:t>Challenges. </a:t>
          </a:r>
          <a:endParaRPr lang="en-US"/>
        </a:p>
      </dgm:t>
    </dgm:pt>
    <dgm:pt modelId="{1FF8D688-5F45-45DD-BB12-169E0C1B66D3}" type="parTrans" cxnId="{23D20AE6-9DB7-46B3-A909-590EDB6E7AA7}">
      <dgm:prSet/>
      <dgm:spPr/>
      <dgm:t>
        <a:bodyPr/>
        <a:lstStyle/>
        <a:p>
          <a:endParaRPr lang="en-US"/>
        </a:p>
      </dgm:t>
    </dgm:pt>
    <dgm:pt modelId="{53147B1A-3AF8-40A2-AB11-C2A32CD83DEA}" type="sibTrans" cxnId="{23D20AE6-9DB7-46B3-A909-590EDB6E7AA7}">
      <dgm:prSet/>
      <dgm:spPr/>
      <dgm:t>
        <a:bodyPr/>
        <a:lstStyle/>
        <a:p>
          <a:endParaRPr lang="en-US"/>
        </a:p>
      </dgm:t>
    </dgm:pt>
    <dgm:pt modelId="{FE392D94-1F0A-4425-938C-9CA18D868C11}">
      <dgm:prSet/>
      <dgm:spPr/>
      <dgm:t>
        <a:bodyPr/>
        <a:lstStyle/>
        <a:p>
          <a:r>
            <a:rPr lang="en-GB"/>
            <a:t>References </a:t>
          </a:r>
          <a:endParaRPr lang="en-US"/>
        </a:p>
      </dgm:t>
    </dgm:pt>
    <dgm:pt modelId="{0E3D2C57-027A-4CF0-9F05-3535B10311FE}" type="parTrans" cxnId="{34A22794-97D9-4477-A2A3-91661E73628F}">
      <dgm:prSet/>
      <dgm:spPr/>
      <dgm:t>
        <a:bodyPr/>
        <a:lstStyle/>
        <a:p>
          <a:endParaRPr lang="en-US"/>
        </a:p>
      </dgm:t>
    </dgm:pt>
    <dgm:pt modelId="{DCDEF9B4-A66B-4AD8-B1A2-A301BB266621}" type="sibTrans" cxnId="{34A22794-97D9-4477-A2A3-91661E73628F}">
      <dgm:prSet/>
      <dgm:spPr/>
      <dgm:t>
        <a:bodyPr/>
        <a:lstStyle/>
        <a:p>
          <a:endParaRPr lang="en-US"/>
        </a:p>
      </dgm:t>
    </dgm:pt>
    <dgm:pt modelId="{80D8B3FA-D0FA-4ACD-8DAA-47930BC1F13E}" type="pres">
      <dgm:prSet presAssocID="{060D4AE0-94F3-4CCC-9426-5A31E753C236}" presName="linear" presStyleCnt="0">
        <dgm:presLayoutVars>
          <dgm:dir/>
          <dgm:animLvl val="lvl"/>
          <dgm:resizeHandles val="exact"/>
        </dgm:presLayoutVars>
      </dgm:prSet>
      <dgm:spPr/>
    </dgm:pt>
    <dgm:pt modelId="{250327F3-D2B4-4B66-B35E-F1DA4173F8A6}" type="pres">
      <dgm:prSet presAssocID="{FC43B287-0FB0-4FEE-8F03-6495A27A2F2C}" presName="parentLin" presStyleCnt="0"/>
      <dgm:spPr/>
    </dgm:pt>
    <dgm:pt modelId="{7E8710AE-9A33-48A5-99CC-1B5223B3BB20}" type="pres">
      <dgm:prSet presAssocID="{FC43B287-0FB0-4FEE-8F03-6495A27A2F2C}" presName="parentLeftMargin" presStyleLbl="node1" presStyleIdx="0" presStyleCnt="6"/>
      <dgm:spPr/>
    </dgm:pt>
    <dgm:pt modelId="{232A86E8-675F-41F1-9967-3B611D739819}" type="pres">
      <dgm:prSet presAssocID="{FC43B287-0FB0-4FEE-8F03-6495A27A2F2C}" presName="parentText" presStyleLbl="node1" presStyleIdx="0" presStyleCnt="6">
        <dgm:presLayoutVars>
          <dgm:chMax val="0"/>
          <dgm:bulletEnabled val="1"/>
        </dgm:presLayoutVars>
      </dgm:prSet>
      <dgm:spPr/>
    </dgm:pt>
    <dgm:pt modelId="{45E23B7B-9BD1-468F-853F-43B4E3D667E1}" type="pres">
      <dgm:prSet presAssocID="{FC43B287-0FB0-4FEE-8F03-6495A27A2F2C}" presName="negativeSpace" presStyleCnt="0"/>
      <dgm:spPr/>
    </dgm:pt>
    <dgm:pt modelId="{43DD662A-C812-4F22-B8B9-2824D6B880D6}" type="pres">
      <dgm:prSet presAssocID="{FC43B287-0FB0-4FEE-8F03-6495A27A2F2C}" presName="childText" presStyleLbl="conFgAcc1" presStyleIdx="0" presStyleCnt="6">
        <dgm:presLayoutVars>
          <dgm:bulletEnabled val="1"/>
        </dgm:presLayoutVars>
      </dgm:prSet>
      <dgm:spPr/>
    </dgm:pt>
    <dgm:pt modelId="{49FD94FD-AFF2-44C6-988F-8E0B2CAAC987}" type="pres">
      <dgm:prSet presAssocID="{07D12848-EA24-4CD9-BADF-485FAA4F10FF}" presName="spaceBetweenRectangles" presStyleCnt="0"/>
      <dgm:spPr/>
    </dgm:pt>
    <dgm:pt modelId="{86F4BC36-7F23-4843-8935-05F2BCF28DD9}" type="pres">
      <dgm:prSet presAssocID="{58F6A7AA-6EDE-4344-8665-B1E112603D16}" presName="parentLin" presStyleCnt="0"/>
      <dgm:spPr/>
    </dgm:pt>
    <dgm:pt modelId="{4BAB12C4-5D1B-46D3-BDB4-E20D5634C1ED}" type="pres">
      <dgm:prSet presAssocID="{58F6A7AA-6EDE-4344-8665-B1E112603D16}" presName="parentLeftMargin" presStyleLbl="node1" presStyleIdx="0" presStyleCnt="6"/>
      <dgm:spPr/>
    </dgm:pt>
    <dgm:pt modelId="{CEEDA74B-F324-40A2-AC26-D509F13231C5}" type="pres">
      <dgm:prSet presAssocID="{58F6A7AA-6EDE-4344-8665-B1E112603D16}" presName="parentText" presStyleLbl="node1" presStyleIdx="1" presStyleCnt="6">
        <dgm:presLayoutVars>
          <dgm:chMax val="0"/>
          <dgm:bulletEnabled val="1"/>
        </dgm:presLayoutVars>
      </dgm:prSet>
      <dgm:spPr/>
    </dgm:pt>
    <dgm:pt modelId="{0FCA3DA1-7FBC-4D14-9A50-CA629F10AAE3}" type="pres">
      <dgm:prSet presAssocID="{58F6A7AA-6EDE-4344-8665-B1E112603D16}" presName="negativeSpace" presStyleCnt="0"/>
      <dgm:spPr/>
    </dgm:pt>
    <dgm:pt modelId="{5DD164F7-5346-4E16-8B0C-6C364B462D5F}" type="pres">
      <dgm:prSet presAssocID="{58F6A7AA-6EDE-4344-8665-B1E112603D16}" presName="childText" presStyleLbl="conFgAcc1" presStyleIdx="1" presStyleCnt="6">
        <dgm:presLayoutVars>
          <dgm:bulletEnabled val="1"/>
        </dgm:presLayoutVars>
      </dgm:prSet>
      <dgm:spPr/>
    </dgm:pt>
    <dgm:pt modelId="{2CC7BEFC-5210-48E8-A456-72066B556ABF}" type="pres">
      <dgm:prSet presAssocID="{0FA50D1E-9F68-4BEA-BE9C-B18E39B6782A}" presName="spaceBetweenRectangles" presStyleCnt="0"/>
      <dgm:spPr/>
    </dgm:pt>
    <dgm:pt modelId="{C65D47BB-5288-4098-AE77-3CDB2926AEB5}" type="pres">
      <dgm:prSet presAssocID="{A7E6B842-D81C-4733-BB3B-6D9E5ADEE074}" presName="parentLin" presStyleCnt="0"/>
      <dgm:spPr/>
    </dgm:pt>
    <dgm:pt modelId="{BFD169D5-8889-42A5-8347-9BCC981CB70B}" type="pres">
      <dgm:prSet presAssocID="{A7E6B842-D81C-4733-BB3B-6D9E5ADEE074}" presName="parentLeftMargin" presStyleLbl="node1" presStyleIdx="1" presStyleCnt="6"/>
      <dgm:spPr/>
    </dgm:pt>
    <dgm:pt modelId="{5665D3B8-FBE7-43F4-8290-002A980FF4B3}" type="pres">
      <dgm:prSet presAssocID="{A7E6B842-D81C-4733-BB3B-6D9E5ADEE074}" presName="parentText" presStyleLbl="node1" presStyleIdx="2" presStyleCnt="6">
        <dgm:presLayoutVars>
          <dgm:chMax val="0"/>
          <dgm:bulletEnabled val="1"/>
        </dgm:presLayoutVars>
      </dgm:prSet>
      <dgm:spPr/>
    </dgm:pt>
    <dgm:pt modelId="{B84183A9-5A10-4C9F-AFDE-EA769706E49F}" type="pres">
      <dgm:prSet presAssocID="{A7E6B842-D81C-4733-BB3B-6D9E5ADEE074}" presName="negativeSpace" presStyleCnt="0"/>
      <dgm:spPr/>
    </dgm:pt>
    <dgm:pt modelId="{A26DADE6-1D98-426F-A166-49730A31D0FF}" type="pres">
      <dgm:prSet presAssocID="{A7E6B842-D81C-4733-BB3B-6D9E5ADEE074}" presName="childText" presStyleLbl="conFgAcc1" presStyleIdx="2" presStyleCnt="6">
        <dgm:presLayoutVars>
          <dgm:bulletEnabled val="1"/>
        </dgm:presLayoutVars>
      </dgm:prSet>
      <dgm:spPr/>
    </dgm:pt>
    <dgm:pt modelId="{929E961D-B8D6-44C0-802F-5578184D77CA}" type="pres">
      <dgm:prSet presAssocID="{EF6F793F-1F1E-4C32-B1EC-813007A52EB1}" presName="spaceBetweenRectangles" presStyleCnt="0"/>
      <dgm:spPr/>
    </dgm:pt>
    <dgm:pt modelId="{9081C422-8D84-4FC0-B75E-56F3F409C835}" type="pres">
      <dgm:prSet presAssocID="{C55C7AE5-80E5-4EBA-BB47-04654B6E6024}" presName="parentLin" presStyleCnt="0"/>
      <dgm:spPr/>
    </dgm:pt>
    <dgm:pt modelId="{3A0CA3A0-E06B-4933-871C-62E4BFC83670}" type="pres">
      <dgm:prSet presAssocID="{C55C7AE5-80E5-4EBA-BB47-04654B6E6024}" presName="parentLeftMargin" presStyleLbl="node1" presStyleIdx="2" presStyleCnt="6"/>
      <dgm:spPr/>
    </dgm:pt>
    <dgm:pt modelId="{66F30F80-D616-45A8-A62A-90783A0649A8}" type="pres">
      <dgm:prSet presAssocID="{C55C7AE5-80E5-4EBA-BB47-04654B6E6024}" presName="parentText" presStyleLbl="node1" presStyleIdx="3" presStyleCnt="6">
        <dgm:presLayoutVars>
          <dgm:chMax val="0"/>
          <dgm:bulletEnabled val="1"/>
        </dgm:presLayoutVars>
      </dgm:prSet>
      <dgm:spPr/>
    </dgm:pt>
    <dgm:pt modelId="{DD0310E9-64BC-4B6E-862B-2B23EE2AC072}" type="pres">
      <dgm:prSet presAssocID="{C55C7AE5-80E5-4EBA-BB47-04654B6E6024}" presName="negativeSpace" presStyleCnt="0"/>
      <dgm:spPr/>
    </dgm:pt>
    <dgm:pt modelId="{9498D0F7-9B90-4521-9E86-11B14CA144FD}" type="pres">
      <dgm:prSet presAssocID="{C55C7AE5-80E5-4EBA-BB47-04654B6E6024}" presName="childText" presStyleLbl="conFgAcc1" presStyleIdx="3" presStyleCnt="6">
        <dgm:presLayoutVars>
          <dgm:bulletEnabled val="1"/>
        </dgm:presLayoutVars>
      </dgm:prSet>
      <dgm:spPr/>
    </dgm:pt>
    <dgm:pt modelId="{8E599202-4A88-4245-9E15-3A731AA86B81}" type="pres">
      <dgm:prSet presAssocID="{B9D584A6-D09E-4578-96B1-CC1FBC4D189E}" presName="spaceBetweenRectangles" presStyleCnt="0"/>
      <dgm:spPr/>
    </dgm:pt>
    <dgm:pt modelId="{BCEAB3FA-BC83-42BE-8F6E-144808289500}" type="pres">
      <dgm:prSet presAssocID="{F6B12F43-8B5C-4E94-AA1B-ED9C76C889F4}" presName="parentLin" presStyleCnt="0"/>
      <dgm:spPr/>
    </dgm:pt>
    <dgm:pt modelId="{E053A77C-B383-4660-9A97-F86B3CA58C49}" type="pres">
      <dgm:prSet presAssocID="{F6B12F43-8B5C-4E94-AA1B-ED9C76C889F4}" presName="parentLeftMargin" presStyleLbl="node1" presStyleIdx="3" presStyleCnt="6"/>
      <dgm:spPr/>
    </dgm:pt>
    <dgm:pt modelId="{03A2F1DC-99C8-4870-9A7F-12EF88CDED8C}" type="pres">
      <dgm:prSet presAssocID="{F6B12F43-8B5C-4E94-AA1B-ED9C76C889F4}" presName="parentText" presStyleLbl="node1" presStyleIdx="4" presStyleCnt="6">
        <dgm:presLayoutVars>
          <dgm:chMax val="0"/>
          <dgm:bulletEnabled val="1"/>
        </dgm:presLayoutVars>
      </dgm:prSet>
      <dgm:spPr/>
    </dgm:pt>
    <dgm:pt modelId="{386B430F-5374-4F07-9D10-A4C57B71D738}" type="pres">
      <dgm:prSet presAssocID="{F6B12F43-8B5C-4E94-AA1B-ED9C76C889F4}" presName="negativeSpace" presStyleCnt="0"/>
      <dgm:spPr/>
    </dgm:pt>
    <dgm:pt modelId="{795E4FA7-7B82-4DCB-B98A-776186279CCB}" type="pres">
      <dgm:prSet presAssocID="{F6B12F43-8B5C-4E94-AA1B-ED9C76C889F4}" presName="childText" presStyleLbl="conFgAcc1" presStyleIdx="4" presStyleCnt="6">
        <dgm:presLayoutVars>
          <dgm:bulletEnabled val="1"/>
        </dgm:presLayoutVars>
      </dgm:prSet>
      <dgm:spPr/>
    </dgm:pt>
    <dgm:pt modelId="{BDF74CCE-EF02-42DD-8D11-BC08D70FD336}" type="pres">
      <dgm:prSet presAssocID="{53147B1A-3AF8-40A2-AB11-C2A32CD83DEA}" presName="spaceBetweenRectangles" presStyleCnt="0"/>
      <dgm:spPr/>
    </dgm:pt>
    <dgm:pt modelId="{80AC73EA-0C21-44D4-B7ED-94275CCD9C05}" type="pres">
      <dgm:prSet presAssocID="{FE392D94-1F0A-4425-938C-9CA18D868C11}" presName="parentLin" presStyleCnt="0"/>
      <dgm:spPr/>
    </dgm:pt>
    <dgm:pt modelId="{0389EA7E-67D5-4D7A-A526-522C36422C89}" type="pres">
      <dgm:prSet presAssocID="{FE392D94-1F0A-4425-938C-9CA18D868C11}" presName="parentLeftMargin" presStyleLbl="node1" presStyleIdx="4" presStyleCnt="6"/>
      <dgm:spPr/>
    </dgm:pt>
    <dgm:pt modelId="{D1CD9143-18FB-4D73-B945-36136A1B65EA}" type="pres">
      <dgm:prSet presAssocID="{FE392D94-1F0A-4425-938C-9CA18D868C11}" presName="parentText" presStyleLbl="node1" presStyleIdx="5" presStyleCnt="6">
        <dgm:presLayoutVars>
          <dgm:chMax val="0"/>
          <dgm:bulletEnabled val="1"/>
        </dgm:presLayoutVars>
      </dgm:prSet>
      <dgm:spPr/>
    </dgm:pt>
    <dgm:pt modelId="{084B1186-B7C3-4F0A-B97F-24D4F638E359}" type="pres">
      <dgm:prSet presAssocID="{FE392D94-1F0A-4425-938C-9CA18D868C11}" presName="negativeSpace" presStyleCnt="0"/>
      <dgm:spPr/>
    </dgm:pt>
    <dgm:pt modelId="{981D509B-FC8E-4AC5-A1BA-3CB8AA97B767}" type="pres">
      <dgm:prSet presAssocID="{FE392D94-1F0A-4425-938C-9CA18D868C11}" presName="childText" presStyleLbl="conFgAcc1" presStyleIdx="5" presStyleCnt="6">
        <dgm:presLayoutVars>
          <dgm:bulletEnabled val="1"/>
        </dgm:presLayoutVars>
      </dgm:prSet>
      <dgm:spPr/>
    </dgm:pt>
  </dgm:ptLst>
  <dgm:cxnLst>
    <dgm:cxn modelId="{8FAEE304-6493-4D1B-9A65-D11D11A5854C}" type="presOf" srcId="{FE392D94-1F0A-4425-938C-9CA18D868C11}" destId="{D1CD9143-18FB-4D73-B945-36136A1B65EA}" srcOrd="1" destOrd="0" presId="urn:microsoft.com/office/officeart/2005/8/layout/list1"/>
    <dgm:cxn modelId="{6D25A917-F967-4014-8778-508B9BB23AC8}" type="presOf" srcId="{58F6A7AA-6EDE-4344-8665-B1E112603D16}" destId="{CEEDA74B-F324-40A2-AC26-D509F13231C5}" srcOrd="1" destOrd="0" presId="urn:microsoft.com/office/officeart/2005/8/layout/list1"/>
    <dgm:cxn modelId="{07AC0F24-A159-414A-86FD-66DCDF4D0FA3}" type="presOf" srcId="{FC43B287-0FB0-4FEE-8F03-6495A27A2F2C}" destId="{7E8710AE-9A33-48A5-99CC-1B5223B3BB20}" srcOrd="0" destOrd="0" presId="urn:microsoft.com/office/officeart/2005/8/layout/list1"/>
    <dgm:cxn modelId="{E5E35226-9A34-4747-8F6B-E52367A6DC86}" srcId="{060D4AE0-94F3-4CCC-9426-5A31E753C236}" destId="{FC43B287-0FB0-4FEE-8F03-6495A27A2F2C}" srcOrd="0" destOrd="0" parTransId="{09B9C4C3-8CB6-42AA-BF95-83935504D0E7}" sibTransId="{07D12848-EA24-4CD9-BADF-485FAA4F10FF}"/>
    <dgm:cxn modelId="{1B17702B-A371-438E-8BFB-B2E5E0FB855C}" type="presOf" srcId="{C55C7AE5-80E5-4EBA-BB47-04654B6E6024}" destId="{66F30F80-D616-45A8-A62A-90783A0649A8}" srcOrd="1" destOrd="0" presId="urn:microsoft.com/office/officeart/2005/8/layout/list1"/>
    <dgm:cxn modelId="{0D6D4D34-A9F3-4B5A-8306-BF4FEAC6A485}" type="presOf" srcId="{58F6A7AA-6EDE-4344-8665-B1E112603D16}" destId="{4BAB12C4-5D1B-46D3-BDB4-E20D5634C1ED}" srcOrd="0" destOrd="0" presId="urn:microsoft.com/office/officeart/2005/8/layout/list1"/>
    <dgm:cxn modelId="{24BC1836-8519-4B7C-B42A-9859FC5983B4}" type="presOf" srcId="{F6B12F43-8B5C-4E94-AA1B-ED9C76C889F4}" destId="{E053A77C-B383-4660-9A97-F86B3CA58C49}" srcOrd="0" destOrd="0" presId="urn:microsoft.com/office/officeart/2005/8/layout/list1"/>
    <dgm:cxn modelId="{A1544E61-5137-4041-9452-E356A7E3CF36}" type="presOf" srcId="{FE392D94-1F0A-4425-938C-9CA18D868C11}" destId="{0389EA7E-67D5-4D7A-A526-522C36422C89}" srcOrd="0" destOrd="0" presId="urn:microsoft.com/office/officeart/2005/8/layout/list1"/>
    <dgm:cxn modelId="{E3831071-EEB9-4954-9F68-4848E5B120F9}" type="presOf" srcId="{A7E6B842-D81C-4733-BB3B-6D9E5ADEE074}" destId="{BFD169D5-8889-42A5-8347-9BCC981CB70B}" srcOrd="0" destOrd="0" presId="urn:microsoft.com/office/officeart/2005/8/layout/list1"/>
    <dgm:cxn modelId="{43188779-1901-4BA8-B4E0-C0DE4CF359BC}" type="presOf" srcId="{FC43B287-0FB0-4FEE-8F03-6495A27A2F2C}" destId="{232A86E8-675F-41F1-9967-3B611D739819}" srcOrd="1" destOrd="0" presId="urn:microsoft.com/office/officeart/2005/8/layout/list1"/>
    <dgm:cxn modelId="{8C060D7D-5B51-42DC-9D0E-F1327DE94A2F}" type="presOf" srcId="{060D4AE0-94F3-4CCC-9426-5A31E753C236}" destId="{80D8B3FA-D0FA-4ACD-8DAA-47930BC1F13E}" srcOrd="0" destOrd="0" presId="urn:microsoft.com/office/officeart/2005/8/layout/list1"/>
    <dgm:cxn modelId="{8355B482-6FF2-439E-993C-AC5F2727889A}" srcId="{060D4AE0-94F3-4CCC-9426-5A31E753C236}" destId="{58F6A7AA-6EDE-4344-8665-B1E112603D16}" srcOrd="1" destOrd="0" parTransId="{88A90C49-5491-4B4D-99CB-AEE5BC8312BD}" sibTransId="{0FA50D1E-9F68-4BEA-BE9C-B18E39B6782A}"/>
    <dgm:cxn modelId="{4A55C290-7A5E-443E-A53A-5CC5C0150D2A}" type="presOf" srcId="{A7E6B842-D81C-4733-BB3B-6D9E5ADEE074}" destId="{5665D3B8-FBE7-43F4-8290-002A980FF4B3}" srcOrd="1" destOrd="0" presId="urn:microsoft.com/office/officeart/2005/8/layout/list1"/>
    <dgm:cxn modelId="{A12CE091-7C35-482D-84F7-F17E854CFDBE}" type="presOf" srcId="{C55C7AE5-80E5-4EBA-BB47-04654B6E6024}" destId="{3A0CA3A0-E06B-4933-871C-62E4BFC83670}" srcOrd="0" destOrd="0" presId="urn:microsoft.com/office/officeart/2005/8/layout/list1"/>
    <dgm:cxn modelId="{34A22794-97D9-4477-A2A3-91661E73628F}" srcId="{060D4AE0-94F3-4CCC-9426-5A31E753C236}" destId="{FE392D94-1F0A-4425-938C-9CA18D868C11}" srcOrd="5" destOrd="0" parTransId="{0E3D2C57-027A-4CF0-9F05-3535B10311FE}" sibTransId="{DCDEF9B4-A66B-4AD8-B1A2-A301BB266621}"/>
    <dgm:cxn modelId="{FC70CD9E-F9CB-4062-96B8-E03F3896FAC5}" srcId="{060D4AE0-94F3-4CCC-9426-5A31E753C236}" destId="{C55C7AE5-80E5-4EBA-BB47-04654B6E6024}" srcOrd="3" destOrd="0" parTransId="{2B70DC14-9722-4E2B-974F-FA2CF8940AD9}" sibTransId="{B9D584A6-D09E-4578-96B1-CC1FBC4D189E}"/>
    <dgm:cxn modelId="{E3A855B0-A9D9-4DD9-B523-531F5BF10534}" srcId="{060D4AE0-94F3-4CCC-9426-5A31E753C236}" destId="{A7E6B842-D81C-4733-BB3B-6D9E5ADEE074}" srcOrd="2" destOrd="0" parTransId="{58099A60-4E1C-40E9-8A2C-3D92CFBBC211}" sibTransId="{EF6F793F-1F1E-4C32-B1EC-813007A52EB1}"/>
    <dgm:cxn modelId="{23D20AE6-9DB7-46B3-A909-590EDB6E7AA7}" srcId="{060D4AE0-94F3-4CCC-9426-5A31E753C236}" destId="{F6B12F43-8B5C-4E94-AA1B-ED9C76C889F4}" srcOrd="4" destOrd="0" parTransId="{1FF8D688-5F45-45DD-BB12-169E0C1B66D3}" sibTransId="{53147B1A-3AF8-40A2-AB11-C2A32CD83DEA}"/>
    <dgm:cxn modelId="{BFEA91F7-E5D1-40A7-9006-626CA1319490}" type="presOf" srcId="{F6B12F43-8B5C-4E94-AA1B-ED9C76C889F4}" destId="{03A2F1DC-99C8-4870-9A7F-12EF88CDED8C}" srcOrd="1" destOrd="0" presId="urn:microsoft.com/office/officeart/2005/8/layout/list1"/>
    <dgm:cxn modelId="{4F203809-14A1-47FC-B862-4C5AA9AFDEEC}" type="presParOf" srcId="{80D8B3FA-D0FA-4ACD-8DAA-47930BC1F13E}" destId="{250327F3-D2B4-4B66-B35E-F1DA4173F8A6}" srcOrd="0" destOrd="0" presId="urn:microsoft.com/office/officeart/2005/8/layout/list1"/>
    <dgm:cxn modelId="{3C82C861-87E8-45D5-92FC-38F2E8F580B5}" type="presParOf" srcId="{250327F3-D2B4-4B66-B35E-F1DA4173F8A6}" destId="{7E8710AE-9A33-48A5-99CC-1B5223B3BB20}" srcOrd="0" destOrd="0" presId="urn:microsoft.com/office/officeart/2005/8/layout/list1"/>
    <dgm:cxn modelId="{BFFB43B4-229B-4037-9E95-4C72693DBB38}" type="presParOf" srcId="{250327F3-D2B4-4B66-B35E-F1DA4173F8A6}" destId="{232A86E8-675F-41F1-9967-3B611D739819}" srcOrd="1" destOrd="0" presId="urn:microsoft.com/office/officeart/2005/8/layout/list1"/>
    <dgm:cxn modelId="{9CF74B2E-C0AC-4278-8E81-110C0063BCE9}" type="presParOf" srcId="{80D8B3FA-D0FA-4ACD-8DAA-47930BC1F13E}" destId="{45E23B7B-9BD1-468F-853F-43B4E3D667E1}" srcOrd="1" destOrd="0" presId="urn:microsoft.com/office/officeart/2005/8/layout/list1"/>
    <dgm:cxn modelId="{065ACEC3-AE00-483E-93B3-1DA68B71C04A}" type="presParOf" srcId="{80D8B3FA-D0FA-4ACD-8DAA-47930BC1F13E}" destId="{43DD662A-C812-4F22-B8B9-2824D6B880D6}" srcOrd="2" destOrd="0" presId="urn:microsoft.com/office/officeart/2005/8/layout/list1"/>
    <dgm:cxn modelId="{CF5ECCF8-9B4D-4EDE-A52B-FA3CA58875D8}" type="presParOf" srcId="{80D8B3FA-D0FA-4ACD-8DAA-47930BC1F13E}" destId="{49FD94FD-AFF2-44C6-988F-8E0B2CAAC987}" srcOrd="3" destOrd="0" presId="urn:microsoft.com/office/officeart/2005/8/layout/list1"/>
    <dgm:cxn modelId="{06A8D103-7086-4A73-AD97-A1DE90BD22E7}" type="presParOf" srcId="{80D8B3FA-D0FA-4ACD-8DAA-47930BC1F13E}" destId="{86F4BC36-7F23-4843-8935-05F2BCF28DD9}" srcOrd="4" destOrd="0" presId="urn:microsoft.com/office/officeart/2005/8/layout/list1"/>
    <dgm:cxn modelId="{3969523F-D095-48D9-AACA-3E1C4600ECC8}" type="presParOf" srcId="{86F4BC36-7F23-4843-8935-05F2BCF28DD9}" destId="{4BAB12C4-5D1B-46D3-BDB4-E20D5634C1ED}" srcOrd="0" destOrd="0" presId="urn:microsoft.com/office/officeart/2005/8/layout/list1"/>
    <dgm:cxn modelId="{76A1C7BB-DE77-4B7E-97FD-2AC59482AFC8}" type="presParOf" srcId="{86F4BC36-7F23-4843-8935-05F2BCF28DD9}" destId="{CEEDA74B-F324-40A2-AC26-D509F13231C5}" srcOrd="1" destOrd="0" presId="urn:microsoft.com/office/officeart/2005/8/layout/list1"/>
    <dgm:cxn modelId="{CEA68054-FF15-415F-8780-CD429FC082E7}" type="presParOf" srcId="{80D8B3FA-D0FA-4ACD-8DAA-47930BC1F13E}" destId="{0FCA3DA1-7FBC-4D14-9A50-CA629F10AAE3}" srcOrd="5" destOrd="0" presId="urn:microsoft.com/office/officeart/2005/8/layout/list1"/>
    <dgm:cxn modelId="{3BA27EB6-EFAE-4E7D-80C0-02A3090D0785}" type="presParOf" srcId="{80D8B3FA-D0FA-4ACD-8DAA-47930BC1F13E}" destId="{5DD164F7-5346-4E16-8B0C-6C364B462D5F}" srcOrd="6" destOrd="0" presId="urn:microsoft.com/office/officeart/2005/8/layout/list1"/>
    <dgm:cxn modelId="{5D283A5F-D2F5-4CD9-888F-3A5B8ABD7714}" type="presParOf" srcId="{80D8B3FA-D0FA-4ACD-8DAA-47930BC1F13E}" destId="{2CC7BEFC-5210-48E8-A456-72066B556ABF}" srcOrd="7" destOrd="0" presId="urn:microsoft.com/office/officeart/2005/8/layout/list1"/>
    <dgm:cxn modelId="{FF5A0106-BD0B-4010-B8AB-BCB4CD91F1E2}" type="presParOf" srcId="{80D8B3FA-D0FA-4ACD-8DAA-47930BC1F13E}" destId="{C65D47BB-5288-4098-AE77-3CDB2926AEB5}" srcOrd="8" destOrd="0" presId="urn:microsoft.com/office/officeart/2005/8/layout/list1"/>
    <dgm:cxn modelId="{A0A6E3AC-1C24-428B-933C-E40279E8102A}" type="presParOf" srcId="{C65D47BB-5288-4098-AE77-3CDB2926AEB5}" destId="{BFD169D5-8889-42A5-8347-9BCC981CB70B}" srcOrd="0" destOrd="0" presId="urn:microsoft.com/office/officeart/2005/8/layout/list1"/>
    <dgm:cxn modelId="{333812F1-80DC-4C3D-84AF-F822AAAF0D05}" type="presParOf" srcId="{C65D47BB-5288-4098-AE77-3CDB2926AEB5}" destId="{5665D3B8-FBE7-43F4-8290-002A980FF4B3}" srcOrd="1" destOrd="0" presId="urn:microsoft.com/office/officeart/2005/8/layout/list1"/>
    <dgm:cxn modelId="{592B4629-A117-447E-A481-0522659E87CE}" type="presParOf" srcId="{80D8B3FA-D0FA-4ACD-8DAA-47930BC1F13E}" destId="{B84183A9-5A10-4C9F-AFDE-EA769706E49F}" srcOrd="9" destOrd="0" presId="urn:microsoft.com/office/officeart/2005/8/layout/list1"/>
    <dgm:cxn modelId="{F3FD1EB5-79BB-4C6C-A079-429FA8A4FFA6}" type="presParOf" srcId="{80D8B3FA-D0FA-4ACD-8DAA-47930BC1F13E}" destId="{A26DADE6-1D98-426F-A166-49730A31D0FF}" srcOrd="10" destOrd="0" presId="urn:microsoft.com/office/officeart/2005/8/layout/list1"/>
    <dgm:cxn modelId="{6AD7D625-211E-4DF7-9DA6-3D64524D716F}" type="presParOf" srcId="{80D8B3FA-D0FA-4ACD-8DAA-47930BC1F13E}" destId="{929E961D-B8D6-44C0-802F-5578184D77CA}" srcOrd="11" destOrd="0" presId="urn:microsoft.com/office/officeart/2005/8/layout/list1"/>
    <dgm:cxn modelId="{FA6611E5-4950-4555-9875-80F70B215A3E}" type="presParOf" srcId="{80D8B3FA-D0FA-4ACD-8DAA-47930BC1F13E}" destId="{9081C422-8D84-4FC0-B75E-56F3F409C835}" srcOrd="12" destOrd="0" presId="urn:microsoft.com/office/officeart/2005/8/layout/list1"/>
    <dgm:cxn modelId="{9BD4C27B-F754-4CE9-B8DD-80C502973A0B}" type="presParOf" srcId="{9081C422-8D84-4FC0-B75E-56F3F409C835}" destId="{3A0CA3A0-E06B-4933-871C-62E4BFC83670}" srcOrd="0" destOrd="0" presId="urn:microsoft.com/office/officeart/2005/8/layout/list1"/>
    <dgm:cxn modelId="{4DDBE4F3-0E8E-46CA-8DC2-6E3C3937A88F}" type="presParOf" srcId="{9081C422-8D84-4FC0-B75E-56F3F409C835}" destId="{66F30F80-D616-45A8-A62A-90783A0649A8}" srcOrd="1" destOrd="0" presId="urn:microsoft.com/office/officeart/2005/8/layout/list1"/>
    <dgm:cxn modelId="{E01AD224-2A68-4E8A-B16B-F0A0BDD0DE01}" type="presParOf" srcId="{80D8B3FA-D0FA-4ACD-8DAA-47930BC1F13E}" destId="{DD0310E9-64BC-4B6E-862B-2B23EE2AC072}" srcOrd="13" destOrd="0" presId="urn:microsoft.com/office/officeart/2005/8/layout/list1"/>
    <dgm:cxn modelId="{A58852BF-ECA7-487E-8A42-1E9E63CBD5FE}" type="presParOf" srcId="{80D8B3FA-D0FA-4ACD-8DAA-47930BC1F13E}" destId="{9498D0F7-9B90-4521-9E86-11B14CA144FD}" srcOrd="14" destOrd="0" presId="urn:microsoft.com/office/officeart/2005/8/layout/list1"/>
    <dgm:cxn modelId="{47B6428E-323E-49D5-AE1C-E85CDFE2CB1F}" type="presParOf" srcId="{80D8B3FA-D0FA-4ACD-8DAA-47930BC1F13E}" destId="{8E599202-4A88-4245-9E15-3A731AA86B81}" srcOrd="15" destOrd="0" presId="urn:microsoft.com/office/officeart/2005/8/layout/list1"/>
    <dgm:cxn modelId="{493240C6-B5C9-4582-A770-A858A319513C}" type="presParOf" srcId="{80D8B3FA-D0FA-4ACD-8DAA-47930BC1F13E}" destId="{BCEAB3FA-BC83-42BE-8F6E-144808289500}" srcOrd="16" destOrd="0" presId="urn:microsoft.com/office/officeart/2005/8/layout/list1"/>
    <dgm:cxn modelId="{6A8E1340-8BBB-4816-BACA-05DF0CBFA38B}" type="presParOf" srcId="{BCEAB3FA-BC83-42BE-8F6E-144808289500}" destId="{E053A77C-B383-4660-9A97-F86B3CA58C49}" srcOrd="0" destOrd="0" presId="urn:microsoft.com/office/officeart/2005/8/layout/list1"/>
    <dgm:cxn modelId="{0075AF0D-EBE0-4DCC-8321-8A6B3D2E3ED2}" type="presParOf" srcId="{BCEAB3FA-BC83-42BE-8F6E-144808289500}" destId="{03A2F1DC-99C8-4870-9A7F-12EF88CDED8C}" srcOrd="1" destOrd="0" presId="urn:microsoft.com/office/officeart/2005/8/layout/list1"/>
    <dgm:cxn modelId="{8B0121E6-AA26-48FF-8932-B7ADF8787D0F}" type="presParOf" srcId="{80D8B3FA-D0FA-4ACD-8DAA-47930BC1F13E}" destId="{386B430F-5374-4F07-9D10-A4C57B71D738}" srcOrd="17" destOrd="0" presId="urn:microsoft.com/office/officeart/2005/8/layout/list1"/>
    <dgm:cxn modelId="{F0681256-32FF-4030-8866-E263924DEC7E}" type="presParOf" srcId="{80D8B3FA-D0FA-4ACD-8DAA-47930BC1F13E}" destId="{795E4FA7-7B82-4DCB-B98A-776186279CCB}" srcOrd="18" destOrd="0" presId="urn:microsoft.com/office/officeart/2005/8/layout/list1"/>
    <dgm:cxn modelId="{F942F93F-2BF5-4F76-BC5A-29E488C9FC4D}" type="presParOf" srcId="{80D8B3FA-D0FA-4ACD-8DAA-47930BC1F13E}" destId="{BDF74CCE-EF02-42DD-8D11-BC08D70FD336}" srcOrd="19" destOrd="0" presId="urn:microsoft.com/office/officeart/2005/8/layout/list1"/>
    <dgm:cxn modelId="{F65D32FA-AF4A-4096-84EA-41DF92B87042}" type="presParOf" srcId="{80D8B3FA-D0FA-4ACD-8DAA-47930BC1F13E}" destId="{80AC73EA-0C21-44D4-B7ED-94275CCD9C05}" srcOrd="20" destOrd="0" presId="urn:microsoft.com/office/officeart/2005/8/layout/list1"/>
    <dgm:cxn modelId="{D87C7115-647B-4A1C-9ED8-AB346CD5A0FE}" type="presParOf" srcId="{80AC73EA-0C21-44D4-B7ED-94275CCD9C05}" destId="{0389EA7E-67D5-4D7A-A526-522C36422C89}" srcOrd="0" destOrd="0" presId="urn:microsoft.com/office/officeart/2005/8/layout/list1"/>
    <dgm:cxn modelId="{3BC335AF-C349-4D14-8015-E904CB8396FA}" type="presParOf" srcId="{80AC73EA-0C21-44D4-B7ED-94275CCD9C05}" destId="{D1CD9143-18FB-4D73-B945-36136A1B65EA}" srcOrd="1" destOrd="0" presId="urn:microsoft.com/office/officeart/2005/8/layout/list1"/>
    <dgm:cxn modelId="{EB01473C-0AE7-44D9-A37F-1A2866950F81}" type="presParOf" srcId="{80D8B3FA-D0FA-4ACD-8DAA-47930BC1F13E}" destId="{084B1186-B7C3-4F0A-B97F-24D4F638E359}" srcOrd="21" destOrd="0" presId="urn:microsoft.com/office/officeart/2005/8/layout/list1"/>
    <dgm:cxn modelId="{30E3B0A4-85EC-4D99-B74A-1762062C624B}" type="presParOf" srcId="{80D8B3FA-D0FA-4ACD-8DAA-47930BC1F13E}" destId="{981D509B-FC8E-4AC5-A1BA-3CB8AA97B767}"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845CE0-7732-4893-AE4A-6D7B33D20E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F4C40E-C439-4DBE-829E-771918DA057D}">
      <dgm:prSet/>
      <dgm:spPr/>
      <dgm:t>
        <a:bodyPr/>
        <a:lstStyle/>
        <a:p>
          <a:r>
            <a:rPr lang="en-GB"/>
            <a:t>Social Health Worker is a professional who supports people who needs help with daily livingdue to age,disability,illness,mental health challenges or social difficulties.Their main goal isto improve   the person’s quality of life,independence and wellbeing. </a:t>
          </a:r>
          <a:endParaRPr lang="en-US"/>
        </a:p>
      </dgm:t>
    </dgm:pt>
    <dgm:pt modelId="{00669B3D-DE3C-4614-949C-F44C3A3DFF9E}" type="parTrans" cxnId="{1BD49E90-5C17-4870-B058-63A58B0387ED}">
      <dgm:prSet/>
      <dgm:spPr/>
      <dgm:t>
        <a:bodyPr/>
        <a:lstStyle/>
        <a:p>
          <a:endParaRPr lang="en-US"/>
        </a:p>
      </dgm:t>
    </dgm:pt>
    <dgm:pt modelId="{37C1FBFE-8E54-4C02-A435-EEA388E3D794}" type="sibTrans" cxnId="{1BD49E90-5C17-4870-B058-63A58B0387ED}">
      <dgm:prSet/>
      <dgm:spPr/>
      <dgm:t>
        <a:bodyPr/>
        <a:lstStyle/>
        <a:p>
          <a:endParaRPr lang="en-US"/>
        </a:p>
      </dgm:t>
    </dgm:pt>
    <dgm:pt modelId="{47AFE3FF-EABA-4E04-AC86-EB3499E1F371}">
      <dgm:prSet/>
      <dgm:spPr/>
      <dgm:t>
        <a:bodyPr/>
        <a:lstStyle/>
        <a:p>
          <a:r>
            <a:rPr lang="en-GB"/>
            <a:t>They play   key role in connecting people with healthcare services and improving overall community wellbeing. </a:t>
          </a:r>
          <a:endParaRPr lang="en-US"/>
        </a:p>
      </dgm:t>
    </dgm:pt>
    <dgm:pt modelId="{DF4D1EF4-BE19-407C-9FCC-E6278D7C3DAA}" type="parTrans" cxnId="{6D5C36AE-6C56-4E49-9E64-7BF643DF77F5}">
      <dgm:prSet/>
      <dgm:spPr/>
      <dgm:t>
        <a:bodyPr/>
        <a:lstStyle/>
        <a:p>
          <a:endParaRPr lang="en-US"/>
        </a:p>
      </dgm:t>
    </dgm:pt>
    <dgm:pt modelId="{9FD32E32-2AF5-4F4D-9A6F-E752DDB2386F}" type="sibTrans" cxnId="{6D5C36AE-6C56-4E49-9E64-7BF643DF77F5}">
      <dgm:prSet/>
      <dgm:spPr/>
      <dgm:t>
        <a:bodyPr/>
        <a:lstStyle/>
        <a:p>
          <a:endParaRPr lang="en-US"/>
        </a:p>
      </dgm:t>
    </dgm:pt>
    <dgm:pt modelId="{53A5234D-E6C4-4576-BF2F-0B15304D7DEB}">
      <dgm:prSet/>
      <dgm:spPr/>
      <dgm:t>
        <a:bodyPr/>
        <a:lstStyle/>
        <a:p>
          <a:r>
            <a:rPr lang="en-GB"/>
            <a:t>They support individuals, families and communitiesby addressing bothmedical and social needs.Their work often focuses on prevention, education and accessto services </a:t>
          </a:r>
          <a:endParaRPr lang="en-US"/>
        </a:p>
      </dgm:t>
    </dgm:pt>
    <dgm:pt modelId="{DA97503E-4EF5-42A5-BE78-BDAA2E767DD0}" type="parTrans" cxnId="{EBAF2E18-4B2D-4D3E-BFD5-D8E2C8AA45D1}">
      <dgm:prSet/>
      <dgm:spPr/>
      <dgm:t>
        <a:bodyPr/>
        <a:lstStyle/>
        <a:p>
          <a:endParaRPr lang="en-US"/>
        </a:p>
      </dgm:t>
    </dgm:pt>
    <dgm:pt modelId="{277A2AF7-D4F7-47C6-A6FB-8B467F648F72}" type="sibTrans" cxnId="{EBAF2E18-4B2D-4D3E-BFD5-D8E2C8AA45D1}">
      <dgm:prSet/>
      <dgm:spPr/>
      <dgm:t>
        <a:bodyPr/>
        <a:lstStyle/>
        <a:p>
          <a:endParaRPr lang="en-US"/>
        </a:p>
      </dgm:t>
    </dgm:pt>
    <dgm:pt modelId="{8990388E-7F16-429C-929C-21981250B81C}" type="pres">
      <dgm:prSet presAssocID="{D7845CE0-7732-4893-AE4A-6D7B33D20E9B}" presName="linear" presStyleCnt="0">
        <dgm:presLayoutVars>
          <dgm:animLvl val="lvl"/>
          <dgm:resizeHandles val="exact"/>
        </dgm:presLayoutVars>
      </dgm:prSet>
      <dgm:spPr/>
    </dgm:pt>
    <dgm:pt modelId="{8414E18B-CEB8-485C-99C6-29F494494E2A}" type="pres">
      <dgm:prSet presAssocID="{4DF4C40E-C439-4DBE-829E-771918DA057D}" presName="parentText" presStyleLbl="node1" presStyleIdx="0" presStyleCnt="3">
        <dgm:presLayoutVars>
          <dgm:chMax val="0"/>
          <dgm:bulletEnabled val="1"/>
        </dgm:presLayoutVars>
      </dgm:prSet>
      <dgm:spPr/>
    </dgm:pt>
    <dgm:pt modelId="{F8CC7D96-682E-4C5B-9D15-78D9D6120612}" type="pres">
      <dgm:prSet presAssocID="{37C1FBFE-8E54-4C02-A435-EEA388E3D794}" presName="spacer" presStyleCnt="0"/>
      <dgm:spPr/>
    </dgm:pt>
    <dgm:pt modelId="{4F1C3F12-BCEB-4C3B-BBD9-31D74CC92B55}" type="pres">
      <dgm:prSet presAssocID="{47AFE3FF-EABA-4E04-AC86-EB3499E1F371}" presName="parentText" presStyleLbl="node1" presStyleIdx="1" presStyleCnt="3">
        <dgm:presLayoutVars>
          <dgm:chMax val="0"/>
          <dgm:bulletEnabled val="1"/>
        </dgm:presLayoutVars>
      </dgm:prSet>
      <dgm:spPr/>
    </dgm:pt>
    <dgm:pt modelId="{663CEED6-72D6-4D0F-9BAC-CF0EDE320AD5}" type="pres">
      <dgm:prSet presAssocID="{9FD32E32-2AF5-4F4D-9A6F-E752DDB2386F}" presName="spacer" presStyleCnt="0"/>
      <dgm:spPr/>
    </dgm:pt>
    <dgm:pt modelId="{B30659CF-499D-4902-AF17-B175145B544B}" type="pres">
      <dgm:prSet presAssocID="{53A5234D-E6C4-4576-BF2F-0B15304D7DEB}" presName="parentText" presStyleLbl="node1" presStyleIdx="2" presStyleCnt="3">
        <dgm:presLayoutVars>
          <dgm:chMax val="0"/>
          <dgm:bulletEnabled val="1"/>
        </dgm:presLayoutVars>
      </dgm:prSet>
      <dgm:spPr/>
    </dgm:pt>
  </dgm:ptLst>
  <dgm:cxnLst>
    <dgm:cxn modelId="{EBAF2E18-4B2D-4D3E-BFD5-D8E2C8AA45D1}" srcId="{D7845CE0-7732-4893-AE4A-6D7B33D20E9B}" destId="{53A5234D-E6C4-4576-BF2F-0B15304D7DEB}" srcOrd="2" destOrd="0" parTransId="{DA97503E-4EF5-42A5-BE78-BDAA2E767DD0}" sibTransId="{277A2AF7-D4F7-47C6-A6FB-8B467F648F72}"/>
    <dgm:cxn modelId="{F364526D-8ED9-454F-838A-F3BB1C9B0D3A}" type="presOf" srcId="{D7845CE0-7732-4893-AE4A-6D7B33D20E9B}" destId="{8990388E-7F16-429C-929C-21981250B81C}" srcOrd="0" destOrd="0" presId="urn:microsoft.com/office/officeart/2005/8/layout/vList2"/>
    <dgm:cxn modelId="{6FC2FF6F-680B-4CCE-81C8-2626D9765B0E}" type="presOf" srcId="{4DF4C40E-C439-4DBE-829E-771918DA057D}" destId="{8414E18B-CEB8-485C-99C6-29F494494E2A}" srcOrd="0" destOrd="0" presId="urn:microsoft.com/office/officeart/2005/8/layout/vList2"/>
    <dgm:cxn modelId="{C4966653-314C-48E8-B746-C68A97EA44C8}" type="presOf" srcId="{47AFE3FF-EABA-4E04-AC86-EB3499E1F371}" destId="{4F1C3F12-BCEB-4C3B-BBD9-31D74CC92B55}" srcOrd="0" destOrd="0" presId="urn:microsoft.com/office/officeart/2005/8/layout/vList2"/>
    <dgm:cxn modelId="{587D348A-A0F0-4D2F-8638-4792E67722D0}" type="presOf" srcId="{53A5234D-E6C4-4576-BF2F-0B15304D7DEB}" destId="{B30659CF-499D-4902-AF17-B175145B544B}" srcOrd="0" destOrd="0" presId="urn:microsoft.com/office/officeart/2005/8/layout/vList2"/>
    <dgm:cxn modelId="{1BD49E90-5C17-4870-B058-63A58B0387ED}" srcId="{D7845CE0-7732-4893-AE4A-6D7B33D20E9B}" destId="{4DF4C40E-C439-4DBE-829E-771918DA057D}" srcOrd="0" destOrd="0" parTransId="{00669B3D-DE3C-4614-949C-F44C3A3DFF9E}" sibTransId="{37C1FBFE-8E54-4C02-A435-EEA388E3D794}"/>
    <dgm:cxn modelId="{6D5C36AE-6C56-4E49-9E64-7BF643DF77F5}" srcId="{D7845CE0-7732-4893-AE4A-6D7B33D20E9B}" destId="{47AFE3FF-EABA-4E04-AC86-EB3499E1F371}" srcOrd="1" destOrd="0" parTransId="{DF4D1EF4-BE19-407C-9FCC-E6278D7C3DAA}" sibTransId="{9FD32E32-2AF5-4F4D-9A6F-E752DDB2386F}"/>
    <dgm:cxn modelId="{5E2B2277-E5F5-44EF-A426-94CD05F3EB09}" type="presParOf" srcId="{8990388E-7F16-429C-929C-21981250B81C}" destId="{8414E18B-CEB8-485C-99C6-29F494494E2A}" srcOrd="0" destOrd="0" presId="urn:microsoft.com/office/officeart/2005/8/layout/vList2"/>
    <dgm:cxn modelId="{0FCEFD6B-0061-481A-9508-57EE527D8683}" type="presParOf" srcId="{8990388E-7F16-429C-929C-21981250B81C}" destId="{F8CC7D96-682E-4C5B-9D15-78D9D6120612}" srcOrd="1" destOrd="0" presId="urn:microsoft.com/office/officeart/2005/8/layout/vList2"/>
    <dgm:cxn modelId="{200031E1-6892-45E0-879A-C5B9D3EB714C}" type="presParOf" srcId="{8990388E-7F16-429C-929C-21981250B81C}" destId="{4F1C3F12-BCEB-4C3B-BBD9-31D74CC92B55}" srcOrd="2" destOrd="0" presId="urn:microsoft.com/office/officeart/2005/8/layout/vList2"/>
    <dgm:cxn modelId="{AC42C2DB-59BD-49E6-B916-AEB6361F1468}" type="presParOf" srcId="{8990388E-7F16-429C-929C-21981250B81C}" destId="{663CEED6-72D6-4D0F-9BAC-CF0EDE320AD5}" srcOrd="3" destOrd="0" presId="urn:microsoft.com/office/officeart/2005/8/layout/vList2"/>
    <dgm:cxn modelId="{CCDEBA27-02A4-46DC-A1A7-D6D93F3D2D4E}" type="presParOf" srcId="{8990388E-7F16-429C-929C-21981250B81C}" destId="{B30659CF-499D-4902-AF17-B175145B54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5CC1DB-E496-4C69-830A-B248F48420D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CD732E9-7D10-4F93-81F1-5F4F47FEE1A7}">
      <dgm:prSet/>
      <dgm:spPr/>
      <dgm:t>
        <a:bodyPr/>
        <a:lstStyle/>
        <a:p>
          <a:r>
            <a:rPr lang="en-GB"/>
            <a:t>I started my research into becoming a Social Health Worker while working as a nanny.In my role,I  support children’s wellbeing and work closely with families which made me more interested in health and social care. </a:t>
          </a:r>
          <a:endParaRPr lang="en-US"/>
        </a:p>
      </dgm:t>
    </dgm:pt>
    <dgm:pt modelId="{7F6D4FAE-3DD1-4FC2-B4CA-7E61B2EDB696}" type="parTrans" cxnId="{9D98A869-B7CA-4B0E-AAE7-9C89DEE03DC7}">
      <dgm:prSet/>
      <dgm:spPr/>
      <dgm:t>
        <a:bodyPr/>
        <a:lstStyle/>
        <a:p>
          <a:endParaRPr lang="en-US"/>
        </a:p>
      </dgm:t>
    </dgm:pt>
    <dgm:pt modelId="{9ACB2734-2F27-4414-A72B-8A20466D22AC}" type="sibTrans" cxnId="{9D98A869-B7CA-4B0E-AAE7-9C89DEE03DC7}">
      <dgm:prSet/>
      <dgm:spPr/>
      <dgm:t>
        <a:bodyPr/>
        <a:lstStyle/>
        <a:p>
          <a:endParaRPr lang="en-US"/>
        </a:p>
      </dgm:t>
    </dgm:pt>
    <dgm:pt modelId="{C9D67FF6-44CA-433F-9B5F-91D1D02C5C1A}">
      <dgm:prSet/>
      <dgm:spPr/>
      <dgm:t>
        <a:bodyPr/>
        <a:lstStyle/>
        <a:p>
          <a:r>
            <a:rPr lang="en-GB"/>
            <a:t>I began by looking online to understand what Social Health Worker do,including their responsibilities and required skills.I also explored the Qualifications needed in the UK,such as Health and Social Care courses and apprenticeships. </a:t>
          </a:r>
          <a:endParaRPr lang="en-US"/>
        </a:p>
      </dgm:t>
    </dgm:pt>
    <dgm:pt modelId="{179004CA-7BA0-4178-BEF5-995C0908F29A}" type="parTrans" cxnId="{C6DCDF23-E645-48AB-81AB-2042FA7E05CC}">
      <dgm:prSet/>
      <dgm:spPr/>
      <dgm:t>
        <a:bodyPr/>
        <a:lstStyle/>
        <a:p>
          <a:endParaRPr lang="en-US"/>
        </a:p>
      </dgm:t>
    </dgm:pt>
    <dgm:pt modelId="{951E39A9-DEBE-496C-B62A-891870234F14}" type="sibTrans" cxnId="{C6DCDF23-E645-48AB-81AB-2042FA7E05CC}">
      <dgm:prSet/>
      <dgm:spPr/>
      <dgm:t>
        <a:bodyPr/>
        <a:lstStyle/>
        <a:p>
          <a:endParaRPr lang="en-US"/>
        </a:p>
      </dgm:t>
    </dgm:pt>
    <dgm:pt modelId="{9FD93F0A-E6FD-40A5-8A63-0B9EB5FC79C2}">
      <dgm:prSet/>
      <dgm:spPr/>
      <dgm:t>
        <a:bodyPr/>
        <a:lstStyle/>
        <a:p>
          <a:r>
            <a:rPr lang="en-GB"/>
            <a:t>Additionally,I read about the importance of community support and how Social Health Workers help people access health services. </a:t>
          </a:r>
          <a:endParaRPr lang="en-US"/>
        </a:p>
      </dgm:t>
    </dgm:pt>
    <dgm:pt modelId="{52E0B982-5278-4285-8AC9-6FE0232F86AC}" type="parTrans" cxnId="{89F73974-CDF4-4E0F-A7F6-8145BFC17C2C}">
      <dgm:prSet/>
      <dgm:spPr/>
      <dgm:t>
        <a:bodyPr/>
        <a:lstStyle/>
        <a:p>
          <a:endParaRPr lang="en-US"/>
        </a:p>
      </dgm:t>
    </dgm:pt>
    <dgm:pt modelId="{350C2550-0C76-4E4A-AFDD-B364BD35BB7C}" type="sibTrans" cxnId="{89F73974-CDF4-4E0F-A7F6-8145BFC17C2C}">
      <dgm:prSet/>
      <dgm:spPr/>
      <dgm:t>
        <a:bodyPr/>
        <a:lstStyle/>
        <a:p>
          <a:endParaRPr lang="en-US"/>
        </a:p>
      </dgm:t>
    </dgm:pt>
    <dgm:pt modelId="{9BA8BD33-E385-4E13-8ACD-6F8E8DB63CE3}">
      <dgm:prSet/>
      <dgm:spPr/>
      <dgm:t>
        <a:bodyPr/>
        <a:lstStyle/>
        <a:p>
          <a:r>
            <a:rPr lang="en-GB"/>
            <a:t>This research helped me realise that My current skills like communication,patience,and caregiving,are relevant to this role and motivated me to pursue this career in the future. </a:t>
          </a:r>
          <a:endParaRPr lang="en-US"/>
        </a:p>
      </dgm:t>
    </dgm:pt>
    <dgm:pt modelId="{593FA1AC-7B9C-4631-9624-AD173BAABCCD}" type="parTrans" cxnId="{11538222-79BE-437F-8251-33752EAB60C0}">
      <dgm:prSet/>
      <dgm:spPr/>
      <dgm:t>
        <a:bodyPr/>
        <a:lstStyle/>
        <a:p>
          <a:endParaRPr lang="en-US"/>
        </a:p>
      </dgm:t>
    </dgm:pt>
    <dgm:pt modelId="{55CA6665-0DDA-446E-8B9E-CB7FA65F897E}" type="sibTrans" cxnId="{11538222-79BE-437F-8251-33752EAB60C0}">
      <dgm:prSet/>
      <dgm:spPr/>
      <dgm:t>
        <a:bodyPr/>
        <a:lstStyle/>
        <a:p>
          <a:endParaRPr lang="en-US"/>
        </a:p>
      </dgm:t>
    </dgm:pt>
    <dgm:pt modelId="{8C27D92C-7937-4397-9D57-89A036A01A84}" type="pres">
      <dgm:prSet presAssocID="{375CC1DB-E496-4C69-830A-B248F48420D3}" presName="outerComposite" presStyleCnt="0">
        <dgm:presLayoutVars>
          <dgm:chMax val="5"/>
          <dgm:dir/>
          <dgm:resizeHandles val="exact"/>
        </dgm:presLayoutVars>
      </dgm:prSet>
      <dgm:spPr/>
    </dgm:pt>
    <dgm:pt modelId="{56CC9995-4B3A-405A-B7CA-EF33CF789C32}" type="pres">
      <dgm:prSet presAssocID="{375CC1DB-E496-4C69-830A-B248F48420D3}" presName="dummyMaxCanvas" presStyleCnt="0">
        <dgm:presLayoutVars/>
      </dgm:prSet>
      <dgm:spPr/>
    </dgm:pt>
    <dgm:pt modelId="{A1FE302E-0950-4204-A7C5-00607E8F061E}" type="pres">
      <dgm:prSet presAssocID="{375CC1DB-E496-4C69-830A-B248F48420D3}" presName="FourNodes_1" presStyleLbl="node1" presStyleIdx="0" presStyleCnt="4">
        <dgm:presLayoutVars>
          <dgm:bulletEnabled val="1"/>
        </dgm:presLayoutVars>
      </dgm:prSet>
      <dgm:spPr/>
    </dgm:pt>
    <dgm:pt modelId="{86B4AB1E-1991-4A90-B0F8-044FFC0BEC0C}" type="pres">
      <dgm:prSet presAssocID="{375CC1DB-E496-4C69-830A-B248F48420D3}" presName="FourNodes_2" presStyleLbl="node1" presStyleIdx="1" presStyleCnt="4">
        <dgm:presLayoutVars>
          <dgm:bulletEnabled val="1"/>
        </dgm:presLayoutVars>
      </dgm:prSet>
      <dgm:spPr/>
    </dgm:pt>
    <dgm:pt modelId="{C2802757-FC83-49AB-8CBE-A15F52D9D0A4}" type="pres">
      <dgm:prSet presAssocID="{375CC1DB-E496-4C69-830A-B248F48420D3}" presName="FourNodes_3" presStyleLbl="node1" presStyleIdx="2" presStyleCnt="4">
        <dgm:presLayoutVars>
          <dgm:bulletEnabled val="1"/>
        </dgm:presLayoutVars>
      </dgm:prSet>
      <dgm:spPr/>
    </dgm:pt>
    <dgm:pt modelId="{2FF3F14A-7458-4E28-82CA-3BDE2D5C43FA}" type="pres">
      <dgm:prSet presAssocID="{375CC1DB-E496-4C69-830A-B248F48420D3}" presName="FourNodes_4" presStyleLbl="node1" presStyleIdx="3" presStyleCnt="4">
        <dgm:presLayoutVars>
          <dgm:bulletEnabled val="1"/>
        </dgm:presLayoutVars>
      </dgm:prSet>
      <dgm:spPr/>
    </dgm:pt>
    <dgm:pt modelId="{FB3B1546-9D57-4B2A-A696-431E6554F25A}" type="pres">
      <dgm:prSet presAssocID="{375CC1DB-E496-4C69-830A-B248F48420D3}" presName="FourConn_1-2" presStyleLbl="fgAccFollowNode1" presStyleIdx="0" presStyleCnt="3">
        <dgm:presLayoutVars>
          <dgm:bulletEnabled val="1"/>
        </dgm:presLayoutVars>
      </dgm:prSet>
      <dgm:spPr/>
    </dgm:pt>
    <dgm:pt modelId="{D876CC7A-D74C-4E63-90E5-E0B89BBED835}" type="pres">
      <dgm:prSet presAssocID="{375CC1DB-E496-4C69-830A-B248F48420D3}" presName="FourConn_2-3" presStyleLbl="fgAccFollowNode1" presStyleIdx="1" presStyleCnt="3">
        <dgm:presLayoutVars>
          <dgm:bulletEnabled val="1"/>
        </dgm:presLayoutVars>
      </dgm:prSet>
      <dgm:spPr/>
    </dgm:pt>
    <dgm:pt modelId="{DA442003-523D-4B66-BA38-A8A12D79A29A}" type="pres">
      <dgm:prSet presAssocID="{375CC1DB-E496-4C69-830A-B248F48420D3}" presName="FourConn_3-4" presStyleLbl="fgAccFollowNode1" presStyleIdx="2" presStyleCnt="3">
        <dgm:presLayoutVars>
          <dgm:bulletEnabled val="1"/>
        </dgm:presLayoutVars>
      </dgm:prSet>
      <dgm:spPr/>
    </dgm:pt>
    <dgm:pt modelId="{72B770AC-E1EA-4AD9-B00B-32F7D850180C}" type="pres">
      <dgm:prSet presAssocID="{375CC1DB-E496-4C69-830A-B248F48420D3}" presName="FourNodes_1_text" presStyleLbl="node1" presStyleIdx="3" presStyleCnt="4">
        <dgm:presLayoutVars>
          <dgm:bulletEnabled val="1"/>
        </dgm:presLayoutVars>
      </dgm:prSet>
      <dgm:spPr/>
    </dgm:pt>
    <dgm:pt modelId="{EA236F2D-1280-4127-A7B6-3895D3C96A53}" type="pres">
      <dgm:prSet presAssocID="{375CC1DB-E496-4C69-830A-B248F48420D3}" presName="FourNodes_2_text" presStyleLbl="node1" presStyleIdx="3" presStyleCnt="4">
        <dgm:presLayoutVars>
          <dgm:bulletEnabled val="1"/>
        </dgm:presLayoutVars>
      </dgm:prSet>
      <dgm:spPr/>
    </dgm:pt>
    <dgm:pt modelId="{5EBA0A00-FB05-4C4F-848E-DF297FD74C17}" type="pres">
      <dgm:prSet presAssocID="{375CC1DB-E496-4C69-830A-B248F48420D3}" presName="FourNodes_3_text" presStyleLbl="node1" presStyleIdx="3" presStyleCnt="4">
        <dgm:presLayoutVars>
          <dgm:bulletEnabled val="1"/>
        </dgm:presLayoutVars>
      </dgm:prSet>
      <dgm:spPr/>
    </dgm:pt>
    <dgm:pt modelId="{F3CFF92C-EE82-42CE-920C-616223B48C2B}" type="pres">
      <dgm:prSet presAssocID="{375CC1DB-E496-4C69-830A-B248F48420D3}" presName="FourNodes_4_text" presStyleLbl="node1" presStyleIdx="3" presStyleCnt="4">
        <dgm:presLayoutVars>
          <dgm:bulletEnabled val="1"/>
        </dgm:presLayoutVars>
      </dgm:prSet>
      <dgm:spPr/>
    </dgm:pt>
  </dgm:ptLst>
  <dgm:cxnLst>
    <dgm:cxn modelId="{8165A40E-F806-4588-A4D1-2D958D6EEAA4}" type="presOf" srcId="{951E39A9-DEBE-496C-B62A-891870234F14}" destId="{D876CC7A-D74C-4E63-90E5-E0B89BBED835}" srcOrd="0" destOrd="0" presId="urn:microsoft.com/office/officeart/2005/8/layout/vProcess5"/>
    <dgm:cxn modelId="{40CAB91E-D23F-4D9E-864F-7458CC5744F7}" type="presOf" srcId="{375CC1DB-E496-4C69-830A-B248F48420D3}" destId="{8C27D92C-7937-4397-9D57-89A036A01A84}" srcOrd="0" destOrd="0" presId="urn:microsoft.com/office/officeart/2005/8/layout/vProcess5"/>
    <dgm:cxn modelId="{11538222-79BE-437F-8251-33752EAB60C0}" srcId="{375CC1DB-E496-4C69-830A-B248F48420D3}" destId="{9BA8BD33-E385-4E13-8ACD-6F8E8DB63CE3}" srcOrd="3" destOrd="0" parTransId="{593FA1AC-7B9C-4631-9624-AD173BAABCCD}" sibTransId="{55CA6665-0DDA-446E-8B9E-CB7FA65F897E}"/>
    <dgm:cxn modelId="{C6DCDF23-E645-48AB-81AB-2042FA7E05CC}" srcId="{375CC1DB-E496-4C69-830A-B248F48420D3}" destId="{C9D67FF6-44CA-433F-9B5F-91D1D02C5C1A}" srcOrd="1" destOrd="0" parTransId="{179004CA-7BA0-4178-BEF5-995C0908F29A}" sibTransId="{951E39A9-DEBE-496C-B62A-891870234F14}"/>
    <dgm:cxn modelId="{1D1B4E28-ED74-41CA-ACCB-9DAC92726616}" type="presOf" srcId="{350C2550-0C76-4E4A-AFDD-B364BD35BB7C}" destId="{DA442003-523D-4B66-BA38-A8A12D79A29A}" srcOrd="0" destOrd="0" presId="urn:microsoft.com/office/officeart/2005/8/layout/vProcess5"/>
    <dgm:cxn modelId="{2089A336-F000-4094-8691-4A0FC344C314}" type="presOf" srcId="{9ACB2734-2F27-4414-A72B-8A20466D22AC}" destId="{FB3B1546-9D57-4B2A-A696-431E6554F25A}" srcOrd="0" destOrd="0" presId="urn:microsoft.com/office/officeart/2005/8/layout/vProcess5"/>
    <dgm:cxn modelId="{1B5B9B5E-384B-4BF3-882B-5016077D1FDA}" type="presOf" srcId="{9BA8BD33-E385-4E13-8ACD-6F8E8DB63CE3}" destId="{F3CFF92C-EE82-42CE-920C-616223B48C2B}" srcOrd="1" destOrd="0" presId="urn:microsoft.com/office/officeart/2005/8/layout/vProcess5"/>
    <dgm:cxn modelId="{9D98A869-B7CA-4B0E-AAE7-9C89DEE03DC7}" srcId="{375CC1DB-E496-4C69-830A-B248F48420D3}" destId="{0CD732E9-7D10-4F93-81F1-5F4F47FEE1A7}" srcOrd="0" destOrd="0" parTransId="{7F6D4FAE-3DD1-4FC2-B4CA-7E61B2EDB696}" sibTransId="{9ACB2734-2F27-4414-A72B-8A20466D22AC}"/>
    <dgm:cxn modelId="{89F73974-CDF4-4E0F-A7F6-8145BFC17C2C}" srcId="{375CC1DB-E496-4C69-830A-B248F48420D3}" destId="{9FD93F0A-E6FD-40A5-8A63-0B9EB5FC79C2}" srcOrd="2" destOrd="0" parTransId="{52E0B982-5278-4285-8AC9-6FE0232F86AC}" sibTransId="{350C2550-0C76-4E4A-AFDD-B364BD35BB7C}"/>
    <dgm:cxn modelId="{E7165559-662E-49D8-A593-3A4C95679257}" type="presOf" srcId="{C9D67FF6-44CA-433F-9B5F-91D1D02C5C1A}" destId="{86B4AB1E-1991-4A90-B0F8-044FFC0BEC0C}" srcOrd="0" destOrd="0" presId="urn:microsoft.com/office/officeart/2005/8/layout/vProcess5"/>
    <dgm:cxn modelId="{F2D48085-CF77-4B46-8036-5D14A8B83ABA}" type="presOf" srcId="{0CD732E9-7D10-4F93-81F1-5F4F47FEE1A7}" destId="{A1FE302E-0950-4204-A7C5-00607E8F061E}" srcOrd="0" destOrd="0" presId="urn:microsoft.com/office/officeart/2005/8/layout/vProcess5"/>
    <dgm:cxn modelId="{C337A19E-9E16-4097-B579-08F8616EEE54}" type="presOf" srcId="{9BA8BD33-E385-4E13-8ACD-6F8E8DB63CE3}" destId="{2FF3F14A-7458-4E28-82CA-3BDE2D5C43FA}" srcOrd="0" destOrd="0" presId="urn:microsoft.com/office/officeart/2005/8/layout/vProcess5"/>
    <dgm:cxn modelId="{9D23B8A6-AC36-48BF-9927-B88575399568}" type="presOf" srcId="{0CD732E9-7D10-4F93-81F1-5F4F47FEE1A7}" destId="{72B770AC-E1EA-4AD9-B00B-32F7D850180C}" srcOrd="1" destOrd="0" presId="urn:microsoft.com/office/officeart/2005/8/layout/vProcess5"/>
    <dgm:cxn modelId="{A7A7C5AD-B790-4A32-92BA-CC809AA95A9D}" type="presOf" srcId="{9FD93F0A-E6FD-40A5-8A63-0B9EB5FC79C2}" destId="{5EBA0A00-FB05-4C4F-848E-DF297FD74C17}" srcOrd="1" destOrd="0" presId="urn:microsoft.com/office/officeart/2005/8/layout/vProcess5"/>
    <dgm:cxn modelId="{675D3DCA-EDEF-4BD4-9E09-7F93C0A1664B}" type="presOf" srcId="{C9D67FF6-44CA-433F-9B5F-91D1D02C5C1A}" destId="{EA236F2D-1280-4127-A7B6-3895D3C96A53}" srcOrd="1" destOrd="0" presId="urn:microsoft.com/office/officeart/2005/8/layout/vProcess5"/>
    <dgm:cxn modelId="{FE7FC2E7-1102-49B0-A8C1-9FE9005995BA}" type="presOf" srcId="{9FD93F0A-E6FD-40A5-8A63-0B9EB5FC79C2}" destId="{C2802757-FC83-49AB-8CBE-A15F52D9D0A4}" srcOrd="0" destOrd="0" presId="urn:microsoft.com/office/officeart/2005/8/layout/vProcess5"/>
    <dgm:cxn modelId="{FE8B995C-2368-46F0-AA4C-F2ACBC785104}" type="presParOf" srcId="{8C27D92C-7937-4397-9D57-89A036A01A84}" destId="{56CC9995-4B3A-405A-B7CA-EF33CF789C32}" srcOrd="0" destOrd="0" presId="urn:microsoft.com/office/officeart/2005/8/layout/vProcess5"/>
    <dgm:cxn modelId="{87389B84-98A8-4F0F-A7AC-F0335F219329}" type="presParOf" srcId="{8C27D92C-7937-4397-9D57-89A036A01A84}" destId="{A1FE302E-0950-4204-A7C5-00607E8F061E}" srcOrd="1" destOrd="0" presId="urn:microsoft.com/office/officeart/2005/8/layout/vProcess5"/>
    <dgm:cxn modelId="{5C4363DF-F099-43EF-8166-81020EA00E87}" type="presParOf" srcId="{8C27D92C-7937-4397-9D57-89A036A01A84}" destId="{86B4AB1E-1991-4A90-B0F8-044FFC0BEC0C}" srcOrd="2" destOrd="0" presId="urn:microsoft.com/office/officeart/2005/8/layout/vProcess5"/>
    <dgm:cxn modelId="{7D01F7BA-951D-4835-81CA-9243587B14C9}" type="presParOf" srcId="{8C27D92C-7937-4397-9D57-89A036A01A84}" destId="{C2802757-FC83-49AB-8CBE-A15F52D9D0A4}" srcOrd="3" destOrd="0" presId="urn:microsoft.com/office/officeart/2005/8/layout/vProcess5"/>
    <dgm:cxn modelId="{C5D87C3F-F754-49E0-B3D3-9D1A154CC6ED}" type="presParOf" srcId="{8C27D92C-7937-4397-9D57-89A036A01A84}" destId="{2FF3F14A-7458-4E28-82CA-3BDE2D5C43FA}" srcOrd="4" destOrd="0" presId="urn:microsoft.com/office/officeart/2005/8/layout/vProcess5"/>
    <dgm:cxn modelId="{2C7ADD1B-66AC-4A09-A03E-A92825F9961A}" type="presParOf" srcId="{8C27D92C-7937-4397-9D57-89A036A01A84}" destId="{FB3B1546-9D57-4B2A-A696-431E6554F25A}" srcOrd="5" destOrd="0" presId="urn:microsoft.com/office/officeart/2005/8/layout/vProcess5"/>
    <dgm:cxn modelId="{BCA42F4D-F86D-487F-B769-0F59273ADE2A}" type="presParOf" srcId="{8C27D92C-7937-4397-9D57-89A036A01A84}" destId="{D876CC7A-D74C-4E63-90E5-E0B89BBED835}" srcOrd="6" destOrd="0" presId="urn:microsoft.com/office/officeart/2005/8/layout/vProcess5"/>
    <dgm:cxn modelId="{9B2F3467-2A1F-4660-B47C-790CFD435454}" type="presParOf" srcId="{8C27D92C-7937-4397-9D57-89A036A01A84}" destId="{DA442003-523D-4B66-BA38-A8A12D79A29A}" srcOrd="7" destOrd="0" presId="urn:microsoft.com/office/officeart/2005/8/layout/vProcess5"/>
    <dgm:cxn modelId="{748D6B65-2850-4C4F-8F97-D4C484D6727C}" type="presParOf" srcId="{8C27D92C-7937-4397-9D57-89A036A01A84}" destId="{72B770AC-E1EA-4AD9-B00B-32F7D850180C}" srcOrd="8" destOrd="0" presId="urn:microsoft.com/office/officeart/2005/8/layout/vProcess5"/>
    <dgm:cxn modelId="{2D2AB26A-6341-4DFB-958D-04DB64B923DB}" type="presParOf" srcId="{8C27D92C-7937-4397-9D57-89A036A01A84}" destId="{EA236F2D-1280-4127-A7B6-3895D3C96A53}" srcOrd="9" destOrd="0" presId="urn:microsoft.com/office/officeart/2005/8/layout/vProcess5"/>
    <dgm:cxn modelId="{C6BD3E90-7A29-411B-863D-3F68A873C67E}" type="presParOf" srcId="{8C27D92C-7937-4397-9D57-89A036A01A84}" destId="{5EBA0A00-FB05-4C4F-848E-DF297FD74C17}" srcOrd="10" destOrd="0" presId="urn:microsoft.com/office/officeart/2005/8/layout/vProcess5"/>
    <dgm:cxn modelId="{90BDFFD7-E8AB-441A-BF0E-41EB59828E0A}" type="presParOf" srcId="{8C27D92C-7937-4397-9D57-89A036A01A84}" destId="{F3CFF92C-EE82-42CE-920C-616223B48C2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D662A-C812-4F22-B8B9-2824D6B880D6}">
      <dsp:nvSpPr>
        <dsp:cNvPr id="0" name=""/>
        <dsp:cNvSpPr/>
      </dsp:nvSpPr>
      <dsp:spPr>
        <a:xfrm>
          <a:off x="0" y="379439"/>
          <a:ext cx="6144767"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2A86E8-675F-41F1-9967-3B611D739819}">
      <dsp:nvSpPr>
        <dsp:cNvPr id="0" name=""/>
        <dsp:cNvSpPr/>
      </dsp:nvSpPr>
      <dsp:spPr>
        <a:xfrm>
          <a:off x="307238" y="113759"/>
          <a:ext cx="4301337"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Definition of Social Health Worker </a:t>
          </a:r>
          <a:endParaRPr lang="en-US" sz="1800" kern="1200"/>
        </a:p>
      </dsp:txBody>
      <dsp:txXfrm>
        <a:off x="333177" y="139698"/>
        <a:ext cx="4249459" cy="479482"/>
      </dsp:txXfrm>
    </dsp:sp>
    <dsp:sp modelId="{5DD164F7-5346-4E16-8B0C-6C364B462D5F}">
      <dsp:nvSpPr>
        <dsp:cNvPr id="0" name=""/>
        <dsp:cNvSpPr/>
      </dsp:nvSpPr>
      <dsp:spPr>
        <a:xfrm>
          <a:off x="0" y="1195919"/>
          <a:ext cx="6144767" cy="453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EDA74B-F324-40A2-AC26-D509F13231C5}">
      <dsp:nvSpPr>
        <dsp:cNvPr id="0" name=""/>
        <dsp:cNvSpPr/>
      </dsp:nvSpPr>
      <dsp:spPr>
        <a:xfrm>
          <a:off x="307238" y="930239"/>
          <a:ext cx="4301337" cy="5313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Reason for Chosing </a:t>
          </a:r>
          <a:endParaRPr lang="en-US" sz="1800" kern="1200"/>
        </a:p>
      </dsp:txBody>
      <dsp:txXfrm>
        <a:off x="333177" y="956178"/>
        <a:ext cx="4249459" cy="479482"/>
      </dsp:txXfrm>
    </dsp:sp>
    <dsp:sp modelId="{A26DADE6-1D98-426F-A166-49730A31D0FF}">
      <dsp:nvSpPr>
        <dsp:cNvPr id="0" name=""/>
        <dsp:cNvSpPr/>
      </dsp:nvSpPr>
      <dsp:spPr>
        <a:xfrm>
          <a:off x="0" y="2012399"/>
          <a:ext cx="6144767" cy="4536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65D3B8-FBE7-43F4-8290-002A980FF4B3}">
      <dsp:nvSpPr>
        <dsp:cNvPr id="0" name=""/>
        <dsp:cNvSpPr/>
      </dsp:nvSpPr>
      <dsp:spPr>
        <a:xfrm>
          <a:off x="307238" y="1746719"/>
          <a:ext cx="4301337" cy="5313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Research Process </a:t>
          </a:r>
          <a:endParaRPr lang="en-US" sz="1800" kern="1200"/>
        </a:p>
      </dsp:txBody>
      <dsp:txXfrm>
        <a:off x="333177" y="1772658"/>
        <a:ext cx="4249459" cy="479482"/>
      </dsp:txXfrm>
    </dsp:sp>
    <dsp:sp modelId="{9498D0F7-9B90-4521-9E86-11B14CA144FD}">
      <dsp:nvSpPr>
        <dsp:cNvPr id="0" name=""/>
        <dsp:cNvSpPr/>
      </dsp:nvSpPr>
      <dsp:spPr>
        <a:xfrm>
          <a:off x="0" y="2828880"/>
          <a:ext cx="6144767" cy="4536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F30F80-D616-45A8-A62A-90783A0649A8}">
      <dsp:nvSpPr>
        <dsp:cNvPr id="0" name=""/>
        <dsp:cNvSpPr/>
      </dsp:nvSpPr>
      <dsp:spPr>
        <a:xfrm>
          <a:off x="307238" y="2563199"/>
          <a:ext cx="4301337" cy="5313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CRAAP Test. </a:t>
          </a:r>
          <a:endParaRPr lang="en-US" sz="1800" kern="1200"/>
        </a:p>
      </dsp:txBody>
      <dsp:txXfrm>
        <a:off x="333177" y="2589138"/>
        <a:ext cx="4249459" cy="479482"/>
      </dsp:txXfrm>
    </dsp:sp>
    <dsp:sp modelId="{795E4FA7-7B82-4DCB-B98A-776186279CCB}">
      <dsp:nvSpPr>
        <dsp:cNvPr id="0" name=""/>
        <dsp:cNvSpPr/>
      </dsp:nvSpPr>
      <dsp:spPr>
        <a:xfrm>
          <a:off x="0" y="3645360"/>
          <a:ext cx="6144767" cy="4536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A2F1DC-99C8-4870-9A7F-12EF88CDED8C}">
      <dsp:nvSpPr>
        <dsp:cNvPr id="0" name=""/>
        <dsp:cNvSpPr/>
      </dsp:nvSpPr>
      <dsp:spPr>
        <a:xfrm>
          <a:off x="307238" y="3379680"/>
          <a:ext cx="4301337" cy="5313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Challenges. </a:t>
          </a:r>
          <a:endParaRPr lang="en-US" sz="1800" kern="1200"/>
        </a:p>
      </dsp:txBody>
      <dsp:txXfrm>
        <a:off x="333177" y="3405619"/>
        <a:ext cx="4249459" cy="479482"/>
      </dsp:txXfrm>
    </dsp:sp>
    <dsp:sp modelId="{981D509B-FC8E-4AC5-A1BA-3CB8AA97B767}">
      <dsp:nvSpPr>
        <dsp:cNvPr id="0" name=""/>
        <dsp:cNvSpPr/>
      </dsp:nvSpPr>
      <dsp:spPr>
        <a:xfrm>
          <a:off x="0" y="4461840"/>
          <a:ext cx="6144767"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CD9143-18FB-4D73-B945-36136A1B65EA}">
      <dsp:nvSpPr>
        <dsp:cNvPr id="0" name=""/>
        <dsp:cNvSpPr/>
      </dsp:nvSpPr>
      <dsp:spPr>
        <a:xfrm>
          <a:off x="307238" y="4196160"/>
          <a:ext cx="4301337"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References </a:t>
          </a:r>
          <a:endParaRPr lang="en-US" sz="1800" kern="1200"/>
        </a:p>
      </dsp:txBody>
      <dsp:txXfrm>
        <a:off x="333177" y="4222099"/>
        <a:ext cx="4249459"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4E18B-CEB8-485C-99C6-29F494494E2A}">
      <dsp:nvSpPr>
        <dsp:cNvPr id="0" name=""/>
        <dsp:cNvSpPr/>
      </dsp:nvSpPr>
      <dsp:spPr>
        <a:xfrm>
          <a:off x="0" y="93648"/>
          <a:ext cx="6798539" cy="1141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Social Health Worker is a professional who supports people who needs help with daily livingdue to age,disability,illness,mental health challenges or social difficulties.Their main goal isto improve   the person’s quality of life,independence and wellbeing. </a:t>
          </a:r>
          <a:endParaRPr lang="en-US" sz="1600" kern="1200"/>
        </a:p>
      </dsp:txBody>
      <dsp:txXfrm>
        <a:off x="55744" y="149392"/>
        <a:ext cx="6687051" cy="1030432"/>
      </dsp:txXfrm>
    </dsp:sp>
    <dsp:sp modelId="{4F1C3F12-BCEB-4C3B-BBD9-31D74CC92B55}">
      <dsp:nvSpPr>
        <dsp:cNvPr id="0" name=""/>
        <dsp:cNvSpPr/>
      </dsp:nvSpPr>
      <dsp:spPr>
        <a:xfrm>
          <a:off x="0" y="1281648"/>
          <a:ext cx="6798539" cy="11419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play   key role in connecting people with healthcare services and improving overall community wellbeing. </a:t>
          </a:r>
          <a:endParaRPr lang="en-US" sz="1600" kern="1200"/>
        </a:p>
      </dsp:txBody>
      <dsp:txXfrm>
        <a:off x="55744" y="1337392"/>
        <a:ext cx="6687051" cy="1030432"/>
      </dsp:txXfrm>
    </dsp:sp>
    <dsp:sp modelId="{B30659CF-499D-4902-AF17-B175145B544B}">
      <dsp:nvSpPr>
        <dsp:cNvPr id="0" name=""/>
        <dsp:cNvSpPr/>
      </dsp:nvSpPr>
      <dsp:spPr>
        <a:xfrm>
          <a:off x="0" y="2469648"/>
          <a:ext cx="6798539" cy="11419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support individuals, families and communitiesby addressing bothmedical and social needs.Their work often focuses on prevention, education and accessto services </a:t>
          </a:r>
          <a:endParaRPr lang="en-US" sz="1600" kern="1200"/>
        </a:p>
      </dsp:txBody>
      <dsp:txXfrm>
        <a:off x="55744" y="2525392"/>
        <a:ext cx="6687051" cy="1030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E302E-0950-4204-A7C5-00607E8F061E}">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started my research into becoming a Social Health Worker while working as a nanny.In my role,I  support children’s wellbeing and work closely with families which made me more interested in health and social care. </a:t>
          </a:r>
          <a:endParaRPr lang="en-US" sz="1500" kern="1200"/>
        </a:p>
      </dsp:txBody>
      <dsp:txXfrm>
        <a:off x="23773" y="23773"/>
        <a:ext cx="7797822" cy="764123"/>
      </dsp:txXfrm>
    </dsp:sp>
    <dsp:sp modelId="{86B4AB1E-1991-4A90-B0F8-044FFC0BEC0C}">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began by looking online to understand what Social Health Worker do,including their responsibilities and required skills.I also explored the Qualifications needed in the UK,such as Health and Social Care courses and apprenticeships. </a:t>
          </a:r>
          <a:endParaRPr lang="en-US" sz="1500" kern="1200"/>
        </a:p>
      </dsp:txBody>
      <dsp:txXfrm>
        <a:off x="755937" y="983018"/>
        <a:ext cx="7434967" cy="764123"/>
      </dsp:txXfrm>
    </dsp:sp>
    <dsp:sp modelId="{C2802757-FC83-49AB-8CBE-A15F52D9D0A4}">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Additionally,I read about the importance of community support and how Social Health Workers help people access health services. </a:t>
          </a:r>
          <a:endParaRPr lang="en-US" sz="1500" kern="1200"/>
        </a:p>
      </dsp:txBody>
      <dsp:txXfrm>
        <a:off x="1477174" y="1942263"/>
        <a:ext cx="7445895" cy="764123"/>
      </dsp:txXfrm>
    </dsp:sp>
    <dsp:sp modelId="{2FF3F14A-7458-4E28-82CA-3BDE2D5C43FA}">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research helped me realise that My current skills like communication,patience,and caregiving,are relevant to this role and motivated me to pursue this career in the future. </a:t>
          </a:r>
          <a:endParaRPr lang="en-US" sz="1500" kern="1200"/>
        </a:p>
      </dsp:txBody>
      <dsp:txXfrm>
        <a:off x="2209338" y="2901508"/>
        <a:ext cx="7434967" cy="764123"/>
      </dsp:txXfrm>
    </dsp:sp>
    <dsp:sp modelId="{FB3B1546-9D57-4B2A-A696-431E6554F25A}">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D876CC7A-D74C-4E63-90E5-E0B89BBED835}">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DA442003-523D-4B66-BA38-A8A12D79A29A}">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0AA2-AB40-05F0-8CFD-96735307A1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18BFCC-B0DF-0457-038B-0DA12243C3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6C04FE0-D6B4-CAD0-45A3-D391A2908CF6}"/>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5" name="Footer Placeholder 4">
            <a:extLst>
              <a:ext uri="{FF2B5EF4-FFF2-40B4-BE49-F238E27FC236}">
                <a16:creationId xmlns:a16="http://schemas.microsoft.com/office/drawing/2014/main" id="{8BB834C8-3197-0A7B-BEBE-4705050A1D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625334-C257-6092-D95B-80E6F45F4C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15966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E79C-6DD3-540A-7236-FEF302F871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F0D6951-364A-43E0-B97A-569CE50FB0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822092-A7C5-49C9-D809-6D7BB7B07DC5}"/>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5" name="Footer Placeholder 4">
            <a:extLst>
              <a:ext uri="{FF2B5EF4-FFF2-40B4-BE49-F238E27FC236}">
                <a16:creationId xmlns:a16="http://schemas.microsoft.com/office/drawing/2014/main" id="{3FE73FB9-6307-7064-52E7-739E7C3479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F3E23-955C-383B-B172-EEAFE79F54D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53404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A9F0-1C1E-5AEB-87D7-83C1BA72982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63A42C-43D4-83E3-7114-A887FC15FE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E4B7C8A-F775-B876-D8AD-8B1B8DAF20CE}"/>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5" name="Footer Placeholder 4">
            <a:extLst>
              <a:ext uri="{FF2B5EF4-FFF2-40B4-BE49-F238E27FC236}">
                <a16:creationId xmlns:a16="http://schemas.microsoft.com/office/drawing/2014/main" id="{2A19AEFB-5E57-9762-4D4C-72EF8DCCA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134421-40D4-A46E-7F1C-4C15B10F435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75388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1E5B-D9D7-EEB2-5D50-1B99ED1539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68AF58-A927-EFAB-DBF4-F6D53D1D5B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D253DC-A115-DCFD-66AD-854C39D23D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5A3717-0A0B-5C57-C72F-388D09DF6314}"/>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6" name="Footer Placeholder 5">
            <a:extLst>
              <a:ext uri="{FF2B5EF4-FFF2-40B4-BE49-F238E27FC236}">
                <a16:creationId xmlns:a16="http://schemas.microsoft.com/office/drawing/2014/main" id="{97566E22-EB67-25D5-C1B1-A48C478BB9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8B6B26-6F2E-8A44-F951-C2CDBC82266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93810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41C33-0216-C410-826F-62BD5030769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5E3E4A4-4F7D-F079-7857-B55ADF941B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119E79-940C-331C-18C4-70BD0936EF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6F78B53-8795-A2FC-1556-370FE2C268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451334-74B7-B427-1FEB-8EC1181D91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349D476-1E5A-8B49-6DDA-C8922B298427}"/>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8" name="Footer Placeholder 7">
            <a:extLst>
              <a:ext uri="{FF2B5EF4-FFF2-40B4-BE49-F238E27FC236}">
                <a16:creationId xmlns:a16="http://schemas.microsoft.com/office/drawing/2014/main" id="{3FF2D665-F2A2-8D86-A439-AF80FF78B6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589AAD-69CC-CCF7-62B9-AFABB778A3E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56644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26D8B-EE48-F790-DF2F-FFBFE6EA24B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551B042-6743-CE1C-A7F2-41A08F9C8D5F}"/>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4" name="Footer Placeholder 3">
            <a:extLst>
              <a:ext uri="{FF2B5EF4-FFF2-40B4-BE49-F238E27FC236}">
                <a16:creationId xmlns:a16="http://schemas.microsoft.com/office/drawing/2014/main" id="{51BF0D3F-2293-5796-6024-3EB030CBA2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CA2092-F639-2C40-9978-D9875FAC752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3748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11A251-633C-2746-8AAB-B3FD247D60C3}"/>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3" name="Footer Placeholder 2">
            <a:extLst>
              <a:ext uri="{FF2B5EF4-FFF2-40B4-BE49-F238E27FC236}">
                <a16:creationId xmlns:a16="http://schemas.microsoft.com/office/drawing/2014/main" id="{C8E29916-6F42-CDE1-3C4E-53E10B747A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135D4E-5D0A-2AF8-93F0-8A6704B27C9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0316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FA2F-494D-F063-871A-FDD8B674926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7538121-2690-FEFE-74E0-719BC739C2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CF1FBE9-78E5-83E4-6D70-86E9D7E1FD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674068-DFEA-3653-1012-24E676CC8179}"/>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6" name="Footer Placeholder 5">
            <a:extLst>
              <a:ext uri="{FF2B5EF4-FFF2-40B4-BE49-F238E27FC236}">
                <a16:creationId xmlns:a16="http://schemas.microsoft.com/office/drawing/2014/main" id="{AF1A94AE-5948-0E7C-F926-9F1463568F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D9419-EFCB-82DD-520F-DE6EB09AFE3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85856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9984-7693-4112-9008-6B4E99180F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4F11EDF-E470-9A36-EC02-2230070ADB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B9BB5C-AF7E-8E33-C9E9-3E835F1262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3AE220-A73D-285F-2CF8-90FAB1559A74}"/>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6" name="Footer Placeholder 5">
            <a:extLst>
              <a:ext uri="{FF2B5EF4-FFF2-40B4-BE49-F238E27FC236}">
                <a16:creationId xmlns:a16="http://schemas.microsoft.com/office/drawing/2014/main" id="{53F6C9C0-A4EE-8417-D89A-3BAAABDF8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E5312-C591-C16A-069E-6A26C1129CC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3966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3860E-7267-8C31-1FD1-A2E86495419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D507E18-7899-C00E-D6AF-A7EE73F031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EE90E6-9266-0958-7945-114B41CBA817}"/>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5" name="Footer Placeholder 4">
            <a:extLst>
              <a:ext uri="{FF2B5EF4-FFF2-40B4-BE49-F238E27FC236}">
                <a16:creationId xmlns:a16="http://schemas.microsoft.com/office/drawing/2014/main" id="{C6D1EE64-E20F-9424-30ED-5330A349C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CC9CB0-DF7C-3C22-12E3-9C47F087100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89609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942E8-DE5F-6125-E70F-536347F08C7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9955B30-DD06-ECE8-9E1F-C7955D9523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D95E2D-BA0C-9D93-517C-9E59E1AC4A2D}"/>
              </a:ext>
            </a:extLst>
          </p:cNvPr>
          <p:cNvSpPr>
            <a:spLocks noGrp="1"/>
          </p:cNvSpPr>
          <p:nvPr>
            <p:ph type="dt" sz="half" idx="10"/>
          </p:nvPr>
        </p:nvSpPr>
        <p:spPr/>
        <p:txBody>
          <a:bodyPr/>
          <a:lstStyle/>
          <a:p>
            <a:fld id="{E80C50CD-E178-4744-9B35-B2F624D6C5E9}" type="datetimeFigureOut">
              <a:rPr lang="en-US" smtClean="0"/>
              <a:t>3/29/2026</a:t>
            </a:fld>
            <a:endParaRPr lang="en-US"/>
          </a:p>
        </p:txBody>
      </p:sp>
      <p:sp>
        <p:nvSpPr>
          <p:cNvPr id="5" name="Footer Placeholder 4">
            <a:extLst>
              <a:ext uri="{FF2B5EF4-FFF2-40B4-BE49-F238E27FC236}">
                <a16:creationId xmlns:a16="http://schemas.microsoft.com/office/drawing/2014/main" id="{5A6D64BD-4FC5-3DD3-F2CF-A9A8C1C41D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58CE27-BDF6-01B0-8E3B-924025AE6A3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15513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AFB7B-2B82-E02F-DA71-5A31A535A7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3A76A6-9D81-AF75-F6BF-1292886037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9789F5-82E0-031E-7EB2-F0040EFCF885}"/>
              </a:ext>
            </a:extLst>
          </p:cNvPr>
          <p:cNvSpPr>
            <a:spLocks noGrp="1"/>
          </p:cNvSpPr>
          <p:nvPr>
            <p:ph type="dt" sz="half" idx="10"/>
          </p:nvPr>
        </p:nvSpPr>
        <p:spPr/>
        <p:txBody>
          <a:bodyPr/>
          <a:lstStyle/>
          <a:p>
            <a:fld id="{C128FA71-3A18-48C0-980F-4B68F7F63042}" type="datetime1">
              <a:rPr lang="en-US" smtClean="0"/>
              <a:t>3/29/2026</a:t>
            </a:fld>
            <a:endParaRPr lang="en-US"/>
          </a:p>
        </p:txBody>
      </p:sp>
      <p:sp>
        <p:nvSpPr>
          <p:cNvPr id="5" name="Footer Placeholder 4">
            <a:extLst>
              <a:ext uri="{FF2B5EF4-FFF2-40B4-BE49-F238E27FC236}">
                <a16:creationId xmlns:a16="http://schemas.microsoft.com/office/drawing/2014/main" id="{3950E2C8-283D-4D48-5C4E-424440EF1C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07FDD75-EE41-C67F-8556-AEEC38370D8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8925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AA856-EB5B-4B6D-C76D-DEF3FA3DB3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C2126-C1B9-6A71-D77A-EBFD58A41F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958F59-6CC2-B10E-5CC3-75EF86BAFCA6}"/>
              </a:ext>
            </a:extLst>
          </p:cNvPr>
          <p:cNvSpPr>
            <a:spLocks noGrp="1"/>
          </p:cNvSpPr>
          <p:nvPr>
            <p:ph type="dt" sz="half" idx="10"/>
          </p:nvPr>
        </p:nvSpPr>
        <p:spPr/>
        <p:txBody>
          <a:bodyPr/>
          <a:lstStyle/>
          <a:p>
            <a:fld id="{51C1210E-201E-4473-82AC-2466F5386C38}" type="datetime1">
              <a:rPr lang="en-US" smtClean="0"/>
              <a:t>3/29/2026</a:t>
            </a:fld>
            <a:endParaRPr lang="en-US"/>
          </a:p>
        </p:txBody>
      </p:sp>
      <p:sp>
        <p:nvSpPr>
          <p:cNvPr id="5" name="Footer Placeholder 4">
            <a:extLst>
              <a:ext uri="{FF2B5EF4-FFF2-40B4-BE49-F238E27FC236}">
                <a16:creationId xmlns:a16="http://schemas.microsoft.com/office/drawing/2014/main" id="{2249D891-8CBD-60D5-ED2E-479FD488B55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AA4586-153D-1107-38AB-510F34614EB0}"/>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5392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A3B4-14EE-A0CC-FF31-1BE2AEB7C3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17BB27-306C-B910-219C-EAE0EB759C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06288C-7513-FE78-446A-E3FA0D1DFE32}"/>
              </a:ext>
            </a:extLst>
          </p:cNvPr>
          <p:cNvSpPr>
            <a:spLocks noGrp="1"/>
          </p:cNvSpPr>
          <p:nvPr>
            <p:ph type="dt" sz="half" idx="10"/>
          </p:nvPr>
        </p:nvSpPr>
        <p:spPr/>
        <p:txBody>
          <a:bodyPr/>
          <a:lstStyle/>
          <a:p>
            <a:fld id="{B01EA198-6CAB-4B8F-B93F-1F9C8C4B6CE7}" type="datetime1">
              <a:rPr lang="en-US" smtClean="0"/>
              <a:t>3/29/2026</a:t>
            </a:fld>
            <a:endParaRPr lang="en-US"/>
          </a:p>
        </p:txBody>
      </p:sp>
      <p:sp>
        <p:nvSpPr>
          <p:cNvPr id="5" name="Footer Placeholder 4">
            <a:extLst>
              <a:ext uri="{FF2B5EF4-FFF2-40B4-BE49-F238E27FC236}">
                <a16:creationId xmlns:a16="http://schemas.microsoft.com/office/drawing/2014/main" id="{7B1994C5-D708-86E8-51EF-B59737C9169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6DC65F-3D30-A164-5C61-98EE84AA95B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8436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E031-C927-B111-3B96-1E8E784846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3EF127-12A4-265F-ECDC-685185DE5B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FF67A4-AC74-76EE-DD44-480CE61642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7F3DE9-7677-37B0-02AF-6B49AF9BADDA}"/>
              </a:ext>
            </a:extLst>
          </p:cNvPr>
          <p:cNvSpPr>
            <a:spLocks noGrp="1"/>
          </p:cNvSpPr>
          <p:nvPr>
            <p:ph type="dt" sz="half" idx="10"/>
          </p:nvPr>
        </p:nvSpPr>
        <p:spPr/>
        <p:txBody>
          <a:bodyPr/>
          <a:lstStyle/>
          <a:p>
            <a:fld id="{CA06041F-4525-44D5-AA4F-332294BF1F56}" type="datetime1">
              <a:rPr lang="en-US" smtClean="0"/>
              <a:t>3/29/2026</a:t>
            </a:fld>
            <a:endParaRPr lang="en-US"/>
          </a:p>
        </p:txBody>
      </p:sp>
      <p:sp>
        <p:nvSpPr>
          <p:cNvPr id="6" name="Footer Placeholder 5">
            <a:extLst>
              <a:ext uri="{FF2B5EF4-FFF2-40B4-BE49-F238E27FC236}">
                <a16:creationId xmlns:a16="http://schemas.microsoft.com/office/drawing/2014/main" id="{1242D1DB-1D61-CCAC-C260-3D6E4B8872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C9299F-92A3-F58D-6F5E-3D322BBEAC2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2672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D912-83D3-1FE8-6CA4-C08C0C4D2C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5EAA4F-DFB8-86C2-6168-56DC361DCC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6D1D1-5718-D132-D967-27C481816C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220E10-5D67-5E8E-7431-DBC23634F6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507E0F-F5F0-3E78-BE6F-730C7A1CBC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219DC-18E9-D862-01C4-F087B37635A2}"/>
              </a:ext>
            </a:extLst>
          </p:cNvPr>
          <p:cNvSpPr>
            <a:spLocks noGrp="1"/>
          </p:cNvSpPr>
          <p:nvPr>
            <p:ph type="dt" sz="half" idx="10"/>
          </p:nvPr>
        </p:nvSpPr>
        <p:spPr/>
        <p:txBody>
          <a:bodyPr/>
          <a:lstStyle/>
          <a:p>
            <a:fld id="{F9557091-BBDF-4EB9-BA6B-2BB67AC4FC0F}" type="datetime1">
              <a:rPr lang="en-US" smtClean="0"/>
              <a:t>3/29/2026</a:t>
            </a:fld>
            <a:endParaRPr lang="en-US"/>
          </a:p>
        </p:txBody>
      </p:sp>
      <p:sp>
        <p:nvSpPr>
          <p:cNvPr id="8" name="Footer Placeholder 7">
            <a:extLst>
              <a:ext uri="{FF2B5EF4-FFF2-40B4-BE49-F238E27FC236}">
                <a16:creationId xmlns:a16="http://schemas.microsoft.com/office/drawing/2014/main" id="{C39C947F-FDF7-5C68-59FF-66074D45067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3EDDACC-BC2C-01C8-2ED9-FF9E6799249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0357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7B46C-0EB0-61D6-94A6-34269A32FF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968A31-5A45-7795-06C9-B6D2EEBA1516}"/>
              </a:ext>
            </a:extLst>
          </p:cNvPr>
          <p:cNvSpPr>
            <a:spLocks noGrp="1"/>
          </p:cNvSpPr>
          <p:nvPr>
            <p:ph type="dt" sz="half" idx="10"/>
          </p:nvPr>
        </p:nvSpPr>
        <p:spPr/>
        <p:txBody>
          <a:bodyPr/>
          <a:lstStyle/>
          <a:p>
            <a:fld id="{2D6B226B-77A6-410C-9796-083F278E0125}" type="datetime1">
              <a:rPr lang="en-US" smtClean="0"/>
              <a:t>3/29/2026</a:t>
            </a:fld>
            <a:endParaRPr lang="en-US"/>
          </a:p>
        </p:txBody>
      </p:sp>
      <p:sp>
        <p:nvSpPr>
          <p:cNvPr id="4" name="Footer Placeholder 3">
            <a:extLst>
              <a:ext uri="{FF2B5EF4-FFF2-40B4-BE49-F238E27FC236}">
                <a16:creationId xmlns:a16="http://schemas.microsoft.com/office/drawing/2014/main" id="{CD070128-7EDB-F2DC-9597-4FA2A757445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456FAD6-DDC1-10A2-E3F7-7316A274651F}"/>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4398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4CCF91-5667-6520-C2C8-B1EC23CAB7FE}"/>
              </a:ext>
            </a:extLst>
          </p:cNvPr>
          <p:cNvSpPr>
            <a:spLocks noGrp="1"/>
          </p:cNvSpPr>
          <p:nvPr>
            <p:ph type="dt" sz="half" idx="10"/>
          </p:nvPr>
        </p:nvSpPr>
        <p:spPr/>
        <p:txBody>
          <a:bodyPr/>
          <a:lstStyle/>
          <a:p>
            <a:fld id="{A23A578B-D289-4C40-8593-3D356C49DA58}" type="datetime1">
              <a:rPr lang="en-US" smtClean="0"/>
              <a:t>3/29/2026</a:t>
            </a:fld>
            <a:endParaRPr lang="en-US"/>
          </a:p>
        </p:txBody>
      </p:sp>
      <p:sp>
        <p:nvSpPr>
          <p:cNvPr id="3" name="Footer Placeholder 2">
            <a:extLst>
              <a:ext uri="{FF2B5EF4-FFF2-40B4-BE49-F238E27FC236}">
                <a16:creationId xmlns:a16="http://schemas.microsoft.com/office/drawing/2014/main" id="{3AEE9C41-3D7C-B983-CEBE-889AB056914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AC7047C-8FF0-D3FA-AF26-EF212FAA3C5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1542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5778A-8E0B-F34F-7DB1-52A3E3F74F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62BCA2-946E-CE09-D7A9-E18117816F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E95A5D-AFC5-2C5C-2577-BC07C5BFB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0DA28F-06A7-13B7-8680-1D16EE8B6B8D}"/>
              </a:ext>
            </a:extLst>
          </p:cNvPr>
          <p:cNvSpPr>
            <a:spLocks noGrp="1"/>
          </p:cNvSpPr>
          <p:nvPr>
            <p:ph type="dt" sz="half" idx="10"/>
          </p:nvPr>
        </p:nvSpPr>
        <p:spPr/>
        <p:txBody>
          <a:bodyPr/>
          <a:lstStyle/>
          <a:p>
            <a:fld id="{713DFAE3-14DB-48A7-A80F-80DDB072CE3D}" type="datetime1">
              <a:rPr lang="en-US" smtClean="0"/>
              <a:t>3/29/2026</a:t>
            </a:fld>
            <a:endParaRPr lang="en-US"/>
          </a:p>
        </p:txBody>
      </p:sp>
      <p:sp>
        <p:nvSpPr>
          <p:cNvPr id="6" name="Footer Placeholder 5">
            <a:extLst>
              <a:ext uri="{FF2B5EF4-FFF2-40B4-BE49-F238E27FC236}">
                <a16:creationId xmlns:a16="http://schemas.microsoft.com/office/drawing/2014/main" id="{580767BB-96B8-AC7B-2006-733262F9CA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4730964-3DA9-8752-B95A-0830CFA778B3}"/>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24396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28D2-B740-AE19-470C-0BB6DBC63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0572FC-84C8-7E3B-5554-3038010AD2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204952-4DCF-5AE0-CBC8-5200D1BE7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D29AAB-17AC-3256-BCCC-6B6E15C2FBD0}"/>
              </a:ext>
            </a:extLst>
          </p:cNvPr>
          <p:cNvSpPr>
            <a:spLocks noGrp="1"/>
          </p:cNvSpPr>
          <p:nvPr>
            <p:ph type="dt" sz="half" idx="10"/>
          </p:nvPr>
        </p:nvSpPr>
        <p:spPr/>
        <p:txBody>
          <a:bodyPr/>
          <a:lstStyle/>
          <a:p>
            <a:fld id="{92C5EAEF-6478-4102-8F5D-A5FE9FC97ACB}" type="datetime1">
              <a:rPr lang="en-US" smtClean="0"/>
              <a:t>3/29/2026</a:t>
            </a:fld>
            <a:endParaRPr lang="en-US"/>
          </a:p>
        </p:txBody>
      </p:sp>
      <p:sp>
        <p:nvSpPr>
          <p:cNvPr id="6" name="Footer Placeholder 5">
            <a:extLst>
              <a:ext uri="{FF2B5EF4-FFF2-40B4-BE49-F238E27FC236}">
                <a16:creationId xmlns:a16="http://schemas.microsoft.com/office/drawing/2014/main" id="{03CBAC8B-F71E-785D-8C0C-DDBB134F38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31293B7-CD8C-8CE1-C44C-1E2CFF7A59A3}"/>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84349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2AAC-0AEE-5931-D6F7-9CF48F2DD1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A778F-1B53-38D0-6C59-0CE842083A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6614A-627C-4E0F-02A6-70BCD895166C}"/>
              </a:ext>
            </a:extLst>
          </p:cNvPr>
          <p:cNvSpPr>
            <a:spLocks noGrp="1"/>
          </p:cNvSpPr>
          <p:nvPr>
            <p:ph type="dt" sz="half" idx="10"/>
          </p:nvPr>
        </p:nvSpPr>
        <p:spPr/>
        <p:txBody>
          <a:bodyPr/>
          <a:lstStyle/>
          <a:p>
            <a:fld id="{7104EDB3-C0E8-45F8-9E1D-1B6C8D1880C0}" type="datetime1">
              <a:rPr lang="en-US" smtClean="0"/>
              <a:t>3/29/2026</a:t>
            </a:fld>
            <a:endParaRPr lang="en-US"/>
          </a:p>
        </p:txBody>
      </p:sp>
      <p:sp>
        <p:nvSpPr>
          <p:cNvPr id="5" name="Footer Placeholder 4">
            <a:extLst>
              <a:ext uri="{FF2B5EF4-FFF2-40B4-BE49-F238E27FC236}">
                <a16:creationId xmlns:a16="http://schemas.microsoft.com/office/drawing/2014/main" id="{7CFFD999-3E7B-C5EA-9541-67B61DAED2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84F885-C46B-F1B8-A12F-D028BCA619A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3265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522329-4146-D05D-0F5B-3D9BBBF010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99880-A443-41F6-8447-E84260EB97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6C8775-DB8A-F7B1-E595-4EA9B147D6C8}"/>
              </a:ext>
            </a:extLst>
          </p:cNvPr>
          <p:cNvSpPr>
            <a:spLocks noGrp="1"/>
          </p:cNvSpPr>
          <p:nvPr>
            <p:ph type="dt" sz="half" idx="10"/>
          </p:nvPr>
        </p:nvSpPr>
        <p:spPr/>
        <p:txBody>
          <a:bodyPr/>
          <a:lstStyle/>
          <a:p>
            <a:fld id="{9CF0EC4B-54ED-4041-B552-9BA760FA3DBA}" type="datetime1">
              <a:rPr lang="en-US" smtClean="0"/>
              <a:t>3/29/2026</a:t>
            </a:fld>
            <a:endParaRPr lang="en-US"/>
          </a:p>
        </p:txBody>
      </p:sp>
      <p:sp>
        <p:nvSpPr>
          <p:cNvPr id="5" name="Footer Placeholder 4">
            <a:extLst>
              <a:ext uri="{FF2B5EF4-FFF2-40B4-BE49-F238E27FC236}">
                <a16:creationId xmlns:a16="http://schemas.microsoft.com/office/drawing/2014/main" id="{4F208FA5-602F-C39F-BD46-EAFB7E6BC0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271CFD6-A2F9-B323-B196-2B159938CF5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36643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F22E4C-FF51-4305-AEAB-271DF520C6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8FB06A-8881-8D64-D518-816EAA5C52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573638-6754-BBC6-92E6-905E48B38F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3/29/2026</a:t>
            </a:fld>
            <a:endParaRPr lang="en-US"/>
          </a:p>
        </p:txBody>
      </p:sp>
      <p:sp>
        <p:nvSpPr>
          <p:cNvPr id="5" name="Footer Placeholder 4">
            <a:extLst>
              <a:ext uri="{FF2B5EF4-FFF2-40B4-BE49-F238E27FC236}">
                <a16:creationId xmlns:a16="http://schemas.microsoft.com/office/drawing/2014/main" id="{DBDD0CDC-9FFC-01AE-A9E9-BF6A306CBA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37CD62F-596F-90AD-042D-55C03B9E06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27571018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5FCDC1-31A4-296E-2CB1-18D3DF738B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32B55-9381-4A64-E03F-3D26D4BCF6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6F2151-E9B1-6F45-BBBA-89274807B9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3/29/2026</a:t>
            </a:fld>
            <a:endParaRPr lang="en-US"/>
          </a:p>
        </p:txBody>
      </p:sp>
      <p:sp>
        <p:nvSpPr>
          <p:cNvPr id="5" name="Footer Placeholder 4">
            <a:extLst>
              <a:ext uri="{FF2B5EF4-FFF2-40B4-BE49-F238E27FC236}">
                <a16:creationId xmlns:a16="http://schemas.microsoft.com/office/drawing/2014/main" id="{C0332C18-DB1D-0831-E99F-FC60ED3CC0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BDCE956-F68D-B98A-967B-32AF89B25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99455671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High angle view of a rolled paper, brown notebook, and black notepad on a wooden table">
            <a:extLst>
              <a:ext uri="{FF2B5EF4-FFF2-40B4-BE49-F238E27FC236}">
                <a16:creationId xmlns:a16="http://schemas.microsoft.com/office/drawing/2014/main" id="{29CAAD39-B2D2-6994-DF81-8D4128A29725}"/>
              </a:ext>
            </a:extLst>
          </p:cNvPr>
          <p:cNvPicPr>
            <a:picLocks noChangeAspect="1"/>
          </p:cNvPicPr>
          <p:nvPr/>
        </p:nvPicPr>
        <p:blipFill>
          <a:blip r:embed="rId2"/>
          <a:srcRect t="7993" r="590" b="8234"/>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CB96FFD-9354-E666-AF62-4C16DBD878C2}"/>
              </a:ext>
            </a:extLst>
          </p:cNvPr>
          <p:cNvSpPr>
            <a:spLocks noGrp="1"/>
          </p:cNvSpPr>
          <p:nvPr>
            <p:ph type="ctrTitle"/>
          </p:nvPr>
        </p:nvSpPr>
        <p:spPr>
          <a:xfrm>
            <a:off x="7306780" y="978409"/>
            <a:ext cx="4496529" cy="4629160"/>
          </a:xfrm>
        </p:spPr>
        <p:txBody>
          <a:bodyPr anchor="t">
            <a:normAutofit/>
          </a:bodyPr>
          <a:lstStyle/>
          <a:p>
            <a:pPr>
              <a:lnSpc>
                <a:spcPct val="90000"/>
              </a:lnSpc>
            </a:pPr>
            <a:r>
              <a:rPr lang="en-GB" sz="2000" b="1"/>
              <a:t>Estella Lucina: 2527558</a:t>
            </a:r>
            <a:br>
              <a:rPr lang="en-GB" sz="2000"/>
            </a:br>
            <a:br>
              <a:rPr lang="en-GB" sz="2000" b="1"/>
            </a:br>
            <a:r>
              <a:rPr lang="en-GB" sz="2000" b="1"/>
              <a:t>Programme: </a:t>
            </a:r>
            <a:r>
              <a:rPr lang="en-GB" sz="2000"/>
              <a:t>CERTIFICATE OF HIGHER EDUCATION SKILLS FOR  WORKPLACE (HEALTH AND SOCIAL CARE)</a:t>
            </a:r>
            <a:br>
              <a:rPr lang="en-GB" sz="2000"/>
            </a:br>
            <a:br>
              <a:rPr lang="en-GB" sz="2000" b="1"/>
            </a:br>
            <a:r>
              <a:rPr lang="en-GB" sz="2000" b="1"/>
              <a:t>Module: </a:t>
            </a:r>
            <a:r>
              <a:rPr lang="en-GB" sz="2000"/>
              <a:t>ACADEMIC AND EMPLOYABILITY SKILLS</a:t>
            </a:r>
            <a:br>
              <a:rPr lang="en-GB" sz="2000"/>
            </a:br>
            <a:r>
              <a:rPr lang="en-GB" sz="2000"/>
              <a:t>LCHS4001</a:t>
            </a:r>
            <a:br>
              <a:rPr lang="en-GB" sz="2000"/>
            </a:br>
            <a:br>
              <a:rPr lang="en-GB" sz="2000"/>
            </a:br>
            <a:r>
              <a:rPr lang="en-GB" sz="2000" b="1"/>
              <a:t>Lecturer: UMMA SULEIMAN</a:t>
            </a:r>
            <a:br>
              <a:rPr lang="en-GB" sz="2000"/>
            </a:br>
            <a:endParaRPr lang="en-GB" sz="2000"/>
          </a:p>
        </p:txBody>
      </p:sp>
    </p:spTree>
    <p:extLst>
      <p:ext uri="{BB962C8B-B14F-4D97-AF65-F5344CB8AC3E}">
        <p14:creationId xmlns:p14="http://schemas.microsoft.com/office/powerpoint/2010/main" val="24596095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B04EA-6FA1-40A4-8B16-217DD6A4D26B}"/>
              </a:ext>
            </a:extLst>
          </p:cNvPr>
          <p:cNvSpPr>
            <a:spLocks noGrp="1"/>
          </p:cNvSpPr>
          <p:nvPr>
            <p:ph type="title"/>
          </p:nvPr>
        </p:nvSpPr>
        <p:spPr>
          <a:xfrm>
            <a:off x="521208" y="978408"/>
            <a:ext cx="4288536" cy="3364992"/>
          </a:xfrm>
        </p:spPr>
        <p:txBody>
          <a:bodyPr>
            <a:normAutofit/>
          </a:bodyPr>
          <a:lstStyle/>
          <a:p>
            <a:r>
              <a:rPr lang="en-GB" dirty="0"/>
              <a:t>Content</a:t>
            </a:r>
          </a:p>
        </p:txBody>
      </p:sp>
      <p:graphicFrame>
        <p:nvGraphicFramePr>
          <p:cNvPr id="5" name="Content Placeholder 2">
            <a:extLst>
              <a:ext uri="{FF2B5EF4-FFF2-40B4-BE49-F238E27FC236}">
                <a16:creationId xmlns:a16="http://schemas.microsoft.com/office/drawing/2014/main" id="{C7739DC8-AC79-76C2-3F89-7C7123D5DEEB}"/>
              </a:ext>
            </a:extLst>
          </p:cNvPr>
          <p:cNvGraphicFramePr>
            <a:graphicFrameLocks noGrp="1"/>
          </p:cNvGraphicFramePr>
          <p:nvPr>
            <p:ph idx="1"/>
            <p:extLst>
              <p:ext uri="{D42A27DB-BD31-4B8C-83A1-F6EECF244321}">
                <p14:modId xmlns:p14="http://schemas.microsoft.com/office/powerpoint/2010/main" val="2850670386"/>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793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Picture 38" descr="People holding hands">
            <a:extLst>
              <a:ext uri="{FF2B5EF4-FFF2-40B4-BE49-F238E27FC236}">
                <a16:creationId xmlns:a16="http://schemas.microsoft.com/office/drawing/2014/main" id="{E58CB5FB-79D7-F62A-30FC-BB1CF4BC4FA7}"/>
              </a:ext>
            </a:extLst>
          </p:cNvPr>
          <p:cNvPicPr>
            <a:picLocks noChangeAspect="1"/>
          </p:cNvPicPr>
          <p:nvPr/>
        </p:nvPicPr>
        <p:blipFill>
          <a:blip r:embed="rId2">
            <a:alphaModFix amt="55000"/>
          </a:blip>
          <a:srcRect t="13883" b="1848"/>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836BA62-25A6-CA46-8BB0-D8BF28D157E1}"/>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Introduction: </a:t>
            </a:r>
            <a:br>
              <a:rPr lang="en-GB" dirty="0">
                <a:solidFill>
                  <a:srgbClr val="FFFFFF"/>
                </a:solidFill>
              </a:rPr>
            </a:br>
            <a:endParaRPr lang="en-GB" dirty="0">
              <a:solidFill>
                <a:srgbClr val="FFFFFF"/>
              </a:solidFill>
            </a:endParaRPr>
          </a:p>
        </p:txBody>
      </p:sp>
      <p:sp>
        <p:nvSpPr>
          <p:cNvPr id="45" name="Arc 4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Content Placeholder 2">
            <a:extLst>
              <a:ext uri="{FF2B5EF4-FFF2-40B4-BE49-F238E27FC236}">
                <a16:creationId xmlns:a16="http://schemas.microsoft.com/office/drawing/2014/main" id="{65F9CE1B-775A-8A54-093A-6C4CE6272314}"/>
              </a:ext>
            </a:extLst>
          </p:cNvPr>
          <p:cNvSpPr>
            <a:spLocks noGrp="1"/>
          </p:cNvSpPr>
          <p:nvPr>
            <p:ph idx="1"/>
          </p:nvPr>
        </p:nvSpPr>
        <p:spPr>
          <a:xfrm>
            <a:off x="4447308" y="319088"/>
            <a:ext cx="7057858" cy="5857875"/>
          </a:xfrm>
        </p:spPr>
        <p:txBody>
          <a:bodyPr anchor="ctr">
            <a:normAutofit lnSpcReduction="10000"/>
          </a:bodyPr>
          <a:lstStyle/>
          <a:p>
            <a:pPr fontAlgn="base"/>
            <a:r>
              <a:rPr lang="en-GB" sz="1600" dirty="0">
                <a:solidFill>
                  <a:srgbClr val="FFFFFF"/>
                </a:solidFill>
              </a:rPr>
              <a:t>A  </a:t>
            </a:r>
            <a:r>
              <a:rPr lang="en-GB" sz="1600" b="1" dirty="0">
                <a:solidFill>
                  <a:srgbClr val="FFFFFF"/>
                </a:solidFill>
              </a:rPr>
              <a:t>Social Health Worker</a:t>
            </a:r>
            <a:r>
              <a:rPr lang="en-GB" sz="1600" dirty="0">
                <a:solidFill>
                  <a:srgbClr val="FFFFFF"/>
                </a:solidFill>
              </a:rPr>
              <a:t> act as a bridge between medical treatment and social wellbeing. </a:t>
            </a:r>
          </a:p>
          <a:p>
            <a:pPr fontAlgn="base"/>
            <a:r>
              <a:rPr lang="en-GB" sz="1600" dirty="0">
                <a:solidFill>
                  <a:srgbClr val="FFFFFF"/>
                </a:solidFill>
              </a:rPr>
              <a:t>They work with </a:t>
            </a:r>
            <a:r>
              <a:rPr lang="en-GB" sz="1600" dirty="0" err="1">
                <a:solidFill>
                  <a:srgbClr val="FFFFFF"/>
                </a:solidFill>
              </a:rPr>
              <a:t>individuals,families,and</a:t>
            </a:r>
            <a:r>
              <a:rPr lang="en-GB" sz="1600" dirty="0">
                <a:solidFill>
                  <a:srgbClr val="FFFFFF"/>
                </a:solidFill>
              </a:rPr>
              <a:t> communities to address the </a:t>
            </a:r>
            <a:r>
              <a:rPr lang="en-GB" sz="1600" dirty="0" err="1">
                <a:solidFill>
                  <a:srgbClr val="FFFFFF"/>
                </a:solidFill>
              </a:rPr>
              <a:t>social,emotional</a:t>
            </a:r>
            <a:r>
              <a:rPr lang="en-GB" sz="1600" dirty="0">
                <a:solidFill>
                  <a:srgbClr val="FFFFFF"/>
                </a:solidFill>
              </a:rPr>
              <a:t> and  </a:t>
            </a:r>
          </a:p>
          <a:p>
            <a:pPr fontAlgn="base"/>
            <a:r>
              <a:rPr lang="en-GB" sz="1600" dirty="0">
                <a:solidFill>
                  <a:srgbClr val="FFFFFF"/>
                </a:solidFill>
              </a:rPr>
              <a:t>Environmental challenges that impact </a:t>
            </a:r>
            <a:r>
              <a:rPr lang="en-GB" sz="1600" dirty="0" err="1">
                <a:solidFill>
                  <a:srgbClr val="FFFFFF"/>
                </a:solidFill>
              </a:rPr>
              <a:t>health,such</a:t>
            </a:r>
            <a:r>
              <a:rPr lang="en-GB" sz="1600" dirty="0">
                <a:solidFill>
                  <a:srgbClr val="FFFFFF"/>
                </a:solidFill>
              </a:rPr>
              <a:t> as </a:t>
            </a:r>
            <a:r>
              <a:rPr lang="en-GB" sz="1600" dirty="0" err="1">
                <a:solidFill>
                  <a:srgbClr val="FFFFFF"/>
                </a:solidFill>
              </a:rPr>
              <a:t>poverty,housing</a:t>
            </a:r>
            <a:r>
              <a:rPr lang="en-GB" sz="1600" dirty="0">
                <a:solidFill>
                  <a:srgbClr val="FFFFFF"/>
                </a:solidFill>
              </a:rPr>
              <a:t> </a:t>
            </a:r>
            <a:r>
              <a:rPr lang="en-GB" sz="1600" dirty="0" err="1">
                <a:solidFill>
                  <a:srgbClr val="FFFFFF"/>
                </a:solidFill>
              </a:rPr>
              <a:t>insecurity,disability</a:t>
            </a:r>
            <a:r>
              <a:rPr lang="en-GB" sz="1600" dirty="0">
                <a:solidFill>
                  <a:srgbClr val="FFFFFF"/>
                </a:solidFill>
              </a:rPr>
              <a:t>, </a:t>
            </a:r>
          </a:p>
          <a:p>
            <a:pPr fontAlgn="base"/>
            <a:r>
              <a:rPr lang="en-GB" sz="1600" dirty="0">
                <a:solidFill>
                  <a:srgbClr val="FFFFFF"/>
                </a:solidFill>
              </a:rPr>
              <a:t>Or social </a:t>
            </a:r>
            <a:r>
              <a:rPr lang="en-GB" sz="1600" dirty="0" err="1">
                <a:solidFill>
                  <a:srgbClr val="FFFFFF"/>
                </a:solidFill>
              </a:rPr>
              <a:t>isolation.Unlike</a:t>
            </a:r>
            <a:r>
              <a:rPr lang="en-GB" sz="1600" dirty="0">
                <a:solidFill>
                  <a:srgbClr val="FFFFFF"/>
                </a:solidFill>
              </a:rPr>
              <a:t> strictly medical </a:t>
            </a:r>
            <a:r>
              <a:rPr lang="en-GB" sz="1600" dirty="0" err="1">
                <a:solidFill>
                  <a:srgbClr val="FFFFFF"/>
                </a:solidFill>
              </a:rPr>
              <a:t>staff,social</a:t>
            </a:r>
            <a:r>
              <a:rPr lang="en-GB" sz="1600" dirty="0">
                <a:solidFill>
                  <a:srgbClr val="FFFFFF"/>
                </a:solidFill>
              </a:rPr>
              <a:t> health workers take a holistic approach, </a:t>
            </a:r>
          </a:p>
          <a:p>
            <a:pPr fontAlgn="base"/>
            <a:r>
              <a:rPr lang="en-GB" sz="1600" dirty="0">
                <a:solidFill>
                  <a:srgbClr val="FFFFFF"/>
                </a:solidFill>
              </a:rPr>
              <a:t>Focusing on enhancing social </a:t>
            </a:r>
            <a:r>
              <a:rPr lang="en-GB" sz="1600" dirty="0" err="1">
                <a:solidFill>
                  <a:srgbClr val="FFFFFF"/>
                </a:solidFill>
              </a:rPr>
              <a:t>functioning,advocating,for</a:t>
            </a:r>
            <a:r>
              <a:rPr lang="en-GB" sz="1600" dirty="0">
                <a:solidFill>
                  <a:srgbClr val="FFFFFF"/>
                </a:solidFill>
              </a:rPr>
              <a:t> client rights and enabling  </a:t>
            </a:r>
          </a:p>
          <a:p>
            <a:pPr fontAlgn="base"/>
            <a:r>
              <a:rPr lang="en-GB" sz="1600" dirty="0">
                <a:solidFill>
                  <a:srgbClr val="FFFFFF"/>
                </a:solidFill>
              </a:rPr>
              <a:t>Independent living. </a:t>
            </a:r>
          </a:p>
          <a:p>
            <a:pPr marL="0" indent="0" fontAlgn="base">
              <a:buNone/>
            </a:pPr>
            <a:endParaRPr lang="en-GB" sz="1600" dirty="0">
              <a:solidFill>
                <a:srgbClr val="FFFFFF"/>
              </a:solidFill>
            </a:endParaRPr>
          </a:p>
          <a:p>
            <a:pPr fontAlgn="base"/>
            <a:r>
              <a:rPr lang="en-GB" sz="1600" b="1" dirty="0">
                <a:solidFill>
                  <a:srgbClr val="FFFFFF"/>
                </a:solidFill>
              </a:rPr>
              <a:t>Key Responsibilities: </a:t>
            </a:r>
          </a:p>
          <a:p>
            <a:pPr fontAlgn="base"/>
            <a:r>
              <a:rPr lang="en-GB" sz="1600" dirty="0">
                <a:solidFill>
                  <a:srgbClr val="FFFFFF"/>
                </a:solidFill>
              </a:rPr>
              <a:t>Assessment; Reviewing a person’s </a:t>
            </a:r>
            <a:r>
              <a:rPr lang="en-GB" sz="1600" dirty="0" err="1">
                <a:solidFill>
                  <a:srgbClr val="FFFFFF"/>
                </a:solidFill>
              </a:rPr>
              <a:t>needs,strengths,and</a:t>
            </a:r>
            <a:r>
              <a:rPr lang="en-GB" sz="1600" dirty="0">
                <a:solidFill>
                  <a:srgbClr val="FFFFFF"/>
                </a:solidFill>
              </a:rPr>
              <a:t> circumstances to  develop comprehensive support plans. </a:t>
            </a:r>
          </a:p>
          <a:p>
            <a:pPr fontAlgn="base"/>
            <a:r>
              <a:rPr lang="en-GB" sz="1600" dirty="0">
                <a:solidFill>
                  <a:srgbClr val="FFFFFF"/>
                </a:solidFill>
              </a:rPr>
              <a:t>Case Management &amp; </a:t>
            </a:r>
            <a:r>
              <a:rPr lang="en-GB" sz="1600" dirty="0" err="1">
                <a:solidFill>
                  <a:srgbClr val="FFFFFF"/>
                </a:solidFill>
              </a:rPr>
              <a:t>Advocacy:Connecting</a:t>
            </a:r>
            <a:r>
              <a:rPr lang="en-GB" sz="1600" dirty="0">
                <a:solidFill>
                  <a:srgbClr val="FFFFFF"/>
                </a:solidFill>
              </a:rPr>
              <a:t> individuals with community </a:t>
            </a:r>
            <a:r>
              <a:rPr lang="en-GB" sz="1600" dirty="0" err="1">
                <a:solidFill>
                  <a:srgbClr val="FFFFFF"/>
                </a:solidFill>
              </a:rPr>
              <a:t>resources,housing</a:t>
            </a:r>
            <a:r>
              <a:rPr lang="en-GB" sz="1600" dirty="0">
                <a:solidFill>
                  <a:srgbClr val="FFFFFF"/>
                </a:solidFill>
              </a:rPr>
              <a:t> and financial assistance. </a:t>
            </a:r>
          </a:p>
          <a:p>
            <a:pPr fontAlgn="base"/>
            <a:r>
              <a:rPr lang="en-GB" sz="1600" dirty="0" err="1">
                <a:solidFill>
                  <a:srgbClr val="FFFFFF"/>
                </a:solidFill>
              </a:rPr>
              <a:t>Safeguarding:Protecting</a:t>
            </a:r>
            <a:r>
              <a:rPr lang="en-GB" sz="1600" dirty="0">
                <a:solidFill>
                  <a:srgbClr val="FFFFFF"/>
                </a:solidFill>
              </a:rPr>
              <a:t> vulnerable individuals from abuse or neglect. </a:t>
            </a:r>
          </a:p>
          <a:p>
            <a:pPr fontAlgn="base"/>
            <a:r>
              <a:rPr lang="en-GB" sz="1600" dirty="0" err="1">
                <a:solidFill>
                  <a:srgbClr val="FFFFFF"/>
                </a:solidFill>
              </a:rPr>
              <a:t>Coordination:Working</a:t>
            </a:r>
            <a:r>
              <a:rPr lang="en-GB" sz="1600" dirty="0">
                <a:solidFill>
                  <a:srgbClr val="FFFFFF"/>
                </a:solidFill>
              </a:rPr>
              <a:t> with </a:t>
            </a:r>
            <a:r>
              <a:rPr lang="en-GB" sz="1600" dirty="0" err="1">
                <a:solidFill>
                  <a:srgbClr val="FFFFFF"/>
                </a:solidFill>
              </a:rPr>
              <a:t>hospitals,schools,police,and</a:t>
            </a:r>
            <a:r>
              <a:rPr lang="en-GB" sz="1600" dirty="0">
                <a:solidFill>
                  <a:srgbClr val="FFFFFF"/>
                </a:solidFill>
              </a:rPr>
              <a:t> voluntary </a:t>
            </a:r>
          </a:p>
          <a:p>
            <a:pPr fontAlgn="base"/>
            <a:r>
              <a:rPr lang="en-GB" sz="1600" dirty="0">
                <a:solidFill>
                  <a:srgbClr val="FFFFFF"/>
                </a:solidFill>
              </a:rPr>
              <a:t>Sectors to ensure holistic care. </a:t>
            </a:r>
          </a:p>
          <a:p>
            <a:endParaRPr lang="en-GB" sz="1300" dirty="0">
              <a:solidFill>
                <a:srgbClr val="FFFFFF"/>
              </a:solidFill>
            </a:endParaRPr>
          </a:p>
        </p:txBody>
      </p:sp>
    </p:spTree>
    <p:extLst>
      <p:ext uri="{BB962C8B-B14F-4D97-AF65-F5344CB8AC3E}">
        <p14:creationId xmlns:p14="http://schemas.microsoft.com/office/powerpoint/2010/main" val="318091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AE8F2-8D5C-1A5A-D2A9-D7E1E7806355}"/>
              </a:ext>
            </a:extLst>
          </p:cNvPr>
          <p:cNvSpPr>
            <a:spLocks noGrp="1"/>
          </p:cNvSpPr>
          <p:nvPr>
            <p:ph type="title"/>
          </p:nvPr>
        </p:nvSpPr>
        <p:spPr>
          <a:xfrm>
            <a:off x="4553733" y="548464"/>
            <a:ext cx="6798541" cy="1675623"/>
          </a:xfrm>
        </p:spPr>
        <p:txBody>
          <a:bodyPr anchor="b">
            <a:normAutofit/>
          </a:bodyPr>
          <a:lstStyle/>
          <a:p>
            <a:pPr algn="ctr"/>
            <a:r>
              <a:rPr lang="en-GB" sz="4000" dirty="0"/>
              <a:t>Social Health Worker</a:t>
            </a:r>
          </a:p>
        </p:txBody>
      </p:sp>
      <p:pic>
        <p:nvPicPr>
          <p:cNvPr id="6" name="Picture 5">
            <a:extLst>
              <a:ext uri="{FF2B5EF4-FFF2-40B4-BE49-F238E27FC236}">
                <a16:creationId xmlns:a16="http://schemas.microsoft.com/office/drawing/2014/main" id="{B41942FC-7FF9-FFCA-86B6-758B04095FBD}"/>
              </a:ext>
            </a:extLst>
          </p:cNvPr>
          <p:cNvPicPr>
            <a:picLocks noChangeAspect="1"/>
          </p:cNvPicPr>
          <p:nvPr/>
        </p:nvPicPr>
        <p:blipFill>
          <a:blip r:embed="rId2"/>
          <a:srcRect l="27722" r="19500"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13D40A54-6802-2A37-8DBF-389CB5E5969B}"/>
              </a:ext>
            </a:extLst>
          </p:cNvPr>
          <p:cNvGraphicFramePr>
            <a:graphicFrameLocks noGrp="1"/>
          </p:cNvGraphicFramePr>
          <p:nvPr>
            <p:ph idx="1"/>
            <p:extLst>
              <p:ext uri="{D42A27DB-BD31-4B8C-83A1-F6EECF244321}">
                <p14:modId xmlns:p14="http://schemas.microsoft.com/office/powerpoint/2010/main" val="8508058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8840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D819E3-B458-B23A-6B0E-80547172B099}"/>
              </a:ext>
            </a:extLst>
          </p:cNvPr>
          <p:cNvSpPr>
            <a:spLocks noGrp="1"/>
          </p:cNvSpPr>
          <p:nvPr>
            <p:ph idx="1"/>
          </p:nvPr>
        </p:nvSpPr>
        <p:spPr>
          <a:xfrm>
            <a:off x="4447308" y="591344"/>
            <a:ext cx="6906491" cy="5585619"/>
          </a:xfrm>
        </p:spPr>
        <p:txBody>
          <a:bodyPr anchor="ctr">
            <a:normAutofit/>
          </a:bodyPr>
          <a:lstStyle/>
          <a:p>
            <a:pPr marL="0" indent="0" fontAlgn="base">
              <a:buNone/>
            </a:pPr>
            <a:endParaRPr lang="en-GB" sz="2000" dirty="0"/>
          </a:p>
          <a:p>
            <a:pPr marL="0" indent="0" fontAlgn="base">
              <a:buNone/>
            </a:pPr>
            <a:r>
              <a:rPr lang="en-GB" sz="2000" dirty="0"/>
              <a:t>       </a:t>
            </a:r>
            <a:r>
              <a:rPr lang="en-GB" sz="2000" b="1" dirty="0"/>
              <a:t>  Reason  For Choosing </a:t>
            </a:r>
            <a:r>
              <a:rPr lang="en-GB" sz="2000" dirty="0"/>
              <a:t>: </a:t>
            </a:r>
          </a:p>
          <a:p>
            <a:pPr fontAlgn="base"/>
            <a:r>
              <a:rPr lang="en-GB" sz="2000" dirty="0"/>
              <a:t>I choose to become a Social Health Worker because I want to make a real difference in </a:t>
            </a:r>
            <a:r>
              <a:rPr lang="en-GB" sz="2000" dirty="0" err="1"/>
              <a:t>people’’s</a:t>
            </a:r>
            <a:r>
              <a:rPr lang="en-GB" sz="2000" dirty="0"/>
              <a:t> lives by supporting their health and </a:t>
            </a:r>
            <a:r>
              <a:rPr lang="en-GB" sz="2000" dirty="0" err="1"/>
              <a:t>wellbeing,especially</a:t>
            </a:r>
            <a:r>
              <a:rPr lang="en-GB" sz="2000" dirty="0"/>
              <a:t> those who may </a:t>
            </a:r>
            <a:r>
              <a:rPr lang="en-GB" sz="2000" dirty="0" err="1"/>
              <a:t>struggleto</a:t>
            </a:r>
            <a:r>
              <a:rPr lang="en-GB" sz="2000" dirty="0"/>
              <a:t> access care. </a:t>
            </a:r>
          </a:p>
          <a:p>
            <a:pPr fontAlgn="base"/>
            <a:r>
              <a:rPr lang="en-GB" sz="2000" dirty="0"/>
              <a:t> I enjoy helping </a:t>
            </a:r>
            <a:r>
              <a:rPr lang="en-GB" sz="2000" dirty="0" err="1"/>
              <a:t>others,listening</a:t>
            </a:r>
            <a:r>
              <a:rPr lang="en-GB" sz="2000" dirty="0"/>
              <a:t> to their </a:t>
            </a:r>
            <a:r>
              <a:rPr lang="en-GB" sz="2000" dirty="0" err="1"/>
              <a:t>needs,and</a:t>
            </a:r>
            <a:r>
              <a:rPr lang="en-GB" sz="2000" dirty="0"/>
              <a:t> connecting them with the right </a:t>
            </a:r>
            <a:r>
              <a:rPr lang="en-GB" sz="2000" dirty="0" err="1"/>
              <a:t>support.I</a:t>
            </a:r>
            <a:r>
              <a:rPr lang="en-GB" sz="2000" dirty="0"/>
              <a:t> find it rewarding to support people through difficult situations and help improve their quality of life. </a:t>
            </a:r>
          </a:p>
          <a:p>
            <a:pPr fontAlgn="base"/>
            <a:r>
              <a:rPr lang="en-GB" sz="2000" dirty="0"/>
              <a:t>I’m interested in promoting healthier lifestyles and </a:t>
            </a:r>
            <a:r>
              <a:rPr lang="en-GB" sz="2000" dirty="0" err="1"/>
              <a:t>educatingcommunities</a:t>
            </a:r>
            <a:r>
              <a:rPr lang="en-GB" sz="2000" dirty="0"/>
              <a:t> about </a:t>
            </a:r>
            <a:r>
              <a:rPr lang="en-GB" sz="2000" dirty="0" err="1"/>
              <a:t>wellbeing.Ivalue</a:t>
            </a:r>
            <a:r>
              <a:rPr lang="en-GB" sz="2000" dirty="0"/>
              <a:t> being part of a role that improves the health of entire communities  not  just individuals seeing  how support services helped my friends and family inspired me to pursue this </a:t>
            </a:r>
            <a:r>
              <a:rPr lang="en-GB" sz="2000" dirty="0" err="1"/>
              <a:t>career.I</a:t>
            </a:r>
            <a:r>
              <a:rPr lang="en-GB" sz="2000" dirty="0"/>
              <a:t> see this role as a meaningful career path where I can continue learning and developing professionally.  </a:t>
            </a:r>
          </a:p>
          <a:p>
            <a:endParaRPr lang="en-GB" sz="2000" dirty="0"/>
          </a:p>
        </p:txBody>
      </p:sp>
    </p:spTree>
    <p:extLst>
      <p:ext uri="{BB962C8B-B14F-4D97-AF65-F5344CB8AC3E}">
        <p14:creationId xmlns:p14="http://schemas.microsoft.com/office/powerpoint/2010/main" val="3368608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CBD0B-00C2-DF6E-B76A-F44A6444F694}"/>
              </a:ext>
            </a:extLst>
          </p:cNvPr>
          <p:cNvSpPr>
            <a:spLocks noGrp="1"/>
          </p:cNvSpPr>
          <p:nvPr>
            <p:ph type="title"/>
          </p:nvPr>
        </p:nvSpPr>
        <p:spPr>
          <a:xfrm>
            <a:off x="1383564" y="348865"/>
            <a:ext cx="9718111" cy="1576446"/>
          </a:xfrm>
        </p:spPr>
        <p:txBody>
          <a:bodyPr anchor="ctr">
            <a:normAutofit/>
          </a:bodyPr>
          <a:lstStyle/>
          <a:p>
            <a:r>
              <a:rPr lang="en-GB" sz="4000" b="1">
                <a:solidFill>
                  <a:srgbClr val="FFFFFF"/>
                </a:solidFill>
              </a:rPr>
              <a:t>How I started My Research: </a:t>
            </a:r>
            <a:br>
              <a:rPr lang="en-GB" sz="4000">
                <a:solidFill>
                  <a:srgbClr val="FFFFFF"/>
                </a:solidFill>
              </a:rPr>
            </a:br>
            <a:endParaRPr lang="en-GB" sz="4000">
              <a:solidFill>
                <a:srgbClr val="FFFFFF"/>
              </a:solidFill>
            </a:endParaRPr>
          </a:p>
        </p:txBody>
      </p:sp>
      <p:graphicFrame>
        <p:nvGraphicFramePr>
          <p:cNvPr id="12" name="Content Placeholder 2">
            <a:extLst>
              <a:ext uri="{FF2B5EF4-FFF2-40B4-BE49-F238E27FC236}">
                <a16:creationId xmlns:a16="http://schemas.microsoft.com/office/drawing/2014/main" id="{F6F66205-1D0B-4DB5-0AC4-FDDF86F990BB}"/>
              </a:ext>
            </a:extLst>
          </p:cNvPr>
          <p:cNvGraphicFramePr>
            <a:graphicFrameLocks noGrp="1"/>
          </p:cNvGraphicFramePr>
          <p:nvPr>
            <p:ph idx="1"/>
            <p:extLst>
              <p:ext uri="{D42A27DB-BD31-4B8C-83A1-F6EECF244321}">
                <p14:modId xmlns:p14="http://schemas.microsoft.com/office/powerpoint/2010/main" val="150460737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340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77BE1-AA47-4A8D-D279-FDEDB8D7FA6C}"/>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CRAAP FRAMEWORK: </a:t>
            </a:r>
            <a:br>
              <a:rPr lang="en-GB" sz="3700">
                <a:solidFill>
                  <a:srgbClr val="FFFFFF"/>
                </a:solidFill>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590ACA16-4E49-4AAB-696C-6BC32DE41508}"/>
              </a:ext>
            </a:extLst>
          </p:cNvPr>
          <p:cNvSpPr>
            <a:spLocks noGrp="1"/>
          </p:cNvSpPr>
          <p:nvPr>
            <p:ph idx="1"/>
          </p:nvPr>
        </p:nvSpPr>
        <p:spPr>
          <a:xfrm>
            <a:off x="4447308" y="591344"/>
            <a:ext cx="6906491" cy="5585619"/>
          </a:xfrm>
        </p:spPr>
        <p:txBody>
          <a:bodyPr anchor="ctr">
            <a:normAutofit/>
          </a:bodyPr>
          <a:lstStyle/>
          <a:p>
            <a:pPr marL="0" indent="0" fontAlgn="base">
              <a:buNone/>
            </a:pPr>
            <a:r>
              <a:rPr lang="en-GB" sz="1800"/>
              <a:t> </a:t>
            </a:r>
          </a:p>
          <a:p>
            <a:pPr marL="0" indent="0" fontAlgn="base">
              <a:buNone/>
            </a:pPr>
            <a:r>
              <a:rPr lang="en-GB" sz="1800"/>
              <a:t>1.) Currency (Up-to-date) </a:t>
            </a:r>
          </a:p>
          <a:p>
            <a:pPr fontAlgn="base"/>
            <a:r>
              <a:rPr lang="en-GB" sz="1800"/>
              <a:t>NHS  pages are regularly updated, </a:t>
            </a:r>
            <a:r>
              <a:rPr lang="en-GB" sz="1800" err="1"/>
              <a:t>espercially</a:t>
            </a:r>
            <a:r>
              <a:rPr lang="en-GB" sz="1800"/>
              <a:t> policy and service information </a:t>
            </a:r>
          </a:p>
          <a:p>
            <a:pPr fontAlgn="base"/>
            <a:r>
              <a:rPr lang="en-GB" sz="1800"/>
              <a:t>Example: NHS England publishes update guidance as recently as 2026. </a:t>
            </a:r>
          </a:p>
          <a:p>
            <a:pPr fontAlgn="base"/>
            <a:r>
              <a:rPr lang="en-GB" sz="1800"/>
              <a:t>Information is current and maintained </a:t>
            </a:r>
          </a:p>
          <a:p>
            <a:pPr marL="0" indent="0" fontAlgn="base">
              <a:buNone/>
            </a:pPr>
            <a:r>
              <a:rPr lang="en-GB" sz="1800"/>
              <a:t>  2)  Relevance(Useful for your topic) </a:t>
            </a:r>
          </a:p>
          <a:p>
            <a:pPr fontAlgn="base"/>
            <a:r>
              <a:rPr lang="en-GB" sz="1800"/>
              <a:t>NHS content is directly relevant to healthcare roles  including; </a:t>
            </a:r>
          </a:p>
          <a:p>
            <a:pPr fontAlgn="base"/>
            <a:r>
              <a:rPr lang="en-GB" sz="1800"/>
              <a:t>Healthcare and support workers </a:t>
            </a:r>
          </a:p>
          <a:p>
            <a:pPr fontAlgn="base"/>
            <a:r>
              <a:rPr lang="en-GB" sz="1800"/>
              <a:t>Community-based roles </a:t>
            </a:r>
          </a:p>
          <a:p>
            <a:pPr fontAlgn="base"/>
            <a:r>
              <a:rPr lang="en-GB" sz="1800"/>
              <a:t>It clearly explains </a:t>
            </a:r>
            <a:r>
              <a:rPr lang="en-GB" sz="1800" err="1"/>
              <a:t>duties,skills,and</a:t>
            </a:r>
            <a:r>
              <a:rPr lang="en-GB" sz="1800"/>
              <a:t> career pathways.  </a:t>
            </a:r>
          </a:p>
          <a:p>
            <a:pPr fontAlgn="base"/>
            <a:r>
              <a:rPr lang="en-GB" sz="1800"/>
              <a:t>Example: NHS explains that support workers help </a:t>
            </a:r>
            <a:r>
              <a:rPr lang="en-GB" sz="1800" err="1"/>
              <a:t>patients</a:t>
            </a:r>
            <a:r>
              <a:rPr lang="en-GB" sz="1800"/>
              <a:t>, take observations,  and assist with care </a:t>
            </a:r>
          </a:p>
          <a:p>
            <a:pPr fontAlgn="base"/>
            <a:r>
              <a:rPr lang="en-GB" sz="1800"/>
              <a:t>Highly relevant for studying social/community health workers </a:t>
            </a:r>
          </a:p>
          <a:p>
            <a:pPr fontAlgn="base"/>
            <a:endParaRPr lang="en-GB" sz="1800"/>
          </a:p>
        </p:txBody>
      </p:sp>
    </p:spTree>
    <p:extLst>
      <p:ext uri="{BB962C8B-B14F-4D97-AF65-F5344CB8AC3E}">
        <p14:creationId xmlns:p14="http://schemas.microsoft.com/office/powerpoint/2010/main" val="3984253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3B200E-1253-7A1B-433F-32C416D28FF2}"/>
              </a:ext>
            </a:extLst>
          </p:cNvPr>
          <p:cNvSpPr>
            <a:spLocks noGrp="1"/>
          </p:cNvSpPr>
          <p:nvPr>
            <p:ph idx="1"/>
          </p:nvPr>
        </p:nvSpPr>
        <p:spPr>
          <a:xfrm>
            <a:off x="4810259" y="511388"/>
            <a:ext cx="6555347" cy="5819074"/>
          </a:xfrm>
        </p:spPr>
        <p:txBody>
          <a:bodyPr anchor="ctr">
            <a:normAutofit/>
          </a:bodyPr>
          <a:lstStyle/>
          <a:p>
            <a:pPr marL="0" indent="0" fontAlgn="base">
              <a:buNone/>
            </a:pPr>
            <a:r>
              <a:rPr lang="en-GB" sz="1400" dirty="0"/>
              <a:t> 3)   </a:t>
            </a:r>
            <a:r>
              <a:rPr lang="en-GB" sz="1600" dirty="0"/>
              <a:t>Authority (Who wrote it? </a:t>
            </a:r>
          </a:p>
          <a:p>
            <a:pPr fontAlgn="base"/>
            <a:r>
              <a:rPr lang="en-GB" sz="1600" dirty="0"/>
              <a:t>The NHS is the official public healthcare system in the UK. </a:t>
            </a:r>
          </a:p>
          <a:p>
            <a:pPr fontAlgn="base"/>
            <a:r>
              <a:rPr lang="en-GB" sz="1600" dirty="0"/>
              <a:t>Content is produced by healthcare professionals and government bodies. </a:t>
            </a:r>
          </a:p>
          <a:p>
            <a:pPr fontAlgn="base"/>
            <a:r>
              <a:rPr lang="en-GB" sz="1600" dirty="0"/>
              <a:t>One of the most authoritative sources for UK health information </a:t>
            </a:r>
          </a:p>
          <a:p>
            <a:pPr marL="0" indent="0" fontAlgn="base">
              <a:buNone/>
            </a:pPr>
            <a:r>
              <a:rPr lang="en-GB" sz="1600" dirty="0"/>
              <a:t>4) Accuracy(Is  it correct and supported) </a:t>
            </a:r>
          </a:p>
          <a:p>
            <a:pPr fontAlgn="base"/>
            <a:r>
              <a:rPr lang="en-GB" sz="1600" dirty="0"/>
              <a:t>Information is: </a:t>
            </a:r>
          </a:p>
          <a:p>
            <a:pPr fontAlgn="base"/>
            <a:r>
              <a:rPr lang="en-GB" sz="1600" dirty="0"/>
              <a:t>Based on real clinical practice </a:t>
            </a:r>
          </a:p>
          <a:p>
            <a:pPr fontAlgn="base"/>
            <a:r>
              <a:rPr lang="en-GB" sz="1600" dirty="0"/>
              <a:t>Consistent </a:t>
            </a:r>
            <a:r>
              <a:rPr lang="en-GB" sz="1600" dirty="0" err="1"/>
              <a:t>accross</a:t>
            </a:r>
            <a:r>
              <a:rPr lang="en-GB" sz="1600" dirty="0"/>
              <a:t> NHS pages and other trusted sources. </a:t>
            </a:r>
          </a:p>
          <a:p>
            <a:pPr fontAlgn="base"/>
            <a:r>
              <a:rPr lang="en-GB" sz="1600" dirty="0"/>
              <a:t> Descriptions of roles (</a:t>
            </a:r>
            <a:r>
              <a:rPr lang="en-GB" sz="1600" dirty="0" err="1"/>
              <a:t>e.g</a:t>
            </a:r>
            <a:r>
              <a:rPr lang="en-GB" sz="1600" dirty="0"/>
              <a:t>, supporting </a:t>
            </a:r>
            <a:r>
              <a:rPr lang="en-GB" sz="1600" dirty="0" err="1"/>
              <a:t>patients,working</a:t>
            </a:r>
            <a:r>
              <a:rPr lang="en-GB" sz="1600" dirty="0"/>
              <a:t> in teams)are detailed </a:t>
            </a:r>
          </a:p>
          <a:p>
            <a:pPr marL="0" indent="0" fontAlgn="base">
              <a:buNone/>
            </a:pPr>
            <a:r>
              <a:rPr lang="en-GB" sz="1600" dirty="0"/>
              <a:t>    and factual.  </a:t>
            </a:r>
          </a:p>
          <a:p>
            <a:pPr marL="0" indent="0" fontAlgn="base">
              <a:buNone/>
            </a:pPr>
            <a:r>
              <a:rPr lang="en-GB" sz="1600" dirty="0"/>
              <a:t>5) Purpose (Why was it created?) </a:t>
            </a:r>
          </a:p>
          <a:p>
            <a:pPr fontAlgn="base"/>
            <a:r>
              <a:rPr lang="en-GB" sz="1600" dirty="0"/>
              <a:t>The NHS website aims to: Inform and educate the public </a:t>
            </a:r>
          </a:p>
          <a:p>
            <a:pPr fontAlgn="base"/>
            <a:r>
              <a:rPr lang="en-GB" sz="1600" dirty="0"/>
              <a:t>Support recruitment and understanding of healthcare roles </a:t>
            </a:r>
          </a:p>
          <a:p>
            <a:pPr fontAlgn="base"/>
            <a:r>
              <a:rPr lang="en-GB" sz="1600" dirty="0"/>
              <a:t>It is not trying to sell products or mislead users. </a:t>
            </a:r>
          </a:p>
          <a:p>
            <a:pPr fontAlgn="base"/>
            <a:r>
              <a:rPr lang="en-GB" sz="1600" dirty="0"/>
              <a:t>Clear, non- biased informational purpose </a:t>
            </a:r>
          </a:p>
          <a:p>
            <a:endParaRPr lang="en-GB" sz="1400" dirty="0"/>
          </a:p>
        </p:txBody>
      </p:sp>
    </p:spTree>
    <p:extLst>
      <p:ext uri="{BB962C8B-B14F-4D97-AF65-F5344CB8AC3E}">
        <p14:creationId xmlns:p14="http://schemas.microsoft.com/office/powerpoint/2010/main" val="3173975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9C418-FCB6-77D1-6A24-CBC296CB66D9}"/>
              </a:ext>
            </a:extLst>
          </p:cNvPr>
          <p:cNvSpPr>
            <a:spLocks noGrp="1"/>
          </p:cNvSpPr>
          <p:nvPr>
            <p:ph type="ctrTitle"/>
          </p:nvPr>
        </p:nvSpPr>
        <p:spPr>
          <a:xfrm>
            <a:off x="1524000" y="1122363"/>
            <a:ext cx="9144000" cy="1130980"/>
          </a:xfrm>
        </p:spPr>
        <p:txBody>
          <a:bodyPr>
            <a:normAutofit/>
          </a:bodyPr>
          <a:lstStyle/>
          <a:p>
            <a:r>
              <a:rPr lang="en-GB" sz="2000" b="1" dirty="0">
                <a:latin typeface="Arial" panose="020B0604020202020204" pitchFamily="34" charset="0"/>
                <a:cs typeface="Arial" panose="020B0604020202020204" pitchFamily="34" charset="0"/>
              </a:rPr>
              <a:t>Challenges</a:t>
            </a:r>
          </a:p>
        </p:txBody>
      </p:sp>
      <p:sp>
        <p:nvSpPr>
          <p:cNvPr id="3" name="Subtitle 2">
            <a:extLst>
              <a:ext uri="{FF2B5EF4-FFF2-40B4-BE49-F238E27FC236}">
                <a16:creationId xmlns:a16="http://schemas.microsoft.com/office/drawing/2014/main" id="{7E1BFFA2-EF6E-BAC8-76DB-468DBD4BBDC1}"/>
              </a:ext>
            </a:extLst>
          </p:cNvPr>
          <p:cNvSpPr>
            <a:spLocks noGrp="1"/>
          </p:cNvSpPr>
          <p:nvPr>
            <p:ph type="subTitle" idx="1"/>
          </p:nvPr>
        </p:nvSpPr>
        <p:spPr>
          <a:xfrm>
            <a:off x="1524000" y="2253343"/>
            <a:ext cx="9073896" cy="4092593"/>
          </a:xfrm>
        </p:spPr>
        <p:txBody>
          <a:bodyPr/>
          <a:lstStyle/>
          <a:p>
            <a:pPr marL="342900" indent="-342900" algn="l">
              <a:buFont typeface="Wingdings" panose="05000000000000000000" pitchFamily="2" charset="2"/>
              <a:buChar char="§"/>
            </a:pPr>
            <a:r>
              <a:rPr lang="en-GB" dirty="0"/>
              <a:t>During   my </a:t>
            </a:r>
            <a:r>
              <a:rPr lang="en-GB" dirty="0" err="1"/>
              <a:t>research,one</a:t>
            </a:r>
            <a:r>
              <a:rPr lang="en-GB" dirty="0"/>
              <a:t> challenge I faced was finding information that was both reliable and directly related to my topic.</a:t>
            </a:r>
          </a:p>
          <a:p>
            <a:pPr marL="342900" indent="-342900" algn="l">
              <a:buFont typeface="Wingdings" panose="05000000000000000000" pitchFamily="2" charset="2"/>
              <a:buChar char="§"/>
            </a:pPr>
            <a:r>
              <a:rPr lang="en-GB" dirty="0"/>
              <a:t>There are many websites available but some sources do not provide accurate or up to date information.</a:t>
            </a:r>
          </a:p>
          <a:p>
            <a:pPr marL="342900" indent="-342900" algn="l">
              <a:buFont typeface="Wingdings" panose="05000000000000000000" pitchFamily="2" charset="2"/>
              <a:buChar char="§"/>
            </a:pPr>
            <a:r>
              <a:rPr lang="en-GB" dirty="0"/>
              <a:t>To overcome this </a:t>
            </a:r>
            <a:r>
              <a:rPr lang="en-GB" dirty="0" err="1"/>
              <a:t>challenge,I</a:t>
            </a:r>
            <a:r>
              <a:rPr lang="en-GB" dirty="0"/>
              <a:t> use trusted sources such as Health and Social Care textbooks articles and official websites.</a:t>
            </a:r>
          </a:p>
          <a:p>
            <a:pPr marL="342900" indent="-342900" algn="l">
              <a:buFont typeface="Wingdings" panose="05000000000000000000" pitchFamily="2" charset="2"/>
              <a:buChar char="§"/>
            </a:pPr>
            <a:r>
              <a:rPr lang="en-GB" dirty="0"/>
              <a:t>This help me ensure that the information I used in my assignment was credible and relevant.</a:t>
            </a:r>
          </a:p>
        </p:txBody>
      </p:sp>
    </p:spTree>
    <p:extLst>
      <p:ext uri="{BB962C8B-B14F-4D97-AF65-F5344CB8AC3E}">
        <p14:creationId xmlns:p14="http://schemas.microsoft.com/office/powerpoint/2010/main" val="39874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C49EBEF-6511-862B-393A-D5A41E5D984F}"/>
              </a:ext>
            </a:extLst>
          </p:cNvPr>
          <p:cNvSpPr>
            <a:spLocks noGrp="1"/>
          </p:cNvSpPr>
          <p:nvPr>
            <p:ph type="title"/>
          </p:nvPr>
        </p:nvSpPr>
        <p:spPr>
          <a:xfrm>
            <a:off x="838200" y="365125"/>
            <a:ext cx="5393361" cy="1325563"/>
          </a:xfrm>
        </p:spPr>
        <p:txBody>
          <a:bodyPr>
            <a:normAutofit/>
          </a:bodyPr>
          <a:lstStyle/>
          <a:p>
            <a:pPr algn="ctr"/>
            <a:r>
              <a:rPr lang="en-GB" dirty="0"/>
              <a:t>NEXT STEPS: </a:t>
            </a:r>
          </a:p>
        </p:txBody>
      </p:sp>
      <p:sp>
        <p:nvSpPr>
          <p:cNvPr id="45" name="Freeform: Shape 2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Content Placeholder 2">
            <a:extLst>
              <a:ext uri="{FF2B5EF4-FFF2-40B4-BE49-F238E27FC236}">
                <a16:creationId xmlns:a16="http://schemas.microsoft.com/office/drawing/2014/main" id="{197067C5-F818-C700-C941-55738D88AFBD}"/>
              </a:ext>
            </a:extLst>
          </p:cNvPr>
          <p:cNvSpPr>
            <a:spLocks noGrp="1"/>
          </p:cNvSpPr>
          <p:nvPr>
            <p:ph idx="1"/>
          </p:nvPr>
        </p:nvSpPr>
        <p:spPr>
          <a:xfrm>
            <a:off x="838200" y="1825625"/>
            <a:ext cx="5393361" cy="4351338"/>
          </a:xfrm>
        </p:spPr>
        <p:txBody>
          <a:bodyPr>
            <a:normAutofit/>
          </a:bodyPr>
          <a:lstStyle/>
          <a:p>
            <a:pPr fontAlgn="base"/>
            <a:r>
              <a:rPr lang="en-GB" sz="2200"/>
              <a:t>My  next  steps will be to continue researching reliable sources related to my topic </a:t>
            </a:r>
          </a:p>
          <a:p>
            <a:pPr fontAlgn="base"/>
            <a:r>
              <a:rPr lang="en-GB" sz="2200"/>
              <a:t>and organise  the  information I have collected.I will then create a plan for my next step</a:t>
            </a:r>
          </a:p>
          <a:p>
            <a:pPr fontAlgn="base"/>
            <a:r>
              <a:rPr lang="en-GB" sz="2200"/>
              <a:t>Task 3 report and begin writing the first draft after completing the draft. I will review </a:t>
            </a:r>
          </a:p>
          <a:p>
            <a:pPr fontAlgn="base"/>
            <a:r>
              <a:rPr lang="en-GB" sz="2200"/>
              <a:t>And edit my work to ensure it is clear, accurate,and well structed before submitting the final report. </a:t>
            </a:r>
          </a:p>
          <a:p>
            <a:endParaRPr lang="en-GB" sz="2200"/>
          </a:p>
        </p:txBody>
      </p:sp>
      <p:sp>
        <p:nvSpPr>
          <p:cNvPr id="46" name="Oval 4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1DACD3FB-70AA-A080-02A7-D9A47155AE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7" name="Freeform: Shape 3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9" name="Freeform: Shape 3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0" name="Freeform: Shape 3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3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75432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53992767-3E41-8B0F-D40C-31D22249C485}"/>
              </a:ext>
            </a:extLst>
          </p:cNvPr>
          <p:cNvPicPr>
            <a:picLocks noChangeAspect="1"/>
          </p:cNvPicPr>
          <p:nvPr/>
        </p:nvPicPr>
        <p:blipFill>
          <a:blip r:embed="rId2">
            <a:duotone>
              <a:prstClr val="black"/>
              <a:schemeClr val="bg1">
                <a:tint val="45000"/>
                <a:satMod val="400000"/>
              </a:schemeClr>
            </a:duotone>
            <a:alphaModFix amt="10000"/>
          </a:blip>
          <a:srcRect t="2740" b="3118"/>
          <a:stretch>
            <a:fill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7DBCE93D-6482-1070-A3EF-B1FCB96267C8}"/>
              </a:ext>
            </a:extLst>
          </p:cNvPr>
          <p:cNvSpPr>
            <a:spLocks noGrp="1"/>
          </p:cNvSpPr>
          <p:nvPr>
            <p:ph type="ctrTitle"/>
          </p:nvPr>
        </p:nvSpPr>
        <p:spPr>
          <a:xfrm>
            <a:off x="732568" y="1169982"/>
            <a:ext cx="10414403" cy="1529675"/>
          </a:xfrm>
        </p:spPr>
        <p:txBody>
          <a:bodyPr anchor="b">
            <a:normAutofit/>
          </a:bodyPr>
          <a:lstStyle/>
          <a:p>
            <a:r>
              <a:rPr lang="en-GB" sz="8000" dirty="0">
                <a:solidFill>
                  <a:schemeClr val="tx2"/>
                </a:solidFill>
              </a:rPr>
              <a:t>conclusion</a:t>
            </a:r>
          </a:p>
        </p:txBody>
      </p:sp>
      <p:sp>
        <p:nvSpPr>
          <p:cNvPr id="3" name="Subtitle 2">
            <a:extLst>
              <a:ext uri="{FF2B5EF4-FFF2-40B4-BE49-F238E27FC236}">
                <a16:creationId xmlns:a16="http://schemas.microsoft.com/office/drawing/2014/main" id="{EE0E04B7-5BC3-9748-7575-AFF81BB6847E}"/>
              </a:ext>
            </a:extLst>
          </p:cNvPr>
          <p:cNvSpPr>
            <a:spLocks noGrp="1"/>
          </p:cNvSpPr>
          <p:nvPr>
            <p:ph type="subTitle" idx="1"/>
          </p:nvPr>
        </p:nvSpPr>
        <p:spPr>
          <a:xfrm>
            <a:off x="667512" y="2699657"/>
            <a:ext cx="10595373" cy="3317901"/>
          </a:xfrm>
        </p:spPr>
        <p:txBody>
          <a:bodyPr anchor="t">
            <a:normAutofit/>
          </a:bodyPr>
          <a:lstStyle/>
          <a:p>
            <a:pPr algn="l"/>
            <a:r>
              <a:rPr lang="en-GB" sz="2200" dirty="0">
                <a:solidFill>
                  <a:schemeClr val="tx2"/>
                </a:solidFill>
              </a:rPr>
              <a:t>Social Health Workers play a crucial role in promoting overall wellbeing by addressing</a:t>
            </a:r>
          </a:p>
          <a:p>
            <a:pPr algn="l"/>
            <a:r>
              <a:rPr lang="en-GB" sz="2200" dirty="0">
                <a:solidFill>
                  <a:schemeClr val="tx2"/>
                </a:solidFill>
              </a:rPr>
              <a:t>not only physical health needs but also the social and emotional </a:t>
            </a:r>
            <a:r>
              <a:rPr lang="en-GB" sz="2200" dirty="0" err="1">
                <a:solidFill>
                  <a:schemeClr val="tx2"/>
                </a:solidFill>
              </a:rPr>
              <a:t>factors,that</a:t>
            </a:r>
            <a:r>
              <a:rPr lang="en-GB" sz="2200" dirty="0">
                <a:solidFill>
                  <a:schemeClr val="tx2"/>
                </a:solidFill>
              </a:rPr>
              <a:t> affect </a:t>
            </a:r>
          </a:p>
          <a:p>
            <a:pPr algn="l"/>
            <a:r>
              <a:rPr lang="en-GB" sz="2200" dirty="0">
                <a:solidFill>
                  <a:schemeClr val="tx2"/>
                </a:solidFill>
              </a:rPr>
              <a:t>Peoples </a:t>
            </a:r>
            <a:r>
              <a:rPr lang="en-GB" sz="2200" dirty="0" err="1">
                <a:solidFill>
                  <a:schemeClr val="tx2"/>
                </a:solidFill>
              </a:rPr>
              <a:t>lives.By</a:t>
            </a:r>
            <a:r>
              <a:rPr lang="en-GB" sz="2200" dirty="0">
                <a:solidFill>
                  <a:schemeClr val="tx2"/>
                </a:solidFill>
              </a:rPr>
              <a:t> supporting individuals connecting them to essential services and </a:t>
            </a:r>
          </a:p>
          <a:p>
            <a:pPr algn="l"/>
            <a:r>
              <a:rPr lang="en-GB" sz="2200" dirty="0">
                <a:solidFill>
                  <a:schemeClr val="tx2"/>
                </a:solidFill>
              </a:rPr>
              <a:t>encouraging community </a:t>
            </a:r>
            <a:r>
              <a:rPr lang="en-GB" sz="2200" dirty="0" err="1">
                <a:solidFill>
                  <a:schemeClr val="tx2"/>
                </a:solidFill>
              </a:rPr>
              <a:t>engagement,they</a:t>
            </a:r>
            <a:r>
              <a:rPr lang="en-GB" sz="2200" dirty="0">
                <a:solidFill>
                  <a:schemeClr val="tx2"/>
                </a:solidFill>
              </a:rPr>
              <a:t> help reduce isolation and improve quality of </a:t>
            </a:r>
          </a:p>
          <a:p>
            <a:pPr algn="l"/>
            <a:r>
              <a:rPr lang="en-GB" sz="2200" dirty="0" err="1">
                <a:solidFill>
                  <a:schemeClr val="tx2"/>
                </a:solidFill>
              </a:rPr>
              <a:t>life.Within</a:t>
            </a:r>
            <a:r>
              <a:rPr lang="en-GB" sz="2200" dirty="0">
                <a:solidFill>
                  <a:schemeClr val="tx2"/>
                </a:solidFill>
              </a:rPr>
              <a:t> systems such as National Health  </a:t>
            </a:r>
            <a:r>
              <a:rPr lang="en-GB" sz="2200" dirty="0" err="1">
                <a:solidFill>
                  <a:schemeClr val="tx2"/>
                </a:solidFill>
              </a:rPr>
              <a:t>Services,their</a:t>
            </a:r>
            <a:r>
              <a:rPr lang="en-GB" sz="2200" dirty="0">
                <a:solidFill>
                  <a:schemeClr val="tx2"/>
                </a:solidFill>
              </a:rPr>
              <a:t> contribution is essential in creating  a more inclusive supportive and effective approach to health and  social care. </a:t>
            </a:r>
          </a:p>
        </p:txBody>
      </p:sp>
      <p:cxnSp>
        <p:nvCxnSpPr>
          <p:cNvPr id="25" name="Straight Connector 24">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9" name="Group 28">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30" name="Straight Connector 29">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55821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42819-8474-FAD1-A097-3A2FA2B8AFDA}"/>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References: </a:t>
            </a: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7B486D7-A0E0-F1B4-CDAB-E0EA2A51D3B7}"/>
              </a:ext>
            </a:extLst>
          </p:cNvPr>
          <p:cNvSpPr>
            <a:spLocks noGrp="1"/>
          </p:cNvSpPr>
          <p:nvPr>
            <p:ph idx="1"/>
          </p:nvPr>
        </p:nvSpPr>
        <p:spPr>
          <a:xfrm>
            <a:off x="6297233" y="518400"/>
            <a:ext cx="4771607" cy="5837949"/>
          </a:xfrm>
        </p:spPr>
        <p:txBody>
          <a:bodyPr anchor="ctr">
            <a:normAutofit/>
          </a:bodyPr>
          <a:lstStyle/>
          <a:p>
            <a:pPr fontAlgn="base"/>
            <a:r>
              <a:rPr lang="en-GB" sz="1400" dirty="0" err="1">
                <a:solidFill>
                  <a:schemeClr val="tx1">
                    <a:alpha val="80000"/>
                  </a:schemeClr>
                </a:solidFill>
              </a:rPr>
              <a:t>Oliver,J,Ferdinand,A</a:t>
            </a:r>
            <a:r>
              <a:rPr lang="en-GB" sz="1400" dirty="0">
                <a:solidFill>
                  <a:schemeClr val="tx1">
                    <a:alpha val="80000"/>
                  </a:schemeClr>
                </a:solidFill>
              </a:rPr>
              <a:t>., </a:t>
            </a:r>
            <a:r>
              <a:rPr lang="en-GB" sz="1400" dirty="0" err="1">
                <a:solidFill>
                  <a:schemeClr val="tx1">
                    <a:alpha val="80000"/>
                  </a:schemeClr>
                </a:solidFill>
              </a:rPr>
              <a:t>Kaufman,J,Allard,N,Danchin,M.and</a:t>
            </a:r>
            <a:r>
              <a:rPr lang="en-GB" sz="1400" dirty="0">
                <a:solidFill>
                  <a:schemeClr val="tx1">
                    <a:alpha val="80000"/>
                  </a:schemeClr>
                </a:solidFill>
              </a:rPr>
              <a:t> </a:t>
            </a:r>
            <a:r>
              <a:rPr lang="en-GB" sz="1400" dirty="0" err="1">
                <a:solidFill>
                  <a:schemeClr val="tx1">
                    <a:alpha val="80000"/>
                  </a:schemeClr>
                </a:solidFill>
              </a:rPr>
              <a:t>Gibney,K,B</a:t>
            </a:r>
            <a:r>
              <a:rPr lang="en-GB" sz="1400" dirty="0">
                <a:solidFill>
                  <a:schemeClr val="tx1">
                    <a:alpha val="80000"/>
                  </a:schemeClr>
                </a:solidFill>
              </a:rPr>
              <a:t>.(2024) </a:t>
            </a:r>
          </a:p>
          <a:p>
            <a:pPr fontAlgn="base"/>
            <a:r>
              <a:rPr lang="en-GB" sz="1400" i="1" dirty="0">
                <a:solidFill>
                  <a:schemeClr val="tx1">
                    <a:alpha val="80000"/>
                  </a:schemeClr>
                </a:solidFill>
              </a:rPr>
              <a:t>Community health </a:t>
            </a:r>
            <a:r>
              <a:rPr lang="en-GB" sz="1400" i="1" dirty="0" err="1">
                <a:solidFill>
                  <a:schemeClr val="tx1">
                    <a:alpha val="80000"/>
                  </a:schemeClr>
                </a:solidFill>
              </a:rPr>
              <a:t>workers’disseminationof</a:t>
            </a:r>
            <a:r>
              <a:rPr lang="en-GB" sz="1400" i="1" dirty="0">
                <a:solidFill>
                  <a:schemeClr val="tx1">
                    <a:alpha val="80000"/>
                  </a:schemeClr>
                </a:solidFill>
              </a:rPr>
              <a:t> Covid-19 information and services</a:t>
            </a:r>
            <a:r>
              <a:rPr lang="en-GB" sz="1400" dirty="0">
                <a:solidFill>
                  <a:schemeClr val="tx1">
                    <a:alpha val="80000"/>
                  </a:schemeClr>
                </a:solidFill>
              </a:rPr>
              <a:t> </a:t>
            </a:r>
          </a:p>
          <a:p>
            <a:pPr fontAlgn="base"/>
            <a:r>
              <a:rPr lang="en-GB" sz="1400" i="1" dirty="0">
                <a:solidFill>
                  <a:schemeClr val="tx1">
                    <a:alpha val="80000"/>
                  </a:schemeClr>
                </a:solidFill>
              </a:rPr>
              <a:t>In the early pandemic response a systematic </a:t>
            </a:r>
            <a:r>
              <a:rPr lang="en-GB" sz="1400" i="1" dirty="0" err="1">
                <a:solidFill>
                  <a:schemeClr val="tx1">
                    <a:alpha val="80000"/>
                  </a:schemeClr>
                </a:solidFill>
              </a:rPr>
              <a:t>review</a:t>
            </a:r>
            <a:r>
              <a:rPr lang="en-GB" sz="1400" dirty="0" err="1">
                <a:solidFill>
                  <a:schemeClr val="tx1">
                    <a:alpha val="80000"/>
                  </a:schemeClr>
                </a:solidFill>
              </a:rPr>
              <a:t>,BMC</a:t>
            </a:r>
            <a:r>
              <a:rPr lang="en-GB" sz="1400" dirty="0">
                <a:solidFill>
                  <a:schemeClr val="tx1">
                    <a:alpha val="80000"/>
                  </a:schemeClr>
                </a:solidFill>
              </a:rPr>
              <a:t> Health Services Research,24(1),p.711 </a:t>
            </a:r>
          </a:p>
          <a:p>
            <a:pPr fontAlgn="base"/>
            <a:r>
              <a:rPr lang="en-GB" sz="1400" dirty="0">
                <a:solidFill>
                  <a:schemeClr val="tx1">
                    <a:alpha val="80000"/>
                  </a:schemeClr>
                </a:solidFill>
              </a:rPr>
              <a:t>Clapp,J,Calvo-Friedman,A,Tan,Y.J.,Kumar,S.L.,Lupi,J,Conley,D.and </a:t>
            </a:r>
            <a:r>
              <a:rPr lang="en-GB" sz="1400" dirty="0" err="1">
                <a:solidFill>
                  <a:schemeClr val="tx1">
                    <a:alpha val="80000"/>
                  </a:schemeClr>
                </a:solidFill>
              </a:rPr>
              <a:t>Davis,N.J</a:t>
            </a:r>
            <a:r>
              <a:rPr lang="en-GB" sz="1400" dirty="0">
                <a:solidFill>
                  <a:schemeClr val="tx1">
                    <a:alpha val="80000"/>
                  </a:schemeClr>
                </a:solidFill>
              </a:rPr>
              <a:t>.(2024) </a:t>
            </a:r>
            <a:r>
              <a:rPr lang="en-GB" sz="1400" i="1" dirty="0">
                <a:solidFill>
                  <a:schemeClr val="tx1">
                    <a:alpha val="80000"/>
                  </a:schemeClr>
                </a:solidFill>
              </a:rPr>
              <a:t>Implementing and monitoring high-quality community health worker care in adult primary </a:t>
            </a:r>
            <a:r>
              <a:rPr lang="en-GB" sz="1400" i="1" dirty="0" err="1">
                <a:solidFill>
                  <a:schemeClr val="tx1">
                    <a:alpha val="80000"/>
                  </a:schemeClr>
                </a:solidFill>
              </a:rPr>
              <a:t>care</a:t>
            </a:r>
            <a:r>
              <a:rPr lang="en-GB" sz="1400" dirty="0" err="1">
                <a:solidFill>
                  <a:schemeClr val="tx1">
                    <a:alpha val="80000"/>
                  </a:schemeClr>
                </a:solidFill>
              </a:rPr>
              <a:t>,</a:t>
            </a:r>
            <a:r>
              <a:rPr lang="en-GB" sz="1400" b="1" dirty="0" err="1">
                <a:solidFill>
                  <a:schemeClr val="tx1">
                    <a:alpha val="80000"/>
                  </a:schemeClr>
                </a:solidFill>
              </a:rPr>
              <a:t>BMC</a:t>
            </a:r>
            <a:r>
              <a:rPr lang="en-GB" sz="1400" b="1" dirty="0">
                <a:solidFill>
                  <a:schemeClr val="tx1">
                    <a:alpha val="80000"/>
                  </a:schemeClr>
                </a:solidFill>
              </a:rPr>
              <a:t> Primary Care</a:t>
            </a:r>
            <a:r>
              <a:rPr lang="en-GB" sz="1400" dirty="0">
                <a:solidFill>
                  <a:schemeClr val="tx1">
                    <a:alpha val="80000"/>
                  </a:schemeClr>
                </a:solidFill>
              </a:rPr>
              <a:t>,25,p.320. </a:t>
            </a:r>
          </a:p>
          <a:p>
            <a:pPr fontAlgn="base"/>
            <a:r>
              <a:rPr lang="en-GB" sz="1400" dirty="0">
                <a:solidFill>
                  <a:schemeClr val="tx1">
                    <a:alpha val="80000"/>
                  </a:schemeClr>
                </a:solidFill>
              </a:rPr>
              <a:t>Ignoffo,S.,</a:t>
            </a:r>
            <a:r>
              <a:rPr lang="en-GB" sz="1400" dirty="0" err="1">
                <a:solidFill>
                  <a:schemeClr val="tx1">
                    <a:alpha val="80000"/>
                  </a:schemeClr>
                </a:solidFill>
              </a:rPr>
              <a:t>Gu,S,Ellyin,A.et</a:t>
            </a:r>
            <a:r>
              <a:rPr lang="en-GB" sz="1400" dirty="0">
                <a:solidFill>
                  <a:schemeClr val="tx1">
                    <a:alpha val="80000"/>
                  </a:schemeClr>
                </a:solidFill>
              </a:rPr>
              <a:t> al.(2024</a:t>
            </a:r>
            <a:r>
              <a:rPr lang="en-GB" sz="1400" i="1" dirty="0">
                <a:solidFill>
                  <a:schemeClr val="tx1">
                    <a:alpha val="80000"/>
                  </a:schemeClr>
                </a:solidFill>
              </a:rPr>
              <a:t>)A review of community health worker</a:t>
            </a:r>
            <a:r>
              <a:rPr lang="en-GB" sz="1400" dirty="0">
                <a:solidFill>
                  <a:schemeClr val="tx1">
                    <a:alpha val="80000"/>
                  </a:schemeClr>
                </a:solidFill>
              </a:rPr>
              <a:t> </a:t>
            </a:r>
            <a:r>
              <a:rPr lang="en-GB" sz="1400" i="1" dirty="0">
                <a:solidFill>
                  <a:schemeClr val="tx1">
                    <a:alpha val="80000"/>
                  </a:schemeClr>
                </a:solidFill>
              </a:rPr>
              <a:t>integration in health </a:t>
            </a:r>
            <a:r>
              <a:rPr lang="en-GB" sz="1400" i="1" dirty="0" err="1">
                <a:solidFill>
                  <a:schemeClr val="tx1">
                    <a:alpha val="80000"/>
                  </a:schemeClr>
                </a:solidFill>
              </a:rPr>
              <a:t>departments</a:t>
            </a:r>
            <a:r>
              <a:rPr lang="en-GB" sz="1400" dirty="0" err="1">
                <a:solidFill>
                  <a:schemeClr val="tx1">
                    <a:alpha val="80000"/>
                  </a:schemeClr>
                </a:solidFill>
              </a:rPr>
              <a:t>,</a:t>
            </a:r>
            <a:r>
              <a:rPr lang="en-GB" sz="1400" b="1" dirty="0" err="1">
                <a:solidFill>
                  <a:schemeClr val="tx1">
                    <a:alpha val="80000"/>
                  </a:schemeClr>
                </a:solidFill>
              </a:rPr>
              <a:t>Journal</a:t>
            </a:r>
            <a:r>
              <a:rPr lang="en-GB" sz="1400" b="1" dirty="0">
                <a:solidFill>
                  <a:schemeClr val="tx1">
                    <a:alpha val="80000"/>
                  </a:schemeClr>
                </a:solidFill>
              </a:rPr>
              <a:t> of Community Health</a:t>
            </a:r>
            <a:r>
              <a:rPr lang="en-GB" sz="1400" dirty="0">
                <a:solidFill>
                  <a:schemeClr val="tx1">
                    <a:alpha val="80000"/>
                  </a:schemeClr>
                </a:solidFill>
              </a:rPr>
              <a:t>,49,pp.366-367. </a:t>
            </a:r>
          </a:p>
          <a:p>
            <a:pPr fontAlgn="base"/>
            <a:r>
              <a:rPr lang="en-GB" sz="1400" dirty="0">
                <a:solidFill>
                  <a:schemeClr val="tx1">
                    <a:alpha val="80000"/>
                  </a:schemeClr>
                </a:solidFill>
              </a:rPr>
              <a:t>Ortiz,T.N.B.,</a:t>
            </a:r>
            <a:r>
              <a:rPr lang="en-GB" sz="1400" dirty="0" err="1">
                <a:solidFill>
                  <a:schemeClr val="tx1">
                    <a:alpha val="80000"/>
                  </a:schemeClr>
                </a:solidFill>
              </a:rPr>
              <a:t>DeChristofaro,S.C.Cheng,M.and</a:t>
            </a:r>
            <a:r>
              <a:rPr lang="en-GB" sz="1400" dirty="0">
                <a:solidFill>
                  <a:schemeClr val="tx1">
                    <a:alpha val="80000"/>
                  </a:schemeClr>
                </a:solidFill>
              </a:rPr>
              <a:t> </a:t>
            </a:r>
            <a:r>
              <a:rPr lang="en-GB" sz="1400" dirty="0" err="1">
                <a:solidFill>
                  <a:schemeClr val="tx1">
                    <a:alpha val="80000"/>
                  </a:schemeClr>
                </a:solidFill>
              </a:rPr>
              <a:t>Alegria,M</a:t>
            </a:r>
            <a:r>
              <a:rPr lang="en-GB" sz="1400" dirty="0">
                <a:solidFill>
                  <a:schemeClr val="tx1">
                    <a:alpha val="80000"/>
                  </a:schemeClr>
                </a:solidFill>
              </a:rPr>
              <a:t>.(2025)</a:t>
            </a:r>
            <a:r>
              <a:rPr lang="en-GB" sz="1400" i="1">
                <a:solidFill>
                  <a:schemeClr val="tx1">
                    <a:alpha val="80000"/>
                  </a:schemeClr>
                </a:solidFill>
              </a:rPr>
              <a:t>Community </a:t>
            </a:r>
            <a:r>
              <a:rPr lang="en-GB" sz="1400">
                <a:solidFill>
                  <a:schemeClr val="tx1">
                    <a:alpha val="80000"/>
                  </a:schemeClr>
                </a:solidFill>
              </a:rPr>
              <a:t> </a:t>
            </a:r>
            <a:endParaRPr lang="en-GB" sz="1400" dirty="0">
              <a:solidFill>
                <a:schemeClr val="tx1">
                  <a:alpha val="80000"/>
                </a:schemeClr>
              </a:solidFill>
            </a:endParaRPr>
          </a:p>
          <a:p>
            <a:pPr fontAlgn="base"/>
            <a:r>
              <a:rPr lang="en-GB" sz="1400" i="1" dirty="0">
                <a:solidFill>
                  <a:schemeClr val="tx1">
                    <a:alpha val="80000"/>
                  </a:schemeClr>
                </a:solidFill>
              </a:rPr>
              <a:t>Health workers research an expanding workforce for mental </a:t>
            </a:r>
            <a:r>
              <a:rPr lang="en-GB" sz="1400" i="1" dirty="0" err="1">
                <a:solidFill>
                  <a:schemeClr val="tx1">
                    <a:alpha val="80000"/>
                  </a:schemeClr>
                </a:solidFill>
              </a:rPr>
              <a:t>health</a:t>
            </a:r>
            <a:r>
              <a:rPr lang="en-GB" sz="1400" dirty="0" err="1">
                <a:solidFill>
                  <a:schemeClr val="tx1">
                    <a:alpha val="80000"/>
                  </a:schemeClr>
                </a:solidFill>
              </a:rPr>
              <a:t>,</a:t>
            </a:r>
            <a:r>
              <a:rPr lang="en-GB" sz="1400" b="1" dirty="0" err="1">
                <a:solidFill>
                  <a:schemeClr val="tx1">
                    <a:alpha val="80000"/>
                  </a:schemeClr>
                </a:solidFill>
              </a:rPr>
              <a:t>Harvard</a:t>
            </a:r>
            <a:r>
              <a:rPr lang="en-GB" sz="1400" dirty="0">
                <a:solidFill>
                  <a:schemeClr val="tx1">
                    <a:alpha val="80000"/>
                  </a:schemeClr>
                </a:solidFill>
              </a:rPr>
              <a:t> </a:t>
            </a:r>
          </a:p>
          <a:p>
            <a:pPr fontAlgn="base"/>
            <a:r>
              <a:rPr lang="en-GB" sz="1400" b="1" dirty="0">
                <a:solidFill>
                  <a:schemeClr val="tx1">
                    <a:alpha val="80000"/>
                  </a:schemeClr>
                </a:solidFill>
              </a:rPr>
              <a:t>Review of Psychiatry</a:t>
            </a:r>
            <a:r>
              <a:rPr lang="en-GB" sz="1400" dirty="0">
                <a:solidFill>
                  <a:schemeClr val="tx1">
                    <a:alpha val="80000"/>
                  </a:schemeClr>
                </a:solidFill>
              </a:rPr>
              <a:t>,33(3),pp.103-113 </a:t>
            </a:r>
          </a:p>
          <a:p>
            <a:endParaRPr lang="en-GB" sz="14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9635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DBB7BEDC016D4AB09EBA8CE5405E7F" ma:contentTypeVersion="5" ma:contentTypeDescription="Create a new document." ma:contentTypeScope="" ma:versionID="1b2f707f0bd4a297c504550196ce898a">
  <xsd:schema xmlns:xsd="http://www.w3.org/2001/XMLSchema" xmlns:xs="http://www.w3.org/2001/XMLSchema" xmlns:p="http://schemas.microsoft.com/office/2006/metadata/properties" xmlns:ns3="295d9055-6e6f-4fed-aaa1-e2183dd25008" targetNamespace="http://schemas.microsoft.com/office/2006/metadata/properties" ma:root="true" ma:fieldsID="124b5d0a7b26763798fde7d64f51dc38" ns3:_="">
    <xsd:import namespace="295d9055-6e6f-4fed-aaa1-e2183dd2500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5d9055-6e6f-4fed-aaa1-e2183dd2500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95d9055-6e6f-4fed-aaa1-e2183dd25008" xsi:nil="true"/>
  </documentManagement>
</p:properties>
</file>

<file path=customXml/itemProps1.xml><?xml version="1.0" encoding="utf-8"?>
<ds:datastoreItem xmlns:ds="http://schemas.openxmlformats.org/officeDocument/2006/customXml" ds:itemID="{5CC491A4-2EE5-4330-8DA4-89FBDA2663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5d9055-6e6f-4fed-aaa1-e2183dd250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313807-4F31-4F1B-823E-36B8D1557419}">
  <ds:schemaRefs>
    <ds:schemaRef ds:uri="http://schemas.microsoft.com/sharepoint/v3/contenttype/forms"/>
  </ds:schemaRefs>
</ds:datastoreItem>
</file>

<file path=customXml/itemProps3.xml><?xml version="1.0" encoding="utf-8"?>
<ds:datastoreItem xmlns:ds="http://schemas.openxmlformats.org/officeDocument/2006/customXml" ds:itemID="{C02C1D6D-410F-4DD7-9356-4B5567183D79}">
  <ds:schemaRefs>
    <ds:schemaRef ds:uri="http://purl.org/dc/dcmitype/"/>
    <ds:schemaRef ds:uri="295d9055-6e6f-4fed-aaa1-e2183dd25008"/>
    <ds:schemaRef ds:uri="http://purl.org/dc/terms/"/>
    <ds:schemaRef ds:uri="http://schemas.microsoft.com/office/2006/documentManagement/types"/>
    <ds:schemaRef ds:uri="http://purl.org/dc/elements/1.1/"/>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232</TotalTime>
  <Words>1241</Words>
  <Application>Microsoft Office PowerPoint</Application>
  <PresentationFormat>Widescreen</PresentationFormat>
  <Paragraphs>89</Paragraphs>
  <Slides>12</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Aptos</vt:lpstr>
      <vt:lpstr>Aptos Display</vt:lpstr>
      <vt:lpstr>Arial</vt:lpstr>
      <vt:lpstr>Calibri</vt:lpstr>
      <vt:lpstr>Wingdings</vt:lpstr>
      <vt:lpstr>Office Theme</vt:lpstr>
      <vt:lpstr>1_Office Theme</vt:lpstr>
      <vt:lpstr>Estella Lucina: 2527558  Programme: CERTIFICATE OF HIGHER EDUCATION SKILLS FOR  WORKPLACE (HEALTH AND SOCIAL CARE)  Module: ACADEMIC AND EMPLOYABILITY SKILLS LCHS4001  Lecturer: UMMA SULEIMAN </vt:lpstr>
      <vt:lpstr>Content</vt:lpstr>
      <vt:lpstr>Introduction:  </vt:lpstr>
      <vt:lpstr>Social Health Worker</vt:lpstr>
      <vt:lpstr>PowerPoint Presentation</vt:lpstr>
      <vt:lpstr>How I started My Research:  </vt:lpstr>
      <vt:lpstr>CRAAP FRAMEWORK:  </vt:lpstr>
      <vt:lpstr>PowerPoint Presentation</vt:lpstr>
      <vt:lpstr>Challenges</vt:lpstr>
      <vt:lpstr>NEXT STEPS: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Maryjane Pantaleon</dc:creator>
  <cp:lastModifiedBy>Estela Lucina Peralta (2527558)</cp:lastModifiedBy>
  <cp:revision>2</cp:revision>
  <dcterms:created xsi:type="dcterms:W3CDTF">2026-03-22T21:15:25Z</dcterms:created>
  <dcterms:modified xsi:type="dcterms:W3CDTF">2026-03-29T10:33:26Z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0x010100CDDBB7BEDC016D4AB09EBA8CE5405E7F</vt:lpwstr>
  </property>
</Properties>
</file>