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75" r:id="rId3"/>
    <p:sldId id="257" r:id="rId4"/>
    <p:sldId id="264" r:id="rId5"/>
    <p:sldId id="265" r:id="rId6"/>
    <p:sldId id="260" r:id="rId7"/>
    <p:sldId id="261" r:id="rId8"/>
    <p:sldId id="262" r:id="rId9"/>
    <p:sldId id="263" r:id="rId10"/>
    <p:sldId id="277" r:id="rId11"/>
    <p:sldId id="278" r:id="rId12"/>
    <p:sldId id="279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4" r:id="rId21"/>
    <p:sldId id="273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55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D631F4-DCA3-4EF7-9156-76D9641F20E0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8C0387-E2BE-450C-AC1F-A69E56A7F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487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C0387-E2BE-450C-AC1F-A69E56A7F8B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948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tiff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arnax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539552" y="260648"/>
            <a:ext cx="7488832" cy="64254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091952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Ancestors, Death and Burial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564904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Being Minoan Becoming Mycenaean: Hybrid Burials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LM II-III Crete: Political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331236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LM IB: destruction of the palaces</a:t>
            </a:r>
          </a:p>
          <a:p>
            <a:r>
              <a:rPr lang="en-GB" dirty="0"/>
              <a:t>Linear B archives: Crete was incorporated into the Mycenaean world:</a:t>
            </a:r>
          </a:p>
          <a:p>
            <a:pPr lvl="1"/>
            <a:r>
              <a:rPr lang="en-GB" dirty="0"/>
              <a:t>Invaded by </a:t>
            </a:r>
            <a:r>
              <a:rPr lang="en-GB" dirty="0" err="1"/>
              <a:t>Mycenaeans</a:t>
            </a:r>
            <a:r>
              <a:rPr lang="en-GB" dirty="0"/>
              <a:t> &amp; ruled by a Greek-speaking elite</a:t>
            </a:r>
          </a:p>
          <a:p>
            <a:pPr lvl="1"/>
            <a:r>
              <a:rPr lang="en-GB" dirty="0"/>
              <a:t>LM II-IIIA1: Knossos the only functioning palatial centre</a:t>
            </a:r>
          </a:p>
          <a:p>
            <a:pPr lvl="1"/>
            <a:r>
              <a:rPr lang="en-GB" dirty="0"/>
              <a:t>LM IIIA2: establishment of the other regional centres (</a:t>
            </a:r>
            <a:r>
              <a:rPr lang="en-GB" dirty="0" err="1"/>
              <a:t>Khania</a:t>
            </a:r>
            <a:r>
              <a:rPr lang="en-GB" dirty="0"/>
              <a:t>, Ayia </a:t>
            </a:r>
            <a:r>
              <a:rPr lang="en-GB" dirty="0" err="1"/>
              <a:t>Triadha</a:t>
            </a:r>
            <a:r>
              <a:rPr lang="en-GB" dirty="0"/>
              <a:t>)</a:t>
            </a:r>
          </a:p>
        </p:txBody>
      </p:sp>
      <p:pic>
        <p:nvPicPr>
          <p:cNvPr id="4" name="Picture 7" descr="map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2771800" y="4437112"/>
            <a:ext cx="5975896" cy="2210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LM II-III Changes in Funerary Ritual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8800"/>
            <a:ext cx="8496944" cy="504056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Transformation of funerary ritual in LM II-III &amp; development of new, mixed practices derived from  both Minoan and Mycenaean cultural traditions: </a:t>
            </a:r>
            <a:r>
              <a:rPr lang="en-GB" dirty="0">
                <a:solidFill>
                  <a:srgbClr val="FFC000"/>
                </a:solidFill>
              </a:rPr>
              <a:t>hybridity</a:t>
            </a:r>
          </a:p>
          <a:p>
            <a:r>
              <a:rPr lang="en-GB" dirty="0"/>
              <a:t>Many ancestral Minoan burial grounds continued in use:</a:t>
            </a:r>
          </a:p>
          <a:p>
            <a:pPr lvl="1"/>
            <a:r>
              <a:rPr lang="en-GB" dirty="0"/>
              <a:t>Archanes </a:t>
            </a:r>
            <a:r>
              <a:rPr lang="en-GB" i="1" dirty="0" err="1"/>
              <a:t>Phourni</a:t>
            </a:r>
            <a:endParaRPr lang="en-GB" dirty="0"/>
          </a:p>
          <a:p>
            <a:r>
              <a:rPr lang="en-GB" dirty="0"/>
              <a:t>Establishment of new cemeteries, the burial place of an incoming Mycenaean population: </a:t>
            </a:r>
          </a:p>
          <a:p>
            <a:pPr lvl="1"/>
            <a:r>
              <a:rPr lang="en-GB" dirty="0" err="1"/>
              <a:t>Armenoi</a:t>
            </a:r>
            <a:r>
              <a:rPr lang="en-GB" dirty="0"/>
              <a:t>  </a:t>
            </a:r>
          </a:p>
          <a:p>
            <a:pPr lvl="1"/>
            <a:r>
              <a:rPr lang="en-GB" dirty="0" err="1"/>
              <a:t>Zapher</a:t>
            </a:r>
            <a:r>
              <a:rPr lang="en-GB" dirty="0"/>
              <a:t> </a:t>
            </a:r>
            <a:r>
              <a:rPr lang="en-GB" dirty="0" err="1"/>
              <a:t>Papoura</a:t>
            </a:r>
            <a:r>
              <a:rPr lang="en-GB" dirty="0"/>
              <a:t> </a:t>
            </a:r>
          </a:p>
          <a:p>
            <a:r>
              <a:rPr lang="en-GB" dirty="0"/>
              <a:t>Introduction of new, Mycenaean tomb types:</a:t>
            </a:r>
          </a:p>
          <a:p>
            <a:pPr lvl="1"/>
            <a:r>
              <a:rPr lang="en-GB" dirty="0"/>
              <a:t>Chamber tomb</a:t>
            </a:r>
          </a:p>
          <a:p>
            <a:pPr lvl="1"/>
            <a:r>
              <a:rPr lang="en-GB" dirty="0"/>
              <a:t>Shaft graves</a:t>
            </a:r>
          </a:p>
          <a:p>
            <a:pPr lvl="1"/>
            <a:r>
              <a:rPr lang="en-GB" i="1" dirty="0"/>
              <a:t>Tholos</a:t>
            </a:r>
            <a:r>
              <a:rPr lang="en-GB" dirty="0"/>
              <a:t> tombs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Practices: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536504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Development of a new material world: a mix of native Minoan &amp; intrusive Mycenaean equipment</a:t>
            </a:r>
          </a:p>
          <a:p>
            <a:r>
              <a:rPr lang="en-GB" dirty="0"/>
              <a:t>Mycenaean equipment:</a:t>
            </a:r>
          </a:p>
          <a:p>
            <a:pPr lvl="1"/>
            <a:r>
              <a:rPr lang="en-GB" dirty="0"/>
              <a:t>Bronze vessels: tripod cauldrons, basins &amp; ewers</a:t>
            </a:r>
          </a:p>
          <a:p>
            <a:pPr lvl="1"/>
            <a:r>
              <a:rPr lang="en-GB" dirty="0"/>
              <a:t>Toiletry articles: bronze mirrors, razors, tweezers </a:t>
            </a:r>
          </a:p>
          <a:p>
            <a:pPr lvl="1"/>
            <a:r>
              <a:rPr lang="en-GB" dirty="0"/>
              <a:t>Mycenaean style personal adornment</a:t>
            </a:r>
          </a:p>
          <a:p>
            <a:pPr lvl="1"/>
            <a:r>
              <a:rPr lang="en-GB" dirty="0"/>
              <a:t>Pottery: Palace Style vases</a:t>
            </a:r>
            <a:r>
              <a:rPr lang="en-GB" i="1" dirty="0"/>
              <a:t>, </a:t>
            </a:r>
            <a:r>
              <a:rPr lang="en-GB" i="1" dirty="0" err="1"/>
              <a:t>alabastra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Content Placeholder 4" descr="zaphpap_bzes.tif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751636" y="1124743"/>
            <a:ext cx="3068835" cy="2520281"/>
          </a:xfrm>
        </p:spPr>
      </p:pic>
      <p:pic>
        <p:nvPicPr>
          <p:cNvPr id="6" name="Picture 5" descr="palace style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4788024" y="3885219"/>
            <a:ext cx="1803723" cy="2684611"/>
          </a:xfrm>
          <a:prstGeom prst="rect">
            <a:avLst/>
          </a:prstGeom>
        </p:spPr>
      </p:pic>
      <p:pic>
        <p:nvPicPr>
          <p:cNvPr id="7" name="Picture 6" descr="alabastron.jpg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76256" y="4509120"/>
            <a:ext cx="1881209" cy="14401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Practices: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536504" cy="4824536"/>
          </a:xfrm>
        </p:spPr>
        <p:txBody>
          <a:bodyPr>
            <a:normAutofit/>
          </a:bodyPr>
          <a:lstStyle/>
          <a:p>
            <a:r>
              <a:rPr lang="en-GB" dirty="0"/>
              <a:t>Minoan objects:</a:t>
            </a:r>
          </a:p>
          <a:p>
            <a:pPr lvl="1"/>
            <a:r>
              <a:rPr lang="en-GB" dirty="0" err="1"/>
              <a:t>Sealstones</a:t>
            </a:r>
            <a:endParaRPr lang="en-GB" dirty="0"/>
          </a:p>
          <a:p>
            <a:pPr lvl="1"/>
            <a:r>
              <a:rPr lang="en-GB" dirty="0"/>
              <a:t>Occasional stone vases</a:t>
            </a:r>
          </a:p>
          <a:p>
            <a:pPr lvl="1"/>
            <a:r>
              <a:rPr lang="en-GB" dirty="0"/>
              <a:t>Minoan cult equipment: double axes, various ritual vessels, bull-head </a:t>
            </a:r>
            <a:r>
              <a:rPr lang="en-GB" i="1" dirty="0"/>
              <a:t>rhyta</a:t>
            </a:r>
            <a:r>
              <a:rPr lang="en-GB" dirty="0"/>
              <a:t> &amp; tripod offering stand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 descr="zaphpap_bzes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52120" y="1676117"/>
            <a:ext cx="3244196" cy="2664296"/>
          </a:xfrm>
        </p:spPr>
      </p:pic>
      <p:pic>
        <p:nvPicPr>
          <p:cNvPr id="6" name="Picture 5" descr="agate seal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516216" y="4653136"/>
            <a:ext cx="1979862" cy="18946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Archanes </a:t>
            </a:r>
            <a:r>
              <a:rPr lang="en-GB" i="1" dirty="0" err="1"/>
              <a:t>Phourni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464496" cy="46794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Ancient burial ground:</a:t>
            </a:r>
          </a:p>
          <a:p>
            <a:pPr lvl="1"/>
            <a:r>
              <a:rPr lang="en-GB" dirty="0"/>
              <a:t>LM IIIA transformation of  mortuary landscape is </a:t>
            </a:r>
          </a:p>
          <a:p>
            <a:r>
              <a:rPr lang="en-GB" dirty="0"/>
              <a:t>Construction of new Mycenaean type funerary monuments:</a:t>
            </a:r>
          </a:p>
          <a:p>
            <a:r>
              <a:rPr lang="en-GB" dirty="0"/>
              <a:t>Rectangular funerary enclosure</a:t>
            </a:r>
          </a:p>
          <a:p>
            <a:r>
              <a:rPr lang="en-GB" dirty="0"/>
              <a:t>2 Mycenaean type </a:t>
            </a:r>
            <a:r>
              <a:rPr lang="en-GB" i="1" dirty="0"/>
              <a:t>tholoi</a:t>
            </a:r>
            <a:r>
              <a:rPr lang="en-GB" dirty="0"/>
              <a:t>:</a:t>
            </a:r>
          </a:p>
          <a:p>
            <a:pPr lvl="1"/>
            <a:r>
              <a:rPr lang="en-GB" i="1" dirty="0"/>
              <a:t>Tholos</a:t>
            </a:r>
            <a:r>
              <a:rPr lang="en-GB" dirty="0"/>
              <a:t> A</a:t>
            </a:r>
          </a:p>
          <a:p>
            <a:pPr lvl="1"/>
            <a:r>
              <a:rPr lang="en-GB" i="1" dirty="0"/>
              <a:t>Tholos</a:t>
            </a:r>
            <a:r>
              <a:rPr lang="en-GB" dirty="0"/>
              <a:t> D </a:t>
            </a:r>
          </a:p>
          <a:p>
            <a:endParaRPr lang="en-GB" dirty="0"/>
          </a:p>
        </p:txBody>
      </p:sp>
      <p:pic>
        <p:nvPicPr>
          <p:cNvPr id="5" name="Content Placeholder 4" descr="archanes pl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92080" y="1700808"/>
            <a:ext cx="3654945" cy="475252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Archanes </a:t>
            </a:r>
            <a:r>
              <a:rPr lang="en-GB" i="1" dirty="0" err="1"/>
              <a:t>Phourni</a:t>
            </a:r>
            <a:r>
              <a:rPr lang="en-GB" i="1" dirty="0"/>
              <a:t> </a:t>
            </a:r>
            <a:r>
              <a:rPr lang="en-GB" dirty="0"/>
              <a:t>Shaft Graves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5112568" cy="4623816"/>
          </a:xfrm>
        </p:spPr>
        <p:txBody>
          <a:bodyPr>
            <a:normAutofit fontScale="92500"/>
          </a:bodyPr>
          <a:lstStyle/>
          <a:p>
            <a:r>
              <a:rPr lang="en-GB" dirty="0"/>
              <a:t>Rectangular enclosure delimited by a stone wall</a:t>
            </a:r>
          </a:p>
          <a:p>
            <a:r>
              <a:rPr lang="en-GB" dirty="0"/>
              <a:t>7 seven rectangular shaft graves marked by stone </a:t>
            </a:r>
            <a:r>
              <a:rPr lang="en-GB" dirty="0" err="1"/>
              <a:t>stelae</a:t>
            </a:r>
            <a:r>
              <a:rPr lang="en-GB" dirty="0"/>
              <a:t> &amp; a small mound of earth </a:t>
            </a:r>
          </a:p>
          <a:p>
            <a:r>
              <a:rPr lang="en-GB" dirty="0"/>
              <a:t>An intrusive mainland tradition?</a:t>
            </a:r>
          </a:p>
          <a:p>
            <a:r>
              <a:rPr lang="en-GB" dirty="0"/>
              <a:t>Certain </a:t>
            </a:r>
            <a:r>
              <a:rPr lang="en-GB" dirty="0">
                <a:solidFill>
                  <a:srgbClr val="FFC000"/>
                </a:solidFill>
              </a:rPr>
              <a:t>hybrid</a:t>
            </a:r>
            <a:r>
              <a:rPr lang="en-GB" dirty="0"/>
              <a:t> aspects:</a:t>
            </a:r>
          </a:p>
          <a:p>
            <a:pPr lvl="1"/>
            <a:r>
              <a:rPr lang="en-GB" dirty="0"/>
              <a:t>Secondary burial in clay </a:t>
            </a:r>
            <a:r>
              <a:rPr lang="en-GB" dirty="0" err="1">
                <a:solidFill>
                  <a:srgbClr val="FFC000"/>
                </a:solidFill>
              </a:rPr>
              <a:t>larnax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 err="1"/>
              <a:t>Bothros</a:t>
            </a:r>
            <a:r>
              <a:rPr lang="en-GB" dirty="0"/>
              <a:t>  to NW of enclosure: </a:t>
            </a:r>
          </a:p>
          <a:p>
            <a:pPr lvl="1"/>
            <a:r>
              <a:rPr lang="en-GB" dirty="0"/>
              <a:t>Broken pottery: debris from libations &amp;graveside drinking </a:t>
            </a:r>
          </a:p>
          <a:p>
            <a:endParaRPr lang="en-GB" dirty="0"/>
          </a:p>
        </p:txBody>
      </p:sp>
      <p:pic>
        <p:nvPicPr>
          <p:cNvPr id="7" name="Content Placeholder 6" descr="aph_shgr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80112" y="2348880"/>
            <a:ext cx="3360374" cy="230425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Archanes </a:t>
            </a:r>
            <a:r>
              <a:rPr lang="en-GB" i="1" dirty="0" err="1"/>
              <a:t>Phourni</a:t>
            </a:r>
            <a:r>
              <a:rPr lang="en-GB" dirty="0"/>
              <a:t> </a:t>
            </a:r>
            <a:r>
              <a:rPr lang="en-GB" i="1" dirty="0" err="1"/>
              <a:t>Tholoi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978896" cy="381530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Similar fusion of Minoan &amp; Mycenaean traditions:</a:t>
            </a:r>
          </a:p>
          <a:p>
            <a:r>
              <a:rPr lang="en-GB" dirty="0"/>
              <a:t>Disarticulated remains placed in </a:t>
            </a:r>
            <a:r>
              <a:rPr lang="en-GB" i="1" dirty="0" err="1"/>
              <a:t>larnax</a:t>
            </a:r>
            <a:endParaRPr lang="en-GB" dirty="0"/>
          </a:p>
          <a:p>
            <a:r>
              <a:rPr lang="en-GB" dirty="0"/>
              <a:t>Grave goods look very Mycenaean:</a:t>
            </a:r>
          </a:p>
          <a:p>
            <a:pPr lvl="1"/>
            <a:r>
              <a:rPr lang="en-GB" dirty="0"/>
              <a:t>Jewellery</a:t>
            </a:r>
          </a:p>
          <a:p>
            <a:pPr lvl="1"/>
            <a:r>
              <a:rPr lang="en-GB" dirty="0"/>
              <a:t>Toiletry articles</a:t>
            </a:r>
          </a:p>
          <a:p>
            <a:pPr lvl="1"/>
            <a:r>
              <a:rPr lang="en-GB" dirty="0"/>
              <a:t>Footstool</a:t>
            </a:r>
          </a:p>
          <a:p>
            <a:endParaRPr lang="en-GB" dirty="0"/>
          </a:p>
        </p:txBody>
      </p:sp>
      <p:pic>
        <p:nvPicPr>
          <p:cNvPr id="5" name="Content Placeholder 4" descr="aph_th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291448" y="1105901"/>
            <a:ext cx="2601032" cy="3403219"/>
          </a:xfrm>
        </p:spPr>
      </p:pic>
      <p:pic>
        <p:nvPicPr>
          <p:cNvPr id="6" name="Picture 5" descr="archan04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444208" y="4941168"/>
            <a:ext cx="2376264" cy="1469323"/>
          </a:xfrm>
          <a:prstGeom prst="rect">
            <a:avLst/>
          </a:prstGeom>
        </p:spPr>
      </p:pic>
      <p:pic>
        <p:nvPicPr>
          <p:cNvPr id="7" name="Picture 6" descr="archan05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3779912" y="3641893"/>
            <a:ext cx="2376264" cy="3099475"/>
          </a:xfrm>
          <a:prstGeom prst="rect">
            <a:avLst/>
          </a:prstGeom>
        </p:spPr>
      </p:pic>
      <p:pic>
        <p:nvPicPr>
          <p:cNvPr id="8" name="Picture 7" descr="archan06.tif"/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>
            <a:off x="611560" y="5373216"/>
            <a:ext cx="2963169" cy="11911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752528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Funerary ritual reflects hybrid social world:</a:t>
            </a:r>
          </a:p>
          <a:p>
            <a:pPr lvl="1"/>
            <a:r>
              <a:rPr lang="en-GB" dirty="0"/>
              <a:t>Mycenaean tomb type</a:t>
            </a:r>
          </a:p>
          <a:p>
            <a:pPr lvl="1"/>
            <a:r>
              <a:rPr lang="en-GB" dirty="0"/>
              <a:t>Ancient Minoan practice of placing disarticulated bones within decorated terracotta </a:t>
            </a:r>
            <a:r>
              <a:rPr lang="en-GB" i="1" dirty="0" err="1"/>
              <a:t>larnax</a:t>
            </a:r>
            <a:endParaRPr lang="en-GB" i="1" dirty="0"/>
          </a:p>
          <a:p>
            <a:r>
              <a:rPr lang="en-GB" dirty="0"/>
              <a:t>Ayia </a:t>
            </a:r>
            <a:r>
              <a:rPr lang="en-GB" dirty="0" err="1"/>
              <a:t>Triadha</a:t>
            </a:r>
            <a:r>
              <a:rPr lang="en-GB" dirty="0"/>
              <a:t> sarcophagus Iconography: some insight into nature &amp; location of funerary rituals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Content Placeholder 4" descr="larnax_zapher papour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404664"/>
            <a:ext cx="3547193" cy="2880320"/>
          </a:xfrm>
        </p:spPr>
      </p:pic>
      <p:pic>
        <p:nvPicPr>
          <p:cNvPr id="6" name="Picture 5" descr="AT sarcoph1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364088" y="3789040"/>
            <a:ext cx="3489432" cy="2448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r>
              <a:rPr lang="en-GB" dirty="0"/>
              <a:t> Sarcophagus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89542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“intentional hybridization in art &amp; architecture” (Burke 2005: 406)</a:t>
            </a:r>
          </a:p>
          <a:p>
            <a:pPr lvl="1"/>
            <a:r>
              <a:rPr lang="en-GB" sz="2000" dirty="0"/>
              <a:t>Manifestation of power</a:t>
            </a:r>
          </a:p>
          <a:p>
            <a:pPr lvl="1"/>
            <a:r>
              <a:rPr lang="en-GB" sz="2000" dirty="0"/>
              <a:t>Reconstruction of complex relationships</a:t>
            </a:r>
          </a:p>
          <a:p>
            <a:r>
              <a:rPr lang="en-GB" sz="2400" dirty="0"/>
              <a:t>Tomb 4 located next to earlier tholos tombs</a:t>
            </a:r>
          </a:p>
          <a:p>
            <a:pPr lvl="1"/>
            <a:r>
              <a:rPr lang="en-GB" sz="2000" dirty="0"/>
              <a:t>Rectangular stone-built tomb measuring 3.8 x 4.2 </a:t>
            </a:r>
          </a:p>
          <a:p>
            <a:pPr lvl="1"/>
            <a:r>
              <a:rPr lang="en-GB" sz="2000" dirty="0"/>
              <a:t>LBA version of earlier house tomb?</a:t>
            </a:r>
          </a:p>
          <a:p>
            <a:r>
              <a:rPr lang="en-GB" sz="2400" dirty="0"/>
              <a:t>Tomb reserved for Minoan elite?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144" y="2132856"/>
            <a:ext cx="2670842" cy="244827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6308800" y="4869160"/>
            <a:ext cx="1789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LBA </a:t>
            </a:r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8028384" y="2348880"/>
            <a:ext cx="432048" cy="216024"/>
          </a:xfrm>
          <a:prstGeom prst="ellipse">
            <a:avLst/>
          </a:prstGeom>
          <a:noFill/>
          <a:ln w="28575">
            <a:solidFill>
              <a:schemeClr val="accen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273079" y="2272226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town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58281" y="3873240"/>
            <a:ext cx="1048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megaron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64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r>
              <a:rPr lang="en-GB" dirty="0"/>
              <a:t> Sarcophagus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79400"/>
          </a:xfrm>
        </p:spPr>
        <p:txBody>
          <a:bodyPr>
            <a:normAutofit/>
          </a:bodyPr>
          <a:lstStyle/>
          <a:p>
            <a:r>
              <a:rPr lang="en-GB" sz="2400" dirty="0"/>
              <a:t>2 </a:t>
            </a:r>
            <a:r>
              <a:rPr lang="en-GB" sz="2400" dirty="0" err="1"/>
              <a:t>larnakes</a:t>
            </a:r>
            <a:r>
              <a:rPr lang="en-GB" sz="2400" dirty="0"/>
              <a:t> found in tomb</a:t>
            </a:r>
          </a:p>
          <a:p>
            <a:pPr lvl="1"/>
            <a:r>
              <a:rPr lang="en-GB" sz="2000" dirty="0"/>
              <a:t>Painted limestone sarcophagus lying on its side</a:t>
            </a:r>
          </a:p>
          <a:p>
            <a:pPr lvl="1"/>
            <a:r>
              <a:rPr lang="en-GB" sz="2000" dirty="0"/>
              <a:t>Plain clay larnax in cist cut into the floor</a:t>
            </a:r>
          </a:p>
          <a:p>
            <a:r>
              <a:rPr lang="en-GB" sz="2400" dirty="0"/>
              <a:t>Few grave goods found:</a:t>
            </a:r>
          </a:p>
          <a:p>
            <a:pPr lvl="1"/>
            <a:r>
              <a:rPr lang="en-GB" sz="2000" dirty="0"/>
              <a:t>Serpentine bowl, pieces of triton shell, terracotta figurine fragment</a:t>
            </a:r>
          </a:p>
          <a:p>
            <a:r>
              <a:rPr lang="en-GB" sz="2400" dirty="0"/>
              <a:t>Partial remains of three individuals:</a:t>
            </a:r>
          </a:p>
          <a:p>
            <a:pPr lvl="1"/>
            <a:r>
              <a:rPr lang="en-GB" sz="2000" dirty="0"/>
              <a:t>2 in limestone </a:t>
            </a:r>
            <a:r>
              <a:rPr lang="en-GB" sz="2000" dirty="0" err="1"/>
              <a:t>larnx</a:t>
            </a:r>
            <a:endParaRPr lang="en-GB" sz="2000" dirty="0"/>
          </a:p>
          <a:p>
            <a:pPr lvl="1"/>
            <a:r>
              <a:rPr lang="en-GB" sz="2000" dirty="0"/>
              <a:t>Third in clay </a:t>
            </a:r>
            <a:r>
              <a:rPr lang="en-GB" sz="2000" dirty="0" err="1"/>
              <a:t>larnax</a:t>
            </a:r>
            <a:endParaRPr lang="en-GB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56910" y="2132856"/>
            <a:ext cx="3529890" cy="338357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5940152" y="5629912"/>
            <a:ext cx="2164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Tomb 4, </a:t>
            </a:r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354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r>
              <a:rPr lang="en-GB" dirty="0"/>
              <a:t> Sarcophagus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608512" cy="4824536"/>
          </a:xfrm>
        </p:spPr>
        <p:txBody>
          <a:bodyPr>
            <a:normAutofit/>
          </a:bodyPr>
          <a:lstStyle/>
          <a:p>
            <a:r>
              <a:rPr lang="en-GB" sz="2400" dirty="0"/>
              <a:t>Imagery: funerary ritual?</a:t>
            </a:r>
          </a:p>
          <a:p>
            <a:pPr lvl="1"/>
            <a:r>
              <a:rPr lang="en-GB" sz="2000" dirty="0"/>
              <a:t>Cult of the dead?</a:t>
            </a:r>
          </a:p>
          <a:p>
            <a:r>
              <a:rPr lang="en-GB" sz="2400" dirty="0"/>
              <a:t>Side visible as enter tomb:</a:t>
            </a:r>
          </a:p>
          <a:p>
            <a:pPr lvl="1"/>
            <a:r>
              <a:rPr lang="en-GB" sz="2000" dirty="0"/>
              <a:t>Libation &amp; presentation ceremonies?</a:t>
            </a:r>
          </a:p>
          <a:p>
            <a:r>
              <a:rPr lang="en-GB" sz="2400" dirty="0"/>
              <a:t>Side B:</a:t>
            </a:r>
          </a:p>
          <a:p>
            <a:pPr lvl="1"/>
            <a:r>
              <a:rPr lang="en-GB" sz="2000" dirty="0"/>
              <a:t>Procession &amp; animal sacrifice</a:t>
            </a:r>
          </a:p>
          <a:p>
            <a:r>
              <a:rPr lang="en-GB" sz="2400" dirty="0"/>
              <a:t>Objects depicted deliberately archaising (MM-LM I)</a:t>
            </a:r>
          </a:p>
          <a:p>
            <a:r>
              <a:rPr lang="en-GB" sz="2400" dirty="0"/>
              <a:t>Side panels: women in chariots in metaphysical realm:</a:t>
            </a:r>
          </a:p>
          <a:p>
            <a:pPr lvl="1"/>
            <a:r>
              <a:rPr lang="en-GB" sz="2000" dirty="0"/>
              <a:t>Bird, griffins, </a:t>
            </a:r>
            <a:r>
              <a:rPr lang="en-GB" sz="2000" dirty="0" err="1"/>
              <a:t>agrimia</a:t>
            </a:r>
            <a:r>
              <a:rPr lang="en-GB" sz="2000" dirty="0"/>
              <a:t>/horses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74668" y="1167385"/>
            <a:ext cx="3655698" cy="205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2497" y="3356992"/>
            <a:ext cx="3640336" cy="115212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91616" y="4676938"/>
            <a:ext cx="1680187" cy="201622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64288" y="4694221"/>
            <a:ext cx="1719146" cy="1981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074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Warrior Burials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100264" cy="4623816"/>
          </a:xfrm>
        </p:spPr>
        <p:txBody>
          <a:bodyPr>
            <a:normAutofit/>
          </a:bodyPr>
          <a:lstStyle/>
          <a:p>
            <a:r>
              <a:rPr lang="en-GB" dirty="0"/>
              <a:t>Three main cemeteries in Knossos region:</a:t>
            </a:r>
          </a:p>
          <a:p>
            <a:pPr lvl="1"/>
            <a:r>
              <a:rPr lang="en-GB" dirty="0" err="1">
                <a:solidFill>
                  <a:srgbClr val="FFC000"/>
                </a:solidFill>
              </a:rPr>
              <a:t>Zapher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err="1">
                <a:solidFill>
                  <a:srgbClr val="FFC000"/>
                </a:solidFill>
              </a:rPr>
              <a:t>Papoura</a:t>
            </a:r>
            <a:r>
              <a:rPr lang="en-GB" dirty="0">
                <a:solidFill>
                  <a:srgbClr val="FFC000"/>
                </a:solidFill>
              </a:rPr>
              <a:t>, Ayios </a:t>
            </a:r>
            <a:r>
              <a:rPr lang="en-GB" dirty="0" err="1">
                <a:solidFill>
                  <a:srgbClr val="FFC000"/>
                </a:solidFill>
              </a:rPr>
              <a:t>Ioannis</a:t>
            </a:r>
            <a:r>
              <a:rPr lang="en-GB" dirty="0">
                <a:solidFill>
                  <a:srgbClr val="FFC000"/>
                </a:solidFill>
              </a:rPr>
              <a:t>, </a:t>
            </a:r>
            <a:r>
              <a:rPr lang="en-GB" dirty="0" err="1">
                <a:solidFill>
                  <a:srgbClr val="FFC000"/>
                </a:solidFill>
              </a:rPr>
              <a:t>Sellopoulo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/>
              <a:t>Either shaft graves or chamber tomb</a:t>
            </a:r>
          </a:p>
          <a:p>
            <a:r>
              <a:rPr lang="en-GB" dirty="0"/>
              <a:t>Usually single or double inhumation </a:t>
            </a:r>
            <a:r>
              <a:rPr lang="en-GB" i="1" dirty="0"/>
              <a:t>in situ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In contrast to Minoan ritual</a:t>
            </a:r>
          </a:p>
        </p:txBody>
      </p:sp>
      <p:pic>
        <p:nvPicPr>
          <p:cNvPr id="5" name="Content Placeholder 4" descr="sellopoulo 4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22332" y="1700808"/>
            <a:ext cx="3741031" cy="4536504"/>
          </a:xfrm>
        </p:spPr>
      </p:pic>
      <p:sp>
        <p:nvSpPr>
          <p:cNvPr id="4" name="TextBox 3"/>
          <p:cNvSpPr txBox="1"/>
          <p:nvPr/>
        </p:nvSpPr>
        <p:spPr>
          <a:xfrm>
            <a:off x="5148064" y="6349992"/>
            <a:ext cx="3174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Zapher</a:t>
            </a:r>
            <a:r>
              <a:rPr lang="en-GB" dirty="0"/>
              <a:t> </a:t>
            </a:r>
            <a:r>
              <a:rPr lang="en-GB" dirty="0" err="1"/>
              <a:t>Papoura</a:t>
            </a:r>
            <a:r>
              <a:rPr lang="en-GB" dirty="0"/>
              <a:t> chamber tomb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Warrior Burials: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/>
          </a:bodyPr>
          <a:lstStyle/>
          <a:p>
            <a:r>
              <a:rPr lang="en-GB" dirty="0"/>
              <a:t>Warrior equipment</a:t>
            </a:r>
          </a:p>
          <a:p>
            <a:r>
              <a:rPr lang="en-GB" dirty="0"/>
              <a:t>Hoards of bronze vessels </a:t>
            </a:r>
          </a:p>
          <a:p>
            <a:r>
              <a:rPr lang="en-GB" dirty="0"/>
              <a:t>Large quantities of jewellery:</a:t>
            </a:r>
          </a:p>
          <a:p>
            <a:pPr lvl="1"/>
            <a:r>
              <a:rPr lang="en-GB" dirty="0"/>
              <a:t>Insignia of rank?</a:t>
            </a:r>
          </a:p>
          <a:p>
            <a:r>
              <a:rPr lang="en-GB" dirty="0"/>
              <a:t>Other objects might include:</a:t>
            </a:r>
          </a:p>
          <a:p>
            <a:pPr lvl="1"/>
            <a:r>
              <a:rPr lang="en-GB" dirty="0"/>
              <a:t>Pottery, toiletry articles, </a:t>
            </a:r>
            <a:r>
              <a:rPr lang="en-GB" dirty="0" err="1"/>
              <a:t>sealstones</a:t>
            </a:r>
            <a:endParaRPr lang="en-GB" dirty="0"/>
          </a:p>
        </p:txBody>
      </p:sp>
      <p:pic>
        <p:nvPicPr>
          <p:cNvPr id="5" name="Content Placeholder 4" descr="swords_Zapher papour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940152" y="1772816"/>
            <a:ext cx="2514510" cy="462438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Warrior Graves: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Stand out for the consistent array of warrior equipment:</a:t>
            </a:r>
          </a:p>
          <a:p>
            <a:pPr lvl="1"/>
            <a:r>
              <a:rPr lang="en-GB" dirty="0"/>
              <a:t>Swords</a:t>
            </a:r>
          </a:p>
          <a:p>
            <a:pPr lvl="1"/>
            <a:r>
              <a:rPr lang="en-GB" dirty="0"/>
              <a:t>Spearheads</a:t>
            </a:r>
          </a:p>
          <a:p>
            <a:pPr lvl="1"/>
            <a:r>
              <a:rPr lang="en-GB" dirty="0"/>
              <a:t>Arrowheads</a:t>
            </a:r>
          </a:p>
          <a:p>
            <a:pPr lvl="1"/>
            <a:r>
              <a:rPr lang="en-GB" dirty="0"/>
              <a:t>Knives </a:t>
            </a:r>
          </a:p>
          <a:p>
            <a:pPr lvl="1"/>
            <a:r>
              <a:rPr lang="en-GB" dirty="0"/>
              <a:t>Occasionally helmets</a:t>
            </a:r>
          </a:p>
          <a:p>
            <a:r>
              <a:rPr lang="en-GB" dirty="0"/>
              <a:t>Military display is intrusive in a Minoan context</a:t>
            </a:r>
          </a:p>
          <a:p>
            <a:r>
              <a:rPr lang="en-GB" dirty="0"/>
              <a:t>Characteristic of wealthier Mycenaean burials on mainland</a:t>
            </a:r>
          </a:p>
          <a:p>
            <a:endParaRPr lang="en-GB" dirty="0"/>
          </a:p>
        </p:txBody>
      </p:sp>
      <p:pic>
        <p:nvPicPr>
          <p:cNvPr id="5" name="Content Placeholder 4" descr="boars tusk helemt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876256" y="1132295"/>
            <a:ext cx="2088232" cy="3199107"/>
          </a:xfrm>
        </p:spPr>
      </p:pic>
      <p:pic>
        <p:nvPicPr>
          <p:cNvPr id="6" name="Content Placeholder 4" descr="swords_Zapher papoura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292080" y="2924944"/>
            <a:ext cx="1957717" cy="36004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380312" y="6213086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Swords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40352" y="436510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Boars’ tusk helmet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Who Was Buried in the Warrior Graves?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5040560" cy="4823416"/>
          </a:xfrm>
        </p:spPr>
        <p:txBody>
          <a:bodyPr>
            <a:normAutofit/>
          </a:bodyPr>
          <a:lstStyle/>
          <a:p>
            <a:r>
              <a:rPr lang="en-GB" sz="2400" dirty="0"/>
              <a:t>Appearance of a new social group, defined through military display</a:t>
            </a:r>
          </a:p>
          <a:p>
            <a:r>
              <a:rPr lang="en-GB" sz="2400" dirty="0"/>
              <a:t>Statement of </a:t>
            </a:r>
            <a:r>
              <a:rPr lang="en-GB" sz="2400" dirty="0">
                <a:solidFill>
                  <a:schemeClr val="accent1"/>
                </a:solidFill>
              </a:rPr>
              <a:t>Mycenaean</a:t>
            </a:r>
            <a:r>
              <a:rPr lang="en-GB" sz="2400" dirty="0"/>
              <a:t> identity:</a:t>
            </a:r>
          </a:p>
          <a:p>
            <a:pPr lvl="1"/>
            <a:r>
              <a:rPr lang="en-GB" sz="2000" dirty="0"/>
              <a:t>Choice of grave goods, funerary ritual &amp; tomb type</a:t>
            </a:r>
          </a:p>
          <a:p>
            <a:pPr lvl="1"/>
            <a:r>
              <a:rPr lang="en-GB" sz="2000" dirty="0"/>
              <a:t>Intrusive Mycenaean ruling elite?</a:t>
            </a:r>
          </a:p>
          <a:p>
            <a:r>
              <a:rPr lang="en-GB" sz="2400" dirty="0"/>
              <a:t>Or were the notion &amp; accoutrements of warrior status transmitted to Knossos &amp; adopted by a local elite? </a:t>
            </a:r>
          </a:p>
          <a:p>
            <a:pPr lvl="1"/>
            <a:r>
              <a:rPr lang="en-GB" sz="2000" dirty="0"/>
              <a:t>An opportunity to invent a new persona within the changing political dynamics of the period?</a:t>
            </a:r>
          </a:p>
        </p:txBody>
      </p:sp>
      <p:pic>
        <p:nvPicPr>
          <p:cNvPr id="7" name="Content Placeholder 6" descr="boards tusk 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868397" y="2060848"/>
            <a:ext cx="2785573" cy="3528392"/>
          </a:xfrm>
        </p:spPr>
      </p:pic>
      <p:sp>
        <p:nvSpPr>
          <p:cNvPr id="4" name="TextBox 3"/>
          <p:cNvSpPr txBox="1"/>
          <p:nvPr/>
        </p:nvSpPr>
        <p:spPr>
          <a:xfrm>
            <a:off x="5868397" y="5733256"/>
            <a:ext cx="2850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Boars’ tusk helmet, Knossos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Monumental Tombs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680520" cy="4896544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rgbClr val="FFC000"/>
                </a:solidFill>
              </a:rPr>
              <a:t>Kairatos</a:t>
            </a:r>
            <a:r>
              <a:rPr lang="en-GB" sz="2400" dirty="0">
                <a:solidFill>
                  <a:srgbClr val="FFC000"/>
                </a:solidFill>
              </a:rPr>
              <a:t> valley: </a:t>
            </a:r>
            <a:r>
              <a:rPr lang="en-GB" sz="2400" dirty="0"/>
              <a:t>discrete group of monumental tombs overlooking the harbour town of </a:t>
            </a:r>
            <a:r>
              <a:rPr lang="en-GB" sz="2400" dirty="0" err="1"/>
              <a:t>Poros</a:t>
            </a:r>
            <a:r>
              <a:rPr lang="en-GB" sz="2400" dirty="0"/>
              <a:t> </a:t>
            </a:r>
          </a:p>
          <a:p>
            <a:pPr lvl="1"/>
            <a:r>
              <a:rPr lang="en-GB" sz="2000" dirty="0"/>
              <a:t>Royal Tomb at </a:t>
            </a:r>
            <a:r>
              <a:rPr lang="en-GB" sz="2000" dirty="0" err="1"/>
              <a:t>Isopata</a:t>
            </a:r>
            <a:endParaRPr lang="en-GB" sz="2000" dirty="0"/>
          </a:p>
          <a:p>
            <a:pPr lvl="1"/>
            <a:r>
              <a:rPr lang="en-GB" sz="2000" dirty="0" err="1"/>
              <a:t>Isopata</a:t>
            </a:r>
            <a:r>
              <a:rPr lang="en-GB" sz="2000" dirty="0"/>
              <a:t> tombs I, II (Tomb of the Double Axe) &amp; V </a:t>
            </a:r>
          </a:p>
          <a:p>
            <a:pPr lvl="1"/>
            <a:r>
              <a:rPr lang="en-GB" sz="2000" dirty="0" err="1"/>
              <a:t>Kephala</a:t>
            </a:r>
            <a:r>
              <a:rPr lang="en-GB" sz="2000" dirty="0"/>
              <a:t> </a:t>
            </a:r>
            <a:r>
              <a:rPr lang="en-GB" sz="2000" i="1" dirty="0"/>
              <a:t>tholos</a:t>
            </a:r>
            <a:r>
              <a:rPr lang="en-GB" sz="2000" dirty="0"/>
              <a:t> </a:t>
            </a:r>
          </a:p>
          <a:p>
            <a:r>
              <a:rPr lang="en-GB" sz="2400" dirty="0"/>
              <a:t>Manipulation of ashlar masonry together with Minoan &amp; Mycenaean elite symbols </a:t>
            </a:r>
          </a:p>
          <a:p>
            <a:pPr lvl="1"/>
            <a:r>
              <a:rPr lang="en-GB" sz="2000" dirty="0"/>
              <a:t>Proclaim the status &amp; identity of the tomb owner</a:t>
            </a:r>
          </a:p>
        </p:txBody>
      </p:sp>
      <p:pic>
        <p:nvPicPr>
          <p:cNvPr id="1026" name="Picture 2" descr="Neopalatial and Mycenaean Knossos: urban expansion and collapse*">
            <a:extLst>
              <a:ext uri="{FF2B5EF4-FFF2-40B4-BE49-F238E27FC236}">
                <a16:creationId xmlns:a16="http://schemas.microsoft.com/office/drawing/2014/main" id="{739491D4-4EA6-4012-B598-DD4D9CD6A3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914" y="1723578"/>
            <a:ext cx="3322712" cy="471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Monumental Tombs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4824536" cy="4968552"/>
          </a:xfrm>
        </p:spPr>
        <p:txBody>
          <a:bodyPr>
            <a:noAutofit/>
          </a:bodyPr>
          <a:lstStyle/>
          <a:p>
            <a:r>
              <a:rPr lang="en-GB" sz="2400" dirty="0"/>
              <a:t>Stand out for size &amp; forecourt</a:t>
            </a:r>
          </a:p>
          <a:p>
            <a:r>
              <a:rPr lang="en-GB" sz="2400" dirty="0"/>
              <a:t>Cultural hybridity: combination of architectural features from diverse cultural backgrounds , Minoan, Mycenaean, Egyptian, Syrian</a:t>
            </a:r>
          </a:p>
          <a:p>
            <a:r>
              <a:rPr lang="en-GB" sz="2400" dirty="0"/>
              <a:t>Royal Tomb: </a:t>
            </a:r>
          </a:p>
          <a:p>
            <a:pPr lvl="1"/>
            <a:r>
              <a:rPr lang="en-GB" sz="2000" dirty="0"/>
              <a:t>Corbel-vaulted: Ugaritic tradition or Mycenaean</a:t>
            </a:r>
          </a:p>
          <a:p>
            <a:pPr lvl="1"/>
            <a:r>
              <a:rPr lang="en-GB" sz="2000" dirty="0"/>
              <a:t>Ashlar masonry including gypsum blocks  (native)</a:t>
            </a:r>
          </a:p>
          <a:p>
            <a:pPr lvl="1"/>
            <a:r>
              <a:rPr lang="en-GB" sz="2000" dirty="0"/>
              <a:t>Mason’s marks (native) </a:t>
            </a:r>
          </a:p>
          <a:p>
            <a:pPr lvl="1"/>
            <a:r>
              <a:rPr lang="en-GB" sz="2000" dirty="0"/>
              <a:t>Forecourt: adapted from an Egyptian tradition of funerary architecture</a:t>
            </a:r>
          </a:p>
        </p:txBody>
      </p:sp>
      <p:pic>
        <p:nvPicPr>
          <p:cNvPr id="8" name="Content Placeholder 4" descr="isopata cemetery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5652120" y="2492896"/>
            <a:ext cx="3139619" cy="201622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922855" y="4581128"/>
            <a:ext cx="12990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Royal Tomb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Monumental Tombs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23816"/>
          </a:xfrm>
        </p:spPr>
        <p:txBody>
          <a:bodyPr>
            <a:normAutofit fontScale="92500"/>
          </a:bodyPr>
          <a:lstStyle/>
          <a:p>
            <a:r>
              <a:rPr lang="en-GB" dirty="0"/>
              <a:t>References to Neopalatial elite architecture:</a:t>
            </a:r>
          </a:p>
          <a:p>
            <a:pPr lvl="1"/>
            <a:r>
              <a:rPr lang="en-GB" dirty="0"/>
              <a:t>Use of gypsum &amp; mason’s marks</a:t>
            </a:r>
          </a:p>
          <a:p>
            <a:pPr lvl="1"/>
            <a:r>
              <a:rPr lang="en-GB" dirty="0"/>
              <a:t>Minoan-style pillars</a:t>
            </a:r>
          </a:p>
          <a:p>
            <a:pPr lvl="1"/>
            <a:r>
              <a:rPr lang="en-GB" dirty="0"/>
              <a:t>Tomb II: burial cist in the form of a double-axe</a:t>
            </a:r>
          </a:p>
          <a:p>
            <a:pPr lvl="1"/>
            <a:r>
              <a:rPr lang="en-GB" dirty="0"/>
              <a:t>Buttress façade recalling a pillar crypt in Tomb VI</a:t>
            </a:r>
          </a:p>
          <a:p>
            <a:r>
              <a:rPr lang="en-GB" dirty="0"/>
              <a:t>Clear reference to indigenous Minoan identity?</a:t>
            </a:r>
          </a:p>
        </p:txBody>
      </p:sp>
      <p:pic>
        <p:nvPicPr>
          <p:cNvPr id="5" name="Content Placeholder 4" descr="isopata cemetery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5652120" y="2492896"/>
            <a:ext cx="3139619" cy="201622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796136" y="4653136"/>
            <a:ext cx="12990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Royal Tomb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Monumental Tombs: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392488" cy="4896544"/>
          </a:xfrm>
        </p:spPr>
        <p:txBody>
          <a:bodyPr>
            <a:no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/>
              <a:t>Standard new funerary equipment 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/>
              <a:t>References to the Neopalatial past (ritual equipment):</a:t>
            </a:r>
          </a:p>
          <a:p>
            <a:pPr lvl="1"/>
            <a:r>
              <a:rPr lang="en-GB" sz="1800" dirty="0"/>
              <a:t>Double axes, bull’s head rhyta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/>
              <a:t>Used in ritual performance derived from ceremonies associated with the palaces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/>
              <a:t>Used to </a:t>
            </a:r>
            <a:r>
              <a:rPr lang="en-GB" dirty="0" err="1"/>
              <a:t>reate</a:t>
            </a:r>
            <a:r>
              <a:rPr lang="en-GB" dirty="0"/>
              <a:t> a link with Neopalatial high status rituals &amp; the palace elites </a:t>
            </a:r>
          </a:p>
          <a:p>
            <a:pPr lvl="1"/>
            <a:r>
              <a:rPr lang="en-GB" sz="1800" dirty="0"/>
              <a:t>“a forceful means of invoking awe through association with this past” (Preston 2007: 300).</a:t>
            </a:r>
          </a:p>
          <a:p>
            <a:endParaRPr lang="en-GB" sz="2000" dirty="0"/>
          </a:p>
        </p:txBody>
      </p:sp>
      <p:pic>
        <p:nvPicPr>
          <p:cNvPr id="5" name="Content Placeholder 4" descr="double axe_T double ax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04048" y="2490016"/>
            <a:ext cx="3888432" cy="1659064"/>
          </a:xfrm>
        </p:spPr>
      </p:pic>
      <p:sp>
        <p:nvSpPr>
          <p:cNvPr id="4" name="TextBox 3"/>
          <p:cNvSpPr txBox="1"/>
          <p:nvPr/>
        </p:nvSpPr>
        <p:spPr>
          <a:xfrm>
            <a:off x="5436096" y="4365104"/>
            <a:ext cx="1257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Double axe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Funerary Ritual &amp; Cultural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625609"/>
          </a:xfrm>
        </p:spPr>
        <p:txBody>
          <a:bodyPr>
            <a:normAutofit/>
          </a:bodyPr>
          <a:lstStyle/>
          <a:p>
            <a:r>
              <a:rPr lang="en-GB" sz="2800" dirty="0"/>
              <a:t>LM II-III Crete: clear evidence for manipulation of the funerary landscape </a:t>
            </a:r>
          </a:p>
          <a:p>
            <a:r>
              <a:rPr lang="en-GB" sz="2800" dirty="0"/>
              <a:t>Use of indigenous funerary ritual &amp; intrusive Mycenaean ritual to proclaim status &amp; cultural identity</a:t>
            </a:r>
          </a:p>
          <a:p>
            <a:r>
              <a:rPr lang="en-GB" sz="2800" dirty="0"/>
              <a:t>Some burials reference a long-lost Minoan past </a:t>
            </a:r>
          </a:p>
          <a:p>
            <a:r>
              <a:rPr lang="en-GB" sz="2800" dirty="0"/>
              <a:t>Burials also exhibit awareness of Mycenaean practices: especially the material culture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Considerable evidence for the emergence of a </a:t>
            </a:r>
            <a:r>
              <a:rPr lang="en-GB" sz="2800" dirty="0">
                <a:solidFill>
                  <a:srgbClr val="FFC000"/>
                </a:solidFill>
              </a:rPr>
              <a:t>hybrid social world:</a:t>
            </a:r>
          </a:p>
          <a:p>
            <a:pPr lvl="1"/>
            <a:r>
              <a:rPr lang="en-GB" sz="2400" dirty="0"/>
              <a:t>Complex mix of Minoan &amp; Mycenaean social practices </a:t>
            </a:r>
          </a:p>
          <a:p>
            <a:r>
              <a:rPr lang="en-GB" sz="2800" dirty="0"/>
              <a:t>Adoption of Mycenaean tombs &amp; material culture &amp; creation of new social identities</a:t>
            </a:r>
          </a:p>
          <a:p>
            <a:r>
              <a:rPr lang="en-GB" sz="2800" dirty="0"/>
              <a:t>But also persistence of indigenous funerary practices</a:t>
            </a:r>
          </a:p>
          <a:p>
            <a:r>
              <a:rPr lang="en-GB" sz="2800" dirty="0"/>
              <a:t>And manipulation of ancient Minoan religious imagery / elite symbolism</a:t>
            </a:r>
          </a:p>
          <a:p>
            <a:r>
              <a:rPr lang="en-GB" sz="2800" dirty="0"/>
              <a:t>Glimpse into practices at </a:t>
            </a:r>
            <a:r>
              <a:rPr lang="en-GB" sz="2800" dirty="0" err="1"/>
              <a:t>Ayia</a:t>
            </a:r>
            <a:r>
              <a:rPr lang="en-GB" sz="2800" dirty="0"/>
              <a:t> </a:t>
            </a:r>
            <a:r>
              <a:rPr lang="en-GB" sz="2800" dirty="0" err="1"/>
              <a:t>Triadha</a:t>
            </a:r>
            <a:endParaRPr lang="en-GB" sz="2800" dirty="0"/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328</TotalTime>
  <Words>1078</Words>
  <Application>Microsoft Office PowerPoint</Application>
  <PresentationFormat>On-screen Show (4:3)</PresentationFormat>
  <Paragraphs>168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Ancestors, Death and Burial</vt:lpstr>
      <vt:lpstr>LM II-III Crete: Political Context</vt:lpstr>
      <vt:lpstr>LM II-III Changes in Funerary Ritual</vt:lpstr>
      <vt:lpstr>Mixed Practices: Grave Goods</vt:lpstr>
      <vt:lpstr>Mixed Practices: Grave Goods</vt:lpstr>
      <vt:lpstr>Archanes Phourni</vt:lpstr>
      <vt:lpstr>Archanes Phourni Shaft Graves</vt:lpstr>
      <vt:lpstr>Archanes Phourni Tholoi</vt:lpstr>
      <vt:lpstr>Mixed Practices</vt:lpstr>
      <vt:lpstr>Ayia Triadha Sarcophagus</vt:lpstr>
      <vt:lpstr>Ayia Triadha Sarcophagus</vt:lpstr>
      <vt:lpstr>Ayia Triadha Sarcophagus</vt:lpstr>
      <vt:lpstr>Warrior Burials</vt:lpstr>
      <vt:lpstr>Warrior Burials: Grave Goods</vt:lpstr>
      <vt:lpstr>Warrior Graves: Grave Goods</vt:lpstr>
      <vt:lpstr>Who Was Buried in the Warrior Graves?</vt:lpstr>
      <vt:lpstr>Monumental Tombs</vt:lpstr>
      <vt:lpstr>Monumental Tombs</vt:lpstr>
      <vt:lpstr>Monumental Tombs</vt:lpstr>
      <vt:lpstr>Monumental Tombs: Grave Goods</vt:lpstr>
      <vt:lpstr>Funerary Ritual &amp; Cultural Identity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67</cp:revision>
  <dcterms:created xsi:type="dcterms:W3CDTF">2012-03-18T10:18:43Z</dcterms:created>
  <dcterms:modified xsi:type="dcterms:W3CDTF">2020-12-11T09:54:46Z</dcterms:modified>
</cp:coreProperties>
</file>