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4" autoAdjust="0"/>
    <p:restoredTop sz="88901" autoAdjust="0"/>
  </p:normalViewPr>
  <p:slideViewPr>
    <p:cSldViewPr snapToGrid="0">
      <p:cViewPr varScale="1">
        <p:scale>
          <a:sx n="123" d="100"/>
          <a:sy n="123" d="100"/>
        </p:scale>
        <p:origin x="10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9B0A85-B5BE-4935-A01A-5BA8E2412545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B24548-538F-45E1-B37C-38F485F9F6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418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name is Mihai Tilea, and today I will present my research on the key cultural differences between the United Kingdom and China and how these differences affect international negotiations.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99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Here is a quick overview of today's presentation.</a:t>
            </a:r>
            <a:br>
              <a:rPr lang="en-GB" dirty="0"/>
            </a:br>
            <a:r>
              <a:rPr lang="en-GB" dirty="0"/>
              <a:t>We'll first define culture and its importance, explore key cultural theories, analyse UK and Chinese business cultures, compare them, discuss potential negotiation challenges, and finally, propose strategies for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3969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Culture is not just national traditions—it's how people think, communicate, and engage with one another.</a:t>
            </a:r>
          </a:p>
          <a:p>
            <a:pPr>
              <a:buNone/>
            </a:pPr>
            <a:r>
              <a:rPr lang="en-GB" dirty="0"/>
              <a:t>In international business, ignoring cultural differences can lead to costly mistakes.</a:t>
            </a:r>
          </a:p>
          <a:p>
            <a:r>
              <a:rPr lang="en-GB" dirty="0"/>
              <a:t>Understanding culture gives companies a real competitive advantage when entering new markets or forming partnerships.</a:t>
            </a:r>
          </a:p>
          <a:p>
            <a:r>
              <a:rPr lang="en-GB" dirty="0"/>
              <a:t>Culture is often defined as the collective programming of the mind that distinguishes members of one group from another, as Hofstede describes..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45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Hofstede’s Cultural Dimensions help explain differences like individualism versus collectivism, and how much societies respect hierarchy.</a:t>
            </a:r>
            <a:br>
              <a:rPr lang="en-GB" dirty="0"/>
            </a:br>
            <a:r>
              <a:rPr lang="en-GB" dirty="0"/>
              <a:t>Hall’s theory of high- and low-context cultures explains how some cultures, like the UK, communicate directly, while others, like China, rely heavily on unspoken context, relationships, and implied meanings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1257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West and the Eastern world differ in their context of communication, at time being opposite to one another on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3424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UK, communication is typically clear, direct, and honest.</a:t>
            </a:r>
            <a:br>
              <a:rPr lang="en-GB" dirty="0"/>
            </a:br>
            <a:r>
              <a:rPr lang="en-GB" dirty="0"/>
              <a:t>There’s a strong emphasis on individual achievement and personal accountability.</a:t>
            </a:r>
            <a:br>
              <a:rPr lang="en-GB" dirty="0"/>
            </a:br>
            <a:r>
              <a:rPr lang="en-GB" dirty="0"/>
              <a:t>Managers are approachable, and decision-making is relatively quick.</a:t>
            </a:r>
            <a:br>
              <a:rPr lang="en-GB" dirty="0"/>
            </a:br>
            <a:r>
              <a:rPr lang="en-GB" dirty="0"/>
              <a:t>Time management is strict, punctuality and meeting deadlines are crucial 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073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China today is an economic giant — the second-largest economy in the world.</a:t>
            </a:r>
            <a:br>
              <a:rPr lang="en-GB" dirty="0"/>
            </a:br>
            <a:r>
              <a:rPr lang="en-GB" dirty="0"/>
              <a:t>The yuan became the fifth most-traded currency globally in 2023, reflecting China’s expanding influence.</a:t>
            </a:r>
            <a:br>
              <a:rPr lang="en-GB" dirty="0"/>
            </a:br>
            <a:r>
              <a:rPr lang="en-GB" dirty="0"/>
              <a:t>With initiatives like the Belt and Road project, Chinese companies are present in global markets, making understanding Chinese business culture critical for international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0359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Within China, business culture is structured around hierarchy and authority.</a:t>
            </a:r>
            <a:br>
              <a:rPr lang="en-GB" dirty="0"/>
            </a:br>
            <a:r>
              <a:rPr lang="en-GB" dirty="0"/>
              <a:t>Communication is often indirect to preserve harmony and respect.</a:t>
            </a:r>
            <a:br>
              <a:rPr lang="en-GB" dirty="0"/>
            </a:br>
            <a:r>
              <a:rPr lang="en-GB" dirty="0"/>
              <a:t>Trust is built slowly through guanxi — personal relationships — which often matter more than formal contracts.</a:t>
            </a:r>
            <a:br>
              <a:rPr lang="en-GB" dirty="0"/>
            </a:br>
            <a:r>
              <a:rPr lang="en-GB" dirty="0"/>
              <a:t>Internationally, even though younger managers adapt slightly toward Western styles, traditional values like hierarchy, patience, and face-saving continue to dominate.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340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table highlights the core contrasts.</a:t>
            </a:r>
            <a:br>
              <a:rPr lang="en-GB" dirty="0"/>
            </a:br>
            <a:r>
              <a:rPr lang="en-GB" dirty="0"/>
              <a:t>The UK prefers direct communication, task focus, and quick individual decisions.</a:t>
            </a:r>
            <a:br>
              <a:rPr lang="en-GB" dirty="0"/>
            </a:br>
            <a:r>
              <a:rPr lang="en-GB" dirty="0"/>
              <a:t>China values indirect communication, building personal trust, deference to authority, and group consensus in decision-making.</a:t>
            </a:r>
            <a:br>
              <a:rPr lang="en-GB" dirty="0"/>
            </a:br>
            <a:r>
              <a:rPr lang="en-GB" dirty="0"/>
              <a:t>Time is approached differently: strict deadlines versus flexible patience.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6426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negotiating between the UK and China, there are four key risk areas to manage.</a:t>
            </a:r>
            <a:br>
              <a:rPr lang="en-GB" dirty="0"/>
            </a:br>
            <a:r>
              <a:rPr lang="en-GB" dirty="0"/>
              <a:t>Communication styles differ, risking misunderstanding.</a:t>
            </a:r>
            <a:br>
              <a:rPr lang="en-GB" dirty="0"/>
            </a:br>
            <a:r>
              <a:rPr lang="en-GB" dirty="0"/>
              <a:t>The British preference for direct discussion can accidentally cause loss of face for Chinese partners.</a:t>
            </a:r>
            <a:br>
              <a:rPr lang="en-GB" dirty="0"/>
            </a:br>
            <a:r>
              <a:rPr lang="en-GB" dirty="0"/>
              <a:t>Speed expectations differ, with UK teams wanting quick results while Chinese teams prioritise trust-building.</a:t>
            </a:r>
            <a:br>
              <a:rPr lang="en-GB" dirty="0"/>
            </a:br>
            <a:r>
              <a:rPr lang="en-GB" dirty="0"/>
              <a:t>Finally, misreading hierarchical expectations can cause negotiation setbacks if the correct decision-makers aren't respected.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0170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succeed, UK negotiators must invest time in relationship-building.</a:t>
            </a:r>
            <a:br>
              <a:rPr lang="en-GB" dirty="0"/>
            </a:br>
            <a:r>
              <a:rPr lang="en-GB" dirty="0"/>
              <a:t>Respect Chinese hierarchies by addressing senior decision-makers appropriately.</a:t>
            </a:r>
            <a:br>
              <a:rPr lang="en-GB" dirty="0"/>
            </a:br>
            <a:r>
              <a:rPr lang="en-GB" dirty="0"/>
              <a:t>Communicate politely and indirectly, avoiding blunt refusals or criticism.</a:t>
            </a:r>
            <a:br>
              <a:rPr lang="en-GB" dirty="0"/>
            </a:br>
            <a:r>
              <a:rPr lang="en-GB" dirty="0"/>
              <a:t>Be patient — rushing can damage trust.</a:t>
            </a:r>
            <a:br>
              <a:rPr lang="en-GB" dirty="0"/>
            </a:br>
            <a:r>
              <a:rPr lang="en-GB" dirty="0"/>
              <a:t>Above all, demonstrate cultural sensitivity, adapting your approach to Chinese expectations.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3351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Success in UK–China negotiations requires much more than technical skill. It demands cultural intelligence — the ability to understand, respect, and adapt to different ways of thinking, communicating, and building trust. By embracing cultural awareness, negotiators can transform cultural challenges into strategic advantages.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B24548-538F-45E1-B37C-38F485F9F67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960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35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816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78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15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752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04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256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579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386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132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743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154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367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434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918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314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889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FC848A3-C2DB-4F49-8EC7-3035B4D60ED3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DAD9708-751C-44B6-A14D-5B9025504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873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s://keystoneacademic-res.cloudinary.com/image/upload/f_auto,q_auto,c_fill,w_1920/element/14/14080_UK_China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k.springer.com/referenceworkentry/10.1007/978-3-031-08956-5_1124-1#ref-CR4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s://telegra.ph/Beliefs-definition-08-27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guanxi.group/news/cross-cultural-challenges-for-british-people-doing-business-in-china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broadlifestyles.com/high-vs-low-context-culture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commisceo-global.com/resources/bcc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ishclass101.com/lesson-library/british-business-phrases-and-culture-culture-clas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s://businessculture.org/chinese-business-culture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s://peregrination-vers-est.com/mianzi-honneur-chine" TargetMode="Externa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RifkiNada/guangxi-or-the-rule-of-man-that-overulls-the-rule-of-law-in-china-3c36d6ef024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keystoneacademic-res.cloudinary.com/image/upload/f_auto,q_auto,c_fill,w_1920/element/14/14080_UK_China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018/978-1-4666-0306-6.ch001" TargetMode="External"/><Relationship Id="rId2" Type="http://schemas.openxmlformats.org/officeDocument/2006/relationships/hyperlink" Target="https://online.lindenwood.edu/blog/what-is-cultural-intelligence-and-why-does-it-matter-in-international-busines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9707/2307-0919.1014" TargetMode="External"/><Relationship Id="rId4" Type="http://schemas.openxmlformats.org/officeDocument/2006/relationships/hyperlink" Target="https://archive.org/details/beyondculture0000hall_t6d8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ixinglobal.com/2023-06-27/yuan-becomes-fifth-most-traded-currency-on-spot-forex-market-102069636.html" TargetMode="External"/><Relationship Id="rId2" Type="http://schemas.openxmlformats.org/officeDocument/2006/relationships/hyperlink" Target="https://doi.org/10.21603/2500-3372-2025-10-1-62-6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D5817C3-7D51-718E-D2C2-4A9611664754}"/>
              </a:ext>
            </a:extLst>
          </p:cNvPr>
          <p:cNvSpPr txBox="1"/>
          <p:nvPr/>
        </p:nvSpPr>
        <p:spPr>
          <a:xfrm>
            <a:off x="9238414" y="5545644"/>
            <a:ext cx="28194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Afzal Munna</a:t>
            </a:r>
            <a:endParaRPr lang="en-GB" sz="14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Student: Mihai Tilea (2124071)</a:t>
            </a:r>
            <a:endParaRPr lang="en-GB" sz="14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LCBB6001_LON</a:t>
            </a:r>
          </a:p>
          <a:p>
            <a:pPr algn="ctr"/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WALES TSD</a:t>
            </a:r>
            <a:endParaRPr lang="en-GB" sz="14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100" cap="all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1100" cap="all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APRIL 2025</a:t>
            </a:r>
            <a:endParaRPr lang="en-GB" sz="1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6BE5230-A27E-EEDC-7124-1716229110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AE82424-ABFF-D2E5-2F11-2182759A6B03}"/>
              </a:ext>
            </a:extLst>
          </p:cNvPr>
          <p:cNvSpPr txBox="1"/>
          <p:nvPr/>
        </p:nvSpPr>
        <p:spPr>
          <a:xfrm>
            <a:off x="2509093" y="331178"/>
            <a:ext cx="86867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International Business Communications:</a:t>
            </a:r>
          </a:p>
          <a:p>
            <a:r>
              <a:rPr lang="en-GB" sz="3600" b="1" dirty="0"/>
              <a:t>                             UK and China </a:t>
            </a:r>
          </a:p>
        </p:txBody>
      </p:sp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F7574CB9-D3E8-CCBC-4576-EBBC96EDF4B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845" y="1871431"/>
            <a:ext cx="5544162" cy="34865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5125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4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4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4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4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15C076-BD32-E4A5-C4A0-B654B21BAF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154EC2-406A-420E-57D5-84F549FAB1A7}"/>
              </a:ext>
            </a:extLst>
          </p:cNvPr>
          <p:cNvSpPr txBox="1"/>
          <p:nvPr/>
        </p:nvSpPr>
        <p:spPr>
          <a:xfrm>
            <a:off x="2387600" y="1346199"/>
            <a:ext cx="9093200" cy="3645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400" b="1" dirty="0"/>
              <a:t>Content</a:t>
            </a:r>
            <a:r>
              <a:rPr lang="en-GB" sz="2000" b="1" dirty="0"/>
              <a:t>:</a:t>
            </a:r>
          </a:p>
          <a:p>
            <a:pPr>
              <a:lnSpc>
                <a:spcPct val="150000"/>
              </a:lnSpc>
              <a:buNone/>
            </a:pPr>
            <a:endParaRPr lang="en-GB" sz="20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What is culture and its influence on international business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Hofstede’s and Hall’s cultural theories </a:t>
            </a:r>
            <a:r>
              <a:rPr lang="da-DK" sz="2000" dirty="0"/>
              <a:t>(Hofstede et al., 2010; Hall, 1976)</a:t>
            </a:r>
            <a:endParaRPr lang="en-GB" sz="20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Analysis on UK and Chinese communication styles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Negotiation challenges between UK and China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Strategies for effective negotiation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402046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08BF0DB-E1BA-E2D3-9F0E-C2227586FF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A5A3FF08-231A-3177-98D1-E488B88D7E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006" y="1200716"/>
            <a:ext cx="4715149" cy="46197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6B1521E-886B-974C-4218-F78AE6C19817}"/>
              </a:ext>
            </a:extLst>
          </p:cNvPr>
          <p:cNvSpPr txBox="1"/>
          <p:nvPr/>
        </p:nvSpPr>
        <p:spPr>
          <a:xfrm>
            <a:off x="1559709" y="1163545"/>
            <a:ext cx="5239443" cy="129266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What is culture? </a:t>
            </a:r>
          </a:p>
          <a:p>
            <a:r>
              <a:rPr lang="en-GB" dirty="0"/>
              <a:t>“the collective programming of the mind that distinguishes the members of one group or category of people from others” </a:t>
            </a:r>
            <a:r>
              <a:rPr lang="en-GB" sz="1400" dirty="0"/>
              <a:t>(Hofstede, </a:t>
            </a:r>
            <a:r>
              <a:rPr lang="en-GB" sz="1400" dirty="0">
                <a:hlinkClick r:id="rId6" tooltip="Hofstede, G. (2011). Dimensionalizing cultures: The Hofstede model in context. Online Readings in Psychology and Culture, 2(1). &#10;              https://doi.org/10.9707/2307-0919.1014&#10;              &#10;            "/>
              </a:rPr>
              <a:t>2011</a:t>
            </a:r>
            <a:r>
              <a:rPr lang="en-GB" sz="1400" dirty="0"/>
              <a:t>, p. 3).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0D21D9-AC51-CB72-EBA7-32F829C33B03}"/>
              </a:ext>
            </a:extLst>
          </p:cNvPr>
          <p:cNvSpPr txBox="1"/>
          <p:nvPr/>
        </p:nvSpPr>
        <p:spPr>
          <a:xfrm>
            <a:off x="1279557" y="3010691"/>
            <a:ext cx="4816443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Culture shapes </a:t>
            </a:r>
            <a:r>
              <a:rPr lang="en-GB" dirty="0"/>
              <a:t>communication, trust, leadership, negotiation, and decision-making styles </a:t>
            </a:r>
            <a:r>
              <a:rPr lang="en-GB" sz="1400" dirty="0"/>
              <a:t>(Hall, 1976).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41A908-CCF5-7FD2-1662-53A7D8A5F396}"/>
              </a:ext>
            </a:extLst>
          </p:cNvPr>
          <p:cNvSpPr txBox="1"/>
          <p:nvPr/>
        </p:nvSpPr>
        <p:spPr>
          <a:xfrm>
            <a:off x="1756456" y="4580838"/>
            <a:ext cx="4715149" cy="123110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Misinterpretations</a:t>
            </a:r>
            <a:r>
              <a:rPr lang="en-GB" dirty="0"/>
              <a:t> in cross-cultural settings can lead to failed deals, damaged relationships and conflicts. </a:t>
            </a:r>
            <a:r>
              <a:rPr lang="en-GB" sz="1400" dirty="0"/>
              <a:t>(Hampden-Turner and Trompenaars,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28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hlinkClick r:id="rId3"/>
            <a:extLst>
              <a:ext uri="{FF2B5EF4-FFF2-40B4-BE49-F238E27FC236}">
                <a16:creationId xmlns:a16="http://schemas.microsoft.com/office/drawing/2014/main" id="{3E3C6424-DF75-ADD8-F858-7E16C12858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40"/>
          <a:stretch/>
        </p:blipFill>
        <p:spPr>
          <a:xfrm>
            <a:off x="6710766" y="1840145"/>
            <a:ext cx="5433526" cy="37319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0628E2-5C7B-F736-8361-2AB8BC1846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1B922C1-F3E9-7909-9F82-D961FE270EA0}"/>
              </a:ext>
            </a:extLst>
          </p:cNvPr>
          <p:cNvSpPr txBox="1"/>
          <p:nvPr/>
        </p:nvSpPr>
        <p:spPr>
          <a:xfrm>
            <a:off x="1222920" y="1572824"/>
            <a:ext cx="5525146" cy="39703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/>
              <a:t>Hofstede’s Cultural Dimensions</a:t>
            </a:r>
            <a:r>
              <a:rPr lang="en-GB" dirty="0"/>
              <a:t> </a:t>
            </a:r>
            <a:r>
              <a:rPr lang="en-GB" i="1" dirty="0"/>
              <a:t>(Hofstede et al., 2010)</a:t>
            </a:r>
            <a:r>
              <a:rPr lang="en-GB" dirty="0"/>
              <a:t>:</a:t>
            </a:r>
          </a:p>
          <a:p>
            <a:pPr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Individualism vs. Collectivism: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UK</a:t>
            </a:r>
            <a:r>
              <a:rPr lang="en-GB" dirty="0"/>
              <a:t>: Strongly individualist — decisions based on personal achievement and independence.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China</a:t>
            </a:r>
            <a:r>
              <a:rPr lang="en-GB" dirty="0"/>
              <a:t>: Highly collectivist — group loyalty and consensus are prioritized over personal opinions.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Power Distance: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UK</a:t>
            </a:r>
            <a:r>
              <a:rPr lang="en-GB" dirty="0"/>
              <a:t>: Low — flatter hierarchy, managers seen as approachable.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China</a:t>
            </a:r>
            <a:r>
              <a:rPr lang="en-GB" dirty="0"/>
              <a:t>: High — respect for authority, leaders seen as decision-makers not to be challenged openly.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7E19DE-34EA-911F-E99B-D224C7EBF12E}"/>
              </a:ext>
            </a:extLst>
          </p:cNvPr>
          <p:cNvSpPr txBox="1"/>
          <p:nvPr/>
        </p:nvSpPr>
        <p:spPr>
          <a:xfrm>
            <a:off x="3614020" y="420383"/>
            <a:ext cx="566052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Theories and Frameworks For </a:t>
            </a:r>
          </a:p>
          <a:p>
            <a:r>
              <a:rPr lang="en-GB" sz="3200" b="1" dirty="0"/>
              <a:t>International Communications </a:t>
            </a:r>
          </a:p>
        </p:txBody>
      </p:sp>
    </p:spTree>
    <p:extLst>
      <p:ext uri="{BB962C8B-B14F-4D97-AF65-F5344CB8AC3E}">
        <p14:creationId xmlns:p14="http://schemas.microsoft.com/office/powerpoint/2010/main" val="62349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936BB07D-EBA9-ED59-3E33-6D93B7B9A6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2" b="4463"/>
          <a:stretch/>
        </p:blipFill>
        <p:spPr>
          <a:xfrm>
            <a:off x="2620959" y="2724150"/>
            <a:ext cx="7932479" cy="38862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F0BE0C5-C063-A377-8344-834F2241E1C0}"/>
              </a:ext>
            </a:extLst>
          </p:cNvPr>
          <p:cNvSpPr txBox="1"/>
          <p:nvPr/>
        </p:nvSpPr>
        <p:spPr>
          <a:xfrm>
            <a:off x="2893427" y="247649"/>
            <a:ext cx="7387544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/>
              <a:t>Hall’s High-Context and Low-Context Cultures</a:t>
            </a:r>
            <a:r>
              <a:rPr lang="en-GB" dirty="0"/>
              <a:t> </a:t>
            </a:r>
            <a:r>
              <a:rPr lang="en-GB" i="1" dirty="0"/>
              <a:t>(Hall, 1976)</a:t>
            </a:r>
            <a:r>
              <a:rPr lang="en-GB" dirty="0"/>
              <a:t>:</a:t>
            </a:r>
          </a:p>
          <a:p>
            <a:pPr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Low-context communication (UK)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Information is communicated clearly and explicitly.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"Say what you mean" culture; written contracts highly valued.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High-context communication (China)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Meaning is embedded in non-verbal cues, shared understandings, and relationships. Culture plays an important part.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97CE2A-2331-9E19-3E9D-D95F5606D8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85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40A4D7-C1E4-908F-842C-CF2E014EB4D5}"/>
              </a:ext>
            </a:extLst>
          </p:cNvPr>
          <p:cNvSpPr txBox="1"/>
          <p:nvPr/>
        </p:nvSpPr>
        <p:spPr>
          <a:xfrm>
            <a:off x="3440316" y="443620"/>
            <a:ext cx="6427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United Kingdom Business Culture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080F3F-BF5A-87E3-25BE-668481BEDAB8}"/>
              </a:ext>
            </a:extLst>
          </p:cNvPr>
          <p:cNvSpPr txBox="1"/>
          <p:nvPr/>
        </p:nvSpPr>
        <p:spPr>
          <a:xfrm>
            <a:off x="8159824" y="6114298"/>
            <a:ext cx="403217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>
                <a:solidFill>
                  <a:srgbClr val="000000"/>
                </a:solidFill>
                <a:effectLst/>
              </a:rPr>
              <a:t>Source: Business Culture Complexity Index ™ (2022) by </a:t>
            </a:r>
            <a:r>
              <a:rPr lang="en-GB" sz="1100" i="1" dirty="0" err="1">
                <a:solidFill>
                  <a:srgbClr val="000000"/>
                </a:solidFill>
                <a:effectLst/>
              </a:rPr>
              <a:t>Commisceo</a:t>
            </a:r>
            <a:r>
              <a:rPr lang="en-GB" sz="1100" i="1" dirty="0">
                <a:solidFill>
                  <a:srgbClr val="000000"/>
                </a:solidFill>
                <a:effectLst/>
              </a:rPr>
              <a:t> Global Consulting Ltd. Published online at https://www.commisceo-global.com/resources/bcci</a:t>
            </a:r>
            <a:endParaRPr lang="en-GB" sz="1100" dirty="0"/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06C91E32-D038-B884-CB5C-40C91F32D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626" y="1262357"/>
            <a:ext cx="8639174" cy="43468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A9AAFC-098B-AC47-7B03-9A0D87D78B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15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A6791437-0C40-5753-5D96-0E98DBFDF6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4201" y="1633047"/>
            <a:ext cx="4248149" cy="4286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D27732-66AE-AFB2-8080-2C13CBB7F87A}"/>
              </a:ext>
            </a:extLst>
          </p:cNvPr>
          <p:cNvSpPr txBox="1"/>
          <p:nvPr/>
        </p:nvSpPr>
        <p:spPr>
          <a:xfrm>
            <a:off x="3440316" y="443620"/>
            <a:ext cx="6427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United Kingdom Business Culture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A9E803-71E4-D619-BA2B-FE0FB5BC5F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8CE4507-4781-ADB0-B125-DB6C5C1C7032}"/>
              </a:ext>
            </a:extLst>
          </p:cNvPr>
          <p:cNvSpPr txBox="1"/>
          <p:nvPr/>
        </p:nvSpPr>
        <p:spPr>
          <a:xfrm>
            <a:off x="1294383" y="1256995"/>
            <a:ext cx="6592317" cy="466230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Direct and Explicit Communication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(Hall, 1976)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Preference for clarity and honesty.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"Say what you mean" style — valued in meetings and negotiations.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Individualism and Independence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(Hofstede et al., 2010)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Employees are encouraged to voice opinions and take initiative.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 achievement and accountability are emphasized.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Low Power Distance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(Hofstede et al., 2010)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 and subordinates interact relatively informally.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Titles and status are less important; equality is preferred.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Task-Oriented Approach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Dignen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&amp; McMaster, 2013)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 on contracts, deliverables, and achieving goals efficiently.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8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4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4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66A3D77-B8AC-DFBD-D98E-5D71A9ACCE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86" y="6196419"/>
            <a:ext cx="1432147" cy="472609"/>
          </a:xfrm>
          <a:prstGeom prst="rect">
            <a:avLst/>
          </a:prstGeo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1E32BBC1-5307-CD4F-B85C-C8377A3886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3577" y="456210"/>
            <a:ext cx="2378232" cy="59455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662A2F4-D656-C88E-0BE9-FF6BBC2E6892}"/>
              </a:ext>
            </a:extLst>
          </p:cNvPr>
          <p:cNvSpPr txBox="1"/>
          <p:nvPr/>
        </p:nvSpPr>
        <p:spPr>
          <a:xfrm>
            <a:off x="1487836" y="1412340"/>
            <a:ext cx="7493431" cy="44585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Global Economic Power: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China is the world's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second-largest economy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(World Bank, 2023).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Major player in global trade, technology, and manufacturing sectors.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Yuan’s Rise in Global Finance: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2023, the yuan (RMB) became the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fifth most-traded currency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on the global spot forex market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(Zhang and Wang, 2023)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Growing acceptance of yuan for international transactions (especially in Asia, Africa, South America).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Expanding Global Footprint: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Belt and Road Initiative (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connects China with over 60 countries.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Investment in Africa, Latin America, and Europe increasing China's influence in infrastructure, banking, and energy sectors.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C00581-33C6-613C-2ED6-F9AA9CB93BF3}"/>
              </a:ext>
            </a:extLst>
          </p:cNvPr>
          <p:cNvSpPr txBox="1"/>
          <p:nvPr/>
        </p:nvSpPr>
        <p:spPr>
          <a:xfrm>
            <a:off x="1469711" y="329312"/>
            <a:ext cx="5747778" cy="6265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Chinese Business Culture</a:t>
            </a:r>
          </a:p>
        </p:txBody>
      </p:sp>
    </p:spTree>
    <p:extLst>
      <p:ext uri="{BB962C8B-B14F-4D97-AF65-F5344CB8AC3E}">
        <p14:creationId xmlns:p14="http://schemas.microsoft.com/office/powerpoint/2010/main" val="176536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8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D74EB9-D84D-1FE0-DA9F-3805B2F45A2A}"/>
              </a:ext>
            </a:extLst>
          </p:cNvPr>
          <p:cNvSpPr txBox="1"/>
          <p:nvPr/>
        </p:nvSpPr>
        <p:spPr>
          <a:xfrm>
            <a:off x="1469711" y="329312"/>
            <a:ext cx="5747778" cy="6265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Chinese Business Culture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C54B1B-5AD2-D3BD-8A76-39118BD4A52A}"/>
              </a:ext>
            </a:extLst>
          </p:cNvPr>
          <p:cNvSpPr txBox="1"/>
          <p:nvPr/>
        </p:nvSpPr>
        <p:spPr>
          <a:xfrm>
            <a:off x="1190625" y="1325031"/>
            <a:ext cx="6442291" cy="4424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·  </a:t>
            </a:r>
            <a:r>
              <a:rPr lang="en-US" b="1" dirty="0"/>
              <a:t>Hierarchy and Authority</a:t>
            </a:r>
            <a:r>
              <a:rPr lang="en-US" dirty="0"/>
              <a:t> </a:t>
            </a:r>
            <a:r>
              <a:rPr lang="en-US" i="1" dirty="0"/>
              <a:t>(Child, 1994)</a:t>
            </a:r>
            <a:endParaRPr lang="en-US" dirty="0"/>
          </a:p>
          <a:p>
            <a:pPr lvl="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tabLst>
                <a:tab pos="457200" algn="l"/>
              </a:tabLst>
            </a:pPr>
            <a:r>
              <a:rPr lang="en-US" dirty="0"/>
              <a:t>Formal structure; managers not challenged openly.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tabLst>
                <a:tab pos="457200" algn="l"/>
              </a:tabLst>
            </a:pPr>
            <a:endParaRPr lang="en-US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·  </a:t>
            </a:r>
            <a:r>
              <a:rPr lang="en-US" b="1" dirty="0"/>
              <a:t>Indirect Communication</a:t>
            </a:r>
            <a:r>
              <a:rPr lang="en-US" dirty="0"/>
              <a:t> </a:t>
            </a:r>
            <a:r>
              <a:rPr lang="en-US" i="1" dirty="0"/>
              <a:t>(Fang, 2006)</a:t>
            </a:r>
            <a:endParaRPr lang="en-US" dirty="0"/>
          </a:p>
          <a:p>
            <a:pPr lvl="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tabLst>
                <a:tab pos="457200" algn="l"/>
              </a:tabLst>
            </a:pPr>
            <a:r>
              <a:rPr lang="en-US" dirty="0"/>
              <a:t>Subtle, diplomatic messaging; direct confrontation avoided.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tabLst>
                <a:tab pos="457200" algn="l"/>
              </a:tabLst>
            </a:pPr>
            <a:endParaRPr lang="en-US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·  </a:t>
            </a:r>
            <a:r>
              <a:rPr lang="en-US" b="1" dirty="0"/>
              <a:t>Guanxi (Relationship-Building)</a:t>
            </a:r>
            <a:r>
              <a:rPr lang="en-US" dirty="0"/>
              <a:t> </a:t>
            </a:r>
            <a:r>
              <a:rPr lang="en-US" i="1" dirty="0"/>
              <a:t>(Gold, Guthrie and Wank, 2002)</a:t>
            </a:r>
            <a:endParaRPr lang="en-US" dirty="0"/>
          </a:p>
          <a:p>
            <a:pPr lvl="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tabLst>
                <a:tab pos="457200" algn="l"/>
              </a:tabLst>
            </a:pPr>
            <a:r>
              <a:rPr lang="en-US" dirty="0"/>
              <a:t>Personal trust networks drive business deals more than contracts.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tabLst>
                <a:tab pos="457200" algn="l"/>
              </a:tabLst>
            </a:pPr>
            <a:endParaRPr lang="en-US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·  </a:t>
            </a:r>
            <a:r>
              <a:rPr lang="en-US" b="1" dirty="0"/>
              <a:t>Face-Saving (</a:t>
            </a:r>
            <a:r>
              <a:rPr lang="en-US" b="1" dirty="0" err="1"/>
              <a:t>Mianzi</a:t>
            </a:r>
            <a:r>
              <a:rPr lang="en-US" b="1" dirty="0"/>
              <a:t>)</a:t>
            </a:r>
            <a:r>
              <a:rPr lang="en-US" dirty="0"/>
              <a:t> </a:t>
            </a:r>
            <a:r>
              <a:rPr lang="en-US" i="1" dirty="0"/>
              <a:t>(Chen, 2005; Fang, 2006)</a:t>
            </a:r>
            <a:endParaRPr lang="en-US" dirty="0"/>
          </a:p>
          <a:p>
            <a:pPr lvl="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tabLst>
                <a:tab pos="457200" algn="l"/>
              </a:tabLst>
            </a:pPr>
            <a:r>
              <a:rPr lang="en-US" dirty="0"/>
              <a:t>Maintaining dignity and avoiding embarrassment are central.</a:t>
            </a:r>
          </a:p>
        </p:txBody>
      </p:sp>
      <p:sp>
        <p:nvSpPr>
          <p:cNvPr id="14" name="Rounded Rectangle 6">
            <a:extLst>
              <a:ext uri="{FF2B5EF4-FFF2-40B4-BE49-F238E27FC236}">
                <a16:creationId xmlns:a16="http://schemas.microsoft.com/office/drawing/2014/main" id="{61DCA37C-CB0B-475A-B462-77C9CBA37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black symbol with black text&#10;&#10;AI-generated content may be incorrect.">
            <a:extLst>
              <a:ext uri="{FF2B5EF4-FFF2-40B4-BE49-F238E27FC236}">
                <a16:creationId xmlns:a16="http://schemas.microsoft.com/office/drawing/2014/main" id="{21E49E9D-E8BB-7343-4CC4-D2BFE6B1BA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0494" y="1011765"/>
            <a:ext cx="2647804" cy="2191058"/>
          </a:xfrm>
          <a:prstGeom prst="rect">
            <a:avLst/>
          </a:prstGeom>
        </p:spPr>
      </p:pic>
      <p:pic>
        <p:nvPicPr>
          <p:cNvPr id="7" name="Picture 6">
            <a:hlinkClick r:id="rId5"/>
            <a:extLst>
              <a:ext uri="{FF2B5EF4-FFF2-40B4-BE49-F238E27FC236}">
                <a16:creationId xmlns:a16="http://schemas.microsoft.com/office/drawing/2014/main" id="{486B22D0-32B0-B18E-CF28-9CA0B05C43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5" t="11200" r="17500" b="27600"/>
          <a:stretch/>
        </p:blipFill>
        <p:spPr>
          <a:xfrm>
            <a:off x="7873801" y="3703359"/>
            <a:ext cx="3341190" cy="1519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2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C686317-9C96-4A02-88CE-7319FF590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81B4BA-1B06-4E08-EF9C-C4955096925C}"/>
              </a:ext>
            </a:extLst>
          </p:cNvPr>
          <p:cNvSpPr txBox="1"/>
          <p:nvPr/>
        </p:nvSpPr>
        <p:spPr>
          <a:xfrm>
            <a:off x="7469021" y="1386681"/>
            <a:ext cx="3998041" cy="33473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Cultural Differences Between UK and China</a:t>
            </a:r>
            <a:endParaRPr lang="en-US" sz="5600" b="1" u="sng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E0E25B5C-98A3-47D8-A4D7-10C2E1758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FECB3374-15F5-40C2-95B4-0FCF10849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E762314F-F556-4403-BAA1-AF8A3BED3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5">
              <a:extLst>
                <a:ext uri="{FF2B5EF4-FFF2-40B4-BE49-F238E27FC236}">
                  <a16:creationId xmlns:a16="http://schemas.microsoft.com/office/drawing/2014/main" id="{02EDEF56-2F86-4867-986A-5AFB8EC07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26">
              <a:extLst>
                <a:ext uri="{FF2B5EF4-FFF2-40B4-BE49-F238E27FC236}">
                  <a16:creationId xmlns:a16="http://schemas.microsoft.com/office/drawing/2014/main" id="{51BE63E6-C24A-43FA-93F5-475F550AB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27">
              <a:extLst>
                <a:ext uri="{FF2B5EF4-FFF2-40B4-BE49-F238E27FC236}">
                  <a16:creationId xmlns:a16="http://schemas.microsoft.com/office/drawing/2014/main" id="{9639DAAA-46FE-401C-BB78-B7A9AF33C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D5EFBD2C-94D5-43D0-B2FE-E390BD3F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2" name="Rounded Rectangle 16">
            <a:extLst>
              <a:ext uri="{FF2B5EF4-FFF2-40B4-BE49-F238E27FC236}">
                <a16:creationId xmlns:a16="http://schemas.microsoft.com/office/drawing/2014/main" id="{EB9A9756-A5DB-460E-A867-A2AE77834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5419641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9903E36-7C45-263A-9E6B-ABF9900630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177896"/>
              </p:ext>
            </p:extLst>
          </p:nvPr>
        </p:nvGraphicFramePr>
        <p:xfrm>
          <a:off x="479424" y="667980"/>
          <a:ext cx="6922921" cy="5231965"/>
        </p:xfrm>
        <a:graphic>
          <a:graphicData uri="http://schemas.openxmlformats.org/drawingml/2006/table">
            <a:tbl>
              <a:tblPr firstRow="1" firstCol="1" bandRow="1">
                <a:solidFill>
                  <a:srgbClr val="404040"/>
                </a:solidFill>
                <a:tableStyleId>{5C22544A-7EE6-4342-B048-85BDC9FD1C3A}</a:tableStyleId>
              </a:tblPr>
              <a:tblGrid>
                <a:gridCol w="2201507">
                  <a:extLst>
                    <a:ext uri="{9D8B030D-6E8A-4147-A177-3AD203B41FA5}">
                      <a16:colId xmlns:a16="http://schemas.microsoft.com/office/drawing/2014/main" val="3097875236"/>
                    </a:ext>
                  </a:extLst>
                </a:gridCol>
                <a:gridCol w="2385844">
                  <a:extLst>
                    <a:ext uri="{9D8B030D-6E8A-4147-A177-3AD203B41FA5}">
                      <a16:colId xmlns:a16="http://schemas.microsoft.com/office/drawing/2014/main" val="4034144586"/>
                    </a:ext>
                  </a:extLst>
                </a:gridCol>
                <a:gridCol w="2335570">
                  <a:extLst>
                    <a:ext uri="{9D8B030D-6E8A-4147-A177-3AD203B41FA5}">
                      <a16:colId xmlns:a16="http://schemas.microsoft.com/office/drawing/2014/main" val="2832900008"/>
                    </a:ext>
                  </a:extLst>
                </a:gridCol>
              </a:tblGrid>
              <a:tr h="5042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2000" b="0" cap="none" spc="0">
                          <a:solidFill>
                            <a:schemeClr val="bg1"/>
                          </a:solidFill>
                          <a:effectLst/>
                        </a:rPr>
                        <a:t>Aspect</a:t>
                      </a:r>
                      <a:endParaRPr lang="en-GB" sz="2000" b="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2000" b="0" cap="none" spc="0" dirty="0">
                          <a:solidFill>
                            <a:schemeClr val="bg1"/>
                          </a:solidFill>
                          <a:effectLst/>
                        </a:rPr>
                        <a:t>United Kingdom</a:t>
                      </a:r>
                      <a:endParaRPr lang="en-GB" sz="2000" b="0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2000" b="0" cap="none" spc="0">
                          <a:solidFill>
                            <a:schemeClr val="bg1"/>
                          </a:solidFill>
                          <a:effectLst/>
                        </a:rPr>
                        <a:t>China</a:t>
                      </a:r>
                      <a:endParaRPr lang="en-GB" sz="2000" b="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288262"/>
                  </a:ext>
                </a:extLst>
              </a:tr>
              <a:tr h="696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b="1" cap="none" spc="0" dirty="0">
                          <a:solidFill>
                            <a:schemeClr val="bg1"/>
                          </a:solidFill>
                          <a:effectLst/>
                        </a:rPr>
                        <a:t>Communication Style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>
                          <a:solidFill>
                            <a:schemeClr val="bg1"/>
                          </a:solidFill>
                          <a:effectLst/>
                        </a:rPr>
                        <a:t>Direct, explicit communication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 dirty="0">
                          <a:solidFill>
                            <a:schemeClr val="bg1"/>
                          </a:solidFill>
                          <a:effectLst/>
                        </a:rPr>
                        <a:t>Indirect, high-context communication</a:t>
                      </a:r>
                      <a:endParaRPr lang="en-GB" sz="1600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1780955"/>
                  </a:ext>
                </a:extLst>
              </a:tr>
              <a:tr h="696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b="1" cap="none" spc="0" dirty="0">
                          <a:solidFill>
                            <a:schemeClr val="bg1"/>
                          </a:solidFill>
                          <a:effectLst/>
                        </a:rPr>
                        <a:t>Trust-Building Approach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>
                          <a:solidFill>
                            <a:schemeClr val="bg1"/>
                          </a:solidFill>
                          <a:effectLst/>
                        </a:rPr>
                        <a:t>Task-first; contracts over relationships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>
                          <a:solidFill>
                            <a:schemeClr val="bg1"/>
                          </a:solidFill>
                          <a:effectLst/>
                        </a:rPr>
                        <a:t>Relationship-first; trust through guanxi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076433"/>
                  </a:ext>
                </a:extLst>
              </a:tr>
              <a:tr h="696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b="1" cap="none" spc="0">
                          <a:solidFill>
                            <a:schemeClr val="bg1"/>
                          </a:solidFill>
                          <a:effectLst/>
                        </a:rPr>
                        <a:t>Attitude to Hierarchy</a:t>
                      </a:r>
                      <a:endParaRPr lang="en-GB" sz="1600" b="1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 dirty="0">
                          <a:solidFill>
                            <a:schemeClr val="bg1"/>
                          </a:solidFill>
                          <a:effectLst/>
                        </a:rPr>
                        <a:t>Informal, egalitarian structures</a:t>
                      </a:r>
                      <a:endParaRPr lang="en-GB" sz="1600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 dirty="0">
                          <a:solidFill>
                            <a:schemeClr val="bg1"/>
                          </a:solidFill>
                          <a:effectLst/>
                        </a:rPr>
                        <a:t>Formal respect for hierarchy and rank</a:t>
                      </a:r>
                      <a:endParaRPr lang="en-GB" sz="1600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1777317"/>
                  </a:ext>
                </a:extLst>
              </a:tr>
              <a:tr h="9718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b="1" cap="none" spc="0">
                          <a:solidFill>
                            <a:schemeClr val="bg1"/>
                          </a:solidFill>
                          <a:effectLst/>
                        </a:rPr>
                        <a:t>Decision-Making Process</a:t>
                      </a:r>
                      <a:endParaRPr lang="en-GB" sz="1600" b="1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 dirty="0">
                          <a:solidFill>
                            <a:schemeClr val="bg1"/>
                          </a:solidFill>
                          <a:effectLst/>
                        </a:rPr>
                        <a:t>Fast, individual responsibility</a:t>
                      </a:r>
                      <a:endParaRPr lang="en-GB" sz="1600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>
                          <a:solidFill>
                            <a:schemeClr val="bg1"/>
                          </a:solidFill>
                          <a:effectLst/>
                        </a:rPr>
                        <a:t>Slow, consensus and group agreement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399663"/>
                  </a:ext>
                </a:extLst>
              </a:tr>
              <a:tr h="9718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b="1" cap="none" spc="0">
                          <a:solidFill>
                            <a:schemeClr val="bg1"/>
                          </a:solidFill>
                          <a:effectLst/>
                        </a:rPr>
                        <a:t>Handling Disagreements</a:t>
                      </a:r>
                      <a:endParaRPr lang="en-GB" sz="1600" b="1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>
                          <a:solidFill>
                            <a:schemeClr val="bg1"/>
                          </a:solidFill>
                          <a:effectLst/>
                        </a:rPr>
                        <a:t>Open debate and confrontation accepted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>
                          <a:solidFill>
                            <a:schemeClr val="bg1"/>
                          </a:solidFill>
                          <a:effectLst/>
                        </a:rPr>
                        <a:t>Avoid confrontation to save face (mianzi)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7090928"/>
                  </a:ext>
                </a:extLst>
              </a:tr>
              <a:tr h="696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b="1" cap="none" spc="0" dirty="0">
                          <a:solidFill>
                            <a:schemeClr val="bg1"/>
                          </a:solidFill>
                          <a:effectLst/>
                        </a:rPr>
                        <a:t>Time Orientation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>
                          <a:solidFill>
                            <a:schemeClr val="bg1"/>
                          </a:solidFill>
                          <a:effectLst/>
                        </a:rPr>
                        <a:t>Strict deadlines; punctuality valued</a:t>
                      </a:r>
                      <a:endParaRPr lang="en-GB" sz="1600" cap="none" spc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cap="none" spc="0" dirty="0">
                          <a:solidFill>
                            <a:schemeClr val="bg1"/>
                          </a:solidFill>
                          <a:effectLst/>
                        </a:rPr>
                        <a:t>Flexible timing; patience valued</a:t>
                      </a:r>
                      <a:endParaRPr lang="en-GB" sz="1600" cap="none" spc="0" dirty="0">
                        <a:solidFill>
                          <a:schemeClr val="bg1"/>
                        </a:solidFill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71323" marR="71323" marT="95097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0211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300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4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" grpId="0"/>
      <p:bldP spid="5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247BB5-A80D-CB83-5A69-12491FCC1214}"/>
              </a:ext>
            </a:extLst>
          </p:cNvPr>
          <p:cNvSpPr txBox="1"/>
          <p:nvPr/>
        </p:nvSpPr>
        <p:spPr>
          <a:xfrm>
            <a:off x="1523954" y="379707"/>
            <a:ext cx="8441456" cy="751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3200" b="1" dirty="0"/>
              <a:t>Negotiation Challenges Between UK and China</a:t>
            </a:r>
            <a:endParaRPr lang="en-US" sz="3200" b="1" u="sng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B49B0C7-9650-455D-7C46-1CF71EC9A9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0465802"/>
              </p:ext>
            </p:extLst>
          </p:nvPr>
        </p:nvGraphicFramePr>
        <p:xfrm>
          <a:off x="1604075" y="1410346"/>
          <a:ext cx="8654404" cy="4416168"/>
        </p:xfrm>
        <a:graphic>
          <a:graphicData uri="http://schemas.openxmlformats.org/drawingml/2006/table">
            <a:tbl>
              <a:tblPr/>
              <a:tblGrid>
                <a:gridCol w="4327202">
                  <a:extLst>
                    <a:ext uri="{9D8B030D-6E8A-4147-A177-3AD203B41FA5}">
                      <a16:colId xmlns:a16="http://schemas.microsoft.com/office/drawing/2014/main" val="1783981352"/>
                    </a:ext>
                  </a:extLst>
                </a:gridCol>
                <a:gridCol w="4327202">
                  <a:extLst>
                    <a:ext uri="{9D8B030D-6E8A-4147-A177-3AD203B41FA5}">
                      <a16:colId xmlns:a16="http://schemas.microsoft.com/office/drawing/2014/main" val="1222419380"/>
                    </a:ext>
                  </a:extLst>
                </a:gridCol>
              </a:tblGrid>
              <a:tr h="775805">
                <a:tc>
                  <a:txBody>
                    <a:bodyPr/>
                    <a:lstStyle/>
                    <a:p>
                      <a:r>
                        <a:rPr lang="en-GB" b="1" dirty="0"/>
                        <a:t>Risk Area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Approaches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3007007"/>
                  </a:ext>
                </a:extLst>
              </a:tr>
              <a:tr h="706731">
                <a:tc>
                  <a:txBody>
                    <a:bodyPr/>
                    <a:lstStyle/>
                    <a:p>
                      <a:r>
                        <a:rPr lang="en-GB" b="1" dirty="0"/>
                        <a:t>Miscommunication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Direct vs. indirect styles can cause misunderstandings.</a:t>
                      </a:r>
                    </a:p>
                    <a:p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0908327"/>
                  </a:ext>
                </a:extLst>
              </a:tr>
              <a:tr h="1009616">
                <a:tc>
                  <a:txBody>
                    <a:bodyPr/>
                    <a:lstStyle/>
                    <a:p>
                      <a:r>
                        <a:rPr lang="en-GB" b="1" dirty="0"/>
                        <a:t>Relationship Damage (Face)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Public disagreements, this can lead to damage trust and "face" (</a:t>
                      </a:r>
                      <a:r>
                        <a:rPr lang="en-GB" dirty="0" err="1"/>
                        <a:t>mianzi</a:t>
                      </a:r>
                      <a:r>
                        <a:rPr lang="en-GB" dirty="0"/>
                        <a:t>).</a:t>
                      </a:r>
                    </a:p>
                    <a:p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6678018"/>
                  </a:ext>
                </a:extLst>
              </a:tr>
              <a:tr h="1009616">
                <a:tc>
                  <a:txBody>
                    <a:bodyPr/>
                    <a:lstStyle/>
                    <a:p>
                      <a:r>
                        <a:rPr lang="en-GB" b="1" dirty="0"/>
                        <a:t>Speed Mismatch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UK prefers fast deals, on the other hand China prefers patient trust-building.</a:t>
                      </a:r>
                    </a:p>
                    <a:p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7693869"/>
                  </a:ext>
                </a:extLst>
              </a:tr>
              <a:tr h="706731">
                <a:tc>
                  <a:txBody>
                    <a:bodyPr/>
                    <a:lstStyle/>
                    <a:p>
                      <a:r>
                        <a:rPr lang="en-GB" b="1" dirty="0"/>
                        <a:t>Authority Misjudgement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UK expects open debate, while China respects formal hierarchy.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0973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537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74ACCE-3D91-99E6-4C31-AEBFEB0569CC}"/>
              </a:ext>
            </a:extLst>
          </p:cNvPr>
          <p:cNvSpPr txBox="1"/>
          <p:nvPr/>
        </p:nvSpPr>
        <p:spPr>
          <a:xfrm>
            <a:off x="1523953" y="383554"/>
            <a:ext cx="6581661" cy="6703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3200" b="1" u="sng" dirty="0"/>
              <a:t>UK–China Negotiation Strategies</a:t>
            </a:r>
            <a:endParaRPr lang="en-US" sz="3200" b="1" u="sng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A6FC94-EE72-CDDC-1D4B-21BF5706444C}"/>
              </a:ext>
            </a:extLst>
          </p:cNvPr>
          <p:cNvSpPr txBox="1"/>
          <p:nvPr/>
        </p:nvSpPr>
        <p:spPr>
          <a:xfrm>
            <a:off x="1523953" y="1053883"/>
            <a:ext cx="6868285" cy="506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2800" dirty="0">
                <a:effectLst/>
                <a:latin typeface="Segoe UI Emoji" panose="020B0502040204020203" pitchFamily="34" charset="0"/>
                <a:ea typeface="MS Mincho" panose="02020609040205080304" pitchFamily="49" charset="-128"/>
                <a:cs typeface="Segoe UI Emoji" panose="020B0502040204020203" pitchFamily="34" charset="0"/>
              </a:rPr>
              <a:t>🤝</a:t>
            </a: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Invest Time in Relationship Building (Guanxi)</a:t>
            </a:r>
            <a:endParaRPr lang="en-GB" sz="16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Build personal trust through informal meetings and social interaction.</a:t>
            </a:r>
          </a:p>
          <a:p>
            <a:pPr lvl="0"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2800" dirty="0">
                <a:effectLst/>
                <a:latin typeface="Segoe UI Emoji" panose="020B0502040204020203" pitchFamily="34" charset="0"/>
                <a:ea typeface="MS Mincho" panose="02020609040205080304" pitchFamily="49" charset="-128"/>
                <a:cs typeface="Segoe UI Emoji" panose="020B0502040204020203" pitchFamily="34" charset="0"/>
              </a:rPr>
              <a:t>🎩</a:t>
            </a: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Respect Hierarchy and Seniority</a:t>
            </a:r>
            <a:endParaRPr lang="en-GB" sz="16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Address and defer to senior decision-makers appropriately</a:t>
            </a:r>
          </a:p>
          <a:p>
            <a:pPr lvl="0"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en-GB" sz="3600" dirty="0">
                <a:effectLst/>
                <a:latin typeface="Segoe UI Emoji" panose="020B0502040204020203" pitchFamily="34" charset="0"/>
                <a:ea typeface="MS Mincho" panose="02020609040205080304" pitchFamily="49" charset="-128"/>
                <a:cs typeface="Segoe UI Emoji" panose="020B0502040204020203" pitchFamily="34" charset="0"/>
              </a:rPr>
              <a:t>💬</a:t>
            </a: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Communicate Indirectly and Politely</a:t>
            </a:r>
            <a:endParaRPr lang="en-GB" sz="16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Use diplomatic language; avoid direct confrontation.</a:t>
            </a:r>
          </a:p>
          <a:p>
            <a:pPr>
              <a:spcAft>
                <a:spcPts val="1000"/>
              </a:spcAft>
              <a:buNone/>
            </a:pPr>
            <a:r>
              <a:rPr lang="en-GB" sz="3200" dirty="0">
                <a:effectLst/>
                <a:latin typeface="Segoe UI Emoji" panose="020B0502040204020203" pitchFamily="34" charset="0"/>
                <a:ea typeface="MS Mincho" panose="02020609040205080304" pitchFamily="49" charset="-128"/>
                <a:cs typeface="Segoe UI Emoji" panose="020B0502040204020203" pitchFamily="34" charset="0"/>
              </a:rPr>
              <a:t>⏳</a:t>
            </a: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Be Patient with the Process</a:t>
            </a:r>
            <a:endParaRPr lang="en-GB" sz="16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Allow time for consensus-building and slow decision-making </a:t>
            </a:r>
            <a:r>
              <a:rPr lang="en-GB" sz="1600" i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(Fang, 2006)</a:t>
            </a: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1000"/>
              </a:spcAft>
              <a:buNone/>
            </a:pPr>
            <a:r>
              <a:rPr lang="en-GB" sz="2800" dirty="0">
                <a:effectLst/>
                <a:latin typeface="Segoe UI Emoji" panose="020B0502040204020203" pitchFamily="34" charset="0"/>
                <a:ea typeface="MS Mincho" panose="02020609040205080304" pitchFamily="49" charset="-128"/>
                <a:cs typeface="Segoe UI Emoji" panose="020B0502040204020203" pitchFamily="34" charset="0"/>
              </a:rPr>
              <a:t>🌏</a:t>
            </a: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Demonstrate Cultural Sensitivity</a:t>
            </a:r>
            <a:endParaRPr lang="en-GB" sz="16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Respect face-saving norms and adapt to Chinese business etiquette </a:t>
            </a:r>
          </a:p>
        </p:txBody>
      </p:sp>
      <p:pic>
        <p:nvPicPr>
          <p:cNvPr id="9" name="Picture 8" descr="A red lines and dot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698AC506-F46D-698F-650D-7F237353EC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3974" y="3824287"/>
            <a:ext cx="2269107" cy="2251741"/>
          </a:xfrm>
          <a:prstGeom prst="rect">
            <a:avLst/>
          </a:prstGeom>
        </p:spPr>
      </p:pic>
      <p:pic>
        <p:nvPicPr>
          <p:cNvPr id="11" name="Picture 10" descr="A blue dotted line and dot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1F99FA4E-9CCB-22E5-F284-D1F40F12EB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3974" y="1053883"/>
            <a:ext cx="2269108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77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3CFE6D47-E47A-699F-653F-B7EEFED59AA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7845" y="1795269"/>
            <a:ext cx="4369968" cy="272992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165363-5A8B-59C6-C6E7-FE05DEBC52D1}"/>
              </a:ext>
            </a:extLst>
          </p:cNvPr>
          <p:cNvSpPr txBox="1"/>
          <p:nvPr/>
        </p:nvSpPr>
        <p:spPr>
          <a:xfrm>
            <a:off x="2990850" y="526429"/>
            <a:ext cx="2733514" cy="6703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3200" b="1" u="sng" dirty="0"/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04795C-3D7D-30C8-5200-FBD770E7D59D}"/>
              </a:ext>
            </a:extLst>
          </p:cNvPr>
          <p:cNvSpPr txBox="1"/>
          <p:nvPr/>
        </p:nvSpPr>
        <p:spPr>
          <a:xfrm>
            <a:off x="1152444" y="2164379"/>
            <a:ext cx="641032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Success in UK–China negotiations demands more than business skills. It requires cultural intelligence — the ability to understand, respect, and adapt to fundamentally different ways of communicating.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By embracing cultural awareness, negotiators can transform cultural challenges into strategic advantages.</a:t>
            </a:r>
          </a:p>
        </p:txBody>
      </p:sp>
    </p:spTree>
    <p:extLst>
      <p:ext uri="{BB962C8B-B14F-4D97-AF65-F5344CB8AC3E}">
        <p14:creationId xmlns:p14="http://schemas.microsoft.com/office/powerpoint/2010/main" val="234644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3D69473-05AF-616D-669C-5FD2BF4CF53B}"/>
              </a:ext>
            </a:extLst>
          </p:cNvPr>
          <p:cNvSpPr txBox="1"/>
          <p:nvPr/>
        </p:nvSpPr>
        <p:spPr>
          <a:xfrm>
            <a:off x="1493974" y="1124318"/>
            <a:ext cx="10130828" cy="44957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Bardon, A. (2024) </a:t>
            </a:r>
            <a:r>
              <a:rPr lang="en-GB" sz="1200" i="1" dirty="0"/>
              <a:t>What is cultural intelligence and why does it matter in international business?</a:t>
            </a:r>
            <a:r>
              <a:rPr lang="en-GB" sz="1200" dirty="0"/>
              <a:t> Lindenwood University Online. Available at: </a:t>
            </a:r>
            <a:r>
              <a:rPr lang="en-GB" sz="1200" dirty="0">
                <a:hlinkClick r:id="rId2"/>
              </a:rPr>
              <a:t>https://online.lindenwood.edu/blog/what-is-cultural-intelligence-and-why-does-it-matter-in-international-business/</a:t>
            </a:r>
            <a:r>
              <a:rPr lang="en-GB" sz="1200" dirty="0"/>
              <a:t> (Accessed: 23.04.2025).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Chen, G.M. and Starosta, W.J. (2005) </a:t>
            </a:r>
            <a:r>
              <a:rPr lang="en-GB" sz="1200" i="1" dirty="0"/>
              <a:t>Foundations of Intercultural Communication.</a:t>
            </a:r>
            <a:r>
              <a:rPr lang="en-GB" sz="1200" dirty="0"/>
              <a:t> Lanham: University Press of America.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Child, J. (1994) </a:t>
            </a:r>
            <a:r>
              <a:rPr lang="en-GB" sz="1200" i="1" dirty="0"/>
              <a:t>Management in China During the Age of Reform.</a:t>
            </a:r>
            <a:r>
              <a:rPr lang="en-GB" sz="1200" dirty="0"/>
              <a:t> Cambridge: Cambridge University Press.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Christiansen, B. (2012) ‘The theory of cultural dimensions’, in </a:t>
            </a:r>
            <a:r>
              <a:rPr lang="en-GB" sz="1200" i="1" dirty="0"/>
              <a:t>Cultural Variations and Business Performance.</a:t>
            </a:r>
            <a:r>
              <a:rPr lang="en-GB" sz="1200" dirty="0"/>
              <a:t> United States: IGI Global, pp. 1–22. Available at: </a:t>
            </a:r>
            <a:r>
              <a:rPr lang="en-GB" sz="1200" dirty="0">
                <a:hlinkClick r:id="rId3"/>
              </a:rPr>
              <a:t>https://doi.org/10.4018/978-1-4666-0306-6.ch001</a:t>
            </a:r>
            <a:r>
              <a:rPr lang="en-GB" sz="1200" dirty="0"/>
              <a:t> (Accessed: 21.04.2025).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 err="1"/>
              <a:t>Dignen</a:t>
            </a:r>
            <a:r>
              <a:rPr lang="en-GB" sz="1200" dirty="0"/>
              <a:t>, B. and McMaster, I. (2013) </a:t>
            </a:r>
            <a:r>
              <a:rPr lang="en-GB" sz="1200" i="1" dirty="0"/>
              <a:t>Collins Effective International Business Communication.</a:t>
            </a:r>
            <a:r>
              <a:rPr lang="en-GB" sz="1200" dirty="0"/>
              <a:t> London: Collins.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Fang, T. (2006) ‘Negotiation: The Chinese style’, </a:t>
            </a:r>
            <a:r>
              <a:rPr lang="en-GB" sz="1200" i="1" dirty="0"/>
              <a:t>Journal of Business &amp; Industrial Marketing</a:t>
            </a:r>
            <a:r>
              <a:rPr lang="en-GB" sz="1200" dirty="0"/>
              <a:t>, 21(1), pp. 50–60.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Gold, T., Guthrie, D. and Wank, D. (2002) </a:t>
            </a:r>
            <a:r>
              <a:rPr lang="en-GB" sz="1200" i="1" dirty="0"/>
              <a:t>Social Connections in China: Institutions, Culture, and the Changing Nature of Guanxi.</a:t>
            </a:r>
            <a:r>
              <a:rPr lang="en-GB" sz="1200" dirty="0"/>
              <a:t> Cambridge: Cambridge University Press.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Hall, E.T. (1976) </a:t>
            </a:r>
            <a:r>
              <a:rPr lang="en-GB" sz="1200" i="1" dirty="0"/>
              <a:t>Beyond Culture.</a:t>
            </a:r>
            <a:r>
              <a:rPr lang="en-GB" sz="1200" dirty="0"/>
              <a:t> New York: Anchor Books. Available at: </a:t>
            </a:r>
            <a:r>
              <a:rPr lang="en-GB" sz="1200" dirty="0">
                <a:hlinkClick r:id="rId4"/>
              </a:rPr>
              <a:t>https://archive.org/details/beyondculture0000hall_t6d8</a:t>
            </a:r>
            <a:r>
              <a:rPr lang="en-GB" sz="1200" dirty="0"/>
              <a:t> (Accessed: [add access date]).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Hampden-Turner, C. and Trompenaars, F. (2020) </a:t>
            </a:r>
            <a:r>
              <a:rPr lang="en-GB" sz="1200" i="1" dirty="0"/>
              <a:t>Riding the Waves of Culture: Understanding Diversity in Global Business.</a:t>
            </a:r>
            <a:r>
              <a:rPr lang="en-GB" sz="1200" dirty="0"/>
              <a:t> London: John Murray Press.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Hofstede, G. (2011) ‘</a:t>
            </a:r>
            <a:r>
              <a:rPr lang="en-GB" sz="1200" dirty="0" err="1"/>
              <a:t>Dimensionalizing</a:t>
            </a:r>
            <a:r>
              <a:rPr lang="en-GB" sz="1200" dirty="0"/>
              <a:t> cultures: The Hofstede model in context’, </a:t>
            </a:r>
            <a:r>
              <a:rPr lang="en-GB" sz="1200" i="1" dirty="0"/>
              <a:t>Online Readings in Psychology and Culture</a:t>
            </a:r>
            <a:r>
              <a:rPr lang="en-GB" sz="1200" dirty="0"/>
              <a:t>, 2(1). Available at: </a:t>
            </a:r>
            <a:r>
              <a:rPr lang="en-GB" sz="1200" dirty="0">
                <a:hlinkClick r:id="rId5"/>
              </a:rPr>
              <a:t>https://doi.org/10.9707/2307-0919.1014</a:t>
            </a:r>
            <a:r>
              <a:rPr lang="en-GB" sz="1200" dirty="0"/>
              <a:t> (Accessed: 21.04.2025).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Hofstede, G., Hofstede, G.J. and Minkov, M. (2010) </a:t>
            </a:r>
            <a:r>
              <a:rPr lang="en-GB" sz="1200" i="1" dirty="0"/>
              <a:t>Cultures and Organizations: Software of the Mind.</a:t>
            </a:r>
            <a:r>
              <a:rPr lang="en-GB" sz="1200" dirty="0"/>
              <a:t> 3rd edn. New York: McGraw-Hill.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Lewis, R.D. (2006) </a:t>
            </a:r>
            <a:r>
              <a:rPr lang="en-GB" sz="1200" i="1" dirty="0"/>
              <a:t>When Cultures Collide: Leading Across Cultures.</a:t>
            </a:r>
            <a:r>
              <a:rPr lang="en-GB" sz="1200" dirty="0"/>
              <a:t> 3rd edn. Boston: Nicholas Brealey International.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90C3CD-7D61-1764-457B-CA6D86D4EB2D}"/>
              </a:ext>
            </a:extLst>
          </p:cNvPr>
          <p:cNvSpPr txBox="1"/>
          <p:nvPr/>
        </p:nvSpPr>
        <p:spPr>
          <a:xfrm>
            <a:off x="1574347" y="391578"/>
            <a:ext cx="26566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References: </a:t>
            </a:r>
          </a:p>
        </p:txBody>
      </p:sp>
    </p:spTree>
    <p:extLst>
      <p:ext uri="{BB962C8B-B14F-4D97-AF65-F5344CB8AC3E}">
        <p14:creationId xmlns:p14="http://schemas.microsoft.com/office/powerpoint/2010/main" val="15635472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7BBE2F-8AB3-11F0-DA94-9776B12FA159}"/>
              </a:ext>
            </a:extLst>
          </p:cNvPr>
          <p:cNvSpPr txBox="1"/>
          <p:nvPr/>
        </p:nvSpPr>
        <p:spPr>
          <a:xfrm>
            <a:off x="1517222" y="1077822"/>
            <a:ext cx="8804649" cy="2556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Meyer, E. (2014) </a:t>
            </a:r>
            <a:r>
              <a:rPr lang="en-GB" sz="1200" i="1" dirty="0"/>
              <a:t>The Culture Map: Breaking Through the Invisible Boundaries of Global Business.</a:t>
            </a:r>
            <a:r>
              <a:rPr lang="en-GB" sz="1200" dirty="0"/>
              <a:t> New York: PublicAffairs.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 err="1"/>
              <a:t>Slinkova</a:t>
            </a:r>
            <a:r>
              <a:rPr lang="en-GB" sz="1200" dirty="0"/>
              <a:t>, O. and </a:t>
            </a:r>
            <a:r>
              <a:rPr lang="en-GB" sz="1200" dirty="0" err="1"/>
              <a:t>Slinkov</a:t>
            </a:r>
            <a:r>
              <a:rPr lang="en-GB" sz="1200" dirty="0"/>
              <a:t>, A. (2025) ‘Cross-cultural communications: Reflections on the origins of intercultural misunderstanding’, </a:t>
            </a:r>
            <a:r>
              <a:rPr lang="en-GB" sz="1200" i="1" dirty="0" err="1"/>
              <a:t>Vestnik</a:t>
            </a:r>
            <a:r>
              <a:rPr lang="en-GB" sz="1200" i="1" dirty="0"/>
              <a:t> </a:t>
            </a:r>
            <a:r>
              <a:rPr lang="en-GB" sz="1200" i="1" dirty="0" err="1"/>
              <a:t>Kemerovskogo</a:t>
            </a:r>
            <a:r>
              <a:rPr lang="en-GB" sz="1200" i="1" dirty="0"/>
              <a:t> </a:t>
            </a:r>
            <a:r>
              <a:rPr lang="en-GB" sz="1200" i="1" dirty="0" err="1"/>
              <a:t>gosudarstvennogo</a:t>
            </a:r>
            <a:r>
              <a:rPr lang="en-GB" sz="1200" i="1" dirty="0"/>
              <a:t> </a:t>
            </a:r>
            <a:r>
              <a:rPr lang="en-GB" sz="1200" i="1" dirty="0" err="1"/>
              <a:t>universiteta</a:t>
            </a:r>
            <a:r>
              <a:rPr lang="en-GB" sz="1200" i="1" dirty="0"/>
              <a:t>. </a:t>
            </a:r>
            <a:r>
              <a:rPr lang="en-GB" sz="1200" i="1" dirty="0" err="1"/>
              <a:t>Seriâ</a:t>
            </a:r>
            <a:r>
              <a:rPr lang="en-GB" sz="1200" i="1" dirty="0"/>
              <a:t>: </a:t>
            </a:r>
            <a:r>
              <a:rPr lang="en-GB" sz="1200" i="1" dirty="0" err="1"/>
              <a:t>političeskie</a:t>
            </a:r>
            <a:r>
              <a:rPr lang="en-GB" sz="1200" i="1" dirty="0"/>
              <a:t>, </a:t>
            </a:r>
            <a:r>
              <a:rPr lang="en-GB" sz="1200" i="1" dirty="0" err="1"/>
              <a:t>sociologičeskie</a:t>
            </a:r>
            <a:r>
              <a:rPr lang="en-GB" sz="1200" i="1" dirty="0"/>
              <a:t> </a:t>
            </a:r>
            <a:r>
              <a:rPr lang="en-GB" sz="1200" i="1" dirty="0" err="1"/>
              <a:t>i</a:t>
            </a:r>
            <a:r>
              <a:rPr lang="en-GB" sz="1200" i="1" dirty="0"/>
              <a:t> </a:t>
            </a:r>
            <a:r>
              <a:rPr lang="en-GB" sz="1200" i="1" dirty="0" err="1"/>
              <a:t>èkonomičeskie</a:t>
            </a:r>
            <a:r>
              <a:rPr lang="en-GB" sz="1200" i="1" dirty="0"/>
              <a:t> </a:t>
            </a:r>
            <a:r>
              <a:rPr lang="en-GB" sz="1200" i="1" dirty="0" err="1"/>
              <a:t>nauki</a:t>
            </a:r>
            <a:r>
              <a:rPr lang="en-GB" sz="1200" dirty="0"/>
              <a:t>, 10(1), pp. 62–69. Available at: </a:t>
            </a:r>
            <a:r>
              <a:rPr lang="en-GB" sz="1200" dirty="0">
                <a:hlinkClick r:id="rId2"/>
              </a:rPr>
              <a:t>https://doi.org/10.21603/2500-3372-2025-10-1-62-69</a:t>
            </a:r>
            <a:r>
              <a:rPr lang="en-GB" sz="1200" dirty="0"/>
              <a:t> (Accessed: 23.04.2025).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Ting-Toomey, S. and Dorjee, T. (2019) </a:t>
            </a:r>
            <a:r>
              <a:rPr lang="en-GB" sz="1200" i="1" dirty="0"/>
              <a:t>Communicating Across Cultures.</a:t>
            </a:r>
            <a:r>
              <a:rPr lang="en-GB" sz="1200" dirty="0"/>
              <a:t> 2nd edn. New York: The Guilford Press.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World Bank (2023) </a:t>
            </a:r>
            <a:r>
              <a:rPr lang="en-GB" sz="1200" i="1" dirty="0"/>
              <a:t>World Development Report 2023.</a:t>
            </a:r>
            <a:r>
              <a:rPr lang="en-GB" sz="1200" dirty="0"/>
              <a:t> Washington, D.C.: World Bank Publications.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Zhang, Z. and Wang, S. (2023) </a:t>
            </a:r>
            <a:r>
              <a:rPr lang="en-GB" sz="1200" i="1" dirty="0"/>
              <a:t>Yuan becomes fifth most-traded currency on spot forex market.</a:t>
            </a:r>
            <a:r>
              <a:rPr lang="en-GB" sz="1200" dirty="0"/>
              <a:t> Caixin Global. Available at: </a:t>
            </a:r>
            <a:r>
              <a:rPr lang="en-GB" sz="1200" dirty="0">
                <a:hlinkClick r:id="rId3"/>
              </a:rPr>
              <a:t>https://www.caixinglobal.com/2023-06-27/yuan-becomes-fifth-most-traded-currency-on-spot-forex-market-102069636.html</a:t>
            </a:r>
            <a:r>
              <a:rPr lang="en-GB" sz="1200" dirty="0"/>
              <a:t> (Accessed: 22.04.2025).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62343C-01AF-2EDE-613C-42079EB093AA}"/>
              </a:ext>
            </a:extLst>
          </p:cNvPr>
          <p:cNvSpPr txBox="1"/>
          <p:nvPr/>
        </p:nvSpPr>
        <p:spPr>
          <a:xfrm>
            <a:off x="1574347" y="391578"/>
            <a:ext cx="26566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References: </a:t>
            </a:r>
          </a:p>
        </p:txBody>
      </p:sp>
    </p:spTree>
    <p:extLst>
      <p:ext uri="{BB962C8B-B14F-4D97-AF65-F5344CB8AC3E}">
        <p14:creationId xmlns:p14="http://schemas.microsoft.com/office/powerpoint/2010/main" val="1830048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436</TotalTime>
  <Words>2160</Words>
  <Application>Microsoft Office PowerPoint</Application>
  <PresentationFormat>Widescreen</PresentationFormat>
  <Paragraphs>168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Cambria</vt:lpstr>
      <vt:lpstr>Corbel</vt:lpstr>
      <vt:lpstr>Segoe UI Emoji</vt:lpstr>
      <vt:lpstr>Symbol</vt:lpstr>
      <vt:lpstr>Times New Roman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 Tilea</dc:creator>
  <cp:lastModifiedBy>Mihai Tilea</cp:lastModifiedBy>
  <cp:revision>8</cp:revision>
  <dcterms:created xsi:type="dcterms:W3CDTF">2025-04-26T05:26:05Z</dcterms:created>
  <dcterms:modified xsi:type="dcterms:W3CDTF">2025-04-26T12:42:37Z</dcterms:modified>
</cp:coreProperties>
</file>