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0" r:id="rId8"/>
    <p:sldId id="262" r:id="rId9"/>
    <p:sldId id="261" r:id="rId10"/>
    <p:sldId id="263" r:id="rId11"/>
    <p:sldId id="265"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13" autoAdjust="0"/>
    <p:restoredTop sz="93675" autoAdjust="0"/>
  </p:normalViewPr>
  <p:slideViewPr>
    <p:cSldViewPr snapToGrid="0">
      <p:cViewPr varScale="1">
        <p:scale>
          <a:sx n="120" d="100"/>
          <a:sy n="120"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602989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29387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07172D-86EC-4979-A3DE-ED3E99F38B81}"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268000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07172D-86EC-4979-A3DE-ED3E99F38B81}"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972308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07172D-86EC-4979-A3DE-ED3E99F38B81}" type="datetimeFigureOut">
              <a:rPr lang="en-GB" smtClean="0"/>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3673678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07172D-86EC-4979-A3DE-ED3E99F38B81}" type="datetimeFigureOut">
              <a:rPr lang="en-GB" smtClean="0"/>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4232213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07172D-86EC-4979-A3DE-ED3E99F38B81}" type="datetimeFigureOut">
              <a:rPr lang="en-GB" smtClean="0"/>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106673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07172D-86EC-4979-A3DE-ED3E99F38B81}"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918241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07172D-86EC-4979-A3DE-ED3E99F38B81}"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823205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111435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3027627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07172D-86EC-4979-A3DE-ED3E99F38B81}" type="datetimeFigureOut">
              <a:rPr lang="en-GB" smtClean="0"/>
              <a:t>18/11/2019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3A85D-E198-41F7-97EE-EF429BE19C43}" type="slidenum">
              <a:rPr lang="en-GB" smtClean="0"/>
              <a:t>‹#›</a:t>
            </a:fld>
            <a:endParaRPr lang="en-GB"/>
          </a:p>
        </p:txBody>
      </p:sp>
    </p:spTree>
    <p:extLst>
      <p:ext uri="{BB962C8B-B14F-4D97-AF65-F5344CB8AC3E}">
        <p14:creationId xmlns:p14="http://schemas.microsoft.com/office/powerpoint/2010/main" val="1175329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png"/><Relationship Id="rId5" Type="http://schemas.openxmlformats.org/officeDocument/2006/relationships/slideLayout" Target="../slideLayouts/slideLayout4.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ECAD6008/C </a:t>
            </a:r>
            <a:br>
              <a:rPr lang="en-GB" dirty="0"/>
            </a:br>
            <a:r>
              <a:rPr lang="en-GB" dirty="0" err="1"/>
              <a:t>Aseniad</a:t>
            </a:r>
            <a:r>
              <a:rPr lang="en-GB" dirty="0"/>
              <a:t> &amp; PAP1/Assignment &amp; PTE1</a:t>
            </a:r>
          </a:p>
        </p:txBody>
      </p:sp>
      <p:sp>
        <p:nvSpPr>
          <p:cNvPr id="5" name="Content Placeholder 4"/>
          <p:cNvSpPr>
            <a:spLocks noGrp="1"/>
          </p:cNvSpPr>
          <p:nvPr>
            <p:ph sz="half" idx="1"/>
          </p:nvPr>
        </p:nvSpPr>
        <p:spPr>
          <a:xfrm>
            <a:off x="838200" y="1825625"/>
            <a:ext cx="5334000" cy="4351338"/>
          </a:xfrm>
        </p:spPr>
        <p:txBody>
          <a:bodyPr>
            <a:normAutofit lnSpcReduction="10000"/>
          </a:bodyPr>
          <a:lstStyle/>
          <a:p>
            <a:pPr marL="0" indent="0">
              <a:buNone/>
            </a:pPr>
            <a:r>
              <a:rPr lang="en-GB" dirty="0" err="1"/>
              <a:t>Paratowch</a:t>
            </a:r>
            <a:r>
              <a:rPr lang="en-GB" dirty="0"/>
              <a:t> </a:t>
            </a:r>
            <a:r>
              <a:rPr lang="en-GB" dirty="0" err="1"/>
              <a:t>bortffolio</a:t>
            </a:r>
            <a:r>
              <a:rPr lang="en-GB" dirty="0"/>
              <a:t> (</a:t>
            </a:r>
            <a:r>
              <a:rPr lang="en-GB" dirty="0" err="1"/>
              <a:t>fel</a:t>
            </a:r>
            <a:r>
              <a:rPr lang="en-GB" dirty="0"/>
              <a:t> </a:t>
            </a:r>
            <a:r>
              <a:rPr lang="en-GB" dirty="0" err="1"/>
              <a:t>petaech</a:t>
            </a:r>
            <a:r>
              <a:rPr lang="en-GB" dirty="0"/>
              <a:t> </a:t>
            </a:r>
            <a:r>
              <a:rPr lang="en-GB" dirty="0" err="1"/>
              <a:t>yn</a:t>
            </a:r>
            <a:r>
              <a:rPr lang="en-GB" dirty="0"/>
              <a:t> </a:t>
            </a:r>
            <a:r>
              <a:rPr lang="en-GB" dirty="0" err="1"/>
              <a:t>ei</a:t>
            </a:r>
            <a:r>
              <a:rPr lang="en-GB" dirty="0"/>
              <a:t> </a:t>
            </a:r>
            <a:r>
              <a:rPr lang="en-GB" dirty="0" err="1"/>
              <a:t>rannu</a:t>
            </a:r>
            <a:r>
              <a:rPr lang="en-GB" dirty="0"/>
              <a:t> </a:t>
            </a:r>
            <a:r>
              <a:rPr lang="en-GB" dirty="0" err="1"/>
              <a:t>gyda</a:t>
            </a:r>
            <a:r>
              <a:rPr lang="en-GB" dirty="0"/>
              <a:t> mentor </a:t>
            </a:r>
            <a:r>
              <a:rPr lang="en-GB" dirty="0" err="1"/>
              <a:t>neu</a:t>
            </a:r>
            <a:r>
              <a:rPr lang="en-GB" dirty="0"/>
              <a:t> </a:t>
            </a:r>
            <a:r>
              <a:rPr lang="en-GB" dirty="0" err="1"/>
              <a:t>gyd-fyfyrwyr</a:t>
            </a:r>
            <a:r>
              <a:rPr lang="en-GB" dirty="0"/>
              <a:t>) </a:t>
            </a:r>
            <a:r>
              <a:rPr lang="en-GB" dirty="0" err="1"/>
              <a:t>sy’n</a:t>
            </a:r>
            <a:r>
              <a:rPr lang="en-GB" dirty="0"/>
              <a:t> </a:t>
            </a:r>
            <a:r>
              <a:rPr lang="en-GB" dirty="0" err="1"/>
              <a:t>cyfleu</a:t>
            </a:r>
            <a:r>
              <a:rPr lang="en-GB" dirty="0"/>
              <a:t> </a:t>
            </a:r>
            <a:r>
              <a:rPr lang="en-GB" dirty="0" err="1"/>
              <a:t>adfyfyrio</a:t>
            </a:r>
            <a:r>
              <a:rPr lang="en-GB" dirty="0"/>
              <a:t> </a:t>
            </a:r>
            <a:r>
              <a:rPr lang="en-GB" dirty="0" err="1"/>
              <a:t>beirniadol</a:t>
            </a:r>
            <a:r>
              <a:rPr lang="en-GB" dirty="0"/>
              <a:t> </a:t>
            </a:r>
            <a:r>
              <a:rPr lang="en-GB" dirty="0" err="1"/>
              <a:t>ar</a:t>
            </a:r>
            <a:r>
              <a:rPr lang="en-GB" dirty="0"/>
              <a:t> </a:t>
            </a:r>
            <a:r>
              <a:rPr lang="en-GB" dirty="0" err="1"/>
              <a:t>gynnydd</a:t>
            </a:r>
            <a:r>
              <a:rPr lang="en-GB" dirty="0"/>
              <a:t> a </a:t>
            </a:r>
            <a:r>
              <a:rPr lang="en-GB" dirty="0" err="1"/>
              <a:t>wnaed</a:t>
            </a:r>
            <a:r>
              <a:rPr lang="en-GB" dirty="0"/>
              <a:t> o ran </a:t>
            </a:r>
            <a:r>
              <a:rPr lang="en-GB" dirty="0" err="1"/>
              <a:t>cynllunio</a:t>
            </a:r>
            <a:r>
              <a:rPr lang="en-GB" dirty="0"/>
              <a:t> a </a:t>
            </a:r>
            <a:r>
              <a:rPr lang="en-GB" dirty="0" err="1"/>
              <a:t>gweithredu</a:t>
            </a:r>
            <a:r>
              <a:rPr lang="en-GB" dirty="0"/>
              <a:t> </a:t>
            </a:r>
            <a:r>
              <a:rPr lang="en-GB" dirty="0" err="1"/>
              <a:t>tair</a:t>
            </a:r>
            <a:r>
              <a:rPr lang="en-GB" dirty="0"/>
              <a:t> </a:t>
            </a:r>
            <a:r>
              <a:rPr lang="en-GB" dirty="0" err="1"/>
              <a:t>egwyddor</a:t>
            </a:r>
            <a:r>
              <a:rPr lang="en-GB" dirty="0"/>
              <a:t> </a:t>
            </a:r>
            <a:r>
              <a:rPr lang="en-GB" dirty="0" err="1"/>
              <a:t>addysgegol</a:t>
            </a:r>
            <a:r>
              <a:rPr lang="en-GB" dirty="0"/>
              <a:t>. 	</a:t>
            </a:r>
          </a:p>
          <a:p>
            <a:pPr marL="0" indent="0">
              <a:buNone/>
            </a:pPr>
            <a:endParaRPr lang="en-GB" dirty="0"/>
          </a:p>
          <a:p>
            <a:pPr marL="0" indent="0">
              <a:buNone/>
            </a:pPr>
            <a:endParaRPr lang="en-GB" dirty="0"/>
          </a:p>
          <a:p>
            <a:pPr marL="0" indent="0">
              <a:buNone/>
            </a:pPr>
            <a:r>
              <a:rPr lang="en-GB" dirty="0" err="1"/>
              <a:t>Dyddiad</a:t>
            </a:r>
            <a:r>
              <a:rPr lang="en-GB" dirty="0"/>
              <a:t> cyflwyno:6/01/2020</a:t>
            </a:r>
          </a:p>
          <a:p>
            <a:pPr marL="0" indent="0">
              <a:buNone/>
            </a:pPr>
            <a:r>
              <a:rPr lang="en-GB" dirty="0" err="1"/>
              <a:t>Sesiwn</a:t>
            </a:r>
            <a:r>
              <a:rPr lang="en-GB" dirty="0"/>
              <a:t> </a:t>
            </a:r>
            <a:r>
              <a:rPr lang="en-GB" dirty="0" err="1"/>
              <a:t>gymorth</a:t>
            </a:r>
            <a:r>
              <a:rPr lang="en-GB" dirty="0"/>
              <a:t>: </a:t>
            </a:r>
            <a:r>
              <a:rPr lang="en-GB" dirty="0" err="1"/>
              <a:t>Rhagfyr</a:t>
            </a:r>
            <a:r>
              <a:rPr lang="en-GB" dirty="0"/>
              <a:t> 2019</a:t>
            </a:r>
          </a:p>
        </p:txBody>
      </p:sp>
      <p:sp>
        <p:nvSpPr>
          <p:cNvPr id="6" name="Content Placeholder 5"/>
          <p:cNvSpPr>
            <a:spLocks noGrp="1"/>
          </p:cNvSpPr>
          <p:nvPr>
            <p:ph sz="half" idx="2"/>
          </p:nvPr>
        </p:nvSpPr>
        <p:spPr/>
        <p:txBody>
          <a:bodyPr>
            <a:normAutofit lnSpcReduction="10000"/>
          </a:bodyPr>
          <a:lstStyle/>
          <a:p>
            <a:pPr marL="0" indent="0">
              <a:buNone/>
            </a:pPr>
            <a:r>
              <a:rPr lang="en-GB" dirty="0"/>
              <a:t>Prepare a portfolio (as though you were sharing with a mentor or student colleagues) which illustrates a critical reflection of progress made on the planning and implementation of three pedagogical principles </a:t>
            </a:r>
          </a:p>
          <a:p>
            <a:pPr marL="0" indent="0">
              <a:buNone/>
            </a:pPr>
            <a:endParaRPr lang="en-GB" dirty="0"/>
          </a:p>
          <a:p>
            <a:pPr marL="0" indent="0">
              <a:buNone/>
            </a:pPr>
            <a:r>
              <a:rPr lang="en-GB" dirty="0"/>
              <a:t>Submit: 6/01/2020 </a:t>
            </a:r>
          </a:p>
          <a:p>
            <a:pPr marL="0" indent="0">
              <a:buNone/>
            </a:pPr>
            <a:r>
              <a:rPr lang="en-GB" dirty="0"/>
              <a:t>Support session: December 2019	</a:t>
            </a:r>
          </a:p>
          <a:p>
            <a:pPr marL="0" indent="0">
              <a:buNone/>
            </a:pPr>
            <a:endParaRPr lang="en-GB" dirty="0"/>
          </a:p>
          <a:p>
            <a:pPr marL="0" indent="0">
              <a:buNone/>
            </a:pPr>
            <a:endParaRPr lang="en-GB"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20051" y="6107690"/>
            <a:ext cx="304800" cy="304800"/>
          </a:xfrm>
          <a:prstGeom prst="rect">
            <a:avLst/>
          </a:prstGeom>
        </p:spPr>
      </p:pic>
      <p:pic>
        <p:nvPicPr>
          <p:cNvPr id="8"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036925" y="6107690"/>
            <a:ext cx="304800" cy="304800"/>
          </a:xfrm>
          <a:prstGeom prst="rect">
            <a:avLst/>
          </a:prstGeom>
        </p:spPr>
      </p:pic>
    </p:spTree>
    <p:extLst>
      <p:ext uri="{BB962C8B-B14F-4D97-AF65-F5344CB8AC3E}">
        <p14:creationId xmlns:p14="http://schemas.microsoft.com/office/powerpoint/2010/main" val="12146365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007"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4910" fill="hold"/>
                                        <p:tgtEl>
                                          <p:spTgt spid="8"/>
                                        </p:tgtEl>
                                      </p:cBhvr>
                                    </p:cmd>
                                  </p:childTnLst>
                                </p:cTn>
                              </p:par>
                            </p:childTnLst>
                          </p:cTn>
                        </p:par>
                      </p:childTnLst>
                    </p:cTn>
                  </p:par>
                </p:childTnLst>
              </p:cTn>
              <p:nextCondLst>
                <p:cond evt="onClick" delay="0">
                  <p:tgtEl>
                    <p:spTgt spid="8"/>
                  </p:tgtEl>
                </p:cond>
              </p:nextCondLst>
            </p:seq>
            <p:audio>
              <p:cMediaNode vol="80000">
                <p:cTn id="13"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76349" y="759229"/>
            <a:ext cx="5443451" cy="5417734"/>
          </a:xfrm>
        </p:spPr>
        <p:txBody>
          <a:bodyPr>
            <a:noAutofit/>
          </a:bodyPr>
          <a:lstStyle/>
          <a:p>
            <a:pPr marL="0" indent="0">
              <a:buNone/>
            </a:pPr>
            <a:r>
              <a:rPr lang="en-GB" sz="1200" dirty="0" err="1">
                <a:latin typeface="Arial" panose="020B0604020202020204" pitchFamily="34" charset="0"/>
                <a:cs typeface="Arial" panose="020B0604020202020204" pitchFamily="34" charset="0"/>
              </a:rPr>
              <a:t>Mae’r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aseiniad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gofyn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gasglu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coladu</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adfyfyrio’n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feirniadol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enghreifftiau</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weithredu’r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tair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gyntaf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Profiad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Proffesiynol</a:t>
            </a:r>
            <a:r>
              <a:rPr lang="en-GB" sz="1200" dirty="0">
                <a:latin typeface="Arial" panose="020B0604020202020204" pitchFamily="34" charset="0"/>
                <a:cs typeface="Arial" panose="020B0604020202020204" pitchFamily="34" charset="0"/>
              </a:rPr>
              <a:t> 1. </a:t>
            </a:r>
            <a:r>
              <a:rPr lang="en-GB" sz="1200" dirty="0" err="1">
                <a:latin typeface="Arial" panose="020B0604020202020204" pitchFamily="34" charset="0"/>
                <a:cs typeface="Arial" panose="020B0604020202020204" pitchFamily="34" charset="0"/>
              </a:rPr>
              <a:t>Dylai’r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enghreifftiau</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byddwch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cynnwys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drafodaeth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gysylltiedig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ganolbwyntio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ddangos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cynnydd</a:t>
            </a:r>
            <a:r>
              <a:rPr lang="en-GB" sz="1200" dirty="0">
                <a:latin typeface="Arial" panose="020B0604020202020204" pitchFamily="34" charset="0"/>
                <a:cs typeface="Arial" panose="020B0604020202020204" pitchFamily="34" charset="0"/>
              </a:rPr>
              <a:t> o ran </a:t>
            </a:r>
            <a:r>
              <a:rPr lang="en-GB" sz="1200" dirty="0" err="1">
                <a:latin typeface="Arial" panose="020B0604020202020204" pitchFamily="34" charset="0"/>
                <a:cs typeface="Arial" panose="020B0604020202020204" pitchFamily="34" charset="0"/>
              </a:rPr>
              <a:t>cynllunio</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gweithredu</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tri </a:t>
            </a:r>
            <a:r>
              <a:rPr lang="en-GB" sz="1200" dirty="0" err="1">
                <a:latin typeface="Arial" panose="020B0604020202020204" pitchFamily="34" charset="0"/>
                <a:cs typeface="Arial" panose="020B0604020202020204" pitchFamily="34" charset="0"/>
              </a:rPr>
              <a:t>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amlinellwyd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a:t>
            </a:r>
            <a:r>
              <a:rPr lang="en-GB" sz="1200" dirty="0">
                <a:latin typeface="Arial" panose="020B0604020202020204" pitchFamily="34" charset="0"/>
                <a:cs typeface="Arial" panose="020B0604020202020204" pitchFamily="34" charset="0"/>
              </a:rPr>
              <a:t> Donaldson (2015). </a:t>
            </a:r>
          </a:p>
          <a:p>
            <a:pPr marL="0" indent="0">
              <a:buNone/>
            </a:pPr>
            <a:r>
              <a:rPr lang="en-GB" sz="1200" dirty="0" err="1">
                <a:latin typeface="Arial" panose="020B0604020202020204" pitchFamily="34" charset="0"/>
                <a:cs typeface="Arial" panose="020B0604020202020204" pitchFamily="34" charset="0"/>
              </a:rPr>
              <a:t>Mae’n</a:t>
            </a:r>
            <a:r>
              <a:rPr lang="en-GB" sz="1200" dirty="0">
                <a:latin typeface="Arial" panose="020B0604020202020204" pitchFamily="34" charset="0"/>
                <a:cs typeface="Arial" panose="020B0604020202020204" pitchFamily="34" charset="0"/>
              </a:rPr>
              <a:t> </a:t>
            </a:r>
            <a:r>
              <a:rPr lang="en-GB" sz="1200" b="1" dirty="0" err="1">
                <a:latin typeface="Arial" panose="020B0604020202020204" pitchFamily="34" charset="0"/>
                <a:cs typeface="Arial" panose="020B0604020202020204" pitchFamily="34" charset="0"/>
              </a:rPr>
              <a:t>rhaid</a:t>
            </a:r>
            <a:r>
              <a:rPr lang="en-GB" sz="1200" b="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gynnwys</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ddwy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hyn</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golygu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dilyn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asesu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gyfer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Drwy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bydd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Cyfrifoldebau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Trawsgwricwlaidd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gynnwys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llythrennedd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rhifedd</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chymhwysedd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digidol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cryfhau’n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gyson</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chyfleoedd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darparu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harfer</a:t>
            </a:r>
            <a:r>
              <a:rPr lang="en-GB" sz="1200" dirty="0">
                <a:latin typeface="Arial" panose="020B0604020202020204" pitchFamily="34" charset="0"/>
                <a:cs typeface="Arial" panose="020B0604020202020204" pitchFamily="34" charset="0"/>
              </a:rPr>
              <a:t>.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Dylai’r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drydedd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un </a:t>
            </a:r>
            <a:r>
              <a:rPr lang="en-GB" sz="1200" dirty="0" err="1">
                <a:latin typeface="Arial" panose="020B0604020202020204" pitchFamily="34" charset="0"/>
                <a:cs typeface="Arial" panose="020B0604020202020204" pitchFamily="34" charset="0"/>
              </a:rPr>
              <a:t>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canlynol</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galw</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ddefnyddio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cymysgedd</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ddulliau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cynnwys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uniongyrchol</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golygu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defnyddio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cymysgedd</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ddulliau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gynnwys</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rheini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hybu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sgiliau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datrys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problemau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sgiliau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creadigol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feddwl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beirniadol</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golygu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gosod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tasgau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dewis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adnoddau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adeiladu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wybodaeth</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phrofiad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blaenorol</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ennyn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diddordeb</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cyd-destunau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dilys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gyfer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ymestyn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oddi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draws </a:t>
            </a:r>
            <a:r>
              <a:rPr lang="en-GB" sz="1200" dirty="0" err="1">
                <a:latin typeface="Arial" panose="020B0604020202020204" pitchFamily="34" charset="0"/>
                <a:cs typeface="Arial" panose="020B0604020202020204" pitchFamily="34" charset="0"/>
              </a:rPr>
              <a:t>Meysydd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Phrofiad</a:t>
            </a:r>
            <a:r>
              <a:rPr lang="en-GB" sz="1200" dirty="0">
                <a:latin typeface="Arial" panose="020B0604020202020204" pitchFamily="34" charset="0"/>
                <a:cs typeface="Arial" panose="020B0604020202020204" pitchFamily="34" charset="0"/>
              </a:rPr>
              <a:t>. </a:t>
            </a:r>
          </a:p>
          <a:p>
            <a:pPr marL="0" indent="0">
              <a:buNone/>
            </a:pPr>
            <a:endParaRPr lang="en-GB" sz="12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19800" y="759229"/>
            <a:ext cx="5421285" cy="5766668"/>
          </a:xfrm>
        </p:spPr>
        <p:txBody>
          <a:bodyPr>
            <a:noAutofit/>
          </a:bodyPr>
          <a:lstStyle/>
          <a:p>
            <a:pPr marL="0" indent="0">
              <a:buNone/>
            </a:pPr>
            <a:r>
              <a:rPr lang="en-GB" sz="1200" dirty="0">
                <a:latin typeface="Arial" panose="020B0604020202020204" pitchFamily="34" charset="0"/>
                <a:cs typeface="Arial" panose="020B0604020202020204" pitchFamily="34" charset="0"/>
              </a:rPr>
              <a:t>This assignment requires you to collect, collate and critically reflect on examples of the implementation of three pedagogical principles in the first part of Professional Teaching Experience 1. The examples you include and the related discussion should be focused on illustrating your progress in planning and implementing </a:t>
            </a:r>
            <a:r>
              <a:rPr lang="en-GB" sz="1200" b="1" dirty="0">
                <a:latin typeface="Arial" panose="020B0604020202020204" pitchFamily="34" charset="0"/>
                <a:cs typeface="Arial" panose="020B0604020202020204" pitchFamily="34" charset="0"/>
              </a:rPr>
              <a:t>three </a:t>
            </a:r>
            <a:r>
              <a:rPr lang="en-GB" sz="1200" dirty="0">
                <a:latin typeface="Arial" panose="020B0604020202020204" pitchFamily="34" charset="0"/>
                <a:cs typeface="Arial" panose="020B0604020202020204" pitchFamily="34" charset="0"/>
              </a:rPr>
              <a:t>of the pedagogical principles, outlined by Donaldson (2015). </a:t>
            </a:r>
          </a:p>
          <a:p>
            <a:pPr marL="0" indent="0">
              <a:buNone/>
            </a:pPr>
            <a:r>
              <a:rPr lang="en-GB" sz="1200" dirty="0">
                <a:latin typeface="Arial" panose="020B0604020202020204" pitchFamily="34" charset="0"/>
                <a:cs typeface="Arial" panose="020B0604020202020204" pitchFamily="34" charset="0"/>
              </a:rPr>
              <a:t>You </a:t>
            </a:r>
            <a:r>
              <a:rPr lang="en-GB" sz="1200" b="1" dirty="0">
                <a:latin typeface="Arial" panose="020B0604020202020204" pitchFamily="34" charset="0"/>
                <a:cs typeface="Arial" panose="020B0604020202020204" pitchFamily="34" charset="0"/>
              </a:rPr>
              <a:t>must </a:t>
            </a:r>
            <a:r>
              <a:rPr lang="en-GB" sz="1200" dirty="0">
                <a:latin typeface="Arial" panose="020B0604020202020204" pitchFamily="34" charset="0"/>
                <a:cs typeface="Arial" panose="020B0604020202020204" pitchFamily="34" charset="0"/>
              </a:rPr>
              <a:t>include these two pedagogical principles: </a:t>
            </a:r>
          </a:p>
          <a:p>
            <a:pPr marL="0" indent="0">
              <a:buNone/>
            </a:pPr>
            <a:r>
              <a:rPr lang="en-GB" sz="1200" dirty="0">
                <a:latin typeface="Arial" panose="020B0604020202020204" pitchFamily="34" charset="0"/>
                <a:cs typeface="Arial" panose="020B0604020202020204" pitchFamily="34" charset="0"/>
              </a:rPr>
              <a:t>• Good teaching and learning means employing assessment for learning principles. </a:t>
            </a:r>
          </a:p>
          <a:p>
            <a:pPr marL="0" indent="0">
              <a:buNone/>
            </a:pPr>
            <a:r>
              <a:rPr lang="en-GB" sz="1200" dirty="0">
                <a:latin typeface="Arial" panose="020B0604020202020204" pitchFamily="34" charset="0"/>
                <a:cs typeface="Arial" panose="020B0604020202020204" pitchFamily="34" charset="0"/>
              </a:rPr>
              <a:t>• Good teaching and learning regularly reinforces Cross-Curriculum Responsibilities, including literacy, numeracy and digital competence, and provides opportunities to practice them.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The third pedagogical principle should be </a:t>
            </a:r>
            <a:r>
              <a:rPr lang="en-GB" sz="1200" b="1" dirty="0">
                <a:latin typeface="Arial" panose="020B0604020202020204" pitchFamily="34" charset="0"/>
                <a:cs typeface="Arial" panose="020B0604020202020204" pitchFamily="34" charset="0"/>
              </a:rPr>
              <a:t>one </a:t>
            </a:r>
            <a:r>
              <a:rPr lang="en-GB" sz="1200" dirty="0">
                <a:latin typeface="Arial" panose="020B0604020202020204" pitchFamily="34" charset="0"/>
                <a:cs typeface="Arial" panose="020B0604020202020204" pitchFamily="34" charset="0"/>
              </a:rPr>
              <a:t>of the following: </a:t>
            </a:r>
          </a:p>
          <a:p>
            <a:pPr marL="0" indent="0">
              <a:buNone/>
            </a:pPr>
            <a:r>
              <a:rPr lang="en-GB" sz="1200" dirty="0">
                <a:latin typeface="Arial" panose="020B0604020202020204" pitchFamily="34" charset="0"/>
                <a:cs typeface="Arial" panose="020B0604020202020204" pitchFamily="34" charset="0"/>
              </a:rPr>
              <a:t>• Good teaching and learning means employing a blend of approaches including direct teaching. </a:t>
            </a:r>
          </a:p>
          <a:p>
            <a:pPr marL="0" indent="0">
              <a:buNone/>
            </a:pPr>
            <a:r>
              <a:rPr lang="en-GB" sz="1200" dirty="0">
                <a:latin typeface="Arial" panose="020B0604020202020204" pitchFamily="34" charset="0"/>
                <a:cs typeface="Arial" panose="020B0604020202020204" pitchFamily="34" charset="0"/>
              </a:rPr>
              <a:t>• Good teaching and learning means employing a blend of approaches including those that promote problem solving, creative and critical thinking. </a:t>
            </a:r>
          </a:p>
          <a:p>
            <a:pPr marL="0" indent="0">
              <a:buNone/>
            </a:pPr>
            <a:r>
              <a:rPr lang="en-GB" sz="1200" dirty="0">
                <a:latin typeface="Arial" panose="020B0604020202020204" pitchFamily="34" charset="0"/>
                <a:cs typeface="Arial" panose="020B0604020202020204" pitchFamily="34" charset="0"/>
              </a:rPr>
              <a:t>• Good teaching and learning sets tasks and selects resources that build on previous knowledge and experience and engage interest. </a:t>
            </a:r>
          </a:p>
          <a:p>
            <a:pPr marL="0" indent="0">
              <a:buNone/>
            </a:pPr>
            <a:r>
              <a:rPr lang="en-GB" sz="1200" dirty="0">
                <a:latin typeface="Arial" panose="020B0604020202020204" pitchFamily="34" charset="0"/>
                <a:cs typeface="Arial" panose="020B0604020202020204" pitchFamily="34" charset="0"/>
              </a:rPr>
              <a:t>• Good teaching and learning creates authentic contexts for learning. </a:t>
            </a:r>
          </a:p>
          <a:p>
            <a:pPr marL="0" indent="0">
              <a:buNone/>
            </a:pPr>
            <a:r>
              <a:rPr lang="en-GB" sz="1200" dirty="0">
                <a:latin typeface="Arial" panose="020B0604020202020204" pitchFamily="34" charset="0"/>
                <a:cs typeface="Arial" panose="020B0604020202020204" pitchFamily="34" charset="0"/>
              </a:rPr>
              <a:t>• Good teaching and learning ranges within and across Areas of Learning and Experience. </a:t>
            </a:r>
          </a:p>
          <a:p>
            <a:pPr marL="0" indent="0">
              <a:buNone/>
            </a:pPr>
            <a:endParaRPr lang="en-GB" sz="1200" dirty="0"/>
          </a:p>
          <a:p>
            <a:pPr marL="0" indent="0">
              <a:buNone/>
            </a:pPr>
            <a:endParaRPr lang="en-GB" sz="12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11295" y="6221097"/>
            <a:ext cx="304800" cy="304800"/>
          </a:xfrm>
          <a:prstGeom prst="rect">
            <a:avLst/>
          </a:prstGeom>
        </p:spPr>
      </p:pic>
    </p:spTree>
    <p:extLst>
      <p:ext uri="{BB962C8B-B14F-4D97-AF65-F5344CB8AC3E}">
        <p14:creationId xmlns:p14="http://schemas.microsoft.com/office/powerpoint/2010/main" val="26359274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84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2658" y="570807"/>
            <a:ext cx="5181600" cy="4569836"/>
          </a:xfrm>
        </p:spPr>
        <p:txBody>
          <a:bodyPr/>
          <a:lstStyle/>
          <a:p>
            <a:pPr marL="0" indent="0">
              <a:buNone/>
            </a:pPr>
            <a:r>
              <a:rPr lang="en-GB" dirty="0"/>
              <a:t>Mae </a:t>
            </a:r>
            <a:r>
              <a:rPr lang="en-GB" dirty="0" err="1"/>
              <a:t>dwy</a:t>
            </a:r>
            <a:r>
              <a:rPr lang="en-GB" dirty="0"/>
              <a:t> </a:t>
            </a:r>
            <a:r>
              <a:rPr lang="en-GB" dirty="0" err="1"/>
              <a:t>brif</a:t>
            </a:r>
            <a:r>
              <a:rPr lang="en-GB" dirty="0"/>
              <a:t> </a:t>
            </a:r>
            <a:r>
              <a:rPr lang="en-GB" dirty="0" err="1"/>
              <a:t>agwedd</a:t>
            </a:r>
            <a:r>
              <a:rPr lang="en-GB" dirty="0"/>
              <a:t> </a:t>
            </a:r>
            <a:r>
              <a:rPr lang="en-GB" dirty="0" err="1"/>
              <a:t>i’r</a:t>
            </a:r>
            <a:r>
              <a:rPr lang="en-GB" dirty="0"/>
              <a:t> </a:t>
            </a:r>
            <a:r>
              <a:rPr lang="en-GB" dirty="0" err="1"/>
              <a:t>aseiniad</a:t>
            </a:r>
            <a:r>
              <a:rPr lang="en-GB" dirty="0"/>
              <a:t>: </a:t>
            </a:r>
          </a:p>
          <a:p>
            <a:r>
              <a:rPr lang="en-GB" dirty="0"/>
              <a:t>1. </a:t>
            </a:r>
            <a:r>
              <a:rPr lang="en-GB" dirty="0" err="1"/>
              <a:t>Cyflwyno</a:t>
            </a:r>
            <a:r>
              <a:rPr lang="en-GB" dirty="0"/>
              <a:t> </a:t>
            </a:r>
            <a:r>
              <a:rPr lang="en-GB" dirty="0" err="1"/>
              <a:t>enghreifftiau</a:t>
            </a:r>
            <a:r>
              <a:rPr lang="en-GB" dirty="0"/>
              <a:t> </a:t>
            </a:r>
            <a:r>
              <a:rPr lang="en-GB" dirty="0" err="1"/>
              <a:t>eglurhaol</a:t>
            </a:r>
            <a:r>
              <a:rPr lang="en-GB" dirty="0"/>
              <a:t> </a:t>
            </a:r>
            <a:r>
              <a:rPr lang="en-GB" dirty="0" err="1"/>
              <a:t>o’r</a:t>
            </a:r>
            <a:r>
              <a:rPr lang="en-GB" dirty="0"/>
              <a:t> PAP. </a:t>
            </a:r>
          </a:p>
          <a:p>
            <a:r>
              <a:rPr lang="en-GB" dirty="0"/>
              <a:t>2. </a:t>
            </a:r>
            <a:r>
              <a:rPr lang="en-GB" dirty="0" err="1"/>
              <a:t>Adfyfyrio</a:t>
            </a:r>
            <a:r>
              <a:rPr lang="en-GB" dirty="0"/>
              <a:t> </a:t>
            </a:r>
            <a:r>
              <a:rPr lang="en-GB" dirty="0" err="1"/>
              <a:t>beirniadol</a:t>
            </a:r>
            <a:r>
              <a:rPr lang="en-GB" dirty="0"/>
              <a:t> </a:t>
            </a:r>
            <a:r>
              <a:rPr lang="en-GB" dirty="0" err="1"/>
              <a:t>ysgrifenedig</a:t>
            </a:r>
            <a:r>
              <a:rPr lang="en-GB" dirty="0"/>
              <a:t> </a:t>
            </a:r>
            <a:r>
              <a:rPr lang="en-GB" dirty="0" err="1"/>
              <a:t>ar</a:t>
            </a:r>
            <a:r>
              <a:rPr lang="en-GB" dirty="0"/>
              <a:t> </a:t>
            </a:r>
            <a:r>
              <a:rPr lang="en-GB" dirty="0" err="1"/>
              <a:t>eich</a:t>
            </a:r>
            <a:r>
              <a:rPr lang="en-GB" dirty="0"/>
              <a:t> </a:t>
            </a:r>
            <a:r>
              <a:rPr lang="en-GB" dirty="0" err="1"/>
              <a:t>cynnydd</a:t>
            </a:r>
            <a:r>
              <a:rPr lang="en-GB" dirty="0"/>
              <a:t> o ran </a:t>
            </a:r>
            <a:r>
              <a:rPr lang="en-GB" dirty="0" err="1"/>
              <a:t>cynllunio</a:t>
            </a:r>
            <a:r>
              <a:rPr lang="en-GB" dirty="0"/>
              <a:t> a </a:t>
            </a:r>
            <a:r>
              <a:rPr lang="en-GB" dirty="0" err="1"/>
              <a:t>gweithredu’r</a:t>
            </a:r>
            <a:r>
              <a:rPr lang="en-GB" dirty="0"/>
              <a:t> </a:t>
            </a:r>
            <a:r>
              <a:rPr lang="en-GB" dirty="0" err="1"/>
              <a:t>egwyddorion</a:t>
            </a:r>
            <a:r>
              <a:rPr lang="en-GB" dirty="0"/>
              <a:t> </a:t>
            </a:r>
            <a:r>
              <a:rPr lang="en-GB" dirty="0" err="1"/>
              <a:t>addysgegol</a:t>
            </a:r>
            <a:r>
              <a:rPr lang="en-GB" dirty="0"/>
              <a:t>, </a:t>
            </a:r>
            <a:r>
              <a:rPr lang="en-GB" dirty="0" err="1"/>
              <a:t>gydag</a:t>
            </a:r>
            <a:r>
              <a:rPr lang="en-GB" dirty="0"/>
              <a:t> </a:t>
            </a:r>
            <a:r>
              <a:rPr lang="en-GB" dirty="0" err="1"/>
              <a:t>argymhellion</a:t>
            </a:r>
            <a:r>
              <a:rPr lang="en-GB" dirty="0"/>
              <a:t> </a:t>
            </a:r>
            <a:r>
              <a:rPr lang="en-GB" dirty="0" err="1"/>
              <a:t>ar</a:t>
            </a:r>
            <a:r>
              <a:rPr lang="en-GB" dirty="0"/>
              <a:t> </a:t>
            </a:r>
            <a:r>
              <a:rPr lang="en-GB" dirty="0" err="1"/>
              <a:t>gyfer</a:t>
            </a:r>
            <a:r>
              <a:rPr lang="en-GB" dirty="0"/>
              <a:t> </a:t>
            </a:r>
            <a:r>
              <a:rPr lang="en-GB" dirty="0" err="1"/>
              <a:t>sicrhau</a:t>
            </a:r>
            <a:r>
              <a:rPr lang="en-GB" dirty="0"/>
              <a:t> </a:t>
            </a:r>
            <a:r>
              <a:rPr lang="en-GB" dirty="0" err="1"/>
              <a:t>cynnydd</a:t>
            </a:r>
            <a:r>
              <a:rPr lang="en-GB" dirty="0"/>
              <a:t> </a:t>
            </a:r>
            <a:r>
              <a:rPr lang="en-GB" dirty="0" err="1"/>
              <a:t>pellach</a:t>
            </a:r>
            <a:r>
              <a:rPr lang="en-GB" dirty="0"/>
              <a:t>. </a:t>
            </a:r>
          </a:p>
          <a:p>
            <a:pPr marL="0" indent="0">
              <a:buNone/>
            </a:pPr>
            <a:endParaRPr lang="en-GB" dirty="0"/>
          </a:p>
        </p:txBody>
      </p:sp>
      <p:sp>
        <p:nvSpPr>
          <p:cNvPr id="4" name="Content Placeholder 3"/>
          <p:cNvSpPr>
            <a:spLocks noGrp="1"/>
          </p:cNvSpPr>
          <p:nvPr>
            <p:ph sz="half" idx="2"/>
          </p:nvPr>
        </p:nvSpPr>
        <p:spPr>
          <a:xfrm>
            <a:off x="6123709" y="570807"/>
            <a:ext cx="5230091" cy="5606156"/>
          </a:xfrm>
        </p:spPr>
        <p:txBody>
          <a:bodyPr/>
          <a:lstStyle/>
          <a:p>
            <a:pPr marL="0" indent="0">
              <a:buNone/>
            </a:pPr>
            <a:r>
              <a:rPr lang="en-GB" dirty="0"/>
              <a:t>The assignment involves two main aspects: </a:t>
            </a:r>
          </a:p>
          <a:p>
            <a:r>
              <a:rPr lang="en-GB" dirty="0"/>
              <a:t>1. The presentation of illustrative examples from PTE. </a:t>
            </a:r>
          </a:p>
          <a:p>
            <a:r>
              <a:rPr lang="en-GB" dirty="0"/>
              <a:t>2. A written critical reflection of your progress in planning and implementing the pedagogical principles, with recommendations for ensuring further progress. </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40240" y="5872163"/>
            <a:ext cx="304800" cy="304800"/>
          </a:xfrm>
          <a:prstGeom prst="rect">
            <a:avLst/>
          </a:prstGeom>
        </p:spPr>
      </p:pic>
    </p:spTree>
    <p:extLst>
      <p:ext uri="{BB962C8B-B14F-4D97-AF65-F5344CB8AC3E}">
        <p14:creationId xmlns:p14="http://schemas.microsoft.com/office/powerpoint/2010/main" val="21554509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32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93222"/>
            <a:ext cx="5181600" cy="5683741"/>
          </a:xfrm>
        </p:spPr>
        <p:txBody>
          <a:bodyPr>
            <a:normAutofit fontScale="77500" lnSpcReduction="20000"/>
          </a:bodyPr>
          <a:lstStyle/>
          <a:p>
            <a:pPr marL="0" indent="0">
              <a:buNone/>
            </a:pPr>
            <a:r>
              <a:rPr lang="en-GB" dirty="0" err="1"/>
              <a:t>Cyflwyno</a:t>
            </a:r>
            <a:r>
              <a:rPr lang="en-GB" dirty="0"/>
              <a:t> </a:t>
            </a:r>
            <a:r>
              <a:rPr lang="en-GB" dirty="0" err="1"/>
              <a:t>enghreifftiau</a:t>
            </a:r>
            <a:r>
              <a:rPr lang="en-GB" dirty="0"/>
              <a:t> </a:t>
            </a:r>
            <a:r>
              <a:rPr lang="en-GB" dirty="0" err="1"/>
              <a:t>eglurhaol</a:t>
            </a:r>
            <a:r>
              <a:rPr lang="en-GB" dirty="0"/>
              <a:t> </a:t>
            </a:r>
            <a:r>
              <a:rPr lang="en-GB" dirty="0" err="1"/>
              <a:t>o’r</a:t>
            </a:r>
            <a:r>
              <a:rPr lang="en-GB" dirty="0"/>
              <a:t> PAP</a:t>
            </a:r>
          </a:p>
          <a:p>
            <a:pPr marL="0" indent="0">
              <a:buNone/>
            </a:pPr>
            <a:r>
              <a:rPr lang="en-GB" dirty="0" err="1"/>
              <a:t>Bydd</a:t>
            </a:r>
            <a:r>
              <a:rPr lang="en-GB" dirty="0"/>
              <a:t> </a:t>
            </a:r>
            <a:r>
              <a:rPr lang="en-GB" dirty="0" err="1"/>
              <a:t>angen</a:t>
            </a:r>
            <a:r>
              <a:rPr lang="en-GB" dirty="0"/>
              <a:t> </a:t>
            </a:r>
            <a:r>
              <a:rPr lang="en-GB" dirty="0" err="1"/>
              <a:t>i</a:t>
            </a:r>
            <a:r>
              <a:rPr lang="en-GB" dirty="0"/>
              <a:t> chi </a:t>
            </a:r>
            <a:r>
              <a:rPr lang="en-GB" dirty="0" err="1"/>
              <a:t>gasglu</a:t>
            </a:r>
            <a:r>
              <a:rPr lang="en-GB" dirty="0"/>
              <a:t> a </a:t>
            </a:r>
            <a:r>
              <a:rPr lang="en-GB" dirty="0" err="1"/>
              <a:t>choladu</a:t>
            </a:r>
            <a:r>
              <a:rPr lang="en-GB" dirty="0"/>
              <a:t> </a:t>
            </a:r>
            <a:r>
              <a:rPr lang="en-GB" dirty="0" err="1"/>
              <a:t>enghreifftiau</a:t>
            </a:r>
            <a:r>
              <a:rPr lang="en-GB" dirty="0"/>
              <a:t> </a:t>
            </a:r>
            <a:r>
              <a:rPr lang="en-GB" dirty="0" err="1"/>
              <a:t>eglurhaol</a:t>
            </a:r>
            <a:r>
              <a:rPr lang="en-GB" dirty="0"/>
              <a:t> (</a:t>
            </a:r>
            <a:r>
              <a:rPr lang="en-GB" dirty="0" err="1"/>
              <a:t>h.y</a:t>
            </a:r>
            <a:r>
              <a:rPr lang="en-GB" dirty="0"/>
              <a:t>. </a:t>
            </a:r>
            <a:r>
              <a:rPr lang="en-GB" dirty="0" err="1"/>
              <a:t>enghreifftiau</a:t>
            </a:r>
            <a:r>
              <a:rPr lang="en-GB" dirty="0"/>
              <a:t> </a:t>
            </a:r>
            <a:r>
              <a:rPr lang="en-GB" dirty="0" err="1"/>
              <a:t>sy’n</a:t>
            </a:r>
            <a:r>
              <a:rPr lang="en-GB" dirty="0"/>
              <a:t> </a:t>
            </a:r>
            <a:r>
              <a:rPr lang="en-GB" dirty="0" err="1"/>
              <a:t>amlygu</a:t>
            </a:r>
            <a:r>
              <a:rPr lang="en-GB" dirty="0"/>
              <a:t> </a:t>
            </a:r>
            <a:r>
              <a:rPr lang="en-GB" dirty="0" err="1"/>
              <a:t>cynnydd</a:t>
            </a:r>
            <a:r>
              <a:rPr lang="en-GB" dirty="0"/>
              <a:t> ac </a:t>
            </a:r>
            <a:r>
              <a:rPr lang="en-GB" dirty="0" err="1"/>
              <a:t>sy’n</a:t>
            </a:r>
            <a:r>
              <a:rPr lang="en-GB" dirty="0"/>
              <a:t> </a:t>
            </a:r>
            <a:r>
              <a:rPr lang="en-GB" dirty="0" err="1"/>
              <a:t>galluogi</a:t>
            </a:r>
            <a:r>
              <a:rPr lang="en-GB" dirty="0"/>
              <a:t> </a:t>
            </a:r>
            <a:r>
              <a:rPr lang="en-GB" dirty="0" err="1"/>
              <a:t>adfyfyrio</a:t>
            </a:r>
            <a:r>
              <a:rPr lang="en-GB" dirty="0"/>
              <a:t> </a:t>
            </a:r>
            <a:r>
              <a:rPr lang="en-GB" dirty="0" err="1"/>
              <a:t>arno</a:t>
            </a:r>
            <a:r>
              <a:rPr lang="en-GB" dirty="0"/>
              <a:t>) </a:t>
            </a:r>
            <a:r>
              <a:rPr lang="en-GB" dirty="0" err="1"/>
              <a:t>yn</a:t>
            </a:r>
            <a:r>
              <a:rPr lang="en-GB" dirty="0"/>
              <a:t> </a:t>
            </a:r>
            <a:r>
              <a:rPr lang="en-GB" dirty="0" err="1"/>
              <a:t>gysylltiedig</a:t>
            </a:r>
            <a:r>
              <a:rPr lang="en-GB" dirty="0"/>
              <a:t> â </a:t>
            </a:r>
            <a:r>
              <a:rPr lang="en-GB" dirty="0" err="1"/>
              <a:t>chynllunio</a:t>
            </a:r>
            <a:r>
              <a:rPr lang="en-GB" dirty="0"/>
              <a:t> a </a:t>
            </a:r>
            <a:r>
              <a:rPr lang="en-GB" dirty="0" err="1"/>
              <a:t>gweithredu</a:t>
            </a:r>
            <a:r>
              <a:rPr lang="en-GB" dirty="0"/>
              <a:t> (</a:t>
            </a:r>
            <a:r>
              <a:rPr lang="en-GB" dirty="0" err="1"/>
              <a:t>h.y</a:t>
            </a:r>
            <a:r>
              <a:rPr lang="en-GB" dirty="0"/>
              <a:t>. </a:t>
            </a:r>
            <a:r>
              <a:rPr lang="en-GB" dirty="0" err="1"/>
              <a:t>cymhwyso</a:t>
            </a:r>
            <a:r>
              <a:rPr lang="en-GB" dirty="0"/>
              <a:t>) </a:t>
            </a:r>
            <a:r>
              <a:rPr lang="en-GB" dirty="0" err="1"/>
              <a:t>pob</a:t>
            </a:r>
            <a:r>
              <a:rPr lang="en-GB" dirty="0"/>
              <a:t> </a:t>
            </a:r>
            <a:r>
              <a:rPr lang="en-GB" dirty="0" err="1"/>
              <a:t>egwyddor</a:t>
            </a:r>
            <a:r>
              <a:rPr lang="en-GB" dirty="0"/>
              <a:t> </a:t>
            </a:r>
            <a:r>
              <a:rPr lang="en-GB" dirty="0" err="1"/>
              <a:t>addysgegol</a:t>
            </a:r>
            <a:r>
              <a:rPr lang="en-GB" dirty="0"/>
              <a:t> a </a:t>
            </a:r>
            <a:r>
              <a:rPr lang="en-GB" dirty="0" err="1"/>
              <a:t>ystyriwyd</a:t>
            </a:r>
            <a:r>
              <a:rPr lang="en-GB" dirty="0"/>
              <a:t>. </a:t>
            </a:r>
            <a:r>
              <a:rPr lang="en-GB" dirty="0" err="1"/>
              <a:t>Gallai’r</a:t>
            </a:r>
            <a:r>
              <a:rPr lang="en-GB" dirty="0"/>
              <a:t> </a:t>
            </a:r>
            <a:r>
              <a:rPr lang="en-GB" dirty="0" err="1"/>
              <a:t>enghreifftiau</a:t>
            </a:r>
            <a:r>
              <a:rPr lang="en-GB" dirty="0"/>
              <a:t> </a:t>
            </a:r>
            <a:r>
              <a:rPr lang="en-GB" dirty="0" err="1"/>
              <a:t>hyn</a:t>
            </a:r>
            <a:r>
              <a:rPr lang="en-GB" dirty="0"/>
              <a:t> </a:t>
            </a:r>
            <a:r>
              <a:rPr lang="en-GB" dirty="0" err="1"/>
              <a:t>gynnwys</a:t>
            </a:r>
            <a:r>
              <a:rPr lang="en-GB" dirty="0"/>
              <a:t> </a:t>
            </a:r>
            <a:r>
              <a:rPr lang="en-GB" dirty="0" err="1"/>
              <a:t>rhai</a:t>
            </a:r>
            <a:r>
              <a:rPr lang="en-GB" dirty="0"/>
              <a:t> </a:t>
            </a:r>
            <a:r>
              <a:rPr lang="en-GB" dirty="0" err="1"/>
              <a:t>o’r</a:t>
            </a:r>
            <a:r>
              <a:rPr lang="en-GB" dirty="0"/>
              <a:t> </a:t>
            </a:r>
            <a:r>
              <a:rPr lang="en-GB" dirty="0" err="1"/>
              <a:t>canlynol</a:t>
            </a:r>
            <a:r>
              <a:rPr lang="en-GB" dirty="0"/>
              <a:t>:</a:t>
            </a:r>
          </a:p>
          <a:p>
            <a:r>
              <a:rPr lang="en-GB" dirty="0" err="1"/>
              <a:t>cynlluniau</a:t>
            </a:r>
            <a:r>
              <a:rPr lang="en-GB" dirty="0"/>
              <a:t> </a:t>
            </a:r>
            <a:r>
              <a:rPr lang="en-GB" dirty="0" err="1"/>
              <a:t>gwersi</a:t>
            </a:r>
            <a:r>
              <a:rPr lang="en-GB" dirty="0"/>
              <a:t> (</a:t>
            </a:r>
            <a:r>
              <a:rPr lang="en-GB" dirty="0" err="1"/>
              <a:t>neu</a:t>
            </a:r>
            <a:r>
              <a:rPr lang="en-GB" dirty="0"/>
              <a:t> </a:t>
            </a:r>
            <a:r>
              <a:rPr lang="en-GB" dirty="0" err="1"/>
              <a:t>rannau</a:t>
            </a:r>
            <a:r>
              <a:rPr lang="en-GB" dirty="0"/>
              <a:t> </a:t>
            </a:r>
            <a:r>
              <a:rPr lang="en-GB" dirty="0" err="1"/>
              <a:t>perthnasol</a:t>
            </a:r>
            <a:r>
              <a:rPr lang="en-GB" dirty="0"/>
              <a:t> o </a:t>
            </a:r>
            <a:r>
              <a:rPr lang="en-GB" dirty="0" err="1"/>
              <a:t>gynlluniau</a:t>
            </a:r>
            <a:r>
              <a:rPr lang="en-GB" dirty="0"/>
              <a:t> </a:t>
            </a:r>
            <a:r>
              <a:rPr lang="en-GB" dirty="0" err="1"/>
              <a:t>gwersi</a:t>
            </a:r>
            <a:r>
              <a:rPr lang="en-GB" dirty="0"/>
              <a:t>);</a:t>
            </a:r>
          </a:p>
          <a:p>
            <a:r>
              <a:rPr lang="en-GB" dirty="0" err="1"/>
              <a:t>adfyfyrdodau</a:t>
            </a:r>
            <a:r>
              <a:rPr lang="en-GB" dirty="0"/>
              <a:t> </a:t>
            </a:r>
            <a:r>
              <a:rPr lang="en-GB" dirty="0" err="1"/>
              <a:t>ar</a:t>
            </a:r>
            <a:r>
              <a:rPr lang="en-GB" dirty="0"/>
              <a:t> </a:t>
            </a:r>
            <a:r>
              <a:rPr lang="en-GB" dirty="0" err="1"/>
              <a:t>wersi</a:t>
            </a:r>
            <a:r>
              <a:rPr lang="en-GB" dirty="0"/>
              <a:t> (</a:t>
            </a:r>
            <a:r>
              <a:rPr lang="en-GB" dirty="0" err="1"/>
              <a:t>neu</a:t>
            </a:r>
            <a:r>
              <a:rPr lang="en-GB" dirty="0"/>
              <a:t> </a:t>
            </a:r>
            <a:r>
              <a:rPr lang="en-GB" dirty="0" err="1"/>
              <a:t>rannau</a:t>
            </a:r>
            <a:r>
              <a:rPr lang="en-GB" dirty="0"/>
              <a:t> </a:t>
            </a:r>
            <a:r>
              <a:rPr lang="en-GB" dirty="0" err="1"/>
              <a:t>perthnasol</a:t>
            </a:r>
            <a:r>
              <a:rPr lang="en-GB" dirty="0"/>
              <a:t> o </a:t>
            </a:r>
            <a:r>
              <a:rPr lang="en-GB" dirty="0" err="1"/>
              <a:t>adfyfyrdodau</a:t>
            </a:r>
            <a:r>
              <a:rPr lang="en-GB" dirty="0"/>
              <a:t> </a:t>
            </a:r>
            <a:r>
              <a:rPr lang="en-GB" dirty="0" err="1"/>
              <a:t>ar</a:t>
            </a:r>
            <a:r>
              <a:rPr lang="en-GB" dirty="0"/>
              <a:t> </a:t>
            </a:r>
            <a:r>
              <a:rPr lang="en-GB" dirty="0" err="1"/>
              <a:t>wersi</a:t>
            </a:r>
            <a:r>
              <a:rPr lang="en-GB" dirty="0"/>
              <a:t>);</a:t>
            </a:r>
          </a:p>
          <a:p>
            <a:r>
              <a:rPr lang="en-GB" dirty="0" err="1"/>
              <a:t>enghreifftiau</a:t>
            </a:r>
            <a:r>
              <a:rPr lang="en-GB" dirty="0"/>
              <a:t> o </a:t>
            </a:r>
            <a:r>
              <a:rPr lang="en-GB" dirty="0" err="1"/>
              <a:t>waith</a:t>
            </a:r>
            <a:r>
              <a:rPr lang="en-GB" dirty="0"/>
              <a:t> </a:t>
            </a:r>
            <a:r>
              <a:rPr lang="en-GB" dirty="0" err="1"/>
              <a:t>dysgwyr</a:t>
            </a:r>
            <a:r>
              <a:rPr lang="en-GB" dirty="0"/>
              <a:t>/</a:t>
            </a:r>
            <a:r>
              <a:rPr lang="en-GB" dirty="0" err="1"/>
              <a:t>ymatebion</a:t>
            </a:r>
            <a:r>
              <a:rPr lang="en-GB" dirty="0"/>
              <a:t> </a:t>
            </a:r>
            <a:r>
              <a:rPr lang="en-GB" dirty="0" err="1"/>
              <a:t>dysgwyr</a:t>
            </a:r>
            <a:r>
              <a:rPr lang="en-GB" dirty="0"/>
              <a:t> </a:t>
            </a:r>
            <a:r>
              <a:rPr lang="en-GB" dirty="0" err="1"/>
              <a:t>i</a:t>
            </a:r>
            <a:r>
              <a:rPr lang="en-GB" dirty="0"/>
              <a:t> </a:t>
            </a:r>
            <a:r>
              <a:rPr lang="en-GB" dirty="0" err="1"/>
              <a:t>dasgau</a:t>
            </a:r>
            <a:r>
              <a:rPr lang="en-GB" dirty="0"/>
              <a:t>;</a:t>
            </a:r>
          </a:p>
          <a:p>
            <a:r>
              <a:rPr lang="en-GB" dirty="0" err="1"/>
              <a:t>ffotograffau</a:t>
            </a:r>
            <a:r>
              <a:rPr lang="en-GB" dirty="0"/>
              <a:t> (</a:t>
            </a:r>
            <a:r>
              <a:rPr lang="en-GB" dirty="0" err="1"/>
              <a:t>ar</a:t>
            </a:r>
            <a:r>
              <a:rPr lang="en-GB" dirty="0"/>
              <a:t> </a:t>
            </a:r>
            <a:r>
              <a:rPr lang="en-GB" dirty="0" err="1"/>
              <a:t>yr</a:t>
            </a:r>
            <a:r>
              <a:rPr lang="en-GB" dirty="0"/>
              <a:t> </a:t>
            </a:r>
            <a:r>
              <a:rPr lang="en-GB" dirty="0" err="1"/>
              <a:t>amod</a:t>
            </a:r>
            <a:r>
              <a:rPr lang="en-GB" dirty="0"/>
              <a:t> y </a:t>
            </a:r>
            <a:r>
              <a:rPr lang="en-GB" dirty="0" err="1"/>
              <a:t>cafwyd</a:t>
            </a:r>
            <a:r>
              <a:rPr lang="en-GB" dirty="0"/>
              <a:t> </a:t>
            </a:r>
            <a:r>
              <a:rPr lang="en-GB" dirty="0" err="1"/>
              <a:t>caniatâd</a:t>
            </a:r>
            <a:r>
              <a:rPr lang="en-GB" dirty="0"/>
              <a:t> </a:t>
            </a:r>
            <a:r>
              <a:rPr lang="en-GB" dirty="0" err="1"/>
              <a:t>gan</a:t>
            </a:r>
            <a:r>
              <a:rPr lang="en-GB" dirty="0"/>
              <a:t> </a:t>
            </a:r>
            <a:r>
              <a:rPr lang="en-GB" dirty="0" err="1"/>
              <a:t>yr</a:t>
            </a:r>
            <a:r>
              <a:rPr lang="en-GB" dirty="0"/>
              <a:t> </a:t>
            </a:r>
            <a:r>
              <a:rPr lang="en-GB" dirty="0" err="1"/>
              <a:t>ysgol</a:t>
            </a:r>
            <a:r>
              <a:rPr lang="en-GB" dirty="0"/>
              <a:t>);</a:t>
            </a:r>
          </a:p>
          <a:p>
            <a:r>
              <a:rPr lang="en-GB" dirty="0" err="1"/>
              <a:t>sylwadau</a:t>
            </a:r>
            <a:r>
              <a:rPr lang="en-GB" dirty="0"/>
              <a:t> o </a:t>
            </a:r>
            <a:r>
              <a:rPr lang="en-GB" dirty="0" err="1"/>
              <a:t>adborth</a:t>
            </a:r>
            <a:r>
              <a:rPr lang="en-GB" dirty="0"/>
              <a:t> </a:t>
            </a:r>
            <a:r>
              <a:rPr lang="en-GB" dirty="0" err="1"/>
              <a:t>ffurfiannol</a:t>
            </a:r>
            <a:r>
              <a:rPr lang="en-GB" dirty="0"/>
              <a:t>; </a:t>
            </a:r>
          </a:p>
          <a:p>
            <a:r>
              <a:rPr lang="en-GB" dirty="0" err="1"/>
              <a:t>nodiadau</a:t>
            </a:r>
            <a:r>
              <a:rPr lang="en-GB" dirty="0"/>
              <a:t> o </a:t>
            </a:r>
            <a:r>
              <a:rPr lang="en-GB" dirty="0" err="1"/>
              <a:t>arsylwadau</a:t>
            </a:r>
            <a:r>
              <a:rPr lang="en-GB" dirty="0"/>
              <a:t> PAP </a:t>
            </a:r>
            <a:r>
              <a:rPr lang="en-GB" dirty="0" err="1"/>
              <a:t>perthnasol</a:t>
            </a:r>
            <a:r>
              <a:rPr lang="en-GB" dirty="0"/>
              <a:t> </a:t>
            </a:r>
            <a:r>
              <a:rPr lang="en-GB" dirty="0" err="1"/>
              <a:t>neu</a:t>
            </a:r>
            <a:r>
              <a:rPr lang="en-GB" dirty="0"/>
              <a:t> </a:t>
            </a:r>
            <a:r>
              <a:rPr lang="en-GB" dirty="0" err="1"/>
              <a:t>brofiadau</a:t>
            </a:r>
            <a:r>
              <a:rPr lang="en-GB" dirty="0"/>
              <a:t> </a:t>
            </a:r>
            <a:r>
              <a:rPr lang="en-GB" dirty="0" err="1"/>
              <a:t>pontio</a:t>
            </a:r>
            <a:r>
              <a:rPr lang="en-GB" dirty="0"/>
              <a:t>. </a:t>
            </a:r>
          </a:p>
          <a:p>
            <a:endParaRPr lang="en-GB" dirty="0"/>
          </a:p>
        </p:txBody>
      </p:sp>
      <p:sp>
        <p:nvSpPr>
          <p:cNvPr id="4" name="Content Placeholder 3"/>
          <p:cNvSpPr>
            <a:spLocks noGrp="1"/>
          </p:cNvSpPr>
          <p:nvPr>
            <p:ph sz="half" idx="2"/>
          </p:nvPr>
        </p:nvSpPr>
        <p:spPr>
          <a:xfrm>
            <a:off x="6172200" y="493222"/>
            <a:ext cx="5181600" cy="5683741"/>
          </a:xfrm>
        </p:spPr>
        <p:txBody>
          <a:bodyPr>
            <a:normAutofit fontScale="77500" lnSpcReduction="20000"/>
          </a:bodyPr>
          <a:lstStyle/>
          <a:p>
            <a:pPr marL="0" indent="0">
              <a:buNone/>
            </a:pPr>
            <a:r>
              <a:rPr lang="en-GB" dirty="0"/>
              <a:t>The presentation of illustrative examples from PTE</a:t>
            </a:r>
          </a:p>
          <a:p>
            <a:pPr marL="0" indent="0">
              <a:buNone/>
            </a:pPr>
            <a:r>
              <a:rPr lang="en-GB" dirty="0"/>
              <a:t>You will need to collect and collate illustrative examples (i.e. examples that exemplify and enable reflection of progress) related to the planning and implementation (i.e. the application) of each pedagogical principle considered. These examples might include some of the following:</a:t>
            </a:r>
          </a:p>
          <a:p>
            <a:pPr marL="0" indent="0">
              <a:buNone/>
            </a:pPr>
            <a:r>
              <a:rPr lang="en-GB" dirty="0"/>
              <a:t>• lesson plans (or relevant parts from lesson plans);</a:t>
            </a:r>
          </a:p>
          <a:p>
            <a:pPr marL="0" indent="0">
              <a:buNone/>
            </a:pPr>
            <a:r>
              <a:rPr lang="en-GB" dirty="0"/>
              <a:t>• lesson reflections (or relevant parts from lesson reflections);</a:t>
            </a:r>
          </a:p>
          <a:p>
            <a:pPr marL="0" indent="0">
              <a:buNone/>
            </a:pPr>
            <a:r>
              <a:rPr lang="en-GB" dirty="0"/>
              <a:t>• examples of learner work/learner responses to tasks;</a:t>
            </a:r>
          </a:p>
          <a:p>
            <a:pPr marL="0" indent="0">
              <a:buNone/>
            </a:pPr>
            <a:r>
              <a:rPr lang="en-GB" dirty="0"/>
              <a:t>• photographs (provided permission has been sought from school);</a:t>
            </a:r>
          </a:p>
          <a:p>
            <a:r>
              <a:rPr lang="en-GB" dirty="0"/>
              <a:t>comments from formative feedback; </a:t>
            </a:r>
          </a:p>
          <a:p>
            <a:r>
              <a:rPr lang="en-GB" dirty="0"/>
              <a:t>notes from relevant PTE observations or bridging experiences. </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65971" y="6102927"/>
            <a:ext cx="304800" cy="304800"/>
          </a:xfrm>
          <a:prstGeom prst="rect">
            <a:avLst/>
          </a:prstGeom>
        </p:spPr>
      </p:pic>
    </p:spTree>
    <p:extLst>
      <p:ext uri="{BB962C8B-B14F-4D97-AF65-F5344CB8AC3E}">
        <p14:creationId xmlns:p14="http://schemas.microsoft.com/office/powerpoint/2010/main" val="13532402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616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04553"/>
            <a:ext cx="5181600" cy="5772410"/>
          </a:xfrm>
        </p:spPr>
        <p:txBody>
          <a:bodyPr>
            <a:normAutofit fontScale="92500"/>
          </a:bodyPr>
          <a:lstStyle/>
          <a:p>
            <a:pPr marL="0" indent="0">
              <a:buNone/>
            </a:pPr>
            <a:r>
              <a:rPr lang="en-GB" dirty="0" err="1"/>
              <a:t>Sylwer</a:t>
            </a:r>
            <a:r>
              <a:rPr lang="en-GB" dirty="0"/>
              <a:t> </a:t>
            </a:r>
            <a:r>
              <a:rPr lang="en-GB" dirty="0" err="1"/>
              <a:t>nad</a:t>
            </a:r>
            <a:r>
              <a:rPr lang="en-GB" dirty="0"/>
              <a:t> </a:t>
            </a:r>
            <a:r>
              <a:rPr lang="en-GB" dirty="0" err="1"/>
              <a:t>yw’r</a:t>
            </a:r>
            <a:r>
              <a:rPr lang="en-GB" dirty="0"/>
              <a:t> </a:t>
            </a:r>
            <a:r>
              <a:rPr lang="en-GB" dirty="0" err="1"/>
              <a:t>rhestr</a:t>
            </a:r>
            <a:r>
              <a:rPr lang="en-GB" dirty="0"/>
              <a:t> </a:t>
            </a:r>
            <a:r>
              <a:rPr lang="en-GB" dirty="0" err="1"/>
              <a:t>uchod</a:t>
            </a:r>
            <a:r>
              <a:rPr lang="en-GB" dirty="0"/>
              <a:t> </a:t>
            </a:r>
            <a:r>
              <a:rPr lang="en-GB" dirty="0" err="1"/>
              <a:t>yn</a:t>
            </a:r>
            <a:r>
              <a:rPr lang="en-GB" dirty="0"/>
              <a:t> un </a:t>
            </a:r>
            <a:r>
              <a:rPr lang="en-GB" dirty="0" err="1"/>
              <a:t>gyflawn</a:t>
            </a:r>
            <a:r>
              <a:rPr lang="en-GB" dirty="0"/>
              <a:t> ac felly </a:t>
            </a:r>
            <a:r>
              <a:rPr lang="en-GB" dirty="0" err="1"/>
              <a:t>gallech</a:t>
            </a:r>
            <a:r>
              <a:rPr lang="en-GB" dirty="0"/>
              <a:t> </a:t>
            </a:r>
            <a:r>
              <a:rPr lang="en-GB" dirty="0" err="1"/>
              <a:t>gynnwys</a:t>
            </a:r>
            <a:r>
              <a:rPr lang="en-GB" dirty="0"/>
              <a:t> </a:t>
            </a:r>
            <a:r>
              <a:rPr lang="en-GB" dirty="0" err="1"/>
              <a:t>enghreifftiau</a:t>
            </a:r>
            <a:r>
              <a:rPr lang="en-GB" dirty="0"/>
              <a:t> </a:t>
            </a:r>
            <a:r>
              <a:rPr lang="en-GB" dirty="0" err="1"/>
              <a:t>eraill</a:t>
            </a:r>
            <a:r>
              <a:rPr lang="en-GB" dirty="0"/>
              <a:t> </a:t>
            </a:r>
            <a:r>
              <a:rPr lang="en-GB" dirty="0" err="1"/>
              <a:t>o’r</a:t>
            </a:r>
            <a:r>
              <a:rPr lang="en-GB" dirty="0"/>
              <a:t> PAP y </a:t>
            </a:r>
            <a:r>
              <a:rPr lang="en-GB" dirty="0" err="1"/>
              <a:t>gallai</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adfyfyrio</a:t>
            </a:r>
            <a:r>
              <a:rPr lang="en-GB" dirty="0"/>
              <a:t> </a:t>
            </a:r>
            <a:r>
              <a:rPr lang="en-GB" dirty="0" err="1"/>
              <a:t>arnynt</a:t>
            </a:r>
            <a:r>
              <a:rPr lang="en-GB" dirty="0"/>
              <a:t>, </a:t>
            </a:r>
            <a:r>
              <a:rPr lang="en-GB" dirty="0" err="1"/>
              <a:t>lle</a:t>
            </a:r>
            <a:r>
              <a:rPr lang="en-GB" dirty="0"/>
              <a:t> </a:t>
            </a:r>
            <a:r>
              <a:rPr lang="en-GB" dirty="0" err="1"/>
              <a:t>bo’n</a:t>
            </a:r>
            <a:r>
              <a:rPr lang="en-GB" dirty="0"/>
              <a:t> </a:t>
            </a:r>
            <a:r>
              <a:rPr lang="en-GB" dirty="0" err="1"/>
              <a:t>briodol</a:t>
            </a:r>
            <a:r>
              <a:rPr lang="en-GB" dirty="0"/>
              <a:t>. </a:t>
            </a:r>
            <a:r>
              <a:rPr lang="en-GB" dirty="0" err="1"/>
              <a:t>Fel</a:t>
            </a:r>
            <a:r>
              <a:rPr lang="en-GB" dirty="0"/>
              <a:t> </a:t>
            </a:r>
            <a:r>
              <a:rPr lang="en-GB" dirty="0" err="1"/>
              <a:t>arwydd</a:t>
            </a:r>
            <a:r>
              <a:rPr lang="en-GB" dirty="0"/>
              <a:t> </a:t>
            </a:r>
            <a:r>
              <a:rPr lang="en-GB" dirty="0" err="1"/>
              <a:t>cyffredinol</a:t>
            </a:r>
            <a:r>
              <a:rPr lang="en-GB" dirty="0"/>
              <a:t> </a:t>
            </a:r>
            <a:r>
              <a:rPr lang="en-GB" dirty="0" err="1"/>
              <a:t>o’r</a:t>
            </a:r>
            <a:r>
              <a:rPr lang="en-GB" dirty="0"/>
              <a:t> </a:t>
            </a:r>
            <a:r>
              <a:rPr lang="en-GB" dirty="0" err="1"/>
              <a:t>disgwyliadau</a:t>
            </a:r>
            <a:r>
              <a:rPr lang="en-GB" dirty="0"/>
              <a:t>, </a:t>
            </a:r>
            <a:r>
              <a:rPr lang="en-GB" dirty="0" err="1"/>
              <a:t>dylech</a:t>
            </a:r>
            <a:r>
              <a:rPr lang="en-GB" dirty="0"/>
              <a:t> </a:t>
            </a:r>
            <a:r>
              <a:rPr lang="en-GB" dirty="0" err="1"/>
              <a:t>anelu</a:t>
            </a:r>
            <a:r>
              <a:rPr lang="en-GB" dirty="0"/>
              <a:t> at </a:t>
            </a:r>
            <a:r>
              <a:rPr lang="en-GB" dirty="0" err="1"/>
              <a:t>gael</a:t>
            </a:r>
            <a:r>
              <a:rPr lang="en-GB" dirty="0"/>
              <a:t> o </a:t>
            </a:r>
            <a:r>
              <a:rPr lang="en-GB" dirty="0" err="1"/>
              <a:t>leiaf</a:t>
            </a:r>
            <a:r>
              <a:rPr lang="en-GB" dirty="0"/>
              <a:t> </a:t>
            </a:r>
            <a:r>
              <a:rPr lang="en-GB" dirty="0" err="1"/>
              <a:t>dair</a:t>
            </a:r>
            <a:r>
              <a:rPr lang="en-GB" dirty="0"/>
              <a:t> </a:t>
            </a:r>
            <a:r>
              <a:rPr lang="en-GB" dirty="0" err="1"/>
              <a:t>enghraifft</a:t>
            </a:r>
            <a:r>
              <a:rPr lang="en-GB" dirty="0"/>
              <a:t> o </a:t>
            </a:r>
            <a:r>
              <a:rPr lang="en-GB" dirty="0" err="1"/>
              <a:t>gymhwyso</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egwyddor</a:t>
            </a:r>
            <a:r>
              <a:rPr lang="en-GB" dirty="0"/>
              <a:t> </a:t>
            </a:r>
            <a:r>
              <a:rPr lang="en-GB" dirty="0" err="1"/>
              <a:t>addysgegol</a:t>
            </a:r>
            <a:r>
              <a:rPr lang="en-GB" dirty="0"/>
              <a:t>. </a:t>
            </a:r>
            <a:r>
              <a:rPr lang="en-GB" dirty="0" err="1"/>
              <a:t>Gallai’r</a:t>
            </a:r>
            <a:r>
              <a:rPr lang="en-GB" dirty="0"/>
              <a:t> </a:t>
            </a:r>
            <a:r>
              <a:rPr lang="en-GB" dirty="0" err="1"/>
              <a:t>rhain</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un </a:t>
            </a:r>
            <a:r>
              <a:rPr lang="en-GB" dirty="0" err="1"/>
              <a:t>wers</a:t>
            </a:r>
            <a:r>
              <a:rPr lang="en-GB" dirty="0"/>
              <a:t> </a:t>
            </a:r>
            <a:r>
              <a:rPr lang="en-GB" dirty="0" err="1"/>
              <a:t>neu</a:t>
            </a:r>
            <a:r>
              <a:rPr lang="en-GB" dirty="0"/>
              <a:t> </a:t>
            </a:r>
            <a:r>
              <a:rPr lang="en-GB" dirty="0" err="1"/>
              <a:t>nifer</a:t>
            </a:r>
            <a:r>
              <a:rPr lang="en-GB" dirty="0"/>
              <a:t> o </a:t>
            </a:r>
            <a:r>
              <a:rPr lang="en-GB" dirty="0" err="1"/>
              <a:t>wersi</a:t>
            </a:r>
            <a:r>
              <a:rPr lang="en-GB" dirty="0"/>
              <a:t>. </a:t>
            </a:r>
            <a:r>
              <a:rPr lang="en-GB" dirty="0" err="1"/>
              <a:t>Gallai</a:t>
            </a:r>
            <a:r>
              <a:rPr lang="en-GB" dirty="0"/>
              <a:t> </a:t>
            </a:r>
            <a:r>
              <a:rPr lang="en-GB" dirty="0" err="1"/>
              <a:t>rhai</a:t>
            </a:r>
            <a:r>
              <a:rPr lang="en-GB" dirty="0"/>
              <a:t> </a:t>
            </a:r>
            <a:r>
              <a:rPr lang="en-GB" dirty="0" err="1"/>
              <a:t>enghreifftiau</a:t>
            </a:r>
            <a:r>
              <a:rPr lang="en-GB" dirty="0"/>
              <a:t> </a:t>
            </a:r>
            <a:r>
              <a:rPr lang="en-GB" dirty="0" err="1"/>
              <a:t>ymwneud</a:t>
            </a:r>
            <a:r>
              <a:rPr lang="en-GB" dirty="0"/>
              <a:t> ag un </a:t>
            </a:r>
            <a:r>
              <a:rPr lang="en-GB" dirty="0" err="1"/>
              <a:t>neu</a:t>
            </a:r>
            <a:r>
              <a:rPr lang="en-GB" dirty="0"/>
              <a:t> </a:t>
            </a:r>
            <a:r>
              <a:rPr lang="en-GB" dirty="0" err="1"/>
              <a:t>fwy</a:t>
            </a:r>
            <a:r>
              <a:rPr lang="en-GB" dirty="0"/>
              <a:t> o </a:t>
            </a:r>
            <a:r>
              <a:rPr lang="en-GB" dirty="0" err="1"/>
              <a:t>egwyddorion</a:t>
            </a:r>
            <a:r>
              <a:rPr lang="en-GB" dirty="0"/>
              <a:t> </a:t>
            </a:r>
            <a:r>
              <a:rPr lang="en-GB" dirty="0" err="1"/>
              <a:t>addysgegol</a:t>
            </a:r>
            <a:r>
              <a:rPr lang="en-GB" dirty="0"/>
              <a:t> (</a:t>
            </a:r>
            <a:r>
              <a:rPr lang="en-GB" dirty="0" err="1"/>
              <a:t>h.y</a:t>
            </a:r>
            <a:r>
              <a:rPr lang="en-GB" dirty="0"/>
              <a:t>. </a:t>
            </a:r>
            <a:r>
              <a:rPr lang="en-GB" dirty="0" err="1"/>
              <a:t>gallai</a:t>
            </a:r>
            <a:r>
              <a:rPr lang="en-GB" dirty="0"/>
              <a:t> </a:t>
            </a:r>
            <a:r>
              <a:rPr lang="en-GB" dirty="0" err="1"/>
              <a:t>fod</a:t>
            </a:r>
            <a:r>
              <a:rPr lang="en-GB" dirty="0"/>
              <a:t> </a:t>
            </a:r>
            <a:r>
              <a:rPr lang="en-GB" dirty="0" err="1"/>
              <a:t>yn</a:t>
            </a:r>
            <a:r>
              <a:rPr lang="en-GB" dirty="0"/>
              <a:t> </a:t>
            </a:r>
            <a:r>
              <a:rPr lang="en-GB" dirty="0" err="1"/>
              <a:t>bosibl</a:t>
            </a:r>
            <a:r>
              <a:rPr lang="en-GB" dirty="0"/>
              <a:t> </a:t>
            </a:r>
            <a:r>
              <a:rPr lang="en-GB" dirty="0" err="1"/>
              <a:t>defnyddio’r</a:t>
            </a:r>
            <a:r>
              <a:rPr lang="en-GB" dirty="0"/>
              <a:t> un </a:t>
            </a:r>
            <a:r>
              <a:rPr lang="en-GB" dirty="0" err="1"/>
              <a:t>enghreifftiau</a:t>
            </a:r>
            <a:r>
              <a:rPr lang="en-GB" dirty="0"/>
              <a:t> </a:t>
            </a:r>
            <a:r>
              <a:rPr lang="en-GB" dirty="0" err="1"/>
              <a:t>i</a:t>
            </a:r>
            <a:r>
              <a:rPr lang="en-GB" dirty="0"/>
              <a:t> </a:t>
            </a:r>
            <a:r>
              <a:rPr lang="en-GB" dirty="0" err="1"/>
              <a:t>adfyfyrio</a:t>
            </a:r>
            <a:r>
              <a:rPr lang="en-GB" dirty="0"/>
              <a:t> </a:t>
            </a:r>
            <a:r>
              <a:rPr lang="en-GB" dirty="0" err="1"/>
              <a:t>ar</a:t>
            </a:r>
            <a:r>
              <a:rPr lang="en-GB" dirty="0"/>
              <a:t> </a:t>
            </a:r>
            <a:r>
              <a:rPr lang="en-GB" dirty="0" err="1"/>
              <a:t>fwy</a:t>
            </a:r>
            <a:r>
              <a:rPr lang="en-GB" dirty="0"/>
              <a:t> nag un </a:t>
            </a:r>
            <a:r>
              <a:rPr lang="en-GB" dirty="0" err="1"/>
              <a:t>egwyddor</a:t>
            </a:r>
            <a:r>
              <a:rPr lang="en-GB" dirty="0"/>
              <a:t> </a:t>
            </a:r>
            <a:r>
              <a:rPr lang="en-GB" dirty="0" err="1"/>
              <a:t>addysgegol</a:t>
            </a:r>
            <a:r>
              <a:rPr lang="en-GB" dirty="0"/>
              <a:t>).</a:t>
            </a:r>
          </a:p>
        </p:txBody>
      </p:sp>
      <p:sp>
        <p:nvSpPr>
          <p:cNvPr id="4" name="Content Placeholder 3"/>
          <p:cNvSpPr>
            <a:spLocks noGrp="1"/>
          </p:cNvSpPr>
          <p:nvPr>
            <p:ph sz="half" idx="2"/>
          </p:nvPr>
        </p:nvSpPr>
        <p:spPr>
          <a:xfrm>
            <a:off x="6172200" y="404553"/>
            <a:ext cx="5181600" cy="5772410"/>
          </a:xfrm>
        </p:spPr>
        <p:txBody>
          <a:bodyPr>
            <a:normAutofit fontScale="92500"/>
          </a:bodyPr>
          <a:lstStyle/>
          <a:p>
            <a:pPr marL="0" indent="0">
              <a:buNone/>
            </a:pPr>
            <a:r>
              <a:rPr lang="en-GB" dirty="0"/>
              <a:t>Please note that the above list is not exhaustive and therefore you could include other PTE examples that may be relevant to reflect on where appropriate. As a general indication of expectations, you should aim to have at least three examples of application for each pedagogical principle. These may relate to one or several lessons. Some examples might relate to one or more pedagogical principle (i.e. it could be possible to use the same examples in reflecting on more than one pedagogical principle).</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49345" y="6024563"/>
            <a:ext cx="304800" cy="304800"/>
          </a:xfrm>
          <a:prstGeom prst="rect">
            <a:avLst/>
          </a:prstGeom>
        </p:spPr>
      </p:pic>
    </p:spTree>
    <p:extLst>
      <p:ext uri="{BB962C8B-B14F-4D97-AF65-F5344CB8AC3E}">
        <p14:creationId xmlns:p14="http://schemas.microsoft.com/office/powerpoint/2010/main" val="25799620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2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76596"/>
            <a:ext cx="5181600" cy="5700367"/>
          </a:xfrm>
        </p:spPr>
        <p:txBody>
          <a:bodyPr>
            <a:normAutofit fontScale="85000" lnSpcReduction="20000"/>
          </a:bodyPr>
          <a:lstStyle/>
          <a:p>
            <a:r>
              <a:rPr lang="en-GB" dirty="0" err="1"/>
              <a:t>Ar</a:t>
            </a:r>
            <a:r>
              <a:rPr lang="en-GB" dirty="0"/>
              <a:t> </a:t>
            </a:r>
            <a:r>
              <a:rPr lang="en-GB" dirty="0" err="1"/>
              <a:t>gyfer</a:t>
            </a:r>
            <a:r>
              <a:rPr lang="en-GB" dirty="0"/>
              <a:t> </a:t>
            </a:r>
            <a:r>
              <a:rPr lang="en-GB" dirty="0" err="1"/>
              <a:t>yr</a:t>
            </a:r>
            <a:r>
              <a:rPr lang="en-GB" dirty="0"/>
              <a:t> </a:t>
            </a:r>
            <a:r>
              <a:rPr lang="en-GB" dirty="0" err="1"/>
              <a:t>enghreifftiau</a:t>
            </a:r>
            <a:r>
              <a:rPr lang="en-GB" dirty="0"/>
              <a:t> </a:t>
            </a:r>
            <a:r>
              <a:rPr lang="en-GB" dirty="0" err="1"/>
              <a:t>sydd</a:t>
            </a:r>
            <a:r>
              <a:rPr lang="en-GB" dirty="0"/>
              <a:t> </a:t>
            </a:r>
            <a:r>
              <a:rPr lang="en-GB" dirty="0" err="1"/>
              <a:t>wedi’u</a:t>
            </a:r>
            <a:r>
              <a:rPr lang="en-GB" dirty="0"/>
              <a:t> </a:t>
            </a:r>
            <a:r>
              <a:rPr lang="en-GB" dirty="0" err="1"/>
              <a:t>cynnwys</a:t>
            </a:r>
            <a:r>
              <a:rPr lang="en-GB" dirty="0"/>
              <a:t>, </a:t>
            </a:r>
            <a:r>
              <a:rPr lang="en-GB" dirty="0" err="1"/>
              <a:t>dylech</a:t>
            </a:r>
            <a:r>
              <a:rPr lang="en-GB" dirty="0"/>
              <a:t> </a:t>
            </a:r>
            <a:r>
              <a:rPr lang="en-GB" dirty="0" err="1"/>
              <a:t>geisio’u</a:t>
            </a:r>
            <a:r>
              <a:rPr lang="en-GB" dirty="0"/>
              <a:t> </a:t>
            </a:r>
            <a:r>
              <a:rPr lang="en-GB" dirty="0" err="1"/>
              <a:t>hanodi</a:t>
            </a:r>
            <a:r>
              <a:rPr lang="en-GB" dirty="0"/>
              <a:t> </a:t>
            </a:r>
            <a:r>
              <a:rPr lang="en-GB" dirty="0" err="1"/>
              <a:t>â’r</a:t>
            </a:r>
            <a:r>
              <a:rPr lang="en-GB" dirty="0"/>
              <a:t> </a:t>
            </a:r>
            <a:r>
              <a:rPr lang="en-GB" dirty="0" err="1"/>
              <a:t>canlynol</a:t>
            </a:r>
            <a:r>
              <a:rPr lang="en-GB" dirty="0"/>
              <a:t>: </a:t>
            </a:r>
          </a:p>
          <a:p>
            <a:r>
              <a:rPr lang="en-GB" dirty="0" err="1"/>
              <a:t>nodiadau</a:t>
            </a:r>
            <a:r>
              <a:rPr lang="en-GB" dirty="0"/>
              <a:t> am </a:t>
            </a:r>
            <a:r>
              <a:rPr lang="en-GB" dirty="0" err="1"/>
              <a:t>gyd-destun</a:t>
            </a:r>
            <a:r>
              <a:rPr lang="en-GB" dirty="0"/>
              <a:t> y </a:t>
            </a:r>
            <a:r>
              <a:rPr lang="en-GB" dirty="0" err="1"/>
              <a:t>cymhwyso</a:t>
            </a:r>
            <a:r>
              <a:rPr lang="en-GB" dirty="0"/>
              <a:t> (</a:t>
            </a:r>
            <a:r>
              <a:rPr lang="en-GB" dirty="0" err="1"/>
              <a:t>e.e</a:t>
            </a:r>
            <a:r>
              <a:rPr lang="en-GB" dirty="0"/>
              <a:t>. </a:t>
            </a:r>
            <a:r>
              <a:rPr lang="en-GB" dirty="0" err="1"/>
              <a:t>oed</a:t>
            </a:r>
            <a:r>
              <a:rPr lang="en-GB" dirty="0"/>
              <a:t>/</a:t>
            </a:r>
            <a:r>
              <a:rPr lang="en-GB" dirty="0" err="1"/>
              <a:t>grŵp</a:t>
            </a:r>
            <a:r>
              <a:rPr lang="en-GB" dirty="0"/>
              <a:t>/</a:t>
            </a:r>
            <a:r>
              <a:rPr lang="en-GB" dirty="0" err="1"/>
              <a:t>ffocws</a:t>
            </a:r>
            <a:r>
              <a:rPr lang="en-GB" dirty="0"/>
              <a:t> y </a:t>
            </a:r>
            <a:r>
              <a:rPr lang="en-GB" dirty="0" err="1"/>
              <a:t>wers</a:t>
            </a:r>
            <a:r>
              <a:rPr lang="en-GB" dirty="0"/>
              <a:t> ac </a:t>
            </a:r>
            <a:r>
              <a:rPr lang="en-GB" dirty="0" err="1"/>
              <a:t>ati</a:t>
            </a:r>
            <a:r>
              <a:rPr lang="en-GB" dirty="0"/>
              <a:t>) </a:t>
            </a:r>
          </a:p>
          <a:p>
            <a:r>
              <a:rPr lang="en-GB" dirty="0" err="1"/>
              <a:t>rhesymwaith</a:t>
            </a:r>
            <a:r>
              <a:rPr lang="en-GB" dirty="0"/>
              <a:t> am y </a:t>
            </a:r>
            <a:r>
              <a:rPr lang="en-GB" dirty="0" err="1"/>
              <a:t>dewisiadau</a:t>
            </a:r>
            <a:r>
              <a:rPr lang="en-GB" dirty="0"/>
              <a:t> a </a:t>
            </a:r>
            <a:r>
              <a:rPr lang="en-GB" dirty="0" err="1"/>
              <a:t>wnaed</a:t>
            </a:r>
            <a:r>
              <a:rPr lang="en-GB" dirty="0"/>
              <a:t> </a:t>
            </a:r>
            <a:r>
              <a:rPr lang="en-GB" dirty="0" err="1"/>
              <a:t>wrth</a:t>
            </a:r>
            <a:r>
              <a:rPr lang="en-GB" dirty="0"/>
              <a:t> </a:t>
            </a:r>
            <a:r>
              <a:rPr lang="en-GB" dirty="0" err="1"/>
              <a:t>gymhwyso</a:t>
            </a:r>
            <a:r>
              <a:rPr lang="en-GB" dirty="0"/>
              <a:t> (</a:t>
            </a:r>
            <a:r>
              <a:rPr lang="en-GB" i="1" dirty="0"/>
              <a:t>pam </a:t>
            </a:r>
            <a:r>
              <a:rPr lang="en-GB" dirty="0"/>
              <a:t>y </a:t>
            </a:r>
            <a:r>
              <a:rPr lang="en-GB" dirty="0" err="1"/>
              <a:t>penderfynoch</a:t>
            </a:r>
            <a:r>
              <a:rPr lang="en-GB" dirty="0"/>
              <a:t> chi </a:t>
            </a:r>
            <a:r>
              <a:rPr lang="en-GB" dirty="0" err="1"/>
              <a:t>wneud</a:t>
            </a:r>
            <a:r>
              <a:rPr lang="en-GB" dirty="0"/>
              <a:t> </a:t>
            </a:r>
            <a:r>
              <a:rPr lang="en-GB" dirty="0" err="1"/>
              <a:t>rhywbeth</a:t>
            </a:r>
            <a:r>
              <a:rPr lang="en-GB" dirty="0"/>
              <a:t> </a:t>
            </a:r>
            <a:r>
              <a:rPr lang="en-GB" dirty="0" err="1"/>
              <a:t>mewn</a:t>
            </a:r>
            <a:r>
              <a:rPr lang="en-GB" dirty="0"/>
              <a:t> </a:t>
            </a:r>
            <a:r>
              <a:rPr lang="en-GB" dirty="0" err="1"/>
              <a:t>ffordd</a:t>
            </a:r>
            <a:r>
              <a:rPr lang="en-GB" dirty="0"/>
              <a:t> </a:t>
            </a:r>
            <a:r>
              <a:rPr lang="en-GB" dirty="0" err="1"/>
              <a:t>arbennig</a:t>
            </a:r>
            <a:r>
              <a:rPr lang="en-GB" dirty="0"/>
              <a:t> a </a:t>
            </a:r>
            <a:r>
              <a:rPr lang="en-GB" dirty="0" err="1"/>
              <a:t>beth</a:t>
            </a:r>
            <a:r>
              <a:rPr lang="en-GB" dirty="0"/>
              <a:t> </a:t>
            </a:r>
            <a:r>
              <a:rPr lang="en-GB" dirty="0" err="1"/>
              <a:t>allai</a:t>
            </a:r>
            <a:r>
              <a:rPr lang="en-GB" dirty="0"/>
              <a:t> </a:t>
            </a:r>
            <a:r>
              <a:rPr lang="en-GB" dirty="0" err="1"/>
              <a:t>fod</a:t>
            </a:r>
            <a:r>
              <a:rPr lang="en-GB" dirty="0"/>
              <a:t> </a:t>
            </a:r>
            <a:r>
              <a:rPr lang="en-GB" dirty="0" err="1"/>
              <a:t>wedi</a:t>
            </a:r>
            <a:r>
              <a:rPr lang="en-GB" dirty="0"/>
              <a:t> </a:t>
            </a:r>
            <a:r>
              <a:rPr lang="en-GB" dirty="0" err="1"/>
              <a:t>dylanwadu</a:t>
            </a:r>
            <a:r>
              <a:rPr lang="en-GB" dirty="0"/>
              <a:t> </a:t>
            </a:r>
            <a:r>
              <a:rPr lang="en-GB" dirty="0" err="1"/>
              <a:t>ar</a:t>
            </a:r>
            <a:r>
              <a:rPr lang="en-GB" dirty="0"/>
              <a:t> </a:t>
            </a:r>
            <a:r>
              <a:rPr lang="en-GB" dirty="0" err="1"/>
              <a:t>eich</a:t>
            </a:r>
            <a:r>
              <a:rPr lang="en-GB" dirty="0"/>
              <a:t> </a:t>
            </a:r>
            <a:r>
              <a:rPr lang="en-GB" dirty="0" err="1"/>
              <a:t>dewisiadau</a:t>
            </a:r>
            <a:r>
              <a:rPr lang="en-GB" dirty="0"/>
              <a:t>) </a:t>
            </a:r>
          </a:p>
          <a:p>
            <a:r>
              <a:rPr lang="en-GB" dirty="0" err="1"/>
              <a:t>pwyntiau</a:t>
            </a:r>
            <a:r>
              <a:rPr lang="en-GB" dirty="0"/>
              <a:t> </a:t>
            </a:r>
            <a:r>
              <a:rPr lang="en-GB" dirty="0" err="1"/>
              <a:t>gwerthuso</a:t>
            </a:r>
            <a:r>
              <a:rPr lang="en-GB" dirty="0"/>
              <a:t> </a:t>
            </a:r>
            <a:r>
              <a:rPr lang="en-GB" dirty="0" err="1"/>
              <a:t>yn</a:t>
            </a:r>
            <a:r>
              <a:rPr lang="en-GB" dirty="0"/>
              <a:t> </a:t>
            </a:r>
            <a:r>
              <a:rPr lang="en-GB" dirty="0" err="1"/>
              <a:t>gysylltiedig</a:t>
            </a:r>
            <a:r>
              <a:rPr lang="en-GB" dirty="0"/>
              <a:t> </a:t>
            </a:r>
            <a:r>
              <a:rPr lang="en-GB" dirty="0" err="1"/>
              <a:t>â’r</a:t>
            </a:r>
            <a:r>
              <a:rPr lang="en-GB" dirty="0"/>
              <a:t> </a:t>
            </a:r>
            <a:r>
              <a:rPr lang="en-GB" dirty="0" err="1"/>
              <a:t>cymhwyso</a:t>
            </a:r>
            <a:r>
              <a:rPr lang="en-GB" dirty="0"/>
              <a:t> (</a:t>
            </a:r>
            <a:r>
              <a:rPr lang="en-GB" dirty="0" err="1"/>
              <a:t>e.e</a:t>
            </a:r>
            <a:r>
              <a:rPr lang="en-GB" dirty="0"/>
              <a:t>. </a:t>
            </a:r>
            <a:r>
              <a:rPr lang="en-GB" dirty="0" err="1"/>
              <a:t>os</a:t>
            </a:r>
            <a:r>
              <a:rPr lang="en-GB" dirty="0"/>
              <a:t> </a:t>
            </a:r>
            <a:r>
              <a:rPr lang="en-GB" dirty="0" err="1"/>
              <a:t>sylweddolwch</a:t>
            </a:r>
            <a:r>
              <a:rPr lang="en-GB" dirty="0"/>
              <a:t> </a:t>
            </a:r>
            <a:r>
              <a:rPr lang="en-GB" dirty="0" err="1"/>
              <a:t>fod</a:t>
            </a:r>
            <a:r>
              <a:rPr lang="en-GB" dirty="0"/>
              <a:t> </a:t>
            </a:r>
            <a:r>
              <a:rPr lang="en-GB" dirty="0" err="1"/>
              <a:t>angen</a:t>
            </a:r>
            <a:r>
              <a:rPr lang="en-GB" dirty="0"/>
              <a:t> </a:t>
            </a:r>
            <a:r>
              <a:rPr lang="en-GB" dirty="0" err="1"/>
              <a:t>i</a:t>
            </a:r>
            <a:r>
              <a:rPr lang="en-GB" dirty="0"/>
              <a:t> </a:t>
            </a:r>
            <a:r>
              <a:rPr lang="en-GB" dirty="0" err="1"/>
              <a:t>agwedd</a:t>
            </a:r>
            <a:r>
              <a:rPr lang="en-GB" dirty="0"/>
              <a:t> </a:t>
            </a:r>
            <a:r>
              <a:rPr lang="en-GB" dirty="0" err="1"/>
              <a:t>benodol</a:t>
            </a:r>
            <a:r>
              <a:rPr lang="en-GB" dirty="0"/>
              <a:t> </a:t>
            </a:r>
            <a:r>
              <a:rPr lang="en-GB" dirty="0" err="1"/>
              <a:t>ar</a:t>
            </a:r>
            <a:r>
              <a:rPr lang="en-GB" dirty="0"/>
              <a:t> y </a:t>
            </a:r>
            <a:r>
              <a:rPr lang="en-GB" dirty="0" err="1"/>
              <a:t>cynllunio</a:t>
            </a:r>
            <a:r>
              <a:rPr lang="en-GB" dirty="0"/>
              <a:t> </a:t>
            </a:r>
            <a:r>
              <a:rPr lang="en-GB" dirty="0" err="1"/>
              <a:t>fod</a:t>
            </a:r>
            <a:r>
              <a:rPr lang="en-GB" dirty="0"/>
              <a:t> </a:t>
            </a:r>
            <a:r>
              <a:rPr lang="en-GB" dirty="0" err="1"/>
              <a:t>yn</a:t>
            </a:r>
            <a:r>
              <a:rPr lang="en-GB" dirty="0"/>
              <a:t> </a:t>
            </a:r>
            <a:r>
              <a:rPr lang="en-GB" dirty="0" err="1"/>
              <a:t>fwy</a:t>
            </a:r>
            <a:r>
              <a:rPr lang="en-GB" dirty="0"/>
              <a:t> </a:t>
            </a:r>
            <a:r>
              <a:rPr lang="en-GB" dirty="0" err="1"/>
              <a:t>manwl</a:t>
            </a:r>
            <a:r>
              <a:rPr lang="en-GB" dirty="0"/>
              <a:t>, </a:t>
            </a:r>
            <a:r>
              <a:rPr lang="en-GB" dirty="0" err="1"/>
              <a:t>gallech</a:t>
            </a:r>
            <a:r>
              <a:rPr lang="en-GB" dirty="0"/>
              <a:t> </a:t>
            </a:r>
            <a:r>
              <a:rPr lang="en-GB" dirty="0" err="1"/>
              <a:t>anodi</a:t>
            </a:r>
            <a:r>
              <a:rPr lang="en-GB" dirty="0"/>
              <a:t> </a:t>
            </a:r>
            <a:r>
              <a:rPr lang="en-GB" dirty="0" err="1"/>
              <a:t>hyn</a:t>
            </a:r>
            <a:r>
              <a:rPr lang="en-GB" dirty="0"/>
              <a:t> â </a:t>
            </a:r>
            <a:r>
              <a:rPr lang="en-GB" dirty="0" err="1"/>
              <a:t>gwelliant</a:t>
            </a:r>
            <a:r>
              <a:rPr lang="en-GB" dirty="0"/>
              <a:t> </a:t>
            </a:r>
            <a:r>
              <a:rPr lang="en-GB" dirty="0" err="1"/>
              <a:t>awgrymedig</a:t>
            </a:r>
            <a:r>
              <a:rPr lang="en-GB" dirty="0"/>
              <a:t>, </a:t>
            </a:r>
            <a:r>
              <a:rPr lang="en-GB" dirty="0" err="1"/>
              <a:t>neu</a:t>
            </a:r>
            <a:r>
              <a:rPr lang="en-GB" dirty="0"/>
              <a:t> </a:t>
            </a:r>
            <a:r>
              <a:rPr lang="en-GB" dirty="0" err="1"/>
              <a:t>os</a:t>
            </a:r>
            <a:r>
              <a:rPr lang="en-GB" dirty="0"/>
              <a:t> </a:t>
            </a:r>
            <a:r>
              <a:rPr lang="en-GB" dirty="0" err="1"/>
              <a:t>teimlwch</a:t>
            </a:r>
            <a:r>
              <a:rPr lang="en-GB" dirty="0"/>
              <a:t> </a:t>
            </a:r>
            <a:r>
              <a:rPr lang="en-GB" dirty="0" err="1"/>
              <a:t>fod</a:t>
            </a:r>
            <a:r>
              <a:rPr lang="en-GB" dirty="0"/>
              <a:t> </a:t>
            </a:r>
            <a:r>
              <a:rPr lang="en-GB" dirty="0" err="1"/>
              <a:t>rhywbeth</a:t>
            </a:r>
            <a:r>
              <a:rPr lang="en-GB" dirty="0"/>
              <a:t> </a:t>
            </a:r>
            <a:r>
              <a:rPr lang="en-GB" dirty="0" err="1"/>
              <a:t>yn</a:t>
            </a:r>
            <a:r>
              <a:rPr lang="en-GB" dirty="0"/>
              <a:t> </a:t>
            </a:r>
            <a:r>
              <a:rPr lang="en-GB" dirty="0" err="1"/>
              <a:t>arbennig</a:t>
            </a:r>
            <a:r>
              <a:rPr lang="en-GB" dirty="0"/>
              <a:t> o </a:t>
            </a:r>
            <a:r>
              <a:rPr lang="en-GB" dirty="0" err="1"/>
              <a:t>lwyddiannus</a:t>
            </a:r>
            <a:r>
              <a:rPr lang="en-GB" dirty="0"/>
              <a:t>, </a:t>
            </a:r>
            <a:r>
              <a:rPr lang="en-GB" dirty="0" err="1"/>
              <a:t>ceisiwch</a:t>
            </a:r>
            <a:r>
              <a:rPr lang="en-GB" dirty="0"/>
              <a:t> </a:t>
            </a:r>
            <a:r>
              <a:rPr lang="en-GB" dirty="0" err="1"/>
              <a:t>egluro</a:t>
            </a:r>
            <a:r>
              <a:rPr lang="en-GB" dirty="0"/>
              <a:t> pam </a:t>
            </a:r>
            <a:r>
              <a:rPr lang="en-GB" dirty="0" err="1"/>
              <a:t>ei</a:t>
            </a:r>
            <a:r>
              <a:rPr lang="en-GB" dirty="0"/>
              <a:t> </a:t>
            </a:r>
            <a:r>
              <a:rPr lang="en-GB" dirty="0" err="1"/>
              <a:t>fod</a:t>
            </a:r>
            <a:r>
              <a:rPr lang="en-GB" dirty="0"/>
              <a:t> </a:t>
            </a:r>
            <a:r>
              <a:rPr lang="en-GB" dirty="0" err="1"/>
              <a:t>yn</a:t>
            </a:r>
            <a:r>
              <a:rPr lang="en-GB" dirty="0"/>
              <a:t> </a:t>
            </a:r>
            <a:r>
              <a:rPr lang="en-GB" dirty="0" err="1"/>
              <a:t>llwyddiannus</a:t>
            </a:r>
            <a:r>
              <a:rPr lang="en-GB" dirty="0"/>
              <a:t>). </a:t>
            </a:r>
          </a:p>
          <a:p>
            <a:pPr marL="0" indent="0">
              <a:buNone/>
            </a:pPr>
            <a:endParaRPr lang="en-GB" dirty="0"/>
          </a:p>
        </p:txBody>
      </p:sp>
      <p:sp>
        <p:nvSpPr>
          <p:cNvPr id="4" name="Content Placeholder 3"/>
          <p:cNvSpPr>
            <a:spLocks noGrp="1"/>
          </p:cNvSpPr>
          <p:nvPr>
            <p:ph sz="half" idx="2"/>
          </p:nvPr>
        </p:nvSpPr>
        <p:spPr>
          <a:xfrm>
            <a:off x="6172200" y="526473"/>
            <a:ext cx="5181600" cy="5650490"/>
          </a:xfrm>
        </p:spPr>
        <p:txBody>
          <a:bodyPr>
            <a:normAutofit fontScale="85000" lnSpcReduction="20000"/>
          </a:bodyPr>
          <a:lstStyle/>
          <a:p>
            <a:pPr marL="0" indent="0">
              <a:buNone/>
            </a:pPr>
            <a:r>
              <a:rPr lang="en-GB" dirty="0"/>
              <a:t>For the examples included you should try to annotate with the following: </a:t>
            </a:r>
          </a:p>
          <a:p>
            <a:pPr marL="0" indent="0">
              <a:buNone/>
            </a:pPr>
            <a:r>
              <a:rPr lang="en-GB" dirty="0"/>
              <a:t>• notes about context of the application (e.g. age/group/focus of lesson etc.) </a:t>
            </a:r>
          </a:p>
          <a:p>
            <a:pPr marL="0" indent="0">
              <a:buNone/>
            </a:pPr>
            <a:r>
              <a:rPr lang="en-GB" dirty="0"/>
              <a:t>• rationale for choices made in the application (</a:t>
            </a:r>
            <a:r>
              <a:rPr lang="en-GB" i="1" dirty="0"/>
              <a:t>why </a:t>
            </a:r>
            <a:r>
              <a:rPr lang="en-GB" dirty="0"/>
              <a:t>you chose to do something in a particular way and what may have informed your choices) </a:t>
            </a:r>
          </a:p>
          <a:p>
            <a:pPr marL="0" indent="0">
              <a:buNone/>
            </a:pPr>
            <a:r>
              <a:rPr lang="en-GB" dirty="0"/>
              <a:t>• evaluative points related to the application (e.g. if you realise that a particular aspect of planning needed to be more detailed, you could annotate this with a suggested improvement or if you felt that something was particularly successful try to account for why it was successful). </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27425" y="6024563"/>
            <a:ext cx="304800" cy="304800"/>
          </a:xfrm>
          <a:prstGeom prst="rect">
            <a:avLst/>
          </a:prstGeom>
        </p:spPr>
      </p:pic>
    </p:spTree>
    <p:extLst>
      <p:ext uri="{BB962C8B-B14F-4D97-AF65-F5344CB8AC3E}">
        <p14:creationId xmlns:p14="http://schemas.microsoft.com/office/powerpoint/2010/main" val="28452242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956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33648" y="955559"/>
            <a:ext cx="5181600" cy="4351338"/>
          </a:xfrm>
        </p:spPr>
        <p:txBody>
          <a:bodyPr>
            <a:normAutofit fontScale="85000" lnSpcReduction="20000"/>
          </a:bodyPr>
          <a:lstStyle/>
          <a:p>
            <a:pPr marL="0" indent="0">
              <a:buNone/>
            </a:pPr>
            <a:r>
              <a:rPr lang="en-GB" dirty="0" err="1"/>
              <a:t>Sylwch</a:t>
            </a:r>
            <a:r>
              <a:rPr lang="en-GB" dirty="0"/>
              <a:t>, </a:t>
            </a:r>
            <a:r>
              <a:rPr lang="en-GB" dirty="0" err="1"/>
              <a:t>er</a:t>
            </a:r>
            <a:r>
              <a:rPr lang="en-GB" dirty="0"/>
              <a:t> </a:t>
            </a:r>
            <a:r>
              <a:rPr lang="en-GB" dirty="0" err="1"/>
              <a:t>ei</a:t>
            </a:r>
            <a:r>
              <a:rPr lang="en-GB" dirty="0"/>
              <a:t> bod </a:t>
            </a:r>
            <a:r>
              <a:rPr lang="en-GB" dirty="0" err="1"/>
              <a:t>yn</a:t>
            </a:r>
            <a:r>
              <a:rPr lang="en-GB" dirty="0"/>
              <a:t> </a:t>
            </a:r>
            <a:r>
              <a:rPr lang="en-GB" dirty="0" err="1"/>
              <a:t>bwysig</a:t>
            </a:r>
            <a:r>
              <a:rPr lang="en-GB" dirty="0"/>
              <a:t> </a:t>
            </a:r>
            <a:r>
              <a:rPr lang="en-GB" dirty="0" err="1"/>
              <a:t>cynnwys</a:t>
            </a:r>
            <a:r>
              <a:rPr lang="en-GB" dirty="0"/>
              <a:t> </a:t>
            </a:r>
            <a:r>
              <a:rPr lang="en-GB" dirty="0" err="1"/>
              <a:t>enghreifftiau</a:t>
            </a:r>
            <a:r>
              <a:rPr lang="en-GB" dirty="0"/>
              <a:t> </a:t>
            </a:r>
            <a:r>
              <a:rPr lang="en-GB" dirty="0" err="1"/>
              <a:t>anodedig</a:t>
            </a:r>
            <a:r>
              <a:rPr lang="en-GB" dirty="0"/>
              <a:t>, </a:t>
            </a:r>
            <a:r>
              <a:rPr lang="en-GB" dirty="0" err="1"/>
              <a:t>bydd</a:t>
            </a:r>
            <a:r>
              <a:rPr lang="en-GB" dirty="0"/>
              <a:t> </a:t>
            </a:r>
            <a:r>
              <a:rPr lang="en-GB" dirty="0" err="1"/>
              <a:t>eich</a:t>
            </a:r>
            <a:r>
              <a:rPr lang="en-GB" dirty="0"/>
              <a:t> </a:t>
            </a:r>
            <a:r>
              <a:rPr lang="en-GB" dirty="0" err="1"/>
              <a:t>aseiniad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farcio</a:t>
            </a:r>
            <a:r>
              <a:rPr lang="en-GB" dirty="0"/>
              <a:t> </a:t>
            </a:r>
            <a:r>
              <a:rPr lang="en-GB" dirty="0" err="1"/>
              <a:t>ar</a:t>
            </a:r>
            <a:r>
              <a:rPr lang="en-GB" dirty="0"/>
              <a:t> </a:t>
            </a:r>
            <a:r>
              <a:rPr lang="en-GB" dirty="0" err="1"/>
              <a:t>ansawdd</a:t>
            </a:r>
            <a:r>
              <a:rPr lang="en-GB" dirty="0"/>
              <a:t> </a:t>
            </a:r>
            <a:r>
              <a:rPr lang="en-GB" dirty="0" err="1"/>
              <a:t>eich</a:t>
            </a:r>
            <a:r>
              <a:rPr lang="en-GB" dirty="0"/>
              <a:t> </a:t>
            </a:r>
            <a:r>
              <a:rPr lang="en-GB" dirty="0" err="1"/>
              <a:t>adfyfyrio</a:t>
            </a:r>
            <a:r>
              <a:rPr lang="en-GB" dirty="0"/>
              <a:t> </a:t>
            </a:r>
            <a:r>
              <a:rPr lang="en-GB" dirty="0" err="1"/>
              <a:t>beirniadol</a:t>
            </a:r>
            <a:r>
              <a:rPr lang="en-GB" dirty="0"/>
              <a:t> </a:t>
            </a:r>
            <a:r>
              <a:rPr lang="en-GB" dirty="0" err="1"/>
              <a:t>ar</a:t>
            </a:r>
            <a:r>
              <a:rPr lang="en-GB" dirty="0"/>
              <a:t> </a:t>
            </a:r>
            <a:r>
              <a:rPr lang="en-GB" dirty="0" err="1"/>
              <a:t>gynnydd</a:t>
            </a:r>
            <a:r>
              <a:rPr lang="en-GB" dirty="0"/>
              <a:t> o ran </a:t>
            </a:r>
            <a:r>
              <a:rPr lang="en-GB" dirty="0" err="1"/>
              <a:t>cynllunio</a:t>
            </a:r>
            <a:r>
              <a:rPr lang="en-GB" dirty="0"/>
              <a:t> a </a:t>
            </a:r>
            <a:r>
              <a:rPr lang="en-GB" dirty="0" err="1"/>
              <a:t>gweithredu’r</a:t>
            </a:r>
            <a:r>
              <a:rPr lang="en-GB" dirty="0"/>
              <a:t> </a:t>
            </a:r>
            <a:r>
              <a:rPr lang="en-GB" dirty="0" err="1"/>
              <a:t>egwyddorion</a:t>
            </a:r>
            <a:r>
              <a:rPr lang="en-GB" dirty="0"/>
              <a:t> </a:t>
            </a:r>
            <a:r>
              <a:rPr lang="en-GB" dirty="0" err="1"/>
              <a:t>addysgegol</a:t>
            </a:r>
            <a:r>
              <a:rPr lang="en-GB" dirty="0"/>
              <a:t> (a </a:t>
            </a:r>
            <a:r>
              <a:rPr lang="en-GB" dirty="0" err="1"/>
              <a:t>gefnogir</a:t>
            </a:r>
            <a:r>
              <a:rPr lang="en-GB" dirty="0"/>
              <a:t> </a:t>
            </a:r>
            <a:r>
              <a:rPr lang="en-GB" dirty="0" err="1"/>
              <a:t>gan</a:t>
            </a:r>
            <a:r>
              <a:rPr lang="en-GB" dirty="0"/>
              <a:t> </a:t>
            </a:r>
            <a:r>
              <a:rPr lang="en-GB" dirty="0" err="1"/>
              <a:t>yr</a:t>
            </a:r>
            <a:r>
              <a:rPr lang="en-GB" dirty="0"/>
              <a:t> </a:t>
            </a:r>
            <a:r>
              <a:rPr lang="en-GB" dirty="0" err="1"/>
              <a:t>enghreifftiau</a:t>
            </a:r>
            <a:r>
              <a:rPr lang="en-GB" dirty="0"/>
              <a:t> </a:t>
            </a:r>
            <a:r>
              <a:rPr lang="en-GB" dirty="0" err="1"/>
              <a:t>eglurhaol</a:t>
            </a:r>
            <a:r>
              <a:rPr lang="en-GB" dirty="0"/>
              <a:t>), ac </a:t>
            </a:r>
            <a:r>
              <a:rPr lang="en-GB" dirty="0" err="1"/>
              <a:t>nid</a:t>
            </a:r>
            <a:r>
              <a:rPr lang="en-GB" dirty="0"/>
              <a:t> </a:t>
            </a:r>
            <a:r>
              <a:rPr lang="en-GB" dirty="0" err="1"/>
              <a:t>ar</a:t>
            </a:r>
            <a:r>
              <a:rPr lang="en-GB" dirty="0"/>
              <a:t> y </a:t>
            </a:r>
            <a:r>
              <a:rPr lang="en-GB" dirty="0" err="1"/>
              <a:t>nifer</a:t>
            </a:r>
            <a:r>
              <a:rPr lang="en-GB" dirty="0"/>
              <a:t> o </a:t>
            </a:r>
            <a:r>
              <a:rPr lang="en-GB" dirty="0" err="1"/>
              <a:t>enghreifftiau</a:t>
            </a:r>
            <a:r>
              <a:rPr lang="en-GB" dirty="0"/>
              <a:t> ac </a:t>
            </a:r>
            <a:r>
              <a:rPr lang="en-GB" dirty="0" err="1"/>
              <a:t>anodiadau</a:t>
            </a:r>
            <a:r>
              <a:rPr lang="en-GB" dirty="0"/>
              <a:t> </a:t>
            </a:r>
            <a:r>
              <a:rPr lang="en-GB" dirty="0" err="1"/>
              <a:t>sydd</a:t>
            </a:r>
            <a:r>
              <a:rPr lang="en-GB" dirty="0"/>
              <a:t> </a:t>
            </a:r>
            <a:r>
              <a:rPr lang="en-GB" dirty="0" err="1"/>
              <a:t>wedi’u</a:t>
            </a:r>
            <a:r>
              <a:rPr lang="en-GB" dirty="0"/>
              <a:t> </a:t>
            </a:r>
            <a:r>
              <a:rPr lang="en-GB" dirty="0" err="1"/>
              <a:t>cynnwys</a:t>
            </a:r>
            <a:r>
              <a:rPr lang="en-GB" dirty="0"/>
              <a:t>. Ni </a:t>
            </a:r>
            <a:r>
              <a:rPr lang="en-GB" dirty="0" err="1"/>
              <a:t>fydd</a:t>
            </a:r>
            <a:r>
              <a:rPr lang="en-GB" dirty="0"/>
              <a:t> </a:t>
            </a:r>
            <a:r>
              <a:rPr lang="en-GB" dirty="0" err="1"/>
              <a:t>nifer</a:t>
            </a:r>
            <a:r>
              <a:rPr lang="en-GB" dirty="0"/>
              <a:t> y </a:t>
            </a:r>
            <a:r>
              <a:rPr lang="en-GB" dirty="0" err="1"/>
              <a:t>geiriau’n</a:t>
            </a:r>
            <a:r>
              <a:rPr lang="en-GB" dirty="0"/>
              <a:t> </a:t>
            </a:r>
            <a:r>
              <a:rPr lang="en-GB" dirty="0" err="1"/>
              <a:t>cael</a:t>
            </a:r>
            <a:r>
              <a:rPr lang="en-GB" dirty="0"/>
              <a:t> </a:t>
            </a:r>
            <a:r>
              <a:rPr lang="en-GB" dirty="0" err="1"/>
              <a:t>eu</a:t>
            </a:r>
            <a:r>
              <a:rPr lang="en-GB" dirty="0"/>
              <a:t> </a:t>
            </a:r>
            <a:r>
              <a:rPr lang="en-GB" dirty="0" err="1"/>
              <a:t>cyfrif</a:t>
            </a:r>
            <a:r>
              <a:rPr lang="en-GB" dirty="0"/>
              <a:t> </a:t>
            </a:r>
            <a:r>
              <a:rPr lang="en-GB" dirty="0" err="1"/>
              <a:t>yn</a:t>
            </a:r>
            <a:r>
              <a:rPr lang="en-GB" dirty="0"/>
              <a:t> </a:t>
            </a:r>
            <a:r>
              <a:rPr lang="en-GB" dirty="0" err="1"/>
              <a:t>yr</a:t>
            </a:r>
            <a:r>
              <a:rPr lang="en-GB" dirty="0"/>
              <a:t> </a:t>
            </a:r>
            <a:r>
              <a:rPr lang="en-GB" dirty="0" err="1"/>
              <a:t>agwedd</a:t>
            </a:r>
            <a:r>
              <a:rPr lang="en-GB" dirty="0"/>
              <a:t> hon </a:t>
            </a:r>
            <a:r>
              <a:rPr lang="en-GB" dirty="0" err="1"/>
              <a:t>o’r</a:t>
            </a:r>
            <a:r>
              <a:rPr lang="en-GB" dirty="0"/>
              <a:t> </a:t>
            </a:r>
            <a:r>
              <a:rPr lang="en-GB" dirty="0" err="1"/>
              <a:t>aseiniad</a:t>
            </a:r>
            <a:r>
              <a:rPr lang="en-GB" dirty="0"/>
              <a:t>, </a:t>
            </a:r>
            <a:r>
              <a:rPr lang="en-GB" dirty="0" err="1"/>
              <a:t>ond</a:t>
            </a:r>
            <a:r>
              <a:rPr lang="en-GB" dirty="0"/>
              <a:t> </a:t>
            </a:r>
            <a:r>
              <a:rPr lang="en-GB" dirty="0" err="1"/>
              <a:t>ystyrir</a:t>
            </a:r>
            <a:r>
              <a:rPr lang="en-GB" dirty="0"/>
              <a:t> bod y </a:t>
            </a:r>
            <a:r>
              <a:rPr lang="en-GB" dirty="0" err="1"/>
              <a:t>gwaith</a:t>
            </a:r>
            <a:r>
              <a:rPr lang="en-GB" dirty="0"/>
              <a:t> y </a:t>
            </a:r>
            <a:r>
              <a:rPr lang="en-GB" dirty="0" err="1"/>
              <a:t>byddwch</a:t>
            </a:r>
            <a:r>
              <a:rPr lang="en-GB" dirty="0"/>
              <a:t> </a:t>
            </a:r>
            <a:r>
              <a:rPr lang="en-GB" dirty="0" err="1"/>
              <a:t>yn</a:t>
            </a:r>
            <a:r>
              <a:rPr lang="en-GB" dirty="0"/>
              <a:t> </a:t>
            </a:r>
            <a:r>
              <a:rPr lang="en-GB" dirty="0" err="1"/>
              <a:t>ei</a:t>
            </a:r>
            <a:r>
              <a:rPr lang="en-GB" dirty="0"/>
              <a:t> </a:t>
            </a:r>
            <a:r>
              <a:rPr lang="en-GB" dirty="0" err="1"/>
              <a:t>wneud</a:t>
            </a:r>
            <a:r>
              <a:rPr lang="en-GB" dirty="0"/>
              <a:t> </a:t>
            </a:r>
            <a:r>
              <a:rPr lang="en-GB" dirty="0" err="1"/>
              <a:t>wrth</a:t>
            </a:r>
            <a:r>
              <a:rPr lang="en-GB" dirty="0"/>
              <a:t> </a:t>
            </a:r>
            <a:r>
              <a:rPr lang="en-GB" dirty="0" err="1"/>
              <a:t>baratoi</a:t>
            </a:r>
            <a:r>
              <a:rPr lang="en-GB" dirty="0"/>
              <a:t> </a:t>
            </a:r>
            <a:r>
              <a:rPr lang="en-GB" dirty="0" err="1"/>
              <a:t>ar</a:t>
            </a:r>
            <a:r>
              <a:rPr lang="en-GB" dirty="0"/>
              <a:t> </a:t>
            </a:r>
            <a:r>
              <a:rPr lang="en-GB" dirty="0" err="1"/>
              <a:t>ei</a:t>
            </a:r>
            <a:r>
              <a:rPr lang="en-GB" dirty="0"/>
              <a:t> </a:t>
            </a:r>
            <a:r>
              <a:rPr lang="en-GB" dirty="0" err="1"/>
              <a:t>chyfer</a:t>
            </a:r>
            <a:r>
              <a:rPr lang="en-GB" dirty="0"/>
              <a:t> </a:t>
            </a:r>
            <a:r>
              <a:rPr lang="en-GB" dirty="0" err="1"/>
              <a:t>yn</a:t>
            </a:r>
            <a:r>
              <a:rPr lang="en-GB" dirty="0"/>
              <a:t> </a:t>
            </a:r>
            <a:r>
              <a:rPr lang="en-GB" dirty="0" err="1"/>
              <a:t>gyfwerth</a:t>
            </a:r>
            <a:r>
              <a:rPr lang="en-GB" dirty="0"/>
              <a:t> â 2000 o </a:t>
            </a:r>
            <a:r>
              <a:rPr lang="en-GB" dirty="0" err="1"/>
              <a:t>eiriau</a:t>
            </a:r>
            <a:r>
              <a:rPr lang="en-GB" dirty="0"/>
              <a:t> o </a:t>
            </a:r>
            <a:r>
              <a:rPr lang="en-GB" dirty="0" err="1"/>
              <a:t>waith</a:t>
            </a:r>
            <a:r>
              <a:rPr lang="en-GB" dirty="0"/>
              <a:t>, a </a:t>
            </a:r>
            <a:r>
              <a:rPr lang="en-GB" dirty="0" err="1"/>
              <a:t>dylai</a:t>
            </a:r>
            <a:r>
              <a:rPr lang="en-GB" dirty="0"/>
              <a:t> </a:t>
            </a:r>
            <a:r>
              <a:rPr lang="en-GB" dirty="0" err="1"/>
              <a:t>paratoi’r</a:t>
            </a:r>
            <a:r>
              <a:rPr lang="en-GB" dirty="0"/>
              <a:t> </a:t>
            </a:r>
            <a:r>
              <a:rPr lang="en-GB" dirty="0" err="1"/>
              <a:t>enghreifftiau</a:t>
            </a:r>
            <a:r>
              <a:rPr lang="en-GB" dirty="0"/>
              <a:t> </a:t>
            </a:r>
            <a:r>
              <a:rPr lang="en-GB" dirty="0" err="1"/>
              <a:t>hyn</a:t>
            </a:r>
            <a:r>
              <a:rPr lang="en-GB" dirty="0"/>
              <a:t> </a:t>
            </a:r>
            <a:r>
              <a:rPr lang="en-GB" dirty="0" err="1"/>
              <a:t>gyfrannu</a:t>
            </a:r>
            <a:r>
              <a:rPr lang="en-GB" dirty="0"/>
              <a:t> at a </a:t>
            </a:r>
            <a:r>
              <a:rPr lang="en-GB" dirty="0" err="1"/>
              <a:t>chefnogi’r</a:t>
            </a:r>
            <a:r>
              <a:rPr lang="en-GB" dirty="0"/>
              <a:t> </a:t>
            </a:r>
            <a:r>
              <a:rPr lang="en-GB" dirty="0" err="1"/>
              <a:t>adfyfyrio</a:t>
            </a:r>
            <a:r>
              <a:rPr lang="en-GB" dirty="0"/>
              <a:t> </a:t>
            </a:r>
            <a:r>
              <a:rPr lang="en-GB" dirty="0" err="1"/>
              <a:t>beirniadol</a:t>
            </a:r>
            <a:r>
              <a:rPr lang="en-GB" dirty="0"/>
              <a:t> </a:t>
            </a:r>
            <a:r>
              <a:rPr lang="en-GB" dirty="0" err="1"/>
              <a:t>ysgrifenedig</a:t>
            </a:r>
            <a:r>
              <a:rPr lang="en-GB" dirty="0"/>
              <a:t>.</a:t>
            </a:r>
          </a:p>
        </p:txBody>
      </p:sp>
      <p:sp>
        <p:nvSpPr>
          <p:cNvPr id="4" name="Content Placeholder 3"/>
          <p:cNvSpPr>
            <a:spLocks noGrp="1"/>
          </p:cNvSpPr>
          <p:nvPr>
            <p:ph sz="half" idx="2"/>
          </p:nvPr>
        </p:nvSpPr>
        <p:spPr>
          <a:xfrm>
            <a:off x="5989320" y="963468"/>
            <a:ext cx="5181600" cy="4351338"/>
          </a:xfrm>
        </p:spPr>
        <p:txBody>
          <a:bodyPr>
            <a:normAutofit fontScale="85000" lnSpcReduction="20000"/>
          </a:bodyPr>
          <a:lstStyle/>
          <a:p>
            <a:pPr marL="0" indent="0">
              <a:buNone/>
            </a:pPr>
            <a:r>
              <a:rPr lang="en-GB" dirty="0"/>
              <a:t>Please note that, whilst it is important to provide annotated examples, your assignment will be marked on the </a:t>
            </a:r>
            <a:r>
              <a:rPr lang="en-GB" i="1" dirty="0"/>
              <a:t>quality </a:t>
            </a:r>
            <a:r>
              <a:rPr lang="en-GB" dirty="0"/>
              <a:t>of your critical reflection of progress in planning and implementing the pedagogical principles (supported by the illustrative examples), and not on the </a:t>
            </a:r>
            <a:r>
              <a:rPr lang="en-GB" i="1" dirty="0"/>
              <a:t>quantity </a:t>
            </a:r>
            <a:r>
              <a:rPr lang="en-GB" dirty="0"/>
              <a:t>of examples and annotations included. Words will not be counted in this aspect of the assignment, but the work you undertake in preparing it is considered equivalent to 2000 words of work and the preparation of these examples should inform and support the written critical reflection.</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16342" y="5903423"/>
            <a:ext cx="304800" cy="304800"/>
          </a:xfrm>
          <a:prstGeom prst="rect">
            <a:avLst/>
          </a:prstGeom>
        </p:spPr>
      </p:pic>
    </p:spTree>
    <p:extLst>
      <p:ext uri="{BB962C8B-B14F-4D97-AF65-F5344CB8AC3E}">
        <p14:creationId xmlns:p14="http://schemas.microsoft.com/office/powerpoint/2010/main" val="38972512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51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574706" y="415674"/>
            <a:ext cx="7460932" cy="5230832"/>
          </a:xfrm>
          <a:prstGeom prst="rect">
            <a:avLst/>
          </a:prstGeom>
        </p:spPr>
      </p:pic>
      <p:pic>
        <p:nvPicPr>
          <p:cNvPr id="6" name="Picture 5"/>
          <p:cNvPicPr>
            <a:picLocks noChangeAspect="1"/>
          </p:cNvPicPr>
          <p:nvPr/>
        </p:nvPicPr>
        <p:blipFill>
          <a:blip r:embed="rId5"/>
          <a:stretch>
            <a:fillRect/>
          </a:stretch>
        </p:blipFill>
        <p:spPr>
          <a:xfrm>
            <a:off x="8754081" y="251545"/>
            <a:ext cx="2143125" cy="2143125"/>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43804" y="5864628"/>
            <a:ext cx="304800" cy="304800"/>
          </a:xfrm>
          <a:prstGeom prst="rect">
            <a:avLst/>
          </a:prstGeom>
        </p:spPr>
      </p:pic>
    </p:spTree>
    <p:extLst>
      <p:ext uri="{BB962C8B-B14F-4D97-AF65-F5344CB8AC3E}">
        <p14:creationId xmlns:p14="http://schemas.microsoft.com/office/powerpoint/2010/main" val="29837995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9134"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2327029" y="1178308"/>
            <a:ext cx="7163663" cy="4447627"/>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13569" y="6039846"/>
            <a:ext cx="304800" cy="304800"/>
          </a:xfrm>
          <a:prstGeom prst="rect">
            <a:avLst/>
          </a:prstGeom>
        </p:spPr>
      </p:pic>
    </p:spTree>
    <p:extLst>
      <p:ext uri="{BB962C8B-B14F-4D97-AF65-F5344CB8AC3E}">
        <p14:creationId xmlns:p14="http://schemas.microsoft.com/office/powerpoint/2010/main" val="15455760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322"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329534-27FE-4E3D-875B-C0DA4412DE1D}">
  <ds:schemaRefs>
    <ds:schemaRef ds:uri="http://schemas.openxmlformats.org/package/2006/metadata/core-properties"/>
    <ds:schemaRef ds:uri="4f627824-a7cf-4e54-9661-934e5f85792b"/>
    <ds:schemaRef ds:uri="http://purl.org/dc/terms/"/>
    <ds:schemaRef ds:uri="http://schemas.microsoft.com/office/2006/documentManagement/types"/>
    <ds:schemaRef ds:uri="http://schemas.microsoft.com/office/2006/metadata/properties"/>
    <ds:schemaRef ds:uri="http://purl.org/dc/elements/1.1/"/>
    <ds:schemaRef ds:uri="19514574-b5d9-49eb-9678-28308461b4ba"/>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5F00D8B-B555-4121-9B33-629534F74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98767AB-7C7C-457E-B081-78359CB65EB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110</TotalTime>
  <Words>1433</Words>
  <Application>Microsoft Macintosh PowerPoint</Application>
  <PresentationFormat>Widescreen</PresentationFormat>
  <Paragraphs>66</Paragraphs>
  <Slides>9</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ECAD6008/C  Aseniad &amp; PAP1/Assignment &amp; PTE1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ECAD6008/C  Aseniad&amp; PAP1/Assignment &amp; PTE1</dc:title>
  <dc:creator>Rachel Wallis</dc:creator>
  <cp:lastModifiedBy>Shan Samuel-Thomas</cp:lastModifiedBy>
  <cp:revision>12</cp:revision>
  <dcterms:created xsi:type="dcterms:W3CDTF">2019-10-09T13:46:04Z</dcterms:created>
  <dcterms:modified xsi:type="dcterms:W3CDTF">2019-11-18T17:59:13Z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