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310" r:id="rId6"/>
    <p:sldId id="296" r:id="rId7"/>
    <p:sldId id="297" r:id="rId8"/>
    <p:sldId id="298" r:id="rId9"/>
    <p:sldId id="299" r:id="rId10"/>
    <p:sldId id="300" r:id="rId11"/>
    <p:sldId id="301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https://docs.microsoft.com/en-us/aspnet/core/security/authentication/identity</a:t>
            </a:r>
          </a:p>
          <a:p>
            <a:endParaRPr lang="en-GB" dirty="0"/>
          </a:p>
          <a:p>
            <a:r>
              <a:rPr lang="en-GB" dirty="0" err="1"/>
              <a:t>NuGet</a:t>
            </a:r>
            <a:r>
              <a:rPr lang="en-GB" dirty="0"/>
              <a:t> Packages: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core</a:t>
            </a:r>
            <a:r>
              <a:rPr lang="en-GB" baseline="0" dirty="0"/>
              <a:t> package is </a:t>
            </a:r>
            <a:r>
              <a:rPr lang="en-GB" dirty="0" err="1"/>
              <a:t>Microsoft.AspNetCore.Identity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you are using Entity Framework (EF), then </a:t>
            </a:r>
            <a:r>
              <a:rPr lang="en-GB" dirty="0" err="1"/>
              <a:t>Microsoft.AspNetCore.Identity.EntityFrameworkCore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204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Role-based authorisation</a:t>
            </a:r>
            <a:r>
              <a:rPr lang="en-GB" baseline="0" dirty="0"/>
              <a:t> was the approach used in earlier versions of ASP.NET. The tables still exist to support legacy applications, however, it is recommended that you now use claims-based authorisation.</a:t>
            </a:r>
          </a:p>
          <a:p>
            <a:endParaRPr lang="en-GB" baseline="0" dirty="0"/>
          </a:p>
          <a:p>
            <a:r>
              <a:rPr lang="en-GB" baseline="0" dirty="0"/>
              <a:t>Similarly, the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49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may find some legacy applications extending the default</a:t>
            </a:r>
            <a:r>
              <a:rPr lang="en-GB" baseline="0" dirty="0"/>
              <a:t> user account model (i.e. adding new properties to the </a:t>
            </a:r>
            <a:r>
              <a:rPr lang="en-GB" baseline="0" dirty="0" err="1"/>
              <a:t>ApplicationUser</a:t>
            </a:r>
            <a:r>
              <a:rPr lang="en-GB" baseline="0" dirty="0"/>
              <a:t> class). It will work, and I have also done this in the past, but the preferred approach now is to use the user’s claims collection.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3530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  <a:r>
              <a:rPr lang="en-GB" dirty="0" err="1"/>
              <a:t>ASP.Net</a:t>
            </a:r>
            <a:r>
              <a:rPr lang="en-GB" dirty="0"/>
              <a:t> Core In</a:t>
            </a:r>
            <a:r>
              <a:rPr lang="en-GB" baseline="0" dirty="0"/>
              <a:t> Action, section 14.1.1. [</a:t>
            </a:r>
            <a:r>
              <a:rPr lang="en-GB" dirty="0"/>
              <a:t>https://dpzbhybb2pdcj.cloudfront.net/lock/Figures/14fig01_alt.jpg]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73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https://docs.microsoft.com/en-us/aspnet/core/security/authentication/social/</a:t>
            </a:r>
          </a:p>
          <a:p>
            <a:endParaRPr lang="en-GB" dirty="0"/>
          </a:p>
          <a:p>
            <a:r>
              <a:rPr lang="en-GB" dirty="0"/>
              <a:t>Image source: https://docs.microsoft.com/en-us/aspnet/core/security/authentication/social/index/_static/social.png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874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https://docs.microsoft.com/en-us/aspnet/core/security/authorization/claims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142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296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identit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security.claims.claimtype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social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orization/claim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endgrid.com/" TargetMode="External"/><Relationship Id="rId2" Type="http://schemas.openxmlformats.org/officeDocument/2006/relationships/hyperlink" Target="https://docs.microsoft.com/en-us/aspnet/core/security/authentication/accconfir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Authentication and Authorisation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Authentication</a:t>
            </a:r>
          </a:p>
          <a:p>
            <a:pPr lvl="1"/>
            <a:r>
              <a:rPr lang="en-GB" dirty="0"/>
              <a:t>ASP.NET Core Identity</a:t>
            </a:r>
          </a:p>
          <a:p>
            <a:pPr lvl="1"/>
            <a:r>
              <a:rPr lang="en-GB" dirty="0"/>
              <a:t>External Providers</a:t>
            </a:r>
          </a:p>
          <a:p>
            <a:r>
              <a:rPr lang="en-GB" dirty="0"/>
              <a:t>Authorisation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Authentication </a:t>
            </a:r>
            <a:r>
              <a:rPr lang="en-GB" dirty="0"/>
              <a:t>and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the difference between authentication and authorisation? </a:t>
            </a:r>
          </a:p>
          <a:p>
            <a:r>
              <a:rPr lang="en-GB" b="1" dirty="0" smtClean="0"/>
              <a:t>Authentication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who you are</a:t>
            </a:r>
          </a:p>
          <a:p>
            <a:pPr lvl="1"/>
            <a:r>
              <a:rPr lang="en-GB" dirty="0"/>
              <a:t>Creating users and letting them log into your app</a:t>
            </a:r>
          </a:p>
          <a:p>
            <a:r>
              <a:rPr lang="en-GB" b="1" dirty="0"/>
              <a:t>Authorisation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what you are allowed to do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Customising the experience and what the users can do, based on the currently logged-in user.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65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Core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ASP.NET Core Identity</a:t>
            </a:r>
            <a:r>
              <a:rPr lang="en-GB" dirty="0"/>
              <a:t> is a membership system that </a:t>
            </a:r>
            <a:r>
              <a:rPr lang="en-GB" b="1" i="1" dirty="0"/>
              <a:t>adds login functionality to applications</a:t>
            </a:r>
            <a:r>
              <a:rPr lang="en-GB" dirty="0"/>
              <a:t>.</a:t>
            </a:r>
          </a:p>
          <a:p>
            <a:r>
              <a:rPr lang="en-GB" dirty="0"/>
              <a:t>Users can either:</a:t>
            </a:r>
          </a:p>
          <a:p>
            <a:pPr lvl="1"/>
            <a:r>
              <a:rPr lang="en-GB" dirty="0"/>
              <a:t>Create an account stored in the app’s database.</a:t>
            </a:r>
          </a:p>
          <a:p>
            <a:pPr lvl="1"/>
            <a:r>
              <a:rPr lang="en-GB" dirty="0"/>
              <a:t>Login via external providers (e.g. Facebook, Google, Microsoft, …) if enabled in the app.</a:t>
            </a:r>
          </a:p>
          <a:p>
            <a:r>
              <a:rPr lang="en-GB" dirty="0"/>
              <a:t>You have to:</a:t>
            </a:r>
          </a:p>
          <a:p>
            <a:pPr lvl="1"/>
            <a:r>
              <a:rPr lang="en-GB" dirty="0"/>
              <a:t>Add the required Identity </a:t>
            </a:r>
            <a:r>
              <a:rPr lang="en-GB" dirty="0" err="1"/>
              <a:t>NuGet</a:t>
            </a:r>
            <a:r>
              <a:rPr lang="en-GB" dirty="0"/>
              <a:t> packages.</a:t>
            </a:r>
          </a:p>
          <a:p>
            <a:pPr lvl="1"/>
            <a:r>
              <a:rPr lang="en-GB" dirty="0"/>
              <a:t>In </a:t>
            </a:r>
            <a:r>
              <a:rPr lang="en-GB" dirty="0" err="1"/>
              <a:t>Startup.cs</a:t>
            </a:r>
            <a:r>
              <a:rPr lang="en-GB" dirty="0"/>
              <a:t>, call </a:t>
            </a:r>
            <a:r>
              <a:rPr lang="en-GB" dirty="0" err="1"/>
              <a:t>AddIdentity</a:t>
            </a:r>
            <a:r>
              <a:rPr lang="en-GB" dirty="0"/>
              <a:t> method.</a:t>
            </a:r>
          </a:p>
        </p:txBody>
      </p:sp>
    </p:spTree>
    <p:extLst>
      <p:ext uri="{BB962C8B-B14F-4D97-AF65-F5344CB8AC3E}">
        <p14:creationId xmlns:p14="http://schemas.microsoft.com/office/powerpoint/2010/main" val="207238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Data Model - .NET will generate these tables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1556792"/>
            <a:ext cx="4353188" cy="4781128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H="1">
            <a:off x="6372200" y="4581128"/>
            <a:ext cx="10081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868144" y="4581128"/>
            <a:ext cx="1512168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156176" y="4581128"/>
            <a:ext cx="1224136" cy="10801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7319715" y="4000968"/>
            <a:ext cx="16561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Tables providing </a:t>
            </a:r>
            <a:r>
              <a:rPr lang="en-GB" b="1" u="sng" dirty="0"/>
              <a:t>legacy role-based </a:t>
            </a:r>
            <a:r>
              <a:rPr lang="en-GB" dirty="0"/>
              <a:t>authorisation.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97985" y="5733256"/>
            <a:ext cx="2099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user account information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8101" y="5594984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info used to manage third-party logins e.g. Facebook for users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1520" y="3625695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claims (properties) associated with each user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339752" y="4221088"/>
            <a:ext cx="1800200" cy="900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2195736" y="5398816"/>
            <a:ext cx="1858941" cy="635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195736" y="6034691"/>
            <a:ext cx="1858941" cy="1961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5868144" y="5954380"/>
            <a:ext cx="122984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48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Claims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default User Account model (</a:t>
            </a:r>
            <a:r>
              <a:rPr lang="en-GB" dirty="0" err="1"/>
              <a:t>AspNetUsers</a:t>
            </a:r>
            <a:r>
              <a:rPr lang="en-GB" dirty="0"/>
              <a:t> table) only includes:</a:t>
            </a:r>
          </a:p>
          <a:p>
            <a:pPr lvl="1"/>
            <a:r>
              <a:rPr lang="en-GB" dirty="0"/>
              <a:t>Email, Password and </a:t>
            </a:r>
            <a:r>
              <a:rPr lang="en-GB" dirty="0" err="1"/>
              <a:t>PhoneNo</a:t>
            </a:r>
            <a:r>
              <a:rPr lang="en-GB" dirty="0"/>
              <a:t> attributes.</a:t>
            </a:r>
          </a:p>
          <a:p>
            <a:r>
              <a:rPr lang="en-GB" dirty="0"/>
              <a:t>If you want more attributes (e.g. </a:t>
            </a:r>
            <a:r>
              <a:rPr lang="en-GB" dirty="0" err="1"/>
              <a:t>FirstName</a:t>
            </a:r>
            <a:r>
              <a:rPr lang="en-GB" dirty="0"/>
              <a:t>, Surname, DOB, etc.), you customise Identity by:</a:t>
            </a:r>
          </a:p>
          <a:p>
            <a:pPr lvl="1"/>
            <a:r>
              <a:rPr lang="en-GB" dirty="0"/>
              <a:t>Adding any extra attributes to the user’s </a:t>
            </a:r>
            <a:r>
              <a:rPr lang="en-GB" b="1" dirty="0"/>
              <a:t>claims collection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These get added to the </a:t>
            </a:r>
            <a:r>
              <a:rPr lang="en-GB" b="1" dirty="0" err="1"/>
              <a:t>AspNetUserClaims</a:t>
            </a:r>
            <a:r>
              <a:rPr lang="en-GB" dirty="0"/>
              <a:t> table.</a:t>
            </a:r>
          </a:p>
          <a:p>
            <a:pPr lvl="1"/>
            <a:r>
              <a:rPr lang="en-GB" dirty="0">
                <a:hlinkClick r:id="rId3"/>
              </a:rPr>
              <a:t>Well-known claim types</a:t>
            </a:r>
            <a:r>
              <a:rPr lang="en-GB" dirty="0"/>
              <a:t>, but you can add more.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54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principal is the current user</a:t>
            </a:r>
          </a:p>
          <a:p>
            <a:pPr lvl="1"/>
            <a:r>
              <a:rPr lang="en-GB" dirty="0"/>
              <a:t>Implemented as </a:t>
            </a:r>
            <a:r>
              <a:rPr lang="en-GB" dirty="0" err="1"/>
              <a:t>ClaimsPrincipal</a:t>
            </a:r>
            <a:r>
              <a:rPr lang="en-GB" dirty="0"/>
              <a:t> stored in </a:t>
            </a:r>
            <a:r>
              <a:rPr lang="en-GB" b="1" dirty="0" err="1"/>
              <a:t>HttpContext.User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Contains collection of </a:t>
            </a:r>
            <a:r>
              <a:rPr lang="en-GB" b="1" dirty="0"/>
              <a:t>Claims</a:t>
            </a:r>
            <a:r>
              <a:rPr lang="en-GB" dirty="0"/>
              <a:t> that describe the user.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645024"/>
            <a:ext cx="7405593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77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28800"/>
            <a:ext cx="7130752" cy="501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95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Authentication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Enables users to log in to your app with credentials from </a:t>
            </a:r>
            <a:r>
              <a:rPr lang="en-GB" dirty="0">
                <a:hlinkClick r:id="rId3"/>
              </a:rPr>
              <a:t>external authentication</a:t>
            </a:r>
            <a:r>
              <a:rPr lang="en-GB" dirty="0"/>
              <a:t> providers.</a:t>
            </a:r>
          </a:p>
          <a:p>
            <a:pPr lvl="1"/>
            <a:r>
              <a:rPr lang="en-GB" dirty="0"/>
              <a:t>E.g. Facebook, Twitter, Google, Microsoft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Create authentication tokens with the provider for your app.</a:t>
            </a:r>
          </a:p>
          <a:p>
            <a:pPr lvl="1"/>
            <a:r>
              <a:rPr lang="en-GB" dirty="0"/>
              <a:t>Store the tokens in the </a:t>
            </a:r>
            <a:r>
              <a:rPr lang="en-GB" dirty="0" err="1"/>
              <a:t>SecretManager</a:t>
            </a:r>
            <a:endParaRPr lang="en-GB" dirty="0"/>
          </a:p>
          <a:p>
            <a:pPr lvl="1"/>
            <a:r>
              <a:rPr lang="en-GB" dirty="0"/>
              <a:t>Configure the external provider in </a:t>
            </a:r>
            <a:r>
              <a:rPr lang="en-GB" dirty="0" err="1"/>
              <a:t>startup</a:t>
            </a:r>
            <a:r>
              <a:rPr lang="en-GB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1880" y="2564904"/>
            <a:ext cx="19050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0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3159-6DAF-4729-B65D-1C7C040A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Claims-based Authorisation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8F81-FBB8-40CE-BE87-9C727A248E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user identity has one or more claims associated with it.</a:t>
            </a:r>
          </a:p>
          <a:p>
            <a:pPr lvl="1"/>
            <a:r>
              <a:rPr lang="en-GB" b="1" dirty="0" smtClean="0"/>
              <a:t>Question</a:t>
            </a:r>
            <a:r>
              <a:rPr lang="en-GB" dirty="0" smtClean="0"/>
              <a:t>: What claims did we add to our model?</a:t>
            </a:r>
          </a:p>
          <a:p>
            <a:r>
              <a:rPr lang="en-GB" dirty="0" smtClean="0"/>
              <a:t>A claim is a name-value pair that represents information about the individual.</a:t>
            </a:r>
          </a:p>
          <a:p>
            <a:pPr lvl="1"/>
            <a:r>
              <a:rPr lang="en-GB" dirty="0" smtClean="0"/>
              <a:t>It does </a:t>
            </a:r>
            <a:r>
              <a:rPr lang="en-GB" b="1" u="sng" dirty="0" smtClean="0"/>
              <a:t>not</a:t>
            </a:r>
            <a:r>
              <a:rPr lang="en-GB" dirty="0" smtClean="0"/>
              <a:t> specify what the individual can do!</a:t>
            </a:r>
            <a:endParaRPr lang="en-GB" dirty="0"/>
          </a:p>
          <a:p>
            <a:pPr lvl="1"/>
            <a:r>
              <a:rPr lang="en-GB" dirty="0" smtClean="0"/>
              <a:t>You need claims checks for that.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25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Claims-based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Claims-based authorisation</a:t>
            </a:r>
            <a:endParaRPr lang="en-GB" dirty="0" smtClean="0"/>
          </a:p>
          <a:p>
            <a:pPr lvl="1"/>
            <a:r>
              <a:rPr lang="en-GB" dirty="0" smtClean="0"/>
              <a:t>Checks the value of an individual’s claim</a:t>
            </a:r>
          </a:p>
          <a:p>
            <a:pPr lvl="1"/>
            <a:r>
              <a:rPr lang="en-GB" dirty="0" smtClean="0"/>
              <a:t>Allows, or denies, access to a resource based upon the value of the claim.</a:t>
            </a:r>
          </a:p>
          <a:p>
            <a:r>
              <a:rPr lang="en-GB" dirty="0" smtClean="0"/>
              <a:t>Otherwise know as </a:t>
            </a:r>
            <a:r>
              <a:rPr lang="en-GB" b="1" dirty="0" smtClean="0"/>
              <a:t>claims checks</a:t>
            </a:r>
            <a:r>
              <a:rPr lang="en-GB" dirty="0" smtClean="0"/>
              <a:t>!</a:t>
            </a:r>
          </a:p>
          <a:p>
            <a:r>
              <a:rPr lang="en-GB" dirty="0" smtClean="0"/>
              <a:t>In ASP.NET, these claims checks rules are encapsulated in a </a:t>
            </a:r>
            <a:r>
              <a:rPr lang="en-GB" b="1" dirty="0" smtClean="0"/>
              <a:t>policy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22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Authorisation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First, build and register policies in the </a:t>
            </a:r>
            <a:r>
              <a:rPr lang="en-GB" b="1" dirty="0" err="1" smtClean="0"/>
              <a:t>ConfigureServices</a:t>
            </a:r>
            <a:r>
              <a:rPr lang="en-GB" b="1" dirty="0" smtClean="0"/>
              <a:t> method in </a:t>
            </a:r>
            <a:r>
              <a:rPr lang="en-GB" b="1" dirty="0" err="1" smtClean="0"/>
              <a:t>Startup</a:t>
            </a:r>
            <a:r>
              <a:rPr lang="en-GB" dirty="0" smtClean="0"/>
              <a:t>.</a:t>
            </a:r>
          </a:p>
          <a:p>
            <a:pPr marL="1051560" lvl="3" indent="0">
              <a:buNone/>
            </a:pP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          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3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300" dirty="0">
                <a:solidFill>
                  <a:srgbClr val="008000"/>
                </a:solidFill>
                <a:latin typeface="Consolas" panose="020B0609020204030204" pitchFamily="49" charset="0"/>
              </a:rPr>
              <a:t>Authorisation Policies go here</a:t>
            </a:r>
            <a:endParaRPr lang="en-GB" sz="23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 smtClean="0"/>
          </a:p>
          <a:p>
            <a:r>
              <a:rPr lang="en-GB" dirty="0" smtClean="0"/>
              <a:t>Use the defined policy in your app by adding the following </a:t>
            </a:r>
            <a:r>
              <a:rPr lang="en-GB" b="1" dirty="0" smtClean="0"/>
              <a:t>Authorisation attribute</a:t>
            </a:r>
            <a:r>
              <a:rPr lang="en-GB" dirty="0" smtClean="0"/>
              <a:t> to methods or controllers: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Policy_Name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5229200"/>
            <a:ext cx="1872208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9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define a policy for </a:t>
            </a:r>
            <a:r>
              <a:rPr lang="en-GB" b="1" dirty="0" smtClean="0"/>
              <a:t>students only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All students must have a </a:t>
            </a:r>
            <a:r>
              <a:rPr lang="en-GB" dirty="0" err="1" smtClean="0"/>
              <a:t>StudentNo</a:t>
            </a:r>
            <a:endParaRPr lang="en-GB" dirty="0" smtClean="0"/>
          </a:p>
          <a:p>
            <a:pPr lvl="1"/>
            <a:r>
              <a:rPr lang="en-GB" dirty="0" smtClean="0"/>
              <a:t>No one else does!</a:t>
            </a:r>
            <a:endParaRPr lang="en-GB" dirty="0"/>
          </a:p>
          <a:p>
            <a:pPr marL="59436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None/>
            </a:pPr>
            <a:r>
              <a:rPr lang="en-GB" sz="23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r>
              <a:rPr lang="en-GB" dirty="0" smtClean="0"/>
              <a:t>You can restrict access to a </a:t>
            </a:r>
            <a:r>
              <a:rPr lang="en-GB" dirty="0" err="1" smtClean="0"/>
              <a:t>Student</a:t>
            </a:r>
            <a:r>
              <a:rPr lang="en-GB" b="1" dirty="0" err="1" smtClean="0"/>
              <a:t>Controller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StudentController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… }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88024" y="3284984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92080" y="3664721"/>
            <a:ext cx="216024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84688" y="4880360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20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can also restrict access to just a method.</a:t>
            </a:r>
          </a:p>
          <a:p>
            <a:r>
              <a:rPr lang="en-GB" dirty="0" smtClean="0"/>
              <a:t>For example, in a </a:t>
            </a:r>
            <a:r>
              <a:rPr lang="en-GB" dirty="0" err="1" smtClean="0"/>
              <a:t>RegistryContoller</a:t>
            </a:r>
            <a:r>
              <a:rPr lang="en-GB" dirty="0" smtClean="0"/>
              <a:t> you can restrict access to the </a:t>
            </a:r>
            <a:r>
              <a:rPr lang="en-GB" b="1" dirty="0" err="1" smtClean="0"/>
              <a:t>StudentEnrolment</a:t>
            </a:r>
            <a:r>
              <a:rPr lang="en-GB" dirty="0" smtClean="0"/>
              <a:t> method to students only.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IActionResult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StudentEnrolment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16016" y="3573016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8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Authorisation Policy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Authorisation Policies can also be defined to </a:t>
            </a:r>
            <a:r>
              <a:rPr lang="en-GB" b="1" i="1" dirty="0" smtClean="0"/>
              <a:t>check for specific values of the claims</a:t>
            </a:r>
            <a:r>
              <a:rPr lang="en-GB" dirty="0" smtClean="0"/>
              <a:t> a user has.</a:t>
            </a:r>
          </a:p>
          <a:p>
            <a:r>
              <a:rPr lang="en-GB" dirty="0" smtClean="0"/>
              <a:t>For example, if there was a resource that:</a:t>
            </a:r>
          </a:p>
          <a:p>
            <a:pPr lvl="1"/>
            <a:r>
              <a:rPr lang="en-GB" dirty="0" smtClean="0"/>
              <a:t>Is accessible to only the VC</a:t>
            </a:r>
          </a:p>
          <a:p>
            <a:pPr lvl="1"/>
            <a:r>
              <a:rPr lang="en-GB" dirty="0" smtClean="0"/>
              <a:t>The VC’s staff no is S0001</a:t>
            </a:r>
            <a:endParaRPr lang="en-GB" dirty="0"/>
          </a:p>
          <a:p>
            <a:r>
              <a:rPr lang="en-GB" dirty="0" smtClean="0"/>
              <a:t>You could define the policy as following to check the </a:t>
            </a:r>
            <a:r>
              <a:rPr lang="en-GB" dirty="0" err="1" smtClean="0"/>
              <a:t>StaffNo</a:t>
            </a:r>
            <a:r>
              <a:rPr lang="en-GB" dirty="0" smtClean="0"/>
              <a:t> claims for a value of S0001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VCOnly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, 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StaffNumber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"S0001"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27984" y="4869160"/>
            <a:ext cx="100811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5157192"/>
            <a:ext cx="316835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BA5C-6AC8-4BA5-BE54-4D453B20D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 Email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B5203-5E0B-427A-BEB9-E7A3EA9487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interested student is referred to the following links:</a:t>
            </a:r>
            <a:endParaRPr lang="en-GB" dirty="0" smtClean="0">
              <a:hlinkClick r:id="rId2"/>
            </a:endParaRPr>
          </a:p>
          <a:p>
            <a:pPr lvl="1"/>
            <a:r>
              <a:rPr lang="en-GB" dirty="0" smtClean="0">
                <a:hlinkClick r:id="rId2"/>
              </a:rPr>
              <a:t>Account </a:t>
            </a:r>
            <a:r>
              <a:rPr lang="en-GB" dirty="0">
                <a:hlinkClick r:id="rId2"/>
              </a:rPr>
              <a:t>confirmation and password recovery</a:t>
            </a:r>
            <a:r>
              <a:rPr lang="en-GB" dirty="0"/>
              <a:t> in ASP.NET</a:t>
            </a:r>
          </a:p>
          <a:p>
            <a:pPr lvl="1"/>
            <a:r>
              <a:rPr lang="en-GB" dirty="0"/>
              <a:t>Email Provider</a:t>
            </a:r>
          </a:p>
          <a:p>
            <a:pPr lvl="2"/>
            <a:r>
              <a:rPr lang="en-GB" dirty="0">
                <a:hlinkClick r:id="rId3"/>
              </a:rPr>
              <a:t>SendGrid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27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14923</TotalTime>
  <Words>800</Words>
  <Application>Microsoft Office PowerPoint</Application>
  <PresentationFormat>On-screen Show (4:3)</PresentationFormat>
  <Paragraphs>120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Authentication and Authorisation</vt:lpstr>
      <vt:lpstr>Content</vt:lpstr>
      <vt:lpstr>Authentication and Authorisation</vt:lpstr>
      <vt:lpstr>ASP.NET Core Identity</vt:lpstr>
      <vt:lpstr>ASP.NET Core Identity  Data Model - .NET will generate these tables</vt:lpstr>
      <vt:lpstr>ASP.NET Core Claims </vt:lpstr>
      <vt:lpstr>ASP.NET Core Identity  Users and Claims</vt:lpstr>
      <vt:lpstr>ASP.NET Core Identity  Users and Claims</vt:lpstr>
      <vt:lpstr>External Authentication</vt:lpstr>
      <vt:lpstr>Claims-based Authorisation</vt:lpstr>
      <vt:lpstr>Claims-based Authorisation</vt:lpstr>
      <vt:lpstr>ASP.NET Authorisation Policies</vt:lpstr>
      <vt:lpstr>Authorisation Policy Example</vt:lpstr>
      <vt:lpstr>Authorisation Policy Example</vt:lpstr>
      <vt:lpstr>Authorisation Policy Example</vt:lpstr>
      <vt:lpstr>User Account Email Services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1488</cp:revision>
  <cp:lastPrinted>2014-09-29T16:21:25Z</cp:lastPrinted>
  <dcterms:created xsi:type="dcterms:W3CDTF">2013-09-18T07:00:31Z</dcterms:created>
  <dcterms:modified xsi:type="dcterms:W3CDTF">2019-03-19T18:43:44Z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