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0" r:id="rId4"/>
    <p:sldId id="258" r:id="rId5"/>
    <p:sldId id="261" r:id="rId6"/>
    <p:sldId id="263" r:id="rId7"/>
    <p:sldId id="267" r:id="rId8"/>
    <p:sldId id="262" r:id="rId9"/>
    <p:sldId id="264" r:id="rId10"/>
    <p:sldId id="268"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jenkinson" userId="01a1adeea337d7f9" providerId="LiveId" clId="{3009C661-F44D-4157-94F1-D22F305FC70F}"/>
    <pc:docChg chg="custSel addSld modSld sldOrd">
      <pc:chgData name="david jenkinson" userId="01a1adeea337d7f9" providerId="LiveId" clId="{3009C661-F44D-4157-94F1-D22F305FC70F}" dt="2018-02-13T13:54:24.814" v="1044" actId="20577"/>
      <pc:docMkLst>
        <pc:docMk/>
      </pc:docMkLst>
      <pc:sldChg chg="addSp modSp">
        <pc:chgData name="david jenkinson" userId="01a1adeea337d7f9" providerId="LiveId" clId="{3009C661-F44D-4157-94F1-D22F305FC70F}" dt="2018-02-08T23:01:30.570" v="30" actId="14100"/>
        <pc:sldMkLst>
          <pc:docMk/>
          <pc:sldMk cId="1906685858" sldId="256"/>
        </pc:sldMkLst>
        <pc:spChg chg="mod">
          <ac:chgData name="david jenkinson" userId="01a1adeea337d7f9" providerId="LiveId" clId="{3009C661-F44D-4157-94F1-D22F305FC70F}" dt="2018-02-08T23:01:14.166" v="29" actId="20577"/>
          <ac:spMkLst>
            <pc:docMk/>
            <pc:sldMk cId="1906685858" sldId="256"/>
            <ac:spMk id="3" creationId="{184FF041-EDC8-40D9-A649-5F9837DF4B90}"/>
          </ac:spMkLst>
        </pc:spChg>
        <pc:picChg chg="add mod">
          <ac:chgData name="david jenkinson" userId="01a1adeea337d7f9" providerId="LiveId" clId="{3009C661-F44D-4157-94F1-D22F305FC70F}" dt="2018-02-08T23:01:30.570" v="30" actId="14100"/>
          <ac:picMkLst>
            <pc:docMk/>
            <pc:sldMk cId="1906685858" sldId="256"/>
            <ac:picMk id="5" creationId="{24483B09-06C0-4E61-ABCC-44508A25C003}"/>
          </ac:picMkLst>
        </pc:picChg>
      </pc:sldChg>
      <pc:sldChg chg="modSp">
        <pc:chgData name="david jenkinson" userId="01a1adeea337d7f9" providerId="LiveId" clId="{3009C661-F44D-4157-94F1-D22F305FC70F}" dt="2018-02-08T23:08:49.111" v="319" actId="313"/>
        <pc:sldMkLst>
          <pc:docMk/>
          <pc:sldMk cId="298695346" sldId="257"/>
        </pc:sldMkLst>
        <pc:spChg chg="mod">
          <ac:chgData name="david jenkinson" userId="01a1adeea337d7f9" providerId="LiveId" clId="{3009C661-F44D-4157-94F1-D22F305FC70F}" dt="2018-02-08T23:08:49.111" v="319" actId="313"/>
          <ac:spMkLst>
            <pc:docMk/>
            <pc:sldMk cId="298695346" sldId="257"/>
            <ac:spMk id="3" creationId="{72DF16A3-3488-4F41-B660-A7439E1A6E75}"/>
          </ac:spMkLst>
        </pc:spChg>
      </pc:sldChg>
      <pc:sldChg chg="modSp">
        <pc:chgData name="david jenkinson" userId="01a1adeea337d7f9" providerId="LiveId" clId="{3009C661-F44D-4157-94F1-D22F305FC70F}" dt="2018-02-13T13:25:43.746" v="604" actId="20577"/>
        <pc:sldMkLst>
          <pc:docMk/>
          <pc:sldMk cId="2654036677" sldId="258"/>
        </pc:sldMkLst>
        <pc:spChg chg="mod">
          <ac:chgData name="david jenkinson" userId="01a1adeea337d7f9" providerId="LiveId" clId="{3009C661-F44D-4157-94F1-D22F305FC70F}" dt="2018-02-13T13:25:43.746" v="604" actId="20577"/>
          <ac:spMkLst>
            <pc:docMk/>
            <pc:sldMk cId="2654036677" sldId="258"/>
            <ac:spMk id="3" creationId="{717F816F-BB99-4EC2-BB33-5822DF0220E1}"/>
          </ac:spMkLst>
        </pc:spChg>
      </pc:sldChg>
      <pc:sldChg chg="modSp">
        <pc:chgData name="david jenkinson" userId="01a1adeea337d7f9" providerId="LiveId" clId="{3009C661-F44D-4157-94F1-D22F305FC70F}" dt="2018-02-13T13:13:16.803" v="449" actId="20577"/>
        <pc:sldMkLst>
          <pc:docMk/>
          <pc:sldMk cId="4049765789" sldId="260"/>
        </pc:sldMkLst>
        <pc:spChg chg="mod">
          <ac:chgData name="david jenkinson" userId="01a1adeea337d7f9" providerId="LiveId" clId="{3009C661-F44D-4157-94F1-D22F305FC70F}" dt="2018-02-13T13:13:16.803" v="449" actId="20577"/>
          <ac:spMkLst>
            <pc:docMk/>
            <pc:sldMk cId="4049765789" sldId="260"/>
            <ac:spMk id="3" creationId="{8564C06F-FB34-45FC-8F10-4BC71EBE054A}"/>
          </ac:spMkLst>
        </pc:spChg>
      </pc:sldChg>
      <pc:sldChg chg="modSp">
        <pc:chgData name="david jenkinson" userId="01a1adeea337d7f9" providerId="LiveId" clId="{3009C661-F44D-4157-94F1-D22F305FC70F}" dt="2018-02-13T13:54:24.814" v="1044" actId="20577"/>
        <pc:sldMkLst>
          <pc:docMk/>
          <pc:sldMk cId="692012230" sldId="261"/>
        </pc:sldMkLst>
        <pc:spChg chg="mod">
          <ac:chgData name="david jenkinson" userId="01a1adeea337d7f9" providerId="LiveId" clId="{3009C661-F44D-4157-94F1-D22F305FC70F}" dt="2018-02-13T13:54:24.814" v="1044" actId="20577"/>
          <ac:spMkLst>
            <pc:docMk/>
            <pc:sldMk cId="692012230" sldId="261"/>
            <ac:spMk id="3" creationId="{AF447BE6-DDC2-4A2C-B5D2-6337580FB0A3}"/>
          </ac:spMkLst>
        </pc:spChg>
      </pc:sldChg>
      <pc:sldChg chg="addSp delSp modSp">
        <pc:chgData name="david jenkinson" userId="01a1adeea337d7f9" providerId="LiveId" clId="{3009C661-F44D-4157-94F1-D22F305FC70F}" dt="2018-02-13T13:32:42.485" v="615" actId="20577"/>
        <pc:sldMkLst>
          <pc:docMk/>
          <pc:sldMk cId="476711800" sldId="263"/>
        </pc:sldMkLst>
        <pc:spChg chg="add del">
          <ac:chgData name="david jenkinson" userId="01a1adeea337d7f9" providerId="LiveId" clId="{3009C661-F44D-4157-94F1-D22F305FC70F}" dt="2018-02-13T13:32:42.485" v="615" actId="20577"/>
          <ac:spMkLst>
            <pc:docMk/>
            <pc:sldMk cId="476711800" sldId="263"/>
            <ac:spMk id="3" creationId="{021BDF47-DB3F-439F-AC53-9E093D735FCB}"/>
          </ac:spMkLst>
        </pc:spChg>
        <pc:picChg chg="add del mod">
          <ac:chgData name="david jenkinson" userId="01a1adeea337d7f9" providerId="LiveId" clId="{3009C661-F44D-4157-94F1-D22F305FC70F}" dt="2018-02-13T13:32:42.470" v="614" actId="20577"/>
          <ac:picMkLst>
            <pc:docMk/>
            <pc:sldMk cId="476711800" sldId="263"/>
            <ac:picMk id="4" creationId="{7D167EA0-F6A8-4DEA-A3AA-F33F4751B965}"/>
          </ac:picMkLst>
        </pc:picChg>
        <pc:picChg chg="add">
          <ac:chgData name="david jenkinson" userId="01a1adeea337d7f9" providerId="LiveId" clId="{3009C661-F44D-4157-94F1-D22F305FC70F}" dt="2018-02-13T13:32:42.485" v="615" actId="20577"/>
          <ac:picMkLst>
            <pc:docMk/>
            <pc:sldMk cId="476711800" sldId="263"/>
            <ac:picMk id="1026" creationId="{416A232E-0F7A-4257-8D66-C5A7BC637278}"/>
          </ac:picMkLst>
        </pc:picChg>
      </pc:sldChg>
      <pc:sldChg chg="modSp">
        <pc:chgData name="david jenkinson" userId="01a1adeea337d7f9" providerId="LiveId" clId="{3009C661-F44D-4157-94F1-D22F305FC70F}" dt="2018-02-08T23:03:49.165" v="134" actId="14100"/>
        <pc:sldMkLst>
          <pc:docMk/>
          <pc:sldMk cId="3219244195" sldId="264"/>
        </pc:sldMkLst>
        <pc:spChg chg="mod">
          <ac:chgData name="david jenkinson" userId="01a1adeea337d7f9" providerId="LiveId" clId="{3009C661-F44D-4157-94F1-D22F305FC70F}" dt="2018-02-08T23:03:49.165" v="134" actId="14100"/>
          <ac:spMkLst>
            <pc:docMk/>
            <pc:sldMk cId="3219244195" sldId="264"/>
            <ac:spMk id="2" creationId="{B4A4875C-94D6-4ED9-AA81-ED9265C5F0CA}"/>
          </ac:spMkLst>
        </pc:spChg>
      </pc:sldChg>
      <pc:sldChg chg="modSp add">
        <pc:chgData name="david jenkinson" userId="01a1adeea337d7f9" providerId="LiveId" clId="{3009C661-F44D-4157-94F1-D22F305FC70F}" dt="2018-02-08T23:04:02.154" v="146" actId="20577"/>
        <pc:sldMkLst>
          <pc:docMk/>
          <pc:sldMk cId="1991018005" sldId="265"/>
        </pc:sldMkLst>
        <pc:spChg chg="mod">
          <ac:chgData name="david jenkinson" userId="01a1adeea337d7f9" providerId="LiveId" clId="{3009C661-F44D-4157-94F1-D22F305FC70F}" dt="2018-02-08T23:04:02.154" v="146" actId="20577"/>
          <ac:spMkLst>
            <pc:docMk/>
            <pc:sldMk cId="1991018005" sldId="265"/>
            <ac:spMk id="2" creationId="{D53F84A8-6668-454F-8C25-95E1C583D671}"/>
          </ac:spMkLst>
        </pc:spChg>
      </pc:sldChg>
      <pc:sldChg chg="modSp add">
        <pc:chgData name="david jenkinson" userId="01a1adeea337d7f9" providerId="LiveId" clId="{3009C661-F44D-4157-94F1-D22F305FC70F}" dt="2018-02-08T23:04:07.867" v="156" actId="20577"/>
        <pc:sldMkLst>
          <pc:docMk/>
          <pc:sldMk cId="245168183" sldId="266"/>
        </pc:sldMkLst>
        <pc:spChg chg="mod">
          <ac:chgData name="david jenkinson" userId="01a1adeea337d7f9" providerId="LiveId" clId="{3009C661-F44D-4157-94F1-D22F305FC70F}" dt="2018-02-08T23:04:07.867" v="156" actId="20577"/>
          <ac:spMkLst>
            <pc:docMk/>
            <pc:sldMk cId="245168183" sldId="266"/>
            <ac:spMk id="2" creationId="{46083E5B-6869-4A9A-992C-B94975CEC6DF}"/>
          </ac:spMkLst>
        </pc:spChg>
      </pc:sldChg>
      <pc:sldChg chg="modSp add">
        <pc:chgData name="david jenkinson" userId="01a1adeea337d7f9" providerId="LiveId" clId="{3009C661-F44D-4157-94F1-D22F305FC70F}" dt="2018-02-08T23:04:59.334" v="212" actId="20577"/>
        <pc:sldMkLst>
          <pc:docMk/>
          <pc:sldMk cId="3582501875" sldId="267"/>
        </pc:sldMkLst>
        <pc:spChg chg="mod">
          <ac:chgData name="david jenkinson" userId="01a1adeea337d7f9" providerId="LiveId" clId="{3009C661-F44D-4157-94F1-D22F305FC70F}" dt="2018-02-08T23:04:59.334" v="212" actId="20577"/>
          <ac:spMkLst>
            <pc:docMk/>
            <pc:sldMk cId="3582501875" sldId="267"/>
            <ac:spMk id="2" creationId="{749BC411-FEE4-4D1B-BBAA-B4F34E65957E}"/>
          </ac:spMkLst>
        </pc:spChg>
      </pc:sldChg>
      <pc:sldChg chg="modSp add ord">
        <pc:chgData name="david jenkinson" userId="01a1adeea337d7f9" providerId="LiveId" clId="{3009C661-F44D-4157-94F1-D22F305FC70F}" dt="2018-02-08T23:09:07.109" v="320" actId="20577"/>
        <pc:sldMkLst>
          <pc:docMk/>
          <pc:sldMk cId="38022638" sldId="268"/>
        </pc:sldMkLst>
        <pc:spChg chg="mod">
          <ac:chgData name="david jenkinson" userId="01a1adeea337d7f9" providerId="LiveId" clId="{3009C661-F44D-4157-94F1-D22F305FC70F}" dt="2018-02-08T23:07:04.122" v="258" actId="313"/>
          <ac:spMkLst>
            <pc:docMk/>
            <pc:sldMk cId="38022638" sldId="268"/>
            <ac:spMk id="2" creationId="{E133A9AF-6A43-45A9-90C1-DDFEDCA24662}"/>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E9462EF3-3C4F-43EE-ACEE-D4B806740EA3}" type="datetimeFigureOut">
              <a:rPr lang="en-US" dirty="0"/>
              <a:pPr/>
              <a:t>3/5/2018</a:t>
            </a:fld>
            <a:endParaRPr lang="en-US" dirty="0"/>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r>
              <a:rPr lang="en-US" dirty="0"/>
              <a:t>
              </a:t>
            </a:r>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6C0EF2-9919-473B-8215-8616BAF10692}" type="datetimeFigureOut">
              <a:rPr lang="en-US" dirty="0"/>
              <a:t>3/5/2018</a:t>
            </a:fld>
            <a:endParaRPr lang="en-US" dirty="0"/>
          </a:p>
        </p:txBody>
      </p:sp>
      <p:sp>
        <p:nvSpPr>
          <p:cNvPr id="5" name="Footer Placeholder 4"/>
          <p:cNvSpPr>
            <a:spLocks noGrp="1"/>
          </p:cNvSpPr>
          <p:nvPr>
            <p:ph type="ftr" sz="quarter" idx="11"/>
          </p:nvPr>
        </p:nvSpPr>
        <p:spPr/>
        <p:txBody>
          <a:bodyPr/>
          <a:lstStyle>
            <a:lvl1pPr>
              <a:defRPr sz="1000" b="1"/>
            </a:lvl1p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9472EB-AC54-4713-BFC2-BEB621108C63}" type="datetimeFigureOut">
              <a:rPr lang="en-US" dirty="0"/>
              <a:t>3/5/2018</a:t>
            </a:fld>
            <a:endParaRPr lang="en-US" dirty="0"/>
          </a:p>
        </p:txBody>
      </p:sp>
      <p:sp>
        <p:nvSpPr>
          <p:cNvPr id="5" name="Footer Placeholder 4"/>
          <p:cNvSpPr>
            <a:spLocks noGrp="1"/>
          </p:cNvSpPr>
          <p:nvPr>
            <p:ph type="ftr" sz="quarter" idx="11"/>
          </p:nvPr>
        </p:nvSpPr>
        <p:spPr/>
        <p:txBody>
          <a:bodyPr/>
          <a:lstStyle>
            <a:lvl1pPr>
              <a:defRPr sz="1000" b="1"/>
            </a:lvl1pPr>
          </a:lstStyle>
          <a:p>
            <a:r>
              <a:rPr lang="en-US" dirty="0"/>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455A0C-791E-4545-B787-F98AD45CD761}" type="datetimeFigureOut">
              <a:rPr lang="en-US" dirty="0"/>
              <a:t>3/5/2018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536B77-F4F4-4427-AC4F-9A623798AD82}" type="datetimeFigureOut">
              <a:rPr lang="en-US" dirty="0"/>
              <a:t>3/5/2018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8BE790C-34EB-4565-8437-CACF4CDB7822}" type="datetimeFigureOut">
              <a:rPr lang="en-US" dirty="0"/>
              <a:t>3/5/2018</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4A4C11-22B8-4A4E-8126-B3AF6B948A8E}" type="datetimeFigureOut">
              <a:rPr lang="en-US" dirty="0"/>
              <a:t>3/5/2018</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6ED06B6-C816-4861-964D-15A98395707D}" type="datetimeFigureOut">
              <a:rPr lang="en-US" dirty="0"/>
              <a:t>3/5/2018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0B1A8AB-EA7C-4B1B-9D73-E2551851FABE}" type="datetimeFigureOut">
              <a:rPr lang="en-US" dirty="0"/>
              <a:t>3/5/2018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6343B39-165A-4B68-AA5C-581F5336313C}" type="datetimeFigureOut">
              <a:rPr lang="en-US" dirty="0"/>
              <a:t>3/5/2018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942C8C57-33F9-4259-AC4F-0E3F5BEC9B94}" type="datetimeFigureOut">
              <a:rPr lang="en-US" dirty="0"/>
              <a:t>3/5/2018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a:t>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748772B-8FA2-401F-A0A1-A59855EDBC3E}" type="datetimeFigureOut">
              <a:rPr lang="en-US" dirty="0"/>
              <a:t>3/5/2018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DD5BDE-5A90-4611-82E9-0FC5746D30C5}" type="datetimeFigureOut">
              <a:rPr lang="en-US" dirty="0"/>
              <a:t>3/5/2018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ADDA17D-0BEA-4E76-A7FC-F7C188BC48D1}" type="datetimeFigureOut">
              <a:rPr lang="en-US" dirty="0"/>
              <a:t>3/5/2018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909AC7D-18CA-4236-82B9-D75EB1D66EAE}" type="datetimeFigureOut">
              <a:rPr lang="en-US" dirty="0"/>
              <a:t>3/5/2018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68300E-C023-45CD-A0BE-EDB7A8C6EA8B}" type="datetimeFigureOut">
              <a:rPr lang="en-US" dirty="0"/>
              <a:t>3/5/2018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620EAD-E369-4933-8469-ED7764B56A1B}" type="datetimeFigureOut">
              <a:rPr lang="en-US" dirty="0"/>
              <a:t>3/5/2018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90786BE5-D2A3-4BF0-8B30-D7403E61B3DC}" type="datetimeFigureOut">
              <a:rPr lang="en-US" dirty="0"/>
              <a:t>3/5/2018</a:t>
            </a:fld>
            <a:endParaRPr lang="en-US" dirty="0"/>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r>
              <a:rPr lang="en-US" dirty="0"/>
              <a:t>
              </a:t>
            </a:r>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608B3-ACFA-489E-8733-5C9767D04EFA}"/>
              </a:ext>
            </a:extLst>
          </p:cNvPr>
          <p:cNvSpPr>
            <a:spLocks noGrp="1"/>
          </p:cNvSpPr>
          <p:nvPr>
            <p:ph type="ctrTitle"/>
          </p:nvPr>
        </p:nvSpPr>
        <p:spPr>
          <a:xfrm>
            <a:off x="1154955" y="1219201"/>
            <a:ext cx="9534816" cy="2024742"/>
          </a:xfrm>
        </p:spPr>
        <p:txBody>
          <a:bodyPr/>
          <a:lstStyle/>
          <a:p>
            <a:r>
              <a:rPr lang="en-GB" dirty="0"/>
              <a:t>Epidemiology of Hepatitis C</a:t>
            </a:r>
          </a:p>
        </p:txBody>
      </p:sp>
      <p:sp>
        <p:nvSpPr>
          <p:cNvPr id="3" name="Subtitle 2">
            <a:extLst>
              <a:ext uri="{FF2B5EF4-FFF2-40B4-BE49-F238E27FC236}">
                <a16:creationId xmlns:a16="http://schemas.microsoft.com/office/drawing/2014/main" id="{184FF041-EDC8-40D9-A649-5F9837DF4B90}"/>
              </a:ext>
            </a:extLst>
          </p:cNvPr>
          <p:cNvSpPr>
            <a:spLocks noGrp="1"/>
          </p:cNvSpPr>
          <p:nvPr>
            <p:ph type="subTitle" idx="1"/>
          </p:nvPr>
        </p:nvSpPr>
        <p:spPr>
          <a:xfrm>
            <a:off x="1154954" y="3429000"/>
            <a:ext cx="9722595" cy="2819400"/>
          </a:xfrm>
        </p:spPr>
        <p:txBody>
          <a:bodyPr/>
          <a:lstStyle/>
          <a:p>
            <a:endParaRPr lang="en-GB" dirty="0"/>
          </a:p>
          <a:p>
            <a:endParaRPr lang="en-GB" dirty="0"/>
          </a:p>
          <a:p>
            <a:endParaRPr lang="en-GB" dirty="0"/>
          </a:p>
          <a:p>
            <a:endParaRPr lang="en-GB" dirty="0"/>
          </a:p>
          <a:p>
            <a:endParaRPr lang="en-GB" dirty="0"/>
          </a:p>
          <a:p>
            <a:endParaRPr lang="en-GB" dirty="0"/>
          </a:p>
          <a:p>
            <a:pPr algn="r"/>
            <a:r>
              <a:rPr lang="en-GB" dirty="0"/>
              <a:t>Bing images, 2018</a:t>
            </a:r>
          </a:p>
        </p:txBody>
      </p:sp>
      <p:pic>
        <p:nvPicPr>
          <p:cNvPr id="5" name="Picture 4">
            <a:extLst>
              <a:ext uri="{FF2B5EF4-FFF2-40B4-BE49-F238E27FC236}">
                <a16:creationId xmlns:a16="http://schemas.microsoft.com/office/drawing/2014/main" id="{24483B09-06C0-4E61-ABCC-44508A25C003}"/>
              </a:ext>
            </a:extLst>
          </p:cNvPr>
          <p:cNvPicPr>
            <a:picLocks noChangeAspect="1"/>
          </p:cNvPicPr>
          <p:nvPr/>
        </p:nvPicPr>
        <p:blipFill>
          <a:blip r:embed="rId2"/>
          <a:stretch>
            <a:fillRect/>
          </a:stretch>
        </p:blipFill>
        <p:spPr>
          <a:xfrm>
            <a:off x="3324224" y="3471862"/>
            <a:ext cx="4886325" cy="2124075"/>
          </a:xfrm>
          <a:prstGeom prst="rect">
            <a:avLst/>
          </a:prstGeom>
        </p:spPr>
      </p:pic>
    </p:spTree>
    <p:extLst>
      <p:ext uri="{BB962C8B-B14F-4D97-AF65-F5344CB8AC3E}">
        <p14:creationId xmlns:p14="http://schemas.microsoft.com/office/powerpoint/2010/main" val="1906685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73723-EB78-4355-BC46-BB4F8EBB2E8C}"/>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72DF16A3-3488-4F41-B660-A7439E1A6E75}"/>
              </a:ext>
            </a:extLst>
          </p:cNvPr>
          <p:cNvSpPr>
            <a:spLocks noGrp="1"/>
          </p:cNvSpPr>
          <p:nvPr>
            <p:ph idx="1"/>
          </p:nvPr>
        </p:nvSpPr>
        <p:spPr>
          <a:xfrm>
            <a:off x="1154954" y="2603499"/>
            <a:ext cx="8825659" cy="3280831"/>
          </a:xfrm>
        </p:spPr>
        <p:txBody>
          <a:bodyPr>
            <a:normAutofit fontScale="62500" lnSpcReduction="20000"/>
          </a:bodyPr>
          <a:lstStyle/>
          <a:p>
            <a:r>
              <a:rPr lang="en-GB" sz="2400" dirty="0"/>
              <a:t>Introduction</a:t>
            </a:r>
          </a:p>
          <a:p>
            <a:r>
              <a:rPr lang="en-GB" sz="2400" dirty="0"/>
              <a:t>How Hepatitis C affects your body</a:t>
            </a:r>
          </a:p>
          <a:p>
            <a:r>
              <a:rPr lang="en-GB" sz="2400" dirty="0"/>
              <a:t>Symptoms</a:t>
            </a:r>
          </a:p>
          <a:p>
            <a:r>
              <a:rPr lang="en-GB" sz="2400" dirty="0"/>
              <a:t>High risk  transmission groups</a:t>
            </a:r>
          </a:p>
          <a:p>
            <a:r>
              <a:rPr lang="en-GB" sz="2400" dirty="0"/>
              <a:t>Data and trends</a:t>
            </a:r>
          </a:p>
          <a:p>
            <a:r>
              <a:rPr lang="en-GB" sz="2400" dirty="0"/>
              <a:t>Treatments Available</a:t>
            </a:r>
          </a:p>
          <a:p>
            <a:r>
              <a:rPr lang="en-GB" sz="2400" dirty="0"/>
              <a:t>Transmission Analysis of Hepatitis C</a:t>
            </a:r>
          </a:p>
          <a:p>
            <a:r>
              <a:rPr lang="en-GB" sz="2400" dirty="0"/>
              <a:t>Impact on society and health professionals</a:t>
            </a:r>
          </a:p>
          <a:p>
            <a:r>
              <a:rPr lang="en-GB" sz="2400" dirty="0"/>
              <a:t>Conclusion</a:t>
            </a:r>
          </a:p>
          <a:p>
            <a:r>
              <a:rPr lang="en-GB" sz="2400" dirty="0"/>
              <a:t>References</a:t>
            </a:r>
          </a:p>
          <a:p>
            <a:endParaRPr lang="en-GB" dirty="0"/>
          </a:p>
        </p:txBody>
      </p:sp>
    </p:spTree>
    <p:extLst>
      <p:ext uri="{BB962C8B-B14F-4D97-AF65-F5344CB8AC3E}">
        <p14:creationId xmlns:p14="http://schemas.microsoft.com/office/powerpoint/2010/main" val="2986953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029C6-258B-47D4-A37E-584E25246293}"/>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8564C06F-FB34-45FC-8F10-4BC71EBE054A}"/>
              </a:ext>
            </a:extLst>
          </p:cNvPr>
          <p:cNvSpPr>
            <a:spLocks noGrp="1"/>
          </p:cNvSpPr>
          <p:nvPr>
            <p:ph idx="1"/>
          </p:nvPr>
        </p:nvSpPr>
        <p:spPr>
          <a:xfrm>
            <a:off x="1154954" y="2603499"/>
            <a:ext cx="10546716" cy="4049091"/>
          </a:xfrm>
        </p:spPr>
        <p:txBody>
          <a:bodyPr>
            <a:normAutofit lnSpcReduction="10000"/>
          </a:bodyPr>
          <a:lstStyle/>
          <a:p>
            <a:r>
              <a:rPr lang="en-GB" sz="2800" dirty="0"/>
              <a:t>What is a communicable disease.</a:t>
            </a:r>
          </a:p>
          <a:p>
            <a:r>
              <a:rPr lang="en-GB" sz="2800" dirty="0"/>
              <a:t>What is Hepatitis C</a:t>
            </a:r>
          </a:p>
          <a:p>
            <a:endParaRPr lang="en-GB" dirty="0"/>
          </a:p>
          <a:p>
            <a:endParaRPr lang="en-GB" dirty="0"/>
          </a:p>
          <a:p>
            <a:endParaRPr lang="en-GB" dirty="0"/>
          </a:p>
          <a:p>
            <a:endParaRPr lang="en-GB" dirty="0"/>
          </a:p>
          <a:p>
            <a:endParaRPr lang="en-GB" dirty="0"/>
          </a:p>
          <a:p>
            <a:endParaRPr lang="en-GB" dirty="0"/>
          </a:p>
          <a:p>
            <a:pPr marL="0" indent="0" algn="r">
              <a:buNone/>
            </a:pPr>
            <a:r>
              <a:rPr lang="en-GB" dirty="0"/>
              <a:t>(</a:t>
            </a:r>
            <a:r>
              <a:rPr lang="en-GB" dirty="0" err="1"/>
              <a:t>Mendis</a:t>
            </a:r>
            <a:r>
              <a:rPr lang="en-GB" dirty="0"/>
              <a:t>, 2017)</a:t>
            </a:r>
          </a:p>
          <a:p>
            <a:pPr marL="0" indent="0" algn="r">
              <a:buNone/>
            </a:pPr>
            <a:r>
              <a:rPr lang="en-GB" dirty="0"/>
              <a:t>(NHS Choices, 2018)</a:t>
            </a:r>
          </a:p>
        </p:txBody>
      </p:sp>
    </p:spTree>
    <p:extLst>
      <p:ext uri="{BB962C8B-B14F-4D97-AF65-F5344CB8AC3E}">
        <p14:creationId xmlns:p14="http://schemas.microsoft.com/office/powerpoint/2010/main" val="4049765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60E23-4B4B-4594-8D58-F087AC5D70D6}"/>
              </a:ext>
            </a:extLst>
          </p:cNvPr>
          <p:cNvSpPr>
            <a:spLocks noGrp="1"/>
          </p:cNvSpPr>
          <p:nvPr>
            <p:ph type="title"/>
          </p:nvPr>
        </p:nvSpPr>
        <p:spPr/>
        <p:txBody>
          <a:bodyPr/>
          <a:lstStyle/>
          <a:p>
            <a:r>
              <a:rPr lang="en-GB" dirty="0"/>
              <a:t>How Hepatitis C affects the body</a:t>
            </a:r>
          </a:p>
        </p:txBody>
      </p:sp>
      <p:sp>
        <p:nvSpPr>
          <p:cNvPr id="3" name="Content Placeholder 2">
            <a:extLst>
              <a:ext uri="{FF2B5EF4-FFF2-40B4-BE49-F238E27FC236}">
                <a16:creationId xmlns:a16="http://schemas.microsoft.com/office/drawing/2014/main" id="{717F816F-BB99-4EC2-BB33-5822DF0220E1}"/>
              </a:ext>
            </a:extLst>
          </p:cNvPr>
          <p:cNvSpPr>
            <a:spLocks noGrp="1"/>
          </p:cNvSpPr>
          <p:nvPr>
            <p:ph idx="1"/>
          </p:nvPr>
        </p:nvSpPr>
        <p:spPr>
          <a:xfrm>
            <a:off x="1154954" y="2603499"/>
            <a:ext cx="10838263" cy="4141857"/>
          </a:xfrm>
        </p:spPr>
        <p:txBody>
          <a:bodyPr>
            <a:normAutofit fontScale="92500" lnSpcReduction="10000"/>
          </a:bodyPr>
          <a:lstStyle/>
          <a:p>
            <a:pPr marL="0" indent="0">
              <a:buNone/>
            </a:pPr>
            <a:endParaRPr lang="en-GB" dirty="0"/>
          </a:p>
          <a:p>
            <a:r>
              <a:rPr lang="en-GB" sz="2800" dirty="0"/>
              <a:t>Hepatitis C is ongoing inflammation of the Liver</a:t>
            </a:r>
          </a:p>
          <a:p>
            <a:r>
              <a:rPr lang="en-GB" sz="2800" dirty="0"/>
              <a:t>Acute and chronic infection ranging in severity</a:t>
            </a:r>
          </a:p>
          <a:p>
            <a:r>
              <a:rPr lang="en-GB" sz="2800" dirty="0"/>
              <a:t>Mild lasting a few weeks to a serious, lifelong illness</a:t>
            </a:r>
          </a:p>
          <a:p>
            <a:r>
              <a:rPr lang="en-GB" sz="2800" dirty="0"/>
              <a:t>Stops liver functioning properly</a:t>
            </a:r>
          </a:p>
          <a:p>
            <a:endParaRPr lang="en-GB" dirty="0"/>
          </a:p>
          <a:p>
            <a:endParaRPr lang="en-GB" dirty="0"/>
          </a:p>
          <a:p>
            <a:endParaRPr lang="en-GB" dirty="0"/>
          </a:p>
          <a:p>
            <a:endParaRPr lang="en-GB" dirty="0"/>
          </a:p>
          <a:p>
            <a:pPr marL="0" indent="0" algn="r">
              <a:buNone/>
            </a:pPr>
            <a:r>
              <a:rPr lang="en-GB" dirty="0"/>
              <a:t>(WHO, 2018)</a:t>
            </a:r>
          </a:p>
          <a:p>
            <a:endParaRPr lang="en-GB" dirty="0"/>
          </a:p>
          <a:p>
            <a:endParaRPr lang="en-GB" dirty="0"/>
          </a:p>
        </p:txBody>
      </p:sp>
    </p:spTree>
    <p:extLst>
      <p:ext uri="{BB962C8B-B14F-4D97-AF65-F5344CB8AC3E}">
        <p14:creationId xmlns:p14="http://schemas.microsoft.com/office/powerpoint/2010/main" val="2654036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4483-A5BB-4D02-8CDF-DDBACD233AD2}"/>
              </a:ext>
            </a:extLst>
          </p:cNvPr>
          <p:cNvSpPr>
            <a:spLocks noGrp="1"/>
          </p:cNvSpPr>
          <p:nvPr>
            <p:ph type="title"/>
          </p:nvPr>
        </p:nvSpPr>
        <p:spPr/>
        <p:txBody>
          <a:bodyPr/>
          <a:lstStyle/>
          <a:p>
            <a:r>
              <a:rPr lang="en-GB" dirty="0"/>
              <a:t>Symptoms</a:t>
            </a:r>
          </a:p>
        </p:txBody>
      </p:sp>
      <p:sp>
        <p:nvSpPr>
          <p:cNvPr id="3" name="Content Placeholder 2">
            <a:extLst>
              <a:ext uri="{FF2B5EF4-FFF2-40B4-BE49-F238E27FC236}">
                <a16:creationId xmlns:a16="http://schemas.microsoft.com/office/drawing/2014/main" id="{AF447BE6-DDC2-4A2C-B5D2-6337580FB0A3}"/>
              </a:ext>
            </a:extLst>
          </p:cNvPr>
          <p:cNvSpPr>
            <a:spLocks noGrp="1"/>
          </p:cNvSpPr>
          <p:nvPr>
            <p:ph idx="1"/>
          </p:nvPr>
        </p:nvSpPr>
        <p:spPr>
          <a:xfrm>
            <a:off x="1154954" y="2603500"/>
            <a:ext cx="10878020" cy="4254500"/>
          </a:xfrm>
        </p:spPr>
        <p:txBody>
          <a:bodyPr>
            <a:normAutofit fontScale="77500" lnSpcReduction="20000"/>
          </a:bodyPr>
          <a:lstStyle/>
          <a:p>
            <a:r>
              <a:rPr lang="en-GB" sz="2800" dirty="0"/>
              <a:t>70 -80% of people with acute Hepatitis have show no symptoms</a:t>
            </a:r>
          </a:p>
          <a:p>
            <a:r>
              <a:rPr lang="en-GB" sz="2800" dirty="0"/>
              <a:t>If you do experience symptoms, they are generally mild and flu like such as </a:t>
            </a:r>
          </a:p>
          <a:p>
            <a:r>
              <a:rPr lang="en-GB" sz="2800" dirty="0"/>
              <a:t>Feeling very tired</a:t>
            </a:r>
          </a:p>
          <a:p>
            <a:r>
              <a:rPr lang="en-GB" sz="2800" dirty="0"/>
              <a:t>Sore muscles</a:t>
            </a:r>
          </a:p>
          <a:p>
            <a:r>
              <a:rPr lang="en-GB" sz="2800" dirty="0"/>
              <a:t>Joint pain</a:t>
            </a:r>
          </a:p>
          <a:p>
            <a:r>
              <a:rPr lang="en-GB" sz="2800" dirty="0"/>
              <a:t>Fever</a:t>
            </a:r>
          </a:p>
          <a:p>
            <a:r>
              <a:rPr lang="en-GB" sz="2800" dirty="0"/>
              <a:t>Dark coloured urine</a:t>
            </a:r>
          </a:p>
          <a:p>
            <a:r>
              <a:rPr lang="en-GB" sz="2800" dirty="0"/>
              <a:t>Yellowing of the skin and whites of the eyes</a:t>
            </a:r>
          </a:p>
          <a:p>
            <a:endParaRPr lang="en-GB" dirty="0"/>
          </a:p>
          <a:p>
            <a:pPr marL="0" indent="0">
              <a:buNone/>
            </a:pPr>
            <a:endParaRPr lang="en-GB" dirty="0"/>
          </a:p>
          <a:p>
            <a:pPr marL="0" indent="0" algn="r">
              <a:buNone/>
            </a:pPr>
            <a:r>
              <a:rPr lang="en-GB" dirty="0"/>
              <a:t>(WHO, 2018)</a:t>
            </a:r>
          </a:p>
        </p:txBody>
      </p:sp>
    </p:spTree>
    <p:extLst>
      <p:ext uri="{BB962C8B-B14F-4D97-AF65-F5344CB8AC3E}">
        <p14:creationId xmlns:p14="http://schemas.microsoft.com/office/powerpoint/2010/main" val="692012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DB403-5ADB-4271-B2CE-A349A79E4C10}"/>
              </a:ext>
            </a:extLst>
          </p:cNvPr>
          <p:cNvSpPr>
            <a:spLocks noGrp="1"/>
          </p:cNvSpPr>
          <p:nvPr>
            <p:ph type="title"/>
          </p:nvPr>
        </p:nvSpPr>
        <p:spPr>
          <a:xfrm>
            <a:off x="1154954" y="628650"/>
            <a:ext cx="8825659" cy="1504949"/>
          </a:xfrm>
        </p:spPr>
        <p:txBody>
          <a:bodyPr/>
          <a:lstStyle/>
          <a:p>
            <a:r>
              <a:rPr lang="en-GB" dirty="0"/>
              <a:t>High Risk for transmission Hepatitis C</a:t>
            </a:r>
          </a:p>
        </p:txBody>
      </p:sp>
      <p:pic>
        <p:nvPicPr>
          <p:cNvPr id="1026" name="Picture 2" descr="Image result for images of a liver affected by hepatitis c">
            <a:extLst>
              <a:ext uri="{FF2B5EF4-FFF2-40B4-BE49-F238E27FC236}">
                <a16:creationId xmlns:a16="http://schemas.microsoft.com/office/drawing/2014/main" id="{416A232E-0F7A-4257-8D66-C5A7BC63727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08420" y="2603500"/>
            <a:ext cx="4919472" cy="34163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A55E036-AE0F-4CC6-8DE4-23D2BEFEBA69}"/>
              </a:ext>
            </a:extLst>
          </p:cNvPr>
          <p:cNvSpPr txBox="1"/>
          <p:nvPr/>
        </p:nvSpPr>
        <p:spPr>
          <a:xfrm>
            <a:off x="9382539" y="6308035"/>
            <a:ext cx="2597426" cy="523220"/>
          </a:xfrm>
          <a:prstGeom prst="rect">
            <a:avLst/>
          </a:prstGeom>
          <a:noFill/>
        </p:spPr>
        <p:txBody>
          <a:bodyPr wrap="square" rtlCol="0">
            <a:spAutoFit/>
          </a:bodyPr>
          <a:lstStyle/>
          <a:p>
            <a:pPr algn="r"/>
            <a:r>
              <a:rPr lang="en-GB" sz="1400" dirty="0"/>
              <a:t>(Bing images, 2018)</a:t>
            </a:r>
          </a:p>
          <a:p>
            <a:pPr algn="r"/>
            <a:r>
              <a:rPr lang="en-GB" sz="1400" dirty="0"/>
              <a:t>(CDC, 2018)</a:t>
            </a:r>
          </a:p>
        </p:txBody>
      </p:sp>
    </p:spTree>
    <p:extLst>
      <p:ext uri="{BB962C8B-B14F-4D97-AF65-F5344CB8AC3E}">
        <p14:creationId xmlns:p14="http://schemas.microsoft.com/office/powerpoint/2010/main" val="476711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BC411-FEE4-4D1B-BBAA-B4F34E65957E}"/>
              </a:ext>
            </a:extLst>
          </p:cNvPr>
          <p:cNvSpPr>
            <a:spLocks noGrp="1"/>
          </p:cNvSpPr>
          <p:nvPr>
            <p:ph type="title"/>
          </p:nvPr>
        </p:nvSpPr>
        <p:spPr/>
        <p:txBody>
          <a:bodyPr/>
          <a:lstStyle/>
          <a:p>
            <a:r>
              <a:rPr lang="en-GB" dirty="0"/>
              <a:t>Data and Trends</a:t>
            </a:r>
          </a:p>
        </p:txBody>
      </p:sp>
      <p:sp>
        <p:nvSpPr>
          <p:cNvPr id="3" name="Content Placeholder 2">
            <a:extLst>
              <a:ext uri="{FF2B5EF4-FFF2-40B4-BE49-F238E27FC236}">
                <a16:creationId xmlns:a16="http://schemas.microsoft.com/office/drawing/2014/main" id="{6BEB7FB4-3568-4285-8CC4-BA7CCD44868C}"/>
              </a:ext>
            </a:extLst>
          </p:cNvPr>
          <p:cNvSpPr>
            <a:spLocks noGrp="1"/>
          </p:cNvSpPr>
          <p:nvPr>
            <p:ph idx="1"/>
          </p:nvPr>
        </p:nvSpPr>
        <p:spPr>
          <a:xfrm>
            <a:off x="490330" y="2603500"/>
            <a:ext cx="11264348" cy="4102100"/>
          </a:xfrm>
        </p:spPr>
        <p:txBody>
          <a:bodyPr>
            <a:normAutofit fontScale="85000" lnSpcReduction="20000"/>
          </a:bodyPr>
          <a:lstStyle/>
          <a:p>
            <a:endParaRPr lang="en-GB" dirty="0"/>
          </a:p>
          <a:p>
            <a:r>
              <a:rPr lang="en-GB" sz="3000" dirty="0"/>
              <a:t>71 million cases globally</a:t>
            </a:r>
          </a:p>
          <a:p>
            <a:r>
              <a:rPr lang="en-GB" sz="3000" dirty="0"/>
              <a:t>12,000 confirmed cases in Wales in 2017</a:t>
            </a:r>
          </a:p>
          <a:p>
            <a:r>
              <a:rPr lang="en-GB" sz="3000" dirty="0"/>
              <a:t>Only 11 of these in Carmarthenshire in 2017</a:t>
            </a:r>
          </a:p>
          <a:p>
            <a:endParaRPr lang="en-GB" dirty="0"/>
          </a:p>
          <a:p>
            <a:endParaRPr lang="en-GB" dirty="0"/>
          </a:p>
          <a:p>
            <a:endParaRPr lang="en-GB" dirty="0"/>
          </a:p>
          <a:p>
            <a:endParaRPr lang="en-GB" dirty="0"/>
          </a:p>
          <a:p>
            <a:endParaRPr lang="en-GB" dirty="0"/>
          </a:p>
          <a:p>
            <a:pPr marL="0" indent="0" algn="r">
              <a:buNone/>
            </a:pPr>
            <a:r>
              <a:rPr lang="en-GB" sz="1300" dirty="0"/>
              <a:t>(WHO, 2018)</a:t>
            </a:r>
          </a:p>
          <a:p>
            <a:pPr marL="0" indent="0" algn="r">
              <a:buNone/>
            </a:pPr>
            <a:r>
              <a:rPr lang="en-GB" sz="1200" dirty="0"/>
              <a:t>(CND, 2018)</a:t>
            </a:r>
          </a:p>
          <a:p>
            <a:pPr marL="0" indent="0" algn="r">
              <a:buNone/>
            </a:pPr>
            <a:r>
              <a:rPr lang="en-GB" sz="1200" dirty="0"/>
              <a:t>(Tableau Public, 2018)</a:t>
            </a:r>
          </a:p>
          <a:p>
            <a:pPr marL="0" indent="0" algn="r">
              <a:buNone/>
            </a:pPr>
            <a:endParaRPr lang="en-GB" dirty="0"/>
          </a:p>
        </p:txBody>
      </p:sp>
    </p:spTree>
    <p:extLst>
      <p:ext uri="{BB962C8B-B14F-4D97-AF65-F5344CB8AC3E}">
        <p14:creationId xmlns:p14="http://schemas.microsoft.com/office/powerpoint/2010/main" val="3582501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675A6-D1B4-47CA-8032-38E804B268E1}"/>
              </a:ext>
            </a:extLst>
          </p:cNvPr>
          <p:cNvSpPr>
            <a:spLocks noGrp="1"/>
          </p:cNvSpPr>
          <p:nvPr>
            <p:ph type="title"/>
          </p:nvPr>
        </p:nvSpPr>
        <p:spPr/>
        <p:txBody>
          <a:bodyPr/>
          <a:lstStyle/>
          <a:p>
            <a:r>
              <a:rPr lang="en-GB" dirty="0"/>
              <a:t>Treatments available</a:t>
            </a:r>
          </a:p>
        </p:txBody>
      </p:sp>
      <p:sp>
        <p:nvSpPr>
          <p:cNvPr id="3" name="Content Placeholder 2">
            <a:extLst>
              <a:ext uri="{FF2B5EF4-FFF2-40B4-BE49-F238E27FC236}">
                <a16:creationId xmlns:a16="http://schemas.microsoft.com/office/drawing/2014/main" id="{E9095A8B-A1A3-4D9C-AD33-BFDFE878A281}"/>
              </a:ext>
            </a:extLst>
          </p:cNvPr>
          <p:cNvSpPr>
            <a:spLocks noGrp="1"/>
          </p:cNvSpPr>
          <p:nvPr>
            <p:ph idx="1"/>
          </p:nvPr>
        </p:nvSpPr>
        <p:spPr>
          <a:xfrm>
            <a:off x="609600" y="2603500"/>
            <a:ext cx="11264348" cy="3943074"/>
          </a:xfrm>
        </p:spPr>
        <p:txBody>
          <a:bodyPr>
            <a:normAutofit fontScale="92500" lnSpcReduction="20000"/>
          </a:bodyPr>
          <a:lstStyle/>
          <a:p>
            <a:endParaRPr lang="en-GB" dirty="0"/>
          </a:p>
          <a:p>
            <a:r>
              <a:rPr lang="en-GB" sz="2800" dirty="0"/>
              <a:t>Pegylated interferon </a:t>
            </a:r>
          </a:p>
          <a:p>
            <a:r>
              <a:rPr lang="en-GB" sz="2800" dirty="0" err="1"/>
              <a:t>Simeprevir</a:t>
            </a:r>
            <a:endParaRPr lang="en-GB" sz="2800" dirty="0"/>
          </a:p>
          <a:p>
            <a:r>
              <a:rPr lang="en-GB" sz="2800" dirty="0"/>
              <a:t>Sofosbuvir</a:t>
            </a:r>
          </a:p>
          <a:p>
            <a:r>
              <a:rPr lang="en-GB" sz="2800" dirty="0"/>
              <a:t>Daclatasvir</a:t>
            </a:r>
          </a:p>
          <a:p>
            <a:r>
              <a:rPr lang="en-GB" sz="2800" dirty="0"/>
              <a:t>Over 90% of individuals may now be cured</a:t>
            </a:r>
          </a:p>
          <a:p>
            <a:endParaRPr lang="en-GB" sz="2800" dirty="0"/>
          </a:p>
          <a:p>
            <a:endParaRPr lang="en-GB" sz="2800" dirty="0"/>
          </a:p>
          <a:p>
            <a:pPr marL="0" indent="0" algn="r">
              <a:buNone/>
            </a:pPr>
            <a:r>
              <a:rPr lang="en-GB" sz="1200" dirty="0"/>
              <a:t>(</a:t>
            </a:r>
            <a:r>
              <a:rPr lang="en-GB" sz="1200" dirty="0" err="1"/>
              <a:t>Loscalzo</a:t>
            </a:r>
            <a:r>
              <a:rPr lang="en-GB" sz="1200" dirty="0"/>
              <a:t>, 2016)</a:t>
            </a:r>
          </a:p>
        </p:txBody>
      </p:sp>
    </p:spTree>
    <p:extLst>
      <p:ext uri="{BB962C8B-B14F-4D97-AF65-F5344CB8AC3E}">
        <p14:creationId xmlns:p14="http://schemas.microsoft.com/office/powerpoint/2010/main" val="3284877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4875C-94D6-4ED9-AA81-ED9265C5F0CA}"/>
              </a:ext>
            </a:extLst>
          </p:cNvPr>
          <p:cNvSpPr>
            <a:spLocks noGrp="1"/>
          </p:cNvSpPr>
          <p:nvPr>
            <p:ph type="title"/>
          </p:nvPr>
        </p:nvSpPr>
        <p:spPr>
          <a:xfrm>
            <a:off x="1154954" y="590550"/>
            <a:ext cx="9360646" cy="1447799"/>
          </a:xfrm>
        </p:spPr>
        <p:txBody>
          <a:bodyPr/>
          <a:lstStyle/>
          <a:p>
            <a:r>
              <a:rPr lang="en-GB" dirty="0"/>
              <a:t>Transmission and Stigma</a:t>
            </a:r>
          </a:p>
        </p:txBody>
      </p:sp>
      <p:sp>
        <p:nvSpPr>
          <p:cNvPr id="3" name="Content Placeholder 2">
            <a:extLst>
              <a:ext uri="{FF2B5EF4-FFF2-40B4-BE49-F238E27FC236}">
                <a16:creationId xmlns:a16="http://schemas.microsoft.com/office/drawing/2014/main" id="{43364815-EF49-41AE-9289-AB2061479FD1}"/>
              </a:ext>
            </a:extLst>
          </p:cNvPr>
          <p:cNvSpPr>
            <a:spLocks noGrp="1"/>
          </p:cNvSpPr>
          <p:nvPr>
            <p:ph idx="1"/>
          </p:nvPr>
        </p:nvSpPr>
        <p:spPr>
          <a:xfrm>
            <a:off x="558607" y="2696265"/>
            <a:ext cx="10387689" cy="3956326"/>
          </a:xfrm>
        </p:spPr>
        <p:txBody>
          <a:bodyPr>
            <a:normAutofit/>
          </a:bodyPr>
          <a:lstStyle/>
          <a:p>
            <a:r>
              <a:rPr lang="en-GB" sz="2800" dirty="0"/>
              <a:t>Difficult treatment</a:t>
            </a:r>
          </a:p>
          <a:p>
            <a:r>
              <a:rPr lang="en-GB" sz="2800" dirty="0"/>
              <a:t>Lifestyle restrictions</a:t>
            </a:r>
          </a:p>
          <a:p>
            <a:r>
              <a:rPr lang="en-GB" sz="2800" dirty="0"/>
              <a:t>Association with drug use</a:t>
            </a:r>
          </a:p>
          <a:p>
            <a:endParaRPr lang="en-GB" sz="2800" dirty="0"/>
          </a:p>
          <a:p>
            <a:endParaRPr lang="en-GB" sz="2800" dirty="0"/>
          </a:p>
          <a:p>
            <a:endParaRPr lang="en-GB" sz="2800" dirty="0"/>
          </a:p>
          <a:p>
            <a:pPr marL="0" indent="0" algn="r">
              <a:buNone/>
            </a:pPr>
            <a:r>
              <a:rPr lang="en-GB" sz="1200" dirty="0"/>
              <a:t>(Porter, 2013)</a:t>
            </a:r>
          </a:p>
          <a:p>
            <a:pPr marL="0" indent="0" algn="r">
              <a:buNone/>
            </a:pPr>
            <a:r>
              <a:rPr lang="en-GB" sz="1200" dirty="0"/>
              <a:t>(</a:t>
            </a:r>
            <a:r>
              <a:rPr lang="en-GB" sz="1200" dirty="0" err="1"/>
              <a:t>Liamputtong</a:t>
            </a:r>
            <a:r>
              <a:rPr lang="en-GB" sz="1200" dirty="0"/>
              <a:t>, 2013),</a:t>
            </a:r>
          </a:p>
          <a:p>
            <a:endParaRPr lang="en-GB" sz="1200" dirty="0"/>
          </a:p>
          <a:p>
            <a:endParaRPr lang="en-GB" sz="2800" dirty="0"/>
          </a:p>
          <a:p>
            <a:endParaRPr lang="en-GB" sz="2800" dirty="0"/>
          </a:p>
          <a:p>
            <a:endParaRPr lang="en-GB" dirty="0"/>
          </a:p>
        </p:txBody>
      </p:sp>
    </p:spTree>
    <p:extLst>
      <p:ext uri="{BB962C8B-B14F-4D97-AF65-F5344CB8AC3E}">
        <p14:creationId xmlns:p14="http://schemas.microsoft.com/office/powerpoint/2010/main" val="3219244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3A9AF-6A43-45A9-90C1-DDFEDCA24662}"/>
              </a:ext>
            </a:extLst>
          </p:cNvPr>
          <p:cNvSpPr>
            <a:spLocks noGrp="1"/>
          </p:cNvSpPr>
          <p:nvPr>
            <p:ph type="title"/>
          </p:nvPr>
        </p:nvSpPr>
        <p:spPr>
          <a:xfrm>
            <a:off x="1154954" y="514350"/>
            <a:ext cx="8825659" cy="1166283"/>
          </a:xfrm>
        </p:spPr>
        <p:txBody>
          <a:bodyPr/>
          <a:lstStyle/>
          <a:p>
            <a:r>
              <a:rPr lang="en-GB" dirty="0"/>
              <a:t>Impact on society and health professionals </a:t>
            </a:r>
          </a:p>
        </p:txBody>
      </p:sp>
      <p:sp>
        <p:nvSpPr>
          <p:cNvPr id="3" name="Content Placeholder 2">
            <a:extLst>
              <a:ext uri="{FF2B5EF4-FFF2-40B4-BE49-F238E27FC236}">
                <a16:creationId xmlns:a16="http://schemas.microsoft.com/office/drawing/2014/main" id="{82A5A23C-FC75-4229-A4F9-1DA61070BF9F}"/>
              </a:ext>
            </a:extLst>
          </p:cNvPr>
          <p:cNvSpPr>
            <a:spLocks noGrp="1"/>
          </p:cNvSpPr>
          <p:nvPr>
            <p:ph idx="1"/>
          </p:nvPr>
        </p:nvSpPr>
        <p:spPr>
          <a:xfrm>
            <a:off x="463826" y="2603499"/>
            <a:ext cx="11171583" cy="3850309"/>
          </a:xfrm>
        </p:spPr>
        <p:txBody>
          <a:bodyPr>
            <a:normAutofit fontScale="85000" lnSpcReduction="20000"/>
          </a:bodyPr>
          <a:lstStyle/>
          <a:p>
            <a:r>
              <a:rPr lang="en-GB" sz="2800" dirty="0"/>
              <a:t>Liver Disease in one of the most common deaths within the United Kingdom (UK)</a:t>
            </a:r>
          </a:p>
          <a:p>
            <a:r>
              <a:rPr lang="en-GB" sz="2800" dirty="0"/>
              <a:t>2016-2017 highest ever rates n England of Hepatitis C</a:t>
            </a:r>
          </a:p>
          <a:p>
            <a:r>
              <a:rPr lang="en-GB" sz="2800" dirty="0"/>
              <a:t>£80,000 to treat one patient for 12 weeks</a:t>
            </a:r>
          </a:p>
          <a:p>
            <a:endParaRPr lang="en-GB" sz="2800" dirty="0"/>
          </a:p>
          <a:p>
            <a:endParaRPr lang="en-GB" dirty="0"/>
          </a:p>
          <a:p>
            <a:endParaRPr lang="en-GB" dirty="0"/>
          </a:p>
          <a:p>
            <a:endParaRPr lang="en-GB" dirty="0"/>
          </a:p>
          <a:p>
            <a:endParaRPr lang="en-GB" dirty="0"/>
          </a:p>
          <a:p>
            <a:endParaRPr lang="en-GB" dirty="0"/>
          </a:p>
          <a:p>
            <a:pPr marL="0" indent="0" algn="r">
              <a:buNone/>
            </a:pPr>
            <a:r>
              <a:rPr lang="en-GB" sz="1400" dirty="0"/>
              <a:t>(Cramp, 2017)</a:t>
            </a:r>
          </a:p>
        </p:txBody>
      </p:sp>
    </p:spTree>
    <p:extLst>
      <p:ext uri="{BB962C8B-B14F-4D97-AF65-F5344CB8AC3E}">
        <p14:creationId xmlns:p14="http://schemas.microsoft.com/office/powerpoint/2010/main" val="38022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F84A8-6668-454F-8C25-95E1C583D67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0813386-272A-4A4A-87AB-60430D6800F6}"/>
              </a:ext>
            </a:extLst>
          </p:cNvPr>
          <p:cNvSpPr>
            <a:spLocks noGrp="1"/>
          </p:cNvSpPr>
          <p:nvPr>
            <p:ph idx="1"/>
          </p:nvPr>
        </p:nvSpPr>
        <p:spPr>
          <a:xfrm>
            <a:off x="450574" y="2623930"/>
            <a:ext cx="11290852" cy="3949148"/>
          </a:xfrm>
        </p:spPr>
        <p:txBody>
          <a:bodyPr/>
          <a:lstStyle/>
          <a:p>
            <a:r>
              <a:rPr lang="en-GB" sz="2400" dirty="0"/>
              <a:t>Hepatitis C remains one of the most prevalent communicable disease and figures are now at an all time high. Although the vast majority of cases can now be treated and cured, a large stigma still surrounds the disease. The financial impact of the disease is huge placing even more financial burden on the NHS for a disease that is essentially preventable. Further education should be provided to the public to increase awareness of the disease. Needle sharing can be eradicated by further increasing places where users can get free needles to avoid further transmission. Prevention is always better than cure.</a:t>
            </a:r>
          </a:p>
          <a:p>
            <a:endParaRPr lang="en-GB" dirty="0"/>
          </a:p>
        </p:txBody>
      </p:sp>
    </p:spTree>
    <p:extLst>
      <p:ext uri="{BB962C8B-B14F-4D97-AF65-F5344CB8AC3E}">
        <p14:creationId xmlns:p14="http://schemas.microsoft.com/office/powerpoint/2010/main" val="1991018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83E5B-6869-4A9A-992C-B94975CEC6DF}"/>
              </a:ext>
            </a:extLst>
          </p:cNvPr>
          <p:cNvSpPr>
            <a:spLocks noGrp="1"/>
          </p:cNvSpPr>
          <p:nvPr>
            <p:ph type="title"/>
          </p:nvPr>
        </p:nvSpPr>
        <p:spPr/>
        <p:txBody>
          <a:bodyPr/>
          <a:lstStyle/>
          <a:p>
            <a:r>
              <a:rPr lang="en-GB" dirty="0"/>
              <a:t>References</a:t>
            </a:r>
          </a:p>
        </p:txBody>
      </p:sp>
      <p:sp>
        <p:nvSpPr>
          <p:cNvPr id="4" name="Rectangle 1">
            <a:extLst>
              <a:ext uri="{FF2B5EF4-FFF2-40B4-BE49-F238E27FC236}">
                <a16:creationId xmlns:a16="http://schemas.microsoft.com/office/drawing/2014/main" id="{B3CDF967-26E1-42D3-9303-94C570AA98D7}"/>
              </a:ext>
            </a:extLst>
          </p:cNvPr>
          <p:cNvSpPr>
            <a:spLocks noGrp="1" noChangeArrowheads="1"/>
          </p:cNvSpPr>
          <p:nvPr>
            <p:ph idx="1"/>
          </p:nvPr>
        </p:nvSpPr>
        <p:spPr bwMode="auto">
          <a:xfrm>
            <a:off x="517525" y="2658611"/>
            <a:ext cx="11137663" cy="39394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Choices, N. (2018).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Hepatitis C.</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NHS.</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Cramp, M. (2017, 08 08). Need to act now on escalating toll and cost of liver disease: Focused intervention in three key areas is needed, writes Professor Matthew Cramp.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Western Morning News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 10.</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Images, B. (2018, 03 05).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Bing Images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Bing Images: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data:image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/png;base64,iVBORw0KGgoAAAANSUhEUgAAAQ0AAAC7CAMAAABIKDvmAAABI1BMVEX///+BAADDAAD/i2L/z6K5ubm/AAD/</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iF</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/35OT/</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pnyWRET</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/2bcAAAC0tLS2trZ2AAD5+fnv7+96AADk5OTNzc3AwMD19fXd3d3V1dXp6emmpqbHx8dzc3NbW1t5eXmcnJz/y5qSkpKGhoZTU1NnZ2dISEhZWVmFhYWYmJijo6NkZGQ3NzeOj</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Liamputtong</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 (2013).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Stigma, Discrimination and Living with HIV/AIDS: A Cross-Cultural Perspective.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England: Springer Science &amp; Business Media,.</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Loscalzo</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(2016).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Harrison's Pulmonary and Critical Care Medicine.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England: McGraw Hill Professional.</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Lucinda K. Porter, R. (2013).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Hepatitis C Treatment One Step at a Time: Inspiration and Practical Tips for Successful Treatment</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(illustrated ed.).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Birmigham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Demos Medical Publishing.</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Mendis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R. (2017).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 Introduction to Population- Level Prevention of Non-communicable diseases.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Oxford University Press.</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NICE. (2018, 03 05).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NICE Says yes to Yet Another </a:t>
            </a:r>
            <a:r>
              <a:rPr kumimoji="0" lang="en-US" altLang="en-US" sz="12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Heoatitis</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Drug.</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National Institute for Health and Care Excellence: https://www.nice.org.uk/news/article/nice-says-yes-to-another-hepatitis-c-drug</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Organisation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W. H. (2018, 03 05).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World Health </a:t>
            </a:r>
            <a:r>
              <a:rPr kumimoji="0" lang="en-US" altLang="en-US" sz="12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Oganisation</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Statistics.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World Health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Organisation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http://www.who.int/mediacentre/factsheets/fs164/en/</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Organisation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W. H. (2018, 03 05).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World Health </a:t>
            </a:r>
            <a:r>
              <a:rPr kumimoji="0" lang="en-US" altLang="en-US" sz="12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Organisation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World Health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Organiation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Hepatitis C: http://www.who.int/mediacentre/factsheets/fs164/en/</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Prevention, C. f. (2018, 03 05). </a:t>
            </a:r>
            <a:r>
              <a:rPr kumimoji="0" lang="en-US" altLang="en-US" sz="12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Hepatits</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FAQ's for Health </a:t>
            </a:r>
            <a:r>
              <a:rPr kumimoji="0" lang="en-US" altLang="en-US" sz="12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Proffessionals</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Centres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for Disease and Prevention: https://www.cdc.gov/hepatitis/hcv/hcvfaq.htm#section1</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WHO. (2018, 03 04).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World Health </a:t>
            </a:r>
            <a:r>
              <a:rPr kumimoji="0" lang="en-US" altLang="en-US" sz="12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Organisation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World Health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Organisation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http://www.who.int/mediacentre/factsheets/fs164/en/</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51681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docProps/app.xml><?xml version="1.0" encoding="utf-8"?>
<Properties xmlns="http://schemas.openxmlformats.org/officeDocument/2006/extended-properties" xmlns:vt="http://schemas.openxmlformats.org/officeDocument/2006/docPropsVTypes">
  <Template>Ion Boardroom</Template>
  <TotalTime>6363</TotalTime>
  <Words>824</Words>
  <Application>Microsoft Office PowerPoint</Application>
  <PresentationFormat>Widescreen</PresentationFormat>
  <Paragraphs>117</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Century Gothic</vt:lpstr>
      <vt:lpstr>Times New Roman</vt:lpstr>
      <vt:lpstr>Wingdings 3</vt:lpstr>
      <vt:lpstr>Ion Boardroom</vt:lpstr>
      <vt:lpstr>Epidemiology of Hepatitis C</vt:lpstr>
      <vt:lpstr>CONTENTS</vt:lpstr>
      <vt:lpstr>Introduction</vt:lpstr>
      <vt:lpstr>How Hepatitis C affects the body</vt:lpstr>
      <vt:lpstr>Symptoms</vt:lpstr>
      <vt:lpstr>High Risk for transmission Hepatitis C</vt:lpstr>
      <vt:lpstr>Data and Trends</vt:lpstr>
      <vt:lpstr>Treatments available</vt:lpstr>
      <vt:lpstr>Transmission and Stigma</vt:lpstr>
      <vt:lpstr>Impact on society and health professionals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Epidemiology of Hepatitis C</dc:title>
  <dc:creator>david jenkinson</dc:creator>
  <cp:lastModifiedBy>david jenkinson</cp:lastModifiedBy>
  <cp:revision>22</cp:revision>
  <dcterms:created xsi:type="dcterms:W3CDTF">2018-02-08T22:21:26Z</dcterms:created>
  <dcterms:modified xsi:type="dcterms:W3CDTF">2018-03-05T22:57:12Z</dcterms:modified>
</cp:coreProperties>
</file>