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6"/>
  </p:notesMasterIdLst>
  <p:sldIdLst>
    <p:sldId id="256" r:id="rId2"/>
    <p:sldId id="257" r:id="rId3"/>
    <p:sldId id="269" r:id="rId4"/>
    <p:sldId id="260" r:id="rId5"/>
    <p:sldId id="258" r:id="rId6"/>
    <p:sldId id="259" r:id="rId7"/>
    <p:sldId id="261" r:id="rId8"/>
    <p:sldId id="263" r:id="rId9"/>
    <p:sldId id="264" r:id="rId10"/>
    <p:sldId id="265" r:id="rId11"/>
    <p:sldId id="266" r:id="rId12"/>
    <p:sldId id="267" r:id="rId13"/>
    <p:sldId id="26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5811" autoAdjust="0"/>
  </p:normalViewPr>
  <p:slideViewPr>
    <p:cSldViewPr snapToGrid="0">
      <p:cViewPr varScale="1">
        <p:scale>
          <a:sx n="51" d="100"/>
          <a:sy n="51" d="100"/>
        </p:scale>
        <p:origin x="1452"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79FE2D-7DA7-42A4-8B22-25F92C4A9255}" type="datetimeFigureOut">
              <a:rPr lang="en-GB" smtClean="0"/>
              <a:t>01/10/2018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9C2BAD-43E5-4CD7-A482-16A347BAE0D1}" type="slidenum">
              <a:rPr lang="en-GB" smtClean="0"/>
              <a:t>‹#›</a:t>
            </a:fld>
            <a:endParaRPr lang="en-GB"/>
          </a:p>
        </p:txBody>
      </p:sp>
    </p:spTree>
    <p:extLst>
      <p:ext uri="{BB962C8B-B14F-4D97-AF65-F5344CB8AC3E}">
        <p14:creationId xmlns:p14="http://schemas.microsoft.com/office/powerpoint/2010/main" val="4061915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Welcome back. </a:t>
            </a:r>
          </a:p>
          <a:p>
            <a:r>
              <a:rPr lang="en-GB" dirty="0" smtClean="0"/>
              <a:t>Picking</a:t>
            </a:r>
            <a:r>
              <a:rPr lang="en-GB" baseline="0" dirty="0" smtClean="0"/>
              <a:t> up from where we left off last year.</a:t>
            </a:r>
          </a:p>
          <a:p>
            <a:endParaRPr lang="en-GB" dirty="0"/>
          </a:p>
        </p:txBody>
      </p:sp>
      <p:sp>
        <p:nvSpPr>
          <p:cNvPr id="4" name="Slide Number Placeholder 3"/>
          <p:cNvSpPr>
            <a:spLocks noGrp="1"/>
          </p:cNvSpPr>
          <p:nvPr>
            <p:ph type="sldNum" sz="quarter" idx="10"/>
          </p:nvPr>
        </p:nvSpPr>
        <p:spPr/>
        <p:txBody>
          <a:bodyPr/>
          <a:lstStyle/>
          <a:p>
            <a:fld id="{4A9C2BAD-43E5-4CD7-A482-16A347BAE0D1}" type="slidenum">
              <a:rPr lang="en-GB" smtClean="0"/>
              <a:t>2</a:t>
            </a:fld>
            <a:endParaRPr lang="en-GB"/>
          </a:p>
        </p:txBody>
      </p:sp>
    </p:spTree>
    <p:extLst>
      <p:ext uri="{BB962C8B-B14F-4D97-AF65-F5344CB8AC3E}">
        <p14:creationId xmlns:p14="http://schemas.microsoft.com/office/powerpoint/2010/main" val="205499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covered a great deal last</a:t>
            </a:r>
            <a:r>
              <a:rPr lang="en-GB" baseline="0" dirty="0" smtClean="0"/>
              <a:t> year including:</a:t>
            </a:r>
          </a:p>
          <a:p>
            <a:r>
              <a:rPr lang="en-GB" baseline="0" dirty="0" smtClean="0"/>
              <a:t>Ancient world philosophy</a:t>
            </a:r>
          </a:p>
          <a:p>
            <a:r>
              <a:rPr lang="en-GB" baseline="0" dirty="0" smtClean="0"/>
              <a:t>Islam and Madness</a:t>
            </a:r>
          </a:p>
          <a:p>
            <a:r>
              <a:rPr lang="en-GB" baseline="0" dirty="0" smtClean="0"/>
              <a:t>Early Hospitals</a:t>
            </a:r>
          </a:p>
          <a:p>
            <a:r>
              <a:rPr lang="en-GB" baseline="0" dirty="0" smtClean="0"/>
              <a:t>Medieval Mind</a:t>
            </a:r>
          </a:p>
          <a:p>
            <a:r>
              <a:rPr lang="en-GB" baseline="0" dirty="0" smtClean="0"/>
              <a:t>Madness and literature</a:t>
            </a:r>
          </a:p>
          <a:p>
            <a:r>
              <a:rPr lang="en-GB" baseline="0" dirty="0" smtClean="0"/>
              <a:t>Hysteria</a:t>
            </a:r>
          </a:p>
          <a:p>
            <a:r>
              <a:rPr lang="en-GB" baseline="0" dirty="0" smtClean="0"/>
              <a:t>Phrenology</a:t>
            </a:r>
          </a:p>
          <a:p>
            <a:r>
              <a:rPr lang="en-GB" baseline="0" dirty="0" smtClean="0"/>
              <a:t>Shell Shock and moved on into the Drug Treatments and the psychiatric revolution.</a:t>
            </a:r>
            <a:endParaRPr lang="en-GB" dirty="0"/>
          </a:p>
        </p:txBody>
      </p:sp>
      <p:sp>
        <p:nvSpPr>
          <p:cNvPr id="4" name="Slide Number Placeholder 3"/>
          <p:cNvSpPr>
            <a:spLocks noGrp="1"/>
          </p:cNvSpPr>
          <p:nvPr>
            <p:ph type="sldNum" sz="quarter" idx="10"/>
          </p:nvPr>
        </p:nvSpPr>
        <p:spPr/>
        <p:txBody>
          <a:bodyPr/>
          <a:lstStyle/>
          <a:p>
            <a:fld id="{4A9C2BAD-43E5-4CD7-A482-16A347BAE0D1}" type="slidenum">
              <a:rPr lang="en-GB" smtClean="0"/>
              <a:t>5</a:t>
            </a:fld>
            <a:endParaRPr lang="en-GB"/>
          </a:p>
        </p:txBody>
      </p:sp>
    </p:spTree>
    <p:extLst>
      <p:ext uri="{BB962C8B-B14F-4D97-AF65-F5344CB8AC3E}">
        <p14:creationId xmlns:p14="http://schemas.microsoft.com/office/powerpoint/2010/main" val="32722696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9C2BAD-43E5-4CD7-A482-16A347BAE0D1}" type="slidenum">
              <a:rPr lang="en-GB" smtClean="0"/>
              <a:t>12</a:t>
            </a:fld>
            <a:endParaRPr lang="en-GB"/>
          </a:p>
        </p:txBody>
      </p:sp>
    </p:spTree>
    <p:extLst>
      <p:ext uri="{BB962C8B-B14F-4D97-AF65-F5344CB8AC3E}">
        <p14:creationId xmlns:p14="http://schemas.microsoft.com/office/powerpoint/2010/main" val="23321363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2A24D818-DE57-4F19-8F04-65A21BB61BEE}" type="datetimeFigureOut">
              <a:rPr lang="en-GB" smtClean="0"/>
              <a:t>01/10/2018</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121D793B-D7CD-44DD-9091-D5AD09B2D22E}" type="slidenum">
              <a:rPr lang="en-GB" smtClean="0"/>
              <a:t>‹#›</a:t>
            </a:fld>
            <a:endParaRPr lang="en-GB"/>
          </a:p>
        </p:txBody>
      </p:sp>
    </p:spTree>
    <p:extLst>
      <p:ext uri="{BB962C8B-B14F-4D97-AF65-F5344CB8AC3E}">
        <p14:creationId xmlns:p14="http://schemas.microsoft.com/office/powerpoint/2010/main" val="30811548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A24D818-DE57-4F19-8F04-65A21BB61BEE}" type="datetimeFigureOut">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1D793B-D7CD-44DD-9091-D5AD09B2D22E}" type="slidenum">
              <a:rPr lang="en-GB" smtClean="0"/>
              <a:t>‹#›</a:t>
            </a:fld>
            <a:endParaRPr lang="en-GB"/>
          </a:p>
        </p:txBody>
      </p:sp>
    </p:spTree>
    <p:extLst>
      <p:ext uri="{BB962C8B-B14F-4D97-AF65-F5344CB8AC3E}">
        <p14:creationId xmlns:p14="http://schemas.microsoft.com/office/powerpoint/2010/main" val="3470075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2A24D818-DE57-4F19-8F04-65A21BB61BEE}" type="datetimeFigureOut">
              <a:rPr lang="en-GB" smtClean="0"/>
              <a:t>01/10/2018</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p>
            <a:fld id="{121D793B-D7CD-44DD-9091-D5AD09B2D22E}" type="slidenum">
              <a:rPr lang="en-GB" smtClean="0"/>
              <a:t>‹#›</a:t>
            </a:fld>
            <a:endParaRPr lang="en-GB"/>
          </a:p>
        </p:txBody>
      </p:sp>
    </p:spTree>
    <p:extLst>
      <p:ext uri="{BB962C8B-B14F-4D97-AF65-F5344CB8AC3E}">
        <p14:creationId xmlns:p14="http://schemas.microsoft.com/office/powerpoint/2010/main" val="181329908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A24D818-DE57-4F19-8F04-65A21BB61BEE}" type="datetimeFigureOut">
              <a:rPr lang="en-GB" smtClean="0"/>
              <a:t>01/10/2018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1D793B-D7CD-44DD-9091-D5AD09B2D22E}" type="slidenum">
              <a:rPr lang="en-GB" smtClean="0"/>
              <a:t>‹#›</a:t>
            </a:fld>
            <a:endParaRPr lang="en-GB"/>
          </a:p>
        </p:txBody>
      </p:sp>
    </p:spTree>
    <p:extLst>
      <p:ext uri="{BB962C8B-B14F-4D97-AF65-F5344CB8AC3E}">
        <p14:creationId xmlns:p14="http://schemas.microsoft.com/office/powerpoint/2010/main" val="988300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A24D818-DE57-4F19-8F04-65A21BB61BEE}" type="datetimeFigureOut">
              <a:rPr lang="en-GB" smtClean="0"/>
              <a:t>01/10/2018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1D793B-D7CD-44DD-9091-D5AD09B2D22E}" type="slidenum">
              <a:rPr lang="en-GB" smtClean="0"/>
              <a:t>‹#›</a:t>
            </a:fld>
            <a:endParaRPr lang="en-GB"/>
          </a:p>
        </p:txBody>
      </p:sp>
    </p:spTree>
    <p:extLst>
      <p:ext uri="{BB962C8B-B14F-4D97-AF65-F5344CB8AC3E}">
        <p14:creationId xmlns:p14="http://schemas.microsoft.com/office/powerpoint/2010/main" val="3989088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A24D818-DE57-4F19-8F04-65A21BB61BEE}" type="datetimeFigureOut">
              <a:rPr lang="en-GB" smtClean="0"/>
              <a:t>01/10/2018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1D793B-D7CD-44DD-9091-D5AD09B2D22E}" type="slidenum">
              <a:rPr lang="en-GB" smtClean="0"/>
              <a:t>‹#›</a:t>
            </a:fld>
            <a:endParaRPr lang="en-GB"/>
          </a:p>
        </p:txBody>
      </p:sp>
    </p:spTree>
    <p:extLst>
      <p:ext uri="{BB962C8B-B14F-4D97-AF65-F5344CB8AC3E}">
        <p14:creationId xmlns:p14="http://schemas.microsoft.com/office/powerpoint/2010/main" val="3613752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24D818-DE57-4F19-8F04-65A21BB61BEE}" type="datetimeFigureOut">
              <a:rPr lang="en-GB" smtClean="0"/>
              <a:t>01/10/2018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1D793B-D7CD-44DD-9091-D5AD09B2D22E}" type="slidenum">
              <a:rPr lang="en-GB" smtClean="0"/>
              <a:t>‹#›</a:t>
            </a:fld>
            <a:endParaRPr lang="en-GB"/>
          </a:p>
        </p:txBody>
      </p:sp>
    </p:spTree>
    <p:extLst>
      <p:ext uri="{BB962C8B-B14F-4D97-AF65-F5344CB8AC3E}">
        <p14:creationId xmlns:p14="http://schemas.microsoft.com/office/powerpoint/2010/main" val="1397033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2A24D818-DE57-4F19-8F04-65A21BB61BEE}" type="datetimeFigureOut">
              <a:rPr lang="en-GB" smtClean="0"/>
              <a:t>01/10/2018</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6728" y="6227064"/>
            <a:ext cx="1463040" cy="256032"/>
          </a:xfrm>
        </p:spPr>
        <p:txBody>
          <a:bodyPr/>
          <a:lstStyle/>
          <a:p>
            <a:fld id="{121D793B-D7CD-44DD-9091-D5AD09B2D22E}"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60293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2A24D818-DE57-4F19-8F04-65A21BB61BEE}" type="datetimeFigureOut">
              <a:rPr lang="en-GB" smtClean="0"/>
              <a:t>01/10/2018</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56032"/>
          </a:xfrm>
        </p:spPr>
        <p:txBody>
          <a:bodyPr/>
          <a:lstStyle/>
          <a:p>
            <a:fld id="{121D793B-D7CD-44DD-9091-D5AD09B2D22E}"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41605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A24D818-DE57-4F19-8F04-65A21BB61BEE}" type="datetimeFigureOut">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1D793B-D7CD-44DD-9091-D5AD09B2D22E}" type="slidenum">
              <a:rPr lang="en-GB" smtClean="0"/>
              <a:t>‹#›</a:t>
            </a:fld>
            <a:endParaRPr lang="en-GB"/>
          </a:p>
        </p:txBody>
      </p:sp>
    </p:spTree>
    <p:extLst>
      <p:ext uri="{BB962C8B-B14F-4D97-AF65-F5344CB8AC3E}">
        <p14:creationId xmlns:p14="http://schemas.microsoft.com/office/powerpoint/2010/main" val="3363250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A24D818-DE57-4F19-8F04-65A21BB61BEE}" type="datetimeFigureOut">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1D793B-D7CD-44DD-9091-D5AD09B2D22E}" type="slidenum">
              <a:rPr lang="en-GB" smtClean="0"/>
              <a:t>‹#›</a:t>
            </a:fld>
            <a:endParaRPr lang="en-GB"/>
          </a:p>
        </p:txBody>
      </p:sp>
    </p:spTree>
    <p:extLst>
      <p:ext uri="{BB962C8B-B14F-4D97-AF65-F5344CB8AC3E}">
        <p14:creationId xmlns:p14="http://schemas.microsoft.com/office/powerpoint/2010/main" val="2616902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2A24D818-DE57-4F19-8F04-65A21BB61BEE}" type="datetimeFigureOut">
              <a:rPr lang="en-GB" smtClean="0"/>
              <a:t>01/10/2018</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121D793B-D7CD-44DD-9091-D5AD09B2D22E}" type="slidenum">
              <a:rPr lang="en-GB" smtClean="0"/>
              <a:t>‹#›</a:t>
            </a:fld>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1342751843"/>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g"/><Relationship Id="rId7"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Introduction to Counselling Therapy Theories</a:t>
            </a:r>
            <a:endParaRPr lang="en-GB" dirty="0"/>
          </a:p>
        </p:txBody>
      </p:sp>
      <p:sp>
        <p:nvSpPr>
          <p:cNvPr id="3" name="Subtitle 2"/>
          <p:cNvSpPr>
            <a:spLocks noGrp="1"/>
          </p:cNvSpPr>
          <p:nvPr>
            <p:ph type="subTitle" idx="1"/>
          </p:nvPr>
        </p:nvSpPr>
        <p:spPr/>
        <p:txBody>
          <a:bodyPr/>
          <a:lstStyle/>
          <a:p>
            <a:r>
              <a:rPr lang="en-GB" dirty="0" smtClean="0"/>
              <a:t>M5X00958</a:t>
            </a:r>
            <a:endParaRPr lang="en-GB" dirty="0"/>
          </a:p>
        </p:txBody>
      </p:sp>
    </p:spTree>
    <p:extLst>
      <p:ext uri="{BB962C8B-B14F-4D97-AF65-F5344CB8AC3E}">
        <p14:creationId xmlns:p14="http://schemas.microsoft.com/office/powerpoint/2010/main" val="28402745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Welcome back!</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386262" y="2521744"/>
            <a:ext cx="3419475" cy="3095625"/>
          </a:xfrm>
        </p:spPr>
      </p:pic>
    </p:spTree>
    <p:extLst>
      <p:ext uri="{BB962C8B-B14F-4D97-AF65-F5344CB8AC3E}">
        <p14:creationId xmlns:p14="http://schemas.microsoft.com/office/powerpoint/2010/main" val="31971466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and where?</a:t>
            </a:r>
            <a:endParaRPr lang="en-GB" dirty="0"/>
          </a:p>
        </p:txBody>
      </p:sp>
      <p:sp>
        <p:nvSpPr>
          <p:cNvPr id="3" name="Content Placeholder 2"/>
          <p:cNvSpPr>
            <a:spLocks noGrp="1"/>
          </p:cNvSpPr>
          <p:nvPr>
            <p:ph idx="1"/>
          </p:nvPr>
        </p:nvSpPr>
        <p:spPr/>
        <p:txBody>
          <a:bodyPr>
            <a:normAutofit/>
          </a:bodyPr>
          <a:lstStyle/>
          <a:p>
            <a:r>
              <a:rPr lang="en-GB" sz="2800" dirty="0" smtClean="0"/>
              <a:t>This lecture is for one semester only. The teaching will be completed by the last </a:t>
            </a:r>
            <a:r>
              <a:rPr lang="en-GB" sz="2800" dirty="0" smtClean="0"/>
              <a:t>Wednesday</a:t>
            </a:r>
            <a:r>
              <a:rPr lang="en-GB" sz="2800" dirty="0" smtClean="0"/>
              <a:t> </a:t>
            </a:r>
            <a:r>
              <a:rPr lang="en-GB" sz="2800" dirty="0" smtClean="0"/>
              <a:t>of this term: </a:t>
            </a:r>
            <a:r>
              <a:rPr lang="en-GB" sz="2800" dirty="0" smtClean="0"/>
              <a:t>12</a:t>
            </a:r>
            <a:r>
              <a:rPr lang="en-GB" sz="2800" baseline="30000" dirty="0" smtClean="0"/>
              <a:t>th</a:t>
            </a:r>
            <a:r>
              <a:rPr lang="en-GB" sz="2800" dirty="0" smtClean="0"/>
              <a:t> </a:t>
            </a:r>
            <a:r>
              <a:rPr lang="en-GB" sz="2800" dirty="0" smtClean="0"/>
              <a:t>December </a:t>
            </a:r>
            <a:r>
              <a:rPr lang="en-GB" sz="2800" dirty="0" smtClean="0"/>
              <a:t>2018.</a:t>
            </a:r>
            <a:endParaRPr lang="en-GB" sz="2800" dirty="0" smtClean="0"/>
          </a:p>
          <a:p>
            <a:r>
              <a:rPr lang="en-GB" sz="2800" dirty="0" smtClean="0"/>
              <a:t>We will be stopping for Reading Week on October </a:t>
            </a:r>
            <a:r>
              <a:rPr lang="en-GB" sz="2800" dirty="0" smtClean="0"/>
              <a:t>31st.</a:t>
            </a:r>
            <a:endParaRPr lang="en-GB" sz="2800" dirty="0" smtClean="0"/>
          </a:p>
          <a:p>
            <a:r>
              <a:rPr lang="en-GB" sz="2800" dirty="0" smtClean="0"/>
              <a:t>Each week it will be </a:t>
            </a:r>
            <a:r>
              <a:rPr lang="en-GB" sz="2800" dirty="0" smtClean="0"/>
              <a:t>in</a:t>
            </a:r>
          </a:p>
          <a:p>
            <a:r>
              <a:rPr lang="en-GB" sz="2800" dirty="0" smtClean="0"/>
              <a:t>Room 312 9-11am</a:t>
            </a:r>
          </a:p>
          <a:p>
            <a:r>
              <a:rPr lang="en-GB" sz="2800" dirty="0" smtClean="0"/>
              <a:t>Room 307 11-12pm</a:t>
            </a:r>
            <a:r>
              <a:rPr lang="en-GB" sz="2800" dirty="0" smtClean="0"/>
              <a:t>.</a:t>
            </a:r>
            <a:endParaRPr lang="en-GB" sz="2800" dirty="0"/>
          </a:p>
        </p:txBody>
      </p:sp>
    </p:spTree>
    <p:extLst>
      <p:ext uri="{BB962C8B-B14F-4D97-AF65-F5344CB8AC3E}">
        <p14:creationId xmlns:p14="http://schemas.microsoft.com/office/powerpoint/2010/main" val="2478398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did we do last year??</a:t>
            </a:r>
            <a:endParaRPr lang="en-GB" dirty="0"/>
          </a:p>
        </p:txBody>
      </p:sp>
      <p:sp>
        <p:nvSpPr>
          <p:cNvPr id="3" name="Content Placeholder 2"/>
          <p:cNvSpPr>
            <a:spLocks noGrp="1"/>
          </p:cNvSpPr>
          <p:nvPr>
            <p:ph idx="1"/>
          </p:nvPr>
        </p:nvSpPr>
        <p:spPr/>
        <p:txBody>
          <a:bodyPr/>
          <a:lstStyle/>
          <a:p>
            <a:r>
              <a:rPr lang="en-GB" sz="2000" dirty="0" smtClean="0"/>
              <a:t>Spend a moment or two, reflecting back on the module last year and see if you can come up with some of the themes that were covered last year.</a:t>
            </a:r>
          </a:p>
          <a:p>
            <a:endParaRPr lang="en-GB" dirty="0"/>
          </a:p>
        </p:txBody>
      </p:sp>
    </p:spTree>
    <p:extLst>
      <p:ext uri="{BB962C8B-B14F-4D97-AF65-F5344CB8AC3E}">
        <p14:creationId xmlns:p14="http://schemas.microsoft.com/office/powerpoint/2010/main" val="34571448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742524"/>
          </a:xfrm>
        </p:spPr>
        <p:txBody>
          <a:bodyPr>
            <a:normAutofit fontScale="90000"/>
          </a:bodyPr>
          <a:lstStyle/>
          <a:p>
            <a:r>
              <a:rPr lang="en-GB" dirty="0" smtClean="0"/>
              <a:t>What did we do last year????</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6229" y="3572181"/>
            <a:ext cx="3665144" cy="2784373"/>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115070" y="811161"/>
            <a:ext cx="1727046" cy="231119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7566229" y="1357079"/>
            <a:ext cx="2291377" cy="229137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1221" y="3594302"/>
            <a:ext cx="4438650" cy="28575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37418" y="1357079"/>
            <a:ext cx="2033127" cy="286877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9" name="Picture 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298336" y="2879467"/>
            <a:ext cx="1816608" cy="18288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2430584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next? </a:t>
            </a:r>
            <a:endParaRPr lang="en-GB" dirty="0"/>
          </a:p>
        </p:txBody>
      </p:sp>
      <p:sp>
        <p:nvSpPr>
          <p:cNvPr id="3" name="Content Placeholder 2"/>
          <p:cNvSpPr>
            <a:spLocks noGrp="1"/>
          </p:cNvSpPr>
          <p:nvPr>
            <p:ph idx="1"/>
          </p:nvPr>
        </p:nvSpPr>
        <p:spPr/>
        <p:txBody>
          <a:bodyPr/>
          <a:lstStyle/>
          <a:p>
            <a:r>
              <a:rPr lang="en-GB" sz="2800" dirty="0" smtClean="0"/>
              <a:t>What are we doing this year?</a:t>
            </a:r>
          </a:p>
          <a:p>
            <a:r>
              <a:rPr lang="en-GB" sz="2800" dirty="0" smtClean="0"/>
              <a:t>What do you think we will be looking at in Counselling Therapy Theories?</a:t>
            </a:r>
          </a:p>
          <a:p>
            <a:r>
              <a:rPr lang="en-GB" sz="2800" dirty="0" smtClean="0"/>
              <a:t>What do you hope will be covered?</a:t>
            </a:r>
          </a:p>
          <a:p>
            <a:endParaRPr lang="en-GB" dirty="0"/>
          </a:p>
        </p:txBody>
      </p:sp>
    </p:spTree>
    <p:extLst>
      <p:ext uri="{BB962C8B-B14F-4D97-AF65-F5344CB8AC3E}">
        <p14:creationId xmlns:p14="http://schemas.microsoft.com/office/powerpoint/2010/main" val="250527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Themes</a:t>
            </a:r>
            <a:endParaRPr lang="en-GB" dirty="0"/>
          </a:p>
        </p:txBody>
      </p:sp>
      <p:sp>
        <p:nvSpPr>
          <p:cNvPr id="3" name="Content Placeholder 2"/>
          <p:cNvSpPr>
            <a:spLocks noGrp="1"/>
          </p:cNvSpPr>
          <p:nvPr>
            <p:ph idx="1"/>
          </p:nvPr>
        </p:nvSpPr>
        <p:spPr/>
        <p:txBody>
          <a:bodyPr>
            <a:normAutofit/>
          </a:bodyPr>
          <a:lstStyle/>
          <a:p>
            <a:r>
              <a:rPr lang="en-GB" sz="2800" dirty="0" smtClean="0"/>
              <a:t>Psychodynamic Counselling: From Freud to contemporary psychodynamic therapies</a:t>
            </a:r>
          </a:p>
          <a:p>
            <a:r>
              <a:rPr lang="en-GB" sz="2800" dirty="0" smtClean="0"/>
              <a:t>CBT – Looking at the early development of Cognitive and Behavioural Therapy, through to CBT in practice today. We will integrate a session on Mindfulness based CBT.</a:t>
            </a:r>
          </a:p>
          <a:p>
            <a:r>
              <a:rPr lang="en-GB" sz="2800" dirty="0" smtClean="0"/>
              <a:t>We will then go on to look at Humanistic-Existential Approaches. This again will have a brief look at the early days of Carl Rogers, through to Expressive arts therapies and Eco-therapy</a:t>
            </a:r>
            <a:endParaRPr lang="en-GB" sz="2800" dirty="0"/>
          </a:p>
        </p:txBody>
      </p:sp>
    </p:spTree>
    <p:extLst>
      <p:ext uri="{BB962C8B-B14F-4D97-AF65-F5344CB8AC3E}">
        <p14:creationId xmlns:p14="http://schemas.microsoft.com/office/powerpoint/2010/main" val="8239198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will the assessments look like?</a:t>
            </a:r>
            <a:endParaRPr lang="en-GB" dirty="0"/>
          </a:p>
        </p:txBody>
      </p:sp>
      <p:sp>
        <p:nvSpPr>
          <p:cNvPr id="3" name="Content Placeholder 2"/>
          <p:cNvSpPr>
            <a:spLocks noGrp="1"/>
          </p:cNvSpPr>
          <p:nvPr>
            <p:ph idx="1"/>
          </p:nvPr>
        </p:nvSpPr>
        <p:spPr/>
        <p:txBody>
          <a:bodyPr/>
          <a:lstStyle/>
          <a:p>
            <a:r>
              <a:rPr lang="en-GB" sz="2800" dirty="0" smtClean="0"/>
              <a:t>We have two assessments: </a:t>
            </a:r>
          </a:p>
          <a:p>
            <a:r>
              <a:rPr lang="en-GB" sz="2800" dirty="0" smtClean="0"/>
              <a:t>An essay and a case study.</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5433" y="3348701"/>
            <a:ext cx="3800168" cy="2533446"/>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4101038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Essay 1</a:t>
            </a:r>
            <a:endParaRPr lang="en-GB" dirty="0"/>
          </a:p>
        </p:txBody>
      </p:sp>
      <p:sp>
        <p:nvSpPr>
          <p:cNvPr id="3" name="Content Placeholder 2"/>
          <p:cNvSpPr>
            <a:spLocks noGrp="1"/>
          </p:cNvSpPr>
          <p:nvPr>
            <p:ph idx="1"/>
          </p:nvPr>
        </p:nvSpPr>
        <p:spPr/>
        <p:txBody>
          <a:bodyPr>
            <a:noAutofit/>
          </a:bodyPr>
          <a:lstStyle/>
          <a:p>
            <a:r>
              <a:rPr lang="en-GB" sz="3200" dirty="0"/>
              <a:t>Critically discuss how human distress is understood with reference to one of the following theories</a:t>
            </a:r>
            <a:r>
              <a:rPr lang="en-GB" sz="3200" dirty="0" smtClean="0"/>
              <a:t>:</a:t>
            </a:r>
            <a:r>
              <a:rPr lang="en-GB" sz="3200" dirty="0"/>
              <a:t/>
            </a:r>
            <a:br>
              <a:rPr lang="en-GB" sz="3200" dirty="0"/>
            </a:br>
            <a:r>
              <a:rPr lang="en-GB" sz="3200" dirty="0"/>
              <a:t>Psychodynamic</a:t>
            </a:r>
          </a:p>
          <a:p>
            <a:r>
              <a:rPr lang="en-GB" sz="3200" dirty="0"/>
              <a:t>CBT</a:t>
            </a:r>
          </a:p>
          <a:p>
            <a:r>
              <a:rPr lang="en-GB" sz="3200" dirty="0"/>
              <a:t>Person-Centred.</a:t>
            </a:r>
          </a:p>
          <a:p>
            <a:endParaRPr lang="en-GB" sz="3200" dirty="0" smtClean="0"/>
          </a:p>
          <a:p>
            <a:r>
              <a:rPr lang="en-GB" sz="3200" dirty="0" smtClean="0"/>
              <a:t>Hand-Date: 11</a:t>
            </a:r>
            <a:r>
              <a:rPr lang="en-GB" sz="3200" baseline="30000" dirty="0" smtClean="0"/>
              <a:t>th</a:t>
            </a:r>
            <a:r>
              <a:rPr lang="en-GB" sz="3200" dirty="0" smtClean="0"/>
              <a:t> December 2018</a:t>
            </a:r>
            <a:endParaRPr lang="en-GB" sz="3200" dirty="0"/>
          </a:p>
        </p:txBody>
      </p:sp>
    </p:spTree>
    <p:extLst>
      <p:ext uri="{BB962C8B-B14F-4D97-AF65-F5344CB8AC3E}">
        <p14:creationId xmlns:p14="http://schemas.microsoft.com/office/powerpoint/2010/main" val="28730634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a:t>
            </a:r>
            <a:endParaRPr lang="en-GB" dirty="0"/>
          </a:p>
        </p:txBody>
      </p:sp>
      <p:sp>
        <p:nvSpPr>
          <p:cNvPr id="3" name="Content Placeholder 2"/>
          <p:cNvSpPr>
            <a:spLocks noGrp="1"/>
          </p:cNvSpPr>
          <p:nvPr>
            <p:ph idx="1"/>
          </p:nvPr>
        </p:nvSpPr>
        <p:spPr/>
        <p:txBody>
          <a:bodyPr/>
          <a:lstStyle/>
          <a:p>
            <a:r>
              <a:rPr lang="en-GB" sz="2800" dirty="0" smtClean="0"/>
              <a:t>Your second assignment is a case study, it is also </a:t>
            </a:r>
            <a:r>
              <a:rPr lang="en-GB" sz="2800" u="sng" dirty="0" smtClean="0"/>
              <a:t>2000-2500 words </a:t>
            </a:r>
            <a:r>
              <a:rPr lang="en-GB" sz="2800" dirty="0" smtClean="0"/>
              <a:t>and is due in on </a:t>
            </a:r>
            <a:r>
              <a:rPr lang="en-GB" sz="2800" dirty="0" smtClean="0"/>
              <a:t>15</a:t>
            </a:r>
            <a:r>
              <a:rPr lang="en-GB" sz="2800" baseline="30000" dirty="0" smtClean="0"/>
              <a:t>th</a:t>
            </a:r>
            <a:r>
              <a:rPr lang="en-GB" sz="2800" dirty="0" smtClean="0"/>
              <a:t> January 2019</a:t>
            </a:r>
            <a:r>
              <a:rPr lang="en-GB" sz="2800" dirty="0" smtClean="0"/>
              <a:t>.</a:t>
            </a:r>
            <a:endParaRPr lang="en-GB" sz="2800" dirty="0" smtClean="0"/>
          </a:p>
          <a:p>
            <a:r>
              <a:rPr lang="en-GB" sz="2800" dirty="0" smtClean="0"/>
              <a:t>The case studies are as follows:</a:t>
            </a:r>
          </a:p>
          <a:p>
            <a:endParaRPr lang="en-GB" dirty="0"/>
          </a:p>
        </p:txBody>
      </p:sp>
    </p:spTree>
    <p:extLst>
      <p:ext uri="{BB962C8B-B14F-4D97-AF65-F5344CB8AC3E}">
        <p14:creationId xmlns:p14="http://schemas.microsoft.com/office/powerpoint/2010/main" val="15944975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895545" y="414779"/>
            <a:ext cx="10699423" cy="5586145"/>
          </a:xfrm>
          <a:prstGeom prst="rect">
            <a:avLst/>
          </a:prstGeom>
        </p:spPr>
        <p:txBody>
          <a:bodyPr wrap="square">
            <a:spAutoFit/>
          </a:bodyPr>
          <a:lstStyle/>
          <a:p>
            <a:pPr>
              <a:spcAft>
                <a:spcPts val="600"/>
              </a:spcAft>
            </a:pPr>
            <a:r>
              <a:rPr lang="en-GB" sz="3200" dirty="0">
                <a:latin typeface="Times New Roman" panose="02020603050405020304" pitchFamily="18" charset="0"/>
                <a:ea typeface="Times New Roman" panose="02020603050405020304" pitchFamily="18" charset="0"/>
              </a:rPr>
              <a:t>Sasha is a 37 year old mother of two teenage boys. She has worked hard throughout her life and is now working in upper-management in a well-paid role. Despite working for the same company for over 10 years she has found herself constantly worrying about unemployment and being unable to support her children.</a:t>
            </a:r>
          </a:p>
          <a:p>
            <a:pPr>
              <a:spcAft>
                <a:spcPts val="600"/>
              </a:spcAft>
            </a:pPr>
            <a:r>
              <a:rPr lang="en-GB" sz="3200" dirty="0">
                <a:latin typeface="Times New Roman" panose="02020603050405020304" pitchFamily="18" charset="0"/>
                <a:ea typeface="Times New Roman" panose="02020603050405020304" pitchFamily="18" charset="0"/>
              </a:rPr>
              <a:t>Sasha has found herself feeling restless and unable to sleep. She gets irritated easily and often paces in her office. When she goes to bed at night, she finds that she cannot stop worrying and catastrophizing about the future, worrying about a loss of income and potential homelessness. She has self-referred.</a:t>
            </a:r>
            <a:endParaRPr lang="en-GB" sz="3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124340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58219" y="395926"/>
            <a:ext cx="11481847" cy="5016758"/>
          </a:xfrm>
          <a:prstGeom prst="rect">
            <a:avLst/>
          </a:prstGeom>
        </p:spPr>
        <p:txBody>
          <a:bodyPr wrap="square">
            <a:spAutoFit/>
          </a:bodyPr>
          <a:lstStyle/>
          <a:p>
            <a:pPr>
              <a:spcAft>
                <a:spcPts val="600"/>
              </a:spcAft>
            </a:pPr>
            <a:r>
              <a:rPr lang="en-GB" sz="3200" dirty="0" err="1">
                <a:latin typeface="Times New Roman" panose="02020603050405020304" pitchFamily="18" charset="0"/>
                <a:ea typeface="Times New Roman" panose="02020603050405020304" pitchFamily="18" charset="0"/>
              </a:rPr>
              <a:t>Aleksy</a:t>
            </a:r>
            <a:r>
              <a:rPr lang="en-GB" sz="3200" dirty="0">
                <a:latin typeface="Times New Roman" panose="02020603050405020304" pitchFamily="18" charset="0"/>
                <a:ea typeface="Times New Roman" panose="02020603050405020304" pitchFamily="18" charset="0"/>
              </a:rPr>
              <a:t> is a 16 year old Polish adolescent, he has been referred for counselling by his parents because he has been showing signs of low mood, social withdrawal and overuse of the Internet. His family moved to Wales two years ago, but </a:t>
            </a:r>
            <a:r>
              <a:rPr lang="en-GB" sz="3200" dirty="0" err="1">
                <a:latin typeface="Times New Roman" panose="02020603050405020304" pitchFamily="18" charset="0"/>
                <a:ea typeface="Times New Roman" panose="02020603050405020304" pitchFamily="18" charset="0"/>
              </a:rPr>
              <a:t>Aleksy</a:t>
            </a:r>
            <a:r>
              <a:rPr lang="en-GB" sz="3200" dirty="0">
                <a:latin typeface="Times New Roman" panose="02020603050405020304" pitchFamily="18" charset="0"/>
                <a:ea typeface="Times New Roman" panose="02020603050405020304" pitchFamily="18" charset="0"/>
              </a:rPr>
              <a:t> has had difficulty learning to speak English. He started playing internet games because he felt so alone. </a:t>
            </a:r>
            <a:r>
              <a:rPr lang="en-GB" sz="3200" dirty="0" err="1">
                <a:latin typeface="Times New Roman" panose="02020603050405020304" pitchFamily="18" charset="0"/>
                <a:ea typeface="Times New Roman" panose="02020603050405020304" pitchFamily="18" charset="0"/>
              </a:rPr>
              <a:t>Aleksy</a:t>
            </a:r>
            <a:r>
              <a:rPr lang="en-GB" sz="3200" dirty="0">
                <a:latin typeface="Times New Roman" panose="02020603050405020304" pitchFamily="18" charset="0"/>
                <a:ea typeface="Times New Roman" panose="02020603050405020304" pitchFamily="18" charset="0"/>
              </a:rPr>
              <a:t> has poor social relationships and has a negative attitude towards his brother and father. He spends approximately three to five hours playing internet games on weekdays and 14 hours at the weekends. </a:t>
            </a:r>
            <a:r>
              <a:rPr lang="en-GB" sz="3200" dirty="0" err="1">
                <a:latin typeface="Times New Roman" panose="02020603050405020304" pitchFamily="18" charset="0"/>
                <a:ea typeface="Times New Roman" panose="02020603050405020304" pitchFamily="18" charset="0"/>
              </a:rPr>
              <a:t>Aleksy</a:t>
            </a:r>
            <a:r>
              <a:rPr lang="en-GB" sz="3200" dirty="0">
                <a:latin typeface="Times New Roman" panose="02020603050405020304" pitchFamily="18" charset="0"/>
                <a:ea typeface="Times New Roman" panose="02020603050405020304" pitchFamily="18" charset="0"/>
              </a:rPr>
              <a:t> recognises that he can’t control his time on the internet and wishes to reduce the hours of using games.</a:t>
            </a:r>
            <a:endParaRPr lang="en-GB" sz="3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32508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86499" y="395926"/>
            <a:ext cx="11415860" cy="6232475"/>
          </a:xfrm>
          <a:prstGeom prst="rect">
            <a:avLst/>
          </a:prstGeom>
        </p:spPr>
        <p:txBody>
          <a:bodyPr wrap="square">
            <a:spAutoFit/>
          </a:bodyPr>
          <a:lstStyle/>
          <a:p>
            <a:pPr>
              <a:spcAft>
                <a:spcPts val="600"/>
              </a:spcAft>
            </a:pPr>
            <a:r>
              <a:rPr lang="en-GB" sz="3200" dirty="0">
                <a:latin typeface="Times New Roman" panose="02020603050405020304" pitchFamily="18" charset="0"/>
                <a:ea typeface="Times New Roman" panose="02020603050405020304" pitchFamily="18" charset="0"/>
              </a:rPr>
              <a:t>June is a 39 year old female. She was the victim of a serious domestic assault, which left her with permanent hearing loss in her right ear. She lived temporarily with her mother, whilst she looked for another place to live, this caused a significant amount of stress in their relationship.</a:t>
            </a:r>
          </a:p>
          <a:p>
            <a:pPr>
              <a:spcAft>
                <a:spcPts val="600"/>
              </a:spcAft>
            </a:pPr>
            <a:r>
              <a:rPr lang="en-GB" sz="3200" dirty="0">
                <a:latin typeface="Times New Roman" panose="02020603050405020304" pitchFamily="18" charset="0"/>
                <a:ea typeface="Times New Roman" panose="02020603050405020304" pitchFamily="18" charset="0"/>
              </a:rPr>
              <a:t>June has been struggling to come to terms with the abusive relationship that she had with her ex-partner and suffered low moods, increasingly turning to alcohol.</a:t>
            </a:r>
          </a:p>
          <a:p>
            <a:pPr>
              <a:spcAft>
                <a:spcPts val="600"/>
              </a:spcAft>
            </a:pPr>
            <a:r>
              <a:rPr lang="en-GB" sz="3200" dirty="0">
                <a:latin typeface="Times New Roman" panose="02020603050405020304" pitchFamily="18" charset="0"/>
                <a:ea typeface="Times New Roman" panose="02020603050405020304" pitchFamily="18" charset="0"/>
              </a:rPr>
              <a:t>Her ex-partner continues to harass her, types of abuse include emotional, physical and physiological abuse.</a:t>
            </a:r>
          </a:p>
          <a:p>
            <a:pPr>
              <a:spcAft>
                <a:spcPts val="600"/>
              </a:spcAft>
            </a:pPr>
            <a:r>
              <a:rPr lang="en-GB" sz="3200" dirty="0">
                <a:latin typeface="Times New Roman" panose="02020603050405020304" pitchFamily="18" charset="0"/>
                <a:ea typeface="Times New Roman" panose="02020603050405020304" pitchFamily="18" charset="0"/>
              </a:rPr>
              <a:t>June has been referred to counselling by her ex-partner’s probation office</a:t>
            </a:r>
            <a:r>
              <a:rPr lang="en-GB" dirty="0">
                <a:latin typeface="Times New Roman" panose="02020603050405020304" pitchFamily="18" charset="0"/>
                <a:ea typeface="Times New Roman" panose="02020603050405020304" pitchFamily="18" charset="0"/>
              </a:rPr>
              <a:t>.</a:t>
            </a:r>
            <a:endParaRPr lang="en-GB" sz="105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0852635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35424" y="2230088"/>
            <a:ext cx="3121152" cy="367893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7539663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19</TotalTime>
  <Words>689</Words>
  <Application>Microsoft Office PowerPoint</Application>
  <PresentationFormat>Widescreen</PresentationFormat>
  <Paragraphs>54</Paragraphs>
  <Slides>14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Calibri</vt:lpstr>
      <vt:lpstr>Garamond</vt:lpstr>
      <vt:lpstr>Times New Roman</vt:lpstr>
      <vt:lpstr>Savon</vt:lpstr>
      <vt:lpstr>Introduction to Counselling Therapy Theories</vt:lpstr>
      <vt:lpstr>Welcome back!</vt:lpstr>
      <vt:lpstr>When and where?</vt:lpstr>
      <vt:lpstr>What did we do last year??</vt:lpstr>
      <vt:lpstr>What did we do last year????</vt:lpstr>
      <vt:lpstr>So, what next? </vt:lpstr>
      <vt:lpstr>Themes</vt:lpstr>
      <vt:lpstr>What will the assessments look like?</vt:lpstr>
      <vt:lpstr>Essay 1</vt:lpstr>
      <vt:lpstr>Case Study </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Counselling Therapy Theories</dc:title>
  <dc:creator>Catherine Slade</dc:creator>
  <cp:lastModifiedBy>Catherine Slade</cp:lastModifiedBy>
  <cp:revision>3</cp:revision>
  <dcterms:created xsi:type="dcterms:W3CDTF">2017-09-28T09:24:33Z</dcterms:created>
  <dcterms:modified xsi:type="dcterms:W3CDTF">2018-10-01T20:18:42Z</dcterms:modified>
</cp:coreProperties>
</file>