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
  </p:notesMasterIdLst>
  <p:sldIdLst>
    <p:sldId id="256" r:id="rId2"/>
    <p:sldId id="257" r:id="rId3"/>
    <p:sldId id="260" r:id="rId4"/>
    <p:sldId id="259" r:id="rId5"/>
  </p:sldIdLst>
  <p:sldSz cx="43891200" cy="329184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116B68-634A-4672-B0E4-11E4CBC49BD6}" v="1" dt="2026-07-03T03:12:37.4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5" d="100"/>
          <a:sy n="15" d="100"/>
        </p:scale>
        <p:origin x="1164" y="1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2E8865-D935-4151-A07E-91571670D968}" type="datetimeFigureOut">
              <a:rPr lang="en-GB" smtClean="0"/>
              <a:t>25/07/2026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85C87D-CF59-47D2-9A25-343F29844A30}" type="slidenum">
              <a:rPr lang="en-GB" smtClean="0"/>
              <a:t>‹#›</a:t>
            </a:fld>
            <a:endParaRPr lang="en-GB"/>
          </a:p>
        </p:txBody>
      </p:sp>
    </p:spTree>
    <p:extLst>
      <p:ext uri="{BB962C8B-B14F-4D97-AF65-F5344CB8AC3E}">
        <p14:creationId xmlns:p14="http://schemas.microsoft.com/office/powerpoint/2010/main" val="2700896302"/>
      </p:ext>
    </p:extLst>
  </p:cSld>
  <p:clrMap bg1="lt1" tx1="dk1" bg2="lt2" tx2="dk2" accent1="accent1" accent2="accent2" accent3="accent3" accent4="accent4" accent5="accent5" accent6="accent6" hlink="hlink" folHlink="folHlink"/>
  <p:notesStyle>
    <a:lvl1pPr marL="0" algn="l" defTabSz="3686861" rtl="0" eaLnBrk="1" latinLnBrk="0" hangingPunct="1">
      <a:defRPr sz="4838" kern="1200">
        <a:solidFill>
          <a:schemeClr val="tx1"/>
        </a:solidFill>
        <a:latin typeface="+mn-lt"/>
        <a:ea typeface="+mn-ea"/>
        <a:cs typeface="+mn-cs"/>
      </a:defRPr>
    </a:lvl1pPr>
    <a:lvl2pPr marL="1843430" algn="l" defTabSz="3686861" rtl="0" eaLnBrk="1" latinLnBrk="0" hangingPunct="1">
      <a:defRPr sz="4838" kern="1200">
        <a:solidFill>
          <a:schemeClr val="tx1"/>
        </a:solidFill>
        <a:latin typeface="+mn-lt"/>
        <a:ea typeface="+mn-ea"/>
        <a:cs typeface="+mn-cs"/>
      </a:defRPr>
    </a:lvl2pPr>
    <a:lvl3pPr marL="3686861" algn="l" defTabSz="3686861" rtl="0" eaLnBrk="1" latinLnBrk="0" hangingPunct="1">
      <a:defRPr sz="4838" kern="1200">
        <a:solidFill>
          <a:schemeClr val="tx1"/>
        </a:solidFill>
        <a:latin typeface="+mn-lt"/>
        <a:ea typeface="+mn-ea"/>
        <a:cs typeface="+mn-cs"/>
      </a:defRPr>
    </a:lvl3pPr>
    <a:lvl4pPr marL="5530291" algn="l" defTabSz="3686861" rtl="0" eaLnBrk="1" latinLnBrk="0" hangingPunct="1">
      <a:defRPr sz="4838" kern="1200">
        <a:solidFill>
          <a:schemeClr val="tx1"/>
        </a:solidFill>
        <a:latin typeface="+mn-lt"/>
        <a:ea typeface="+mn-ea"/>
        <a:cs typeface="+mn-cs"/>
      </a:defRPr>
    </a:lvl4pPr>
    <a:lvl5pPr marL="7373722" algn="l" defTabSz="3686861" rtl="0" eaLnBrk="1" latinLnBrk="0" hangingPunct="1">
      <a:defRPr sz="4838" kern="1200">
        <a:solidFill>
          <a:schemeClr val="tx1"/>
        </a:solidFill>
        <a:latin typeface="+mn-lt"/>
        <a:ea typeface="+mn-ea"/>
        <a:cs typeface="+mn-cs"/>
      </a:defRPr>
    </a:lvl5pPr>
    <a:lvl6pPr marL="9217152" algn="l" defTabSz="3686861" rtl="0" eaLnBrk="1" latinLnBrk="0" hangingPunct="1">
      <a:defRPr sz="4838" kern="1200">
        <a:solidFill>
          <a:schemeClr val="tx1"/>
        </a:solidFill>
        <a:latin typeface="+mn-lt"/>
        <a:ea typeface="+mn-ea"/>
        <a:cs typeface="+mn-cs"/>
      </a:defRPr>
    </a:lvl6pPr>
    <a:lvl7pPr marL="11060582" algn="l" defTabSz="3686861" rtl="0" eaLnBrk="1" latinLnBrk="0" hangingPunct="1">
      <a:defRPr sz="4838" kern="1200">
        <a:solidFill>
          <a:schemeClr val="tx1"/>
        </a:solidFill>
        <a:latin typeface="+mn-lt"/>
        <a:ea typeface="+mn-ea"/>
        <a:cs typeface="+mn-cs"/>
      </a:defRPr>
    </a:lvl7pPr>
    <a:lvl8pPr marL="12904013" algn="l" defTabSz="3686861" rtl="0" eaLnBrk="1" latinLnBrk="0" hangingPunct="1">
      <a:defRPr sz="4838" kern="1200">
        <a:solidFill>
          <a:schemeClr val="tx1"/>
        </a:solidFill>
        <a:latin typeface="+mn-lt"/>
        <a:ea typeface="+mn-ea"/>
        <a:cs typeface="+mn-cs"/>
      </a:defRPr>
    </a:lvl8pPr>
    <a:lvl9pPr marL="14747443" algn="l" defTabSz="3686861" rtl="0" eaLnBrk="1" latinLnBrk="0" hangingPunct="1">
      <a:defRPr sz="4838"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85C87D-CF59-47D2-9A25-343F29844A30}" type="slidenum">
              <a:rPr lang="en-GB" smtClean="0"/>
              <a:t>2</a:t>
            </a:fld>
            <a:endParaRPr lang="en-GB"/>
          </a:p>
        </p:txBody>
      </p:sp>
    </p:spTree>
    <p:extLst>
      <p:ext uri="{BB962C8B-B14F-4D97-AF65-F5344CB8AC3E}">
        <p14:creationId xmlns:p14="http://schemas.microsoft.com/office/powerpoint/2010/main" val="41979266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91840" y="5387342"/>
            <a:ext cx="37307520" cy="11460480"/>
          </a:xfrm>
        </p:spPr>
        <p:txBody>
          <a:bodyPr anchor="b"/>
          <a:lstStyle>
            <a:lvl1pPr algn="ctr">
              <a:defRPr sz="28800"/>
            </a:lvl1pPr>
          </a:lstStyle>
          <a:p>
            <a:r>
              <a:rPr lang="en-US"/>
              <a:t>Click to edit Master title style</a:t>
            </a:r>
            <a:endParaRPr lang="en-US" dirty="0"/>
          </a:p>
        </p:txBody>
      </p:sp>
      <p:sp>
        <p:nvSpPr>
          <p:cNvPr id="3" name="Subtitle 2"/>
          <p:cNvSpPr>
            <a:spLocks noGrp="1"/>
          </p:cNvSpPr>
          <p:nvPr>
            <p:ph type="subTitle" idx="1"/>
          </p:nvPr>
        </p:nvSpPr>
        <p:spPr>
          <a:xfrm>
            <a:off x="5486400" y="17289782"/>
            <a:ext cx="32918400" cy="7947658"/>
          </a:xfrm>
        </p:spPr>
        <p:txBody>
          <a:bodyPr/>
          <a:lstStyle>
            <a:lvl1pPr marL="0" indent="0" algn="ctr">
              <a:buNone/>
              <a:defRPr sz="11520"/>
            </a:lvl1pPr>
            <a:lvl2pPr marL="2194560" indent="0" algn="ctr">
              <a:buNone/>
              <a:defRPr sz="9600"/>
            </a:lvl2pPr>
            <a:lvl3pPr marL="4389120" indent="0" algn="ctr">
              <a:buNone/>
              <a:defRPr sz="8640"/>
            </a:lvl3pPr>
            <a:lvl4pPr marL="6583680" indent="0" algn="ctr">
              <a:buNone/>
              <a:defRPr sz="7680"/>
            </a:lvl4pPr>
            <a:lvl5pPr marL="8778240" indent="0" algn="ctr">
              <a:buNone/>
              <a:defRPr sz="7680"/>
            </a:lvl5pPr>
            <a:lvl6pPr marL="10972800" indent="0" algn="ctr">
              <a:buNone/>
              <a:defRPr sz="7680"/>
            </a:lvl6pPr>
            <a:lvl7pPr marL="13167360" indent="0" algn="ctr">
              <a:buNone/>
              <a:defRPr sz="7680"/>
            </a:lvl7pPr>
            <a:lvl8pPr marL="15361920" indent="0" algn="ctr">
              <a:buNone/>
              <a:defRPr sz="7680"/>
            </a:lvl8pPr>
            <a:lvl9pPr marL="17556480" indent="0" algn="ctr">
              <a:buNone/>
              <a:defRPr sz="768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CDE4575-8B31-46F9-B50F-7B15FB58A0E2}" type="datetimeFigureOut">
              <a:rPr lang="en-GB" smtClean="0"/>
              <a:t>25/07/2026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03F4A1-743C-4B01-97EF-A276F99EA10E}" type="slidenum">
              <a:rPr lang="en-GB" smtClean="0"/>
              <a:t>‹#›</a:t>
            </a:fld>
            <a:endParaRPr lang="en-GB"/>
          </a:p>
        </p:txBody>
      </p:sp>
    </p:spTree>
    <p:extLst>
      <p:ext uri="{BB962C8B-B14F-4D97-AF65-F5344CB8AC3E}">
        <p14:creationId xmlns:p14="http://schemas.microsoft.com/office/powerpoint/2010/main" val="4134938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DE4575-8B31-46F9-B50F-7B15FB58A0E2}" type="datetimeFigureOut">
              <a:rPr lang="en-GB" smtClean="0"/>
              <a:t>25/07/2026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03F4A1-743C-4B01-97EF-A276F99EA10E}" type="slidenum">
              <a:rPr lang="en-GB" smtClean="0"/>
              <a:t>‹#›</a:t>
            </a:fld>
            <a:endParaRPr lang="en-GB"/>
          </a:p>
        </p:txBody>
      </p:sp>
    </p:spTree>
    <p:extLst>
      <p:ext uri="{BB962C8B-B14F-4D97-AF65-F5344CB8AC3E}">
        <p14:creationId xmlns:p14="http://schemas.microsoft.com/office/powerpoint/2010/main" val="41088397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94662" y="8206749"/>
            <a:ext cx="37856160" cy="13693138"/>
          </a:xfrm>
        </p:spPr>
        <p:txBody>
          <a:bodyPr anchor="b"/>
          <a:lstStyle>
            <a:lvl1pPr>
              <a:defRPr sz="28800"/>
            </a:lvl1pPr>
          </a:lstStyle>
          <a:p>
            <a:r>
              <a:rPr lang="en-US"/>
              <a:t>Click to edit Master title style</a:t>
            </a:r>
            <a:endParaRPr lang="en-US" dirty="0"/>
          </a:p>
        </p:txBody>
      </p:sp>
      <p:sp>
        <p:nvSpPr>
          <p:cNvPr id="3" name="Text Placeholder 2"/>
          <p:cNvSpPr>
            <a:spLocks noGrp="1"/>
          </p:cNvSpPr>
          <p:nvPr>
            <p:ph type="body" idx="1"/>
          </p:nvPr>
        </p:nvSpPr>
        <p:spPr>
          <a:xfrm>
            <a:off x="2994662" y="22029429"/>
            <a:ext cx="37856160" cy="7200898"/>
          </a:xfrm>
        </p:spPr>
        <p:txBody>
          <a:bodyPr/>
          <a:lstStyle>
            <a:lvl1pPr marL="0" indent="0">
              <a:buNone/>
              <a:defRPr sz="11520">
                <a:solidFill>
                  <a:schemeClr val="tx1"/>
                </a:solidFill>
              </a:defRPr>
            </a:lvl1pPr>
            <a:lvl2pPr marL="2194560" indent="0">
              <a:buNone/>
              <a:defRPr sz="9600">
                <a:solidFill>
                  <a:schemeClr val="tx1">
                    <a:tint val="75000"/>
                  </a:schemeClr>
                </a:solidFill>
              </a:defRPr>
            </a:lvl2pPr>
            <a:lvl3pPr marL="4389120" indent="0">
              <a:buNone/>
              <a:defRPr sz="8640">
                <a:solidFill>
                  <a:schemeClr val="tx1">
                    <a:tint val="75000"/>
                  </a:schemeClr>
                </a:solidFill>
              </a:defRPr>
            </a:lvl3pPr>
            <a:lvl4pPr marL="6583680" indent="0">
              <a:buNone/>
              <a:defRPr sz="7680">
                <a:solidFill>
                  <a:schemeClr val="tx1">
                    <a:tint val="75000"/>
                  </a:schemeClr>
                </a:solidFill>
              </a:defRPr>
            </a:lvl4pPr>
            <a:lvl5pPr marL="8778240" indent="0">
              <a:buNone/>
              <a:defRPr sz="7680">
                <a:solidFill>
                  <a:schemeClr val="tx1">
                    <a:tint val="75000"/>
                  </a:schemeClr>
                </a:solidFill>
              </a:defRPr>
            </a:lvl5pPr>
            <a:lvl6pPr marL="10972800" indent="0">
              <a:buNone/>
              <a:defRPr sz="7680">
                <a:solidFill>
                  <a:schemeClr val="tx1">
                    <a:tint val="75000"/>
                  </a:schemeClr>
                </a:solidFill>
              </a:defRPr>
            </a:lvl6pPr>
            <a:lvl7pPr marL="13167360" indent="0">
              <a:buNone/>
              <a:defRPr sz="7680">
                <a:solidFill>
                  <a:schemeClr val="tx1">
                    <a:tint val="75000"/>
                  </a:schemeClr>
                </a:solidFill>
              </a:defRPr>
            </a:lvl7pPr>
            <a:lvl8pPr marL="15361920" indent="0">
              <a:buNone/>
              <a:defRPr sz="7680">
                <a:solidFill>
                  <a:schemeClr val="tx1">
                    <a:tint val="75000"/>
                  </a:schemeClr>
                </a:solidFill>
              </a:defRPr>
            </a:lvl8pPr>
            <a:lvl9pPr marL="17556480" indent="0">
              <a:buNone/>
              <a:defRPr sz="76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DE4575-8B31-46F9-B50F-7B15FB58A0E2}" type="datetimeFigureOut">
              <a:rPr lang="en-GB" smtClean="0"/>
              <a:t>25/07/2026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03F4A1-743C-4B01-97EF-A276F99EA10E}" type="slidenum">
              <a:rPr lang="en-GB" smtClean="0"/>
              <a:t>‹#›</a:t>
            </a:fld>
            <a:endParaRPr lang="en-GB"/>
          </a:p>
        </p:txBody>
      </p:sp>
    </p:spTree>
    <p:extLst>
      <p:ext uri="{BB962C8B-B14F-4D97-AF65-F5344CB8AC3E}">
        <p14:creationId xmlns:p14="http://schemas.microsoft.com/office/powerpoint/2010/main" val="39691277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CDE4575-8B31-46F9-B50F-7B15FB58A0E2}" type="datetimeFigureOut">
              <a:rPr lang="en-GB" smtClean="0"/>
              <a:t>25/07/2026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03F4A1-743C-4B01-97EF-A276F99EA10E}" type="slidenum">
              <a:rPr lang="en-GB" smtClean="0"/>
              <a:t>‹#›</a:t>
            </a:fld>
            <a:endParaRPr lang="en-GB"/>
          </a:p>
        </p:txBody>
      </p:sp>
    </p:spTree>
    <p:extLst>
      <p:ext uri="{BB962C8B-B14F-4D97-AF65-F5344CB8AC3E}">
        <p14:creationId xmlns:p14="http://schemas.microsoft.com/office/powerpoint/2010/main" val="4025210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023237" y="1752607"/>
            <a:ext cx="37856160" cy="63627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3023242" y="8069582"/>
            <a:ext cx="18568032" cy="3954778"/>
          </a:xfrm>
        </p:spPr>
        <p:txBody>
          <a:bodyPr anchor="b"/>
          <a:lstStyle>
            <a:lvl1pPr marL="0" indent="0">
              <a:buNone/>
              <a:defRPr sz="11520" b="1"/>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4" name="Content Placeholder 3"/>
          <p:cNvSpPr>
            <a:spLocks noGrp="1"/>
          </p:cNvSpPr>
          <p:nvPr>
            <p:ph sz="half" idx="2"/>
          </p:nvPr>
        </p:nvSpPr>
        <p:spPr>
          <a:xfrm>
            <a:off x="3023242" y="12024360"/>
            <a:ext cx="18568032"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2219922" y="8069582"/>
            <a:ext cx="18659477" cy="3954778"/>
          </a:xfrm>
        </p:spPr>
        <p:txBody>
          <a:bodyPr anchor="b"/>
          <a:lstStyle>
            <a:lvl1pPr marL="0" indent="0">
              <a:buNone/>
              <a:defRPr sz="11520" b="1"/>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6" name="Content Placeholder 5"/>
          <p:cNvSpPr>
            <a:spLocks noGrp="1"/>
          </p:cNvSpPr>
          <p:nvPr>
            <p:ph sz="quarter" idx="4"/>
          </p:nvPr>
        </p:nvSpPr>
        <p:spPr>
          <a:xfrm>
            <a:off x="22219922"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CDE4575-8B31-46F9-B50F-7B15FB58A0E2}" type="datetimeFigureOut">
              <a:rPr lang="en-GB" smtClean="0"/>
              <a:t>25/07/2026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E03F4A1-743C-4B01-97EF-A276F99EA10E}" type="slidenum">
              <a:rPr lang="en-GB" smtClean="0"/>
              <a:t>‹#›</a:t>
            </a:fld>
            <a:endParaRPr lang="en-GB"/>
          </a:p>
        </p:txBody>
      </p:sp>
    </p:spTree>
    <p:extLst>
      <p:ext uri="{BB962C8B-B14F-4D97-AF65-F5344CB8AC3E}">
        <p14:creationId xmlns:p14="http://schemas.microsoft.com/office/powerpoint/2010/main" val="1091834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CDE4575-8B31-46F9-B50F-7B15FB58A0E2}" type="datetimeFigureOut">
              <a:rPr lang="en-GB" smtClean="0"/>
              <a:t>25/07/2026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E03F4A1-743C-4B01-97EF-A276F99EA10E}" type="slidenum">
              <a:rPr lang="en-GB" smtClean="0"/>
              <a:t>‹#›</a:t>
            </a:fld>
            <a:endParaRPr lang="en-GB"/>
          </a:p>
        </p:txBody>
      </p:sp>
    </p:spTree>
    <p:extLst>
      <p:ext uri="{BB962C8B-B14F-4D97-AF65-F5344CB8AC3E}">
        <p14:creationId xmlns:p14="http://schemas.microsoft.com/office/powerpoint/2010/main" val="17902137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DE4575-8B31-46F9-B50F-7B15FB58A0E2}" type="datetimeFigureOut">
              <a:rPr lang="en-GB" smtClean="0"/>
              <a:t>25/07/2026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E03F4A1-743C-4B01-97EF-A276F99EA10E}" type="slidenum">
              <a:rPr lang="en-GB" smtClean="0"/>
              <a:t>‹#›</a:t>
            </a:fld>
            <a:endParaRPr lang="en-GB"/>
          </a:p>
        </p:txBody>
      </p:sp>
    </p:spTree>
    <p:extLst>
      <p:ext uri="{BB962C8B-B14F-4D97-AF65-F5344CB8AC3E}">
        <p14:creationId xmlns:p14="http://schemas.microsoft.com/office/powerpoint/2010/main" val="7324091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7" y="2194560"/>
            <a:ext cx="14156054" cy="7680960"/>
          </a:xfrm>
        </p:spPr>
        <p:txBody>
          <a:bodyPr anchor="b"/>
          <a:lstStyle>
            <a:lvl1pPr>
              <a:defRPr sz="15360"/>
            </a:lvl1pPr>
          </a:lstStyle>
          <a:p>
            <a:r>
              <a:rPr lang="en-US"/>
              <a:t>Click to edit Master title style</a:t>
            </a:r>
            <a:endParaRPr lang="en-US" dirty="0"/>
          </a:p>
        </p:txBody>
      </p:sp>
      <p:sp>
        <p:nvSpPr>
          <p:cNvPr id="3" name="Content Placeholder 2"/>
          <p:cNvSpPr>
            <a:spLocks noGrp="1"/>
          </p:cNvSpPr>
          <p:nvPr>
            <p:ph idx="1"/>
          </p:nvPr>
        </p:nvSpPr>
        <p:spPr>
          <a:xfrm>
            <a:off x="18659477" y="4739647"/>
            <a:ext cx="22219920" cy="23393400"/>
          </a:xfrm>
        </p:spPr>
        <p:txBody>
          <a:bodyPr/>
          <a:lstStyle>
            <a:lvl1pPr>
              <a:defRPr sz="15360"/>
            </a:lvl1pPr>
            <a:lvl2pPr>
              <a:defRPr sz="13440"/>
            </a:lvl2pPr>
            <a:lvl3pPr>
              <a:defRPr sz="11520"/>
            </a:lvl3pPr>
            <a:lvl4pPr>
              <a:defRPr sz="9600"/>
            </a:lvl4pPr>
            <a:lvl5pPr>
              <a:defRPr sz="9600"/>
            </a:lvl5pPr>
            <a:lvl6pPr>
              <a:defRPr sz="9600"/>
            </a:lvl6pPr>
            <a:lvl7pPr>
              <a:defRPr sz="9600"/>
            </a:lvl7pPr>
            <a:lvl8pPr>
              <a:defRPr sz="9600"/>
            </a:lvl8pPr>
            <a:lvl9pPr>
              <a:defRPr sz="9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023237" y="9875520"/>
            <a:ext cx="14156054" cy="18295622"/>
          </a:xfrm>
        </p:spPr>
        <p:txBody>
          <a:bodyPr/>
          <a:lstStyle>
            <a:lvl1pPr marL="0" indent="0">
              <a:buNone/>
              <a:defRPr sz="7680"/>
            </a:lvl1pPr>
            <a:lvl2pPr marL="2194560" indent="0">
              <a:buNone/>
              <a:defRPr sz="6720"/>
            </a:lvl2pPr>
            <a:lvl3pPr marL="4389120" indent="0">
              <a:buNone/>
              <a:defRPr sz="576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US"/>
              <a:t>Click to edit Master text styles</a:t>
            </a:r>
          </a:p>
        </p:txBody>
      </p:sp>
      <p:sp>
        <p:nvSpPr>
          <p:cNvPr id="5" name="Date Placeholder 4"/>
          <p:cNvSpPr>
            <a:spLocks noGrp="1"/>
          </p:cNvSpPr>
          <p:nvPr>
            <p:ph type="dt" sz="half" idx="10"/>
          </p:nvPr>
        </p:nvSpPr>
        <p:spPr/>
        <p:txBody>
          <a:bodyPr/>
          <a:lstStyle/>
          <a:p>
            <a:fld id="{6CDE4575-8B31-46F9-B50F-7B15FB58A0E2}" type="datetimeFigureOut">
              <a:rPr lang="en-GB" smtClean="0"/>
              <a:t>25/07/2026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03F4A1-743C-4B01-97EF-A276F99EA10E}" type="slidenum">
              <a:rPr lang="en-GB" smtClean="0"/>
              <a:t>‹#›</a:t>
            </a:fld>
            <a:endParaRPr lang="en-GB"/>
          </a:p>
        </p:txBody>
      </p:sp>
    </p:spTree>
    <p:extLst>
      <p:ext uri="{BB962C8B-B14F-4D97-AF65-F5344CB8AC3E}">
        <p14:creationId xmlns:p14="http://schemas.microsoft.com/office/powerpoint/2010/main" val="39604859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7" y="2194560"/>
            <a:ext cx="14156054" cy="7680960"/>
          </a:xfrm>
        </p:spPr>
        <p:txBody>
          <a:bodyPr anchor="b"/>
          <a:lstStyle>
            <a:lvl1pPr>
              <a:defRPr sz="15360"/>
            </a:lvl1pPr>
          </a:lstStyle>
          <a:p>
            <a:r>
              <a:rPr lang="en-US"/>
              <a:t>Click to edit Master title style</a:t>
            </a:r>
            <a:endParaRPr lang="en-US" dirty="0"/>
          </a:p>
        </p:txBody>
      </p:sp>
      <p:sp>
        <p:nvSpPr>
          <p:cNvPr id="3" name="Picture Placeholder 2"/>
          <p:cNvSpPr>
            <a:spLocks noGrp="1" noChangeAspect="1"/>
          </p:cNvSpPr>
          <p:nvPr>
            <p:ph type="pic" idx="1"/>
          </p:nvPr>
        </p:nvSpPr>
        <p:spPr>
          <a:xfrm>
            <a:off x="18659477" y="4739647"/>
            <a:ext cx="22219920" cy="23393400"/>
          </a:xfrm>
        </p:spPr>
        <p:txBody>
          <a:bodyPr anchor="t"/>
          <a:lstStyle>
            <a:lvl1pPr marL="0" indent="0">
              <a:buNone/>
              <a:defRPr sz="15360"/>
            </a:lvl1pPr>
            <a:lvl2pPr marL="2194560" indent="0">
              <a:buNone/>
              <a:defRPr sz="13440"/>
            </a:lvl2pPr>
            <a:lvl3pPr marL="4389120" indent="0">
              <a:buNone/>
              <a:defRPr sz="11520"/>
            </a:lvl3pPr>
            <a:lvl4pPr marL="6583680" indent="0">
              <a:buNone/>
              <a:defRPr sz="9600"/>
            </a:lvl4pPr>
            <a:lvl5pPr marL="8778240" indent="0">
              <a:buNone/>
              <a:defRPr sz="9600"/>
            </a:lvl5pPr>
            <a:lvl6pPr marL="10972800" indent="0">
              <a:buNone/>
              <a:defRPr sz="9600"/>
            </a:lvl6pPr>
            <a:lvl7pPr marL="13167360" indent="0">
              <a:buNone/>
              <a:defRPr sz="9600"/>
            </a:lvl7pPr>
            <a:lvl8pPr marL="15361920" indent="0">
              <a:buNone/>
              <a:defRPr sz="9600"/>
            </a:lvl8pPr>
            <a:lvl9pPr marL="17556480" indent="0">
              <a:buNone/>
              <a:defRPr sz="9600"/>
            </a:lvl9pPr>
          </a:lstStyle>
          <a:p>
            <a:r>
              <a:rPr lang="en-US"/>
              <a:t>Click icon to add picture</a:t>
            </a:r>
            <a:endParaRPr lang="en-US" dirty="0"/>
          </a:p>
        </p:txBody>
      </p:sp>
      <p:sp>
        <p:nvSpPr>
          <p:cNvPr id="4" name="Text Placeholder 3"/>
          <p:cNvSpPr>
            <a:spLocks noGrp="1"/>
          </p:cNvSpPr>
          <p:nvPr>
            <p:ph type="body" sz="half" idx="2"/>
          </p:nvPr>
        </p:nvSpPr>
        <p:spPr>
          <a:xfrm>
            <a:off x="3023237" y="9875520"/>
            <a:ext cx="14156054" cy="18295622"/>
          </a:xfrm>
        </p:spPr>
        <p:txBody>
          <a:bodyPr/>
          <a:lstStyle>
            <a:lvl1pPr marL="0" indent="0">
              <a:buNone/>
              <a:defRPr sz="7680"/>
            </a:lvl1pPr>
            <a:lvl2pPr marL="2194560" indent="0">
              <a:buNone/>
              <a:defRPr sz="6720"/>
            </a:lvl2pPr>
            <a:lvl3pPr marL="4389120" indent="0">
              <a:buNone/>
              <a:defRPr sz="576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US"/>
              <a:t>Click to edit Master text styles</a:t>
            </a:r>
          </a:p>
        </p:txBody>
      </p:sp>
      <p:sp>
        <p:nvSpPr>
          <p:cNvPr id="5" name="Date Placeholder 4"/>
          <p:cNvSpPr>
            <a:spLocks noGrp="1"/>
          </p:cNvSpPr>
          <p:nvPr>
            <p:ph type="dt" sz="half" idx="10"/>
          </p:nvPr>
        </p:nvSpPr>
        <p:spPr/>
        <p:txBody>
          <a:bodyPr/>
          <a:lstStyle/>
          <a:p>
            <a:fld id="{6CDE4575-8B31-46F9-B50F-7B15FB58A0E2}" type="datetimeFigureOut">
              <a:rPr lang="en-GB" smtClean="0"/>
              <a:t>25/07/2026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03F4A1-743C-4B01-97EF-A276F99EA10E}" type="slidenum">
              <a:rPr lang="en-GB" smtClean="0"/>
              <a:t>‹#›</a:t>
            </a:fld>
            <a:endParaRPr lang="en-GB"/>
          </a:p>
        </p:txBody>
      </p:sp>
    </p:spTree>
    <p:extLst>
      <p:ext uri="{BB962C8B-B14F-4D97-AF65-F5344CB8AC3E}">
        <p14:creationId xmlns:p14="http://schemas.microsoft.com/office/powerpoint/2010/main" val="42415986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DE4575-8B31-46F9-B50F-7B15FB58A0E2}" type="datetimeFigureOut">
              <a:rPr lang="en-GB" smtClean="0"/>
              <a:t>25/07/2026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03F4A1-743C-4B01-97EF-A276F99EA10E}" type="slidenum">
              <a:rPr lang="en-GB" smtClean="0"/>
              <a:t>‹#›</a:t>
            </a:fld>
            <a:endParaRPr lang="en-GB"/>
          </a:p>
        </p:txBody>
      </p:sp>
    </p:spTree>
    <p:extLst>
      <p:ext uri="{BB962C8B-B14F-4D97-AF65-F5344CB8AC3E}">
        <p14:creationId xmlns:p14="http://schemas.microsoft.com/office/powerpoint/2010/main" val="1458772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409642" y="1752600"/>
            <a:ext cx="9464040" cy="2789682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017522"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DE4575-8B31-46F9-B50F-7B15FB58A0E2}" type="datetimeFigureOut">
              <a:rPr lang="en-GB" smtClean="0"/>
              <a:t>25/07/2026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03F4A1-743C-4B01-97EF-A276F99EA10E}" type="slidenum">
              <a:rPr lang="en-GB" smtClean="0"/>
              <a:t>‹#›</a:t>
            </a:fld>
            <a:endParaRPr lang="en-GB"/>
          </a:p>
        </p:txBody>
      </p:sp>
    </p:spTree>
    <p:extLst>
      <p:ext uri="{BB962C8B-B14F-4D97-AF65-F5344CB8AC3E}">
        <p14:creationId xmlns:p14="http://schemas.microsoft.com/office/powerpoint/2010/main" val="16181951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17520" y="1752607"/>
            <a:ext cx="37856160" cy="63627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017520" y="30510487"/>
            <a:ext cx="9875520" cy="1752600"/>
          </a:xfrm>
          <a:prstGeom prst="rect">
            <a:avLst/>
          </a:prstGeom>
        </p:spPr>
        <p:txBody>
          <a:bodyPr vert="horz" lIns="91440" tIns="45720" rIns="91440" bIns="45720" rtlCol="0" anchor="ctr"/>
          <a:lstStyle>
            <a:lvl1pPr algn="l">
              <a:defRPr sz="5760">
                <a:solidFill>
                  <a:schemeClr val="tx1">
                    <a:tint val="75000"/>
                  </a:schemeClr>
                </a:solidFill>
              </a:defRPr>
            </a:lvl1pPr>
          </a:lstStyle>
          <a:p>
            <a:fld id="{6CDE4575-8B31-46F9-B50F-7B15FB58A0E2}" type="datetimeFigureOut">
              <a:rPr lang="en-GB" smtClean="0"/>
              <a:t>25/07/2026</a:t>
            </a:fld>
            <a:endParaRPr lang="en-GB"/>
          </a:p>
        </p:txBody>
      </p:sp>
      <p:sp>
        <p:nvSpPr>
          <p:cNvPr id="5" name="Footer Placeholder 4"/>
          <p:cNvSpPr>
            <a:spLocks noGrp="1"/>
          </p:cNvSpPr>
          <p:nvPr>
            <p:ph type="ftr" sz="quarter" idx="3"/>
          </p:nvPr>
        </p:nvSpPr>
        <p:spPr>
          <a:xfrm>
            <a:off x="14538960" y="30510487"/>
            <a:ext cx="14813280" cy="1752600"/>
          </a:xfrm>
          <a:prstGeom prst="rect">
            <a:avLst/>
          </a:prstGeom>
        </p:spPr>
        <p:txBody>
          <a:bodyPr vert="horz" lIns="91440" tIns="45720" rIns="91440" bIns="45720" rtlCol="0" anchor="ctr"/>
          <a:lstStyle>
            <a:lvl1pPr algn="ctr">
              <a:defRPr sz="576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30998160" y="30510487"/>
            <a:ext cx="9875520" cy="1752600"/>
          </a:xfrm>
          <a:prstGeom prst="rect">
            <a:avLst/>
          </a:prstGeom>
        </p:spPr>
        <p:txBody>
          <a:bodyPr vert="horz" lIns="91440" tIns="45720" rIns="91440" bIns="45720" rtlCol="0" anchor="ctr"/>
          <a:lstStyle>
            <a:lvl1pPr algn="r">
              <a:defRPr sz="5760">
                <a:solidFill>
                  <a:schemeClr val="tx1">
                    <a:tint val="75000"/>
                  </a:schemeClr>
                </a:solidFill>
              </a:defRPr>
            </a:lvl1pPr>
          </a:lstStyle>
          <a:p>
            <a:fld id="{6E03F4A1-743C-4B01-97EF-A276F99EA10E}" type="slidenum">
              <a:rPr lang="en-GB" smtClean="0"/>
              <a:t>‹#›</a:t>
            </a:fld>
            <a:endParaRPr lang="en-GB"/>
          </a:p>
        </p:txBody>
      </p:sp>
    </p:spTree>
    <p:extLst>
      <p:ext uri="{BB962C8B-B14F-4D97-AF65-F5344CB8AC3E}">
        <p14:creationId xmlns:p14="http://schemas.microsoft.com/office/powerpoint/2010/main" val="10035736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389120" rtl="0" eaLnBrk="1" latinLnBrk="0" hangingPunct="1">
        <a:lnSpc>
          <a:spcPct val="90000"/>
        </a:lnSpc>
        <a:spcBef>
          <a:spcPct val="0"/>
        </a:spcBef>
        <a:buNone/>
        <a:defRPr sz="21120" kern="1200">
          <a:solidFill>
            <a:schemeClr val="tx1"/>
          </a:solidFill>
          <a:latin typeface="+mj-lt"/>
          <a:ea typeface="+mj-ea"/>
          <a:cs typeface="+mj-cs"/>
        </a:defRPr>
      </a:lvl1pPr>
    </p:titleStyle>
    <p:bodyStyle>
      <a:lvl1pPr marL="1097280" indent="-1097280" algn="l" defTabSz="4389120" rtl="0" eaLnBrk="1" latinLnBrk="0" hangingPunct="1">
        <a:lnSpc>
          <a:spcPct val="90000"/>
        </a:lnSpc>
        <a:spcBef>
          <a:spcPts val="4800"/>
        </a:spcBef>
        <a:buFont typeface="Arial" panose="020B0604020202020204" pitchFamily="34" charset="0"/>
        <a:buChar char="•"/>
        <a:defRPr sz="13440" kern="1200">
          <a:solidFill>
            <a:schemeClr val="tx1"/>
          </a:solidFill>
          <a:latin typeface="+mn-lt"/>
          <a:ea typeface="+mn-ea"/>
          <a:cs typeface="+mn-cs"/>
        </a:defRPr>
      </a:lvl1pPr>
      <a:lvl2pPr marL="3291840" indent="-1097280" algn="l" defTabSz="4389120" rtl="0" eaLnBrk="1" latinLnBrk="0" hangingPunct="1">
        <a:lnSpc>
          <a:spcPct val="90000"/>
        </a:lnSpc>
        <a:spcBef>
          <a:spcPts val="2400"/>
        </a:spcBef>
        <a:buFont typeface="Arial" panose="020B0604020202020204" pitchFamily="34" charset="0"/>
        <a:buChar char="•"/>
        <a:defRPr sz="11520" kern="1200">
          <a:solidFill>
            <a:schemeClr val="tx1"/>
          </a:solidFill>
          <a:latin typeface="+mn-lt"/>
          <a:ea typeface="+mn-ea"/>
          <a:cs typeface="+mn-cs"/>
        </a:defRPr>
      </a:lvl2pPr>
      <a:lvl3pPr marL="5486400" indent="-1097280" algn="l" defTabSz="4389120" rtl="0" eaLnBrk="1" latinLnBrk="0" hangingPunct="1">
        <a:lnSpc>
          <a:spcPct val="90000"/>
        </a:lnSpc>
        <a:spcBef>
          <a:spcPts val="2400"/>
        </a:spcBef>
        <a:buFont typeface="Arial" panose="020B0604020202020204" pitchFamily="34" charset="0"/>
        <a:buChar char="•"/>
        <a:defRPr sz="9600" kern="1200">
          <a:solidFill>
            <a:schemeClr val="tx1"/>
          </a:solidFill>
          <a:latin typeface="+mn-lt"/>
          <a:ea typeface="+mn-ea"/>
          <a:cs typeface="+mn-cs"/>
        </a:defRPr>
      </a:lvl3pPr>
      <a:lvl4pPr marL="7680960" indent="-1097280" algn="l" defTabSz="4389120" rtl="0" eaLnBrk="1" latinLnBrk="0" hangingPunct="1">
        <a:lnSpc>
          <a:spcPct val="90000"/>
        </a:lnSpc>
        <a:spcBef>
          <a:spcPts val="2400"/>
        </a:spcBef>
        <a:buFont typeface="Arial" panose="020B0604020202020204" pitchFamily="34" charset="0"/>
        <a:buChar char="•"/>
        <a:defRPr sz="8640" kern="1200">
          <a:solidFill>
            <a:schemeClr val="tx1"/>
          </a:solidFill>
          <a:latin typeface="+mn-lt"/>
          <a:ea typeface="+mn-ea"/>
          <a:cs typeface="+mn-cs"/>
        </a:defRPr>
      </a:lvl4pPr>
      <a:lvl5pPr marL="9875520" indent="-1097280" algn="l" defTabSz="4389120" rtl="0" eaLnBrk="1" latinLnBrk="0" hangingPunct="1">
        <a:lnSpc>
          <a:spcPct val="90000"/>
        </a:lnSpc>
        <a:spcBef>
          <a:spcPts val="2400"/>
        </a:spcBef>
        <a:buFont typeface="Arial" panose="020B0604020202020204" pitchFamily="34" charset="0"/>
        <a:buChar char="•"/>
        <a:defRPr sz="8640" kern="1200">
          <a:solidFill>
            <a:schemeClr val="tx1"/>
          </a:solidFill>
          <a:latin typeface="+mn-lt"/>
          <a:ea typeface="+mn-ea"/>
          <a:cs typeface="+mn-cs"/>
        </a:defRPr>
      </a:lvl5pPr>
      <a:lvl6pPr marL="12070080" indent="-1097280" algn="l" defTabSz="4389120" rtl="0" eaLnBrk="1" latinLnBrk="0" hangingPunct="1">
        <a:lnSpc>
          <a:spcPct val="90000"/>
        </a:lnSpc>
        <a:spcBef>
          <a:spcPts val="2400"/>
        </a:spcBef>
        <a:buFont typeface="Arial" panose="020B0604020202020204" pitchFamily="34" charset="0"/>
        <a:buChar char="•"/>
        <a:defRPr sz="8640" kern="1200">
          <a:solidFill>
            <a:schemeClr val="tx1"/>
          </a:solidFill>
          <a:latin typeface="+mn-lt"/>
          <a:ea typeface="+mn-ea"/>
          <a:cs typeface="+mn-cs"/>
        </a:defRPr>
      </a:lvl6pPr>
      <a:lvl7pPr marL="14264640" indent="-1097280" algn="l" defTabSz="4389120" rtl="0" eaLnBrk="1" latinLnBrk="0" hangingPunct="1">
        <a:lnSpc>
          <a:spcPct val="90000"/>
        </a:lnSpc>
        <a:spcBef>
          <a:spcPts val="2400"/>
        </a:spcBef>
        <a:buFont typeface="Arial" panose="020B0604020202020204" pitchFamily="34" charset="0"/>
        <a:buChar char="•"/>
        <a:defRPr sz="8640" kern="1200">
          <a:solidFill>
            <a:schemeClr val="tx1"/>
          </a:solidFill>
          <a:latin typeface="+mn-lt"/>
          <a:ea typeface="+mn-ea"/>
          <a:cs typeface="+mn-cs"/>
        </a:defRPr>
      </a:lvl7pPr>
      <a:lvl8pPr marL="16459200" indent="-1097280" algn="l" defTabSz="4389120" rtl="0" eaLnBrk="1" latinLnBrk="0" hangingPunct="1">
        <a:lnSpc>
          <a:spcPct val="90000"/>
        </a:lnSpc>
        <a:spcBef>
          <a:spcPts val="2400"/>
        </a:spcBef>
        <a:buFont typeface="Arial" panose="020B0604020202020204" pitchFamily="34" charset="0"/>
        <a:buChar char="•"/>
        <a:defRPr sz="8640" kern="1200">
          <a:solidFill>
            <a:schemeClr val="tx1"/>
          </a:solidFill>
          <a:latin typeface="+mn-lt"/>
          <a:ea typeface="+mn-ea"/>
          <a:cs typeface="+mn-cs"/>
        </a:defRPr>
      </a:lvl8pPr>
      <a:lvl9pPr marL="18653760" indent="-1097280" algn="l" defTabSz="4389120" rtl="0" eaLnBrk="1" latinLnBrk="0" hangingPunct="1">
        <a:lnSpc>
          <a:spcPct val="90000"/>
        </a:lnSpc>
        <a:spcBef>
          <a:spcPts val="2400"/>
        </a:spcBef>
        <a:buFont typeface="Arial" panose="020B0604020202020204" pitchFamily="34" charset="0"/>
        <a:buChar char="•"/>
        <a:defRPr sz="864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hyperlink" Target="https://doi.org/10.1371/journal.pmed.100413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9B451-0C87-D87A-ED20-8747D58BDBB5}"/>
              </a:ext>
            </a:extLst>
          </p:cNvPr>
          <p:cNvSpPr>
            <a:spLocks noGrp="1"/>
          </p:cNvSpPr>
          <p:nvPr>
            <p:ph type="ctrTitle"/>
          </p:nvPr>
        </p:nvSpPr>
        <p:spPr/>
        <p:txBody>
          <a:bodyPr>
            <a:noAutofit/>
          </a:bodyPr>
          <a:lstStyle/>
          <a:p>
            <a:r>
              <a:rPr lang="en-US" sz="18000" b="1" dirty="0"/>
              <a:t>Project title: </a:t>
            </a:r>
            <a:r>
              <a:rPr lang="en-US" sz="18000" dirty="0"/>
              <a:t>Cultural Barriers to Mental Health Service Utilisation in Minority Communities</a:t>
            </a:r>
            <a:endParaRPr lang="en-GB" sz="18000" dirty="0"/>
          </a:p>
        </p:txBody>
      </p:sp>
      <p:sp>
        <p:nvSpPr>
          <p:cNvPr id="3" name="Subtitle 2">
            <a:extLst>
              <a:ext uri="{FF2B5EF4-FFF2-40B4-BE49-F238E27FC236}">
                <a16:creationId xmlns:a16="http://schemas.microsoft.com/office/drawing/2014/main" id="{D0D73236-42B8-32B6-28EF-1B5EF04999AC}"/>
              </a:ext>
            </a:extLst>
          </p:cNvPr>
          <p:cNvSpPr>
            <a:spLocks noGrp="1"/>
          </p:cNvSpPr>
          <p:nvPr>
            <p:ph type="subTitle" idx="1"/>
          </p:nvPr>
        </p:nvSpPr>
        <p:spPr/>
        <p:txBody>
          <a:bodyPr>
            <a:normAutofit fontScale="62500" lnSpcReduction="20000"/>
          </a:bodyPr>
          <a:lstStyle/>
          <a:p>
            <a:r>
              <a:rPr lang="en-US" b="1" dirty="0"/>
              <a:t>	Course:</a:t>
            </a:r>
            <a:r>
              <a:rPr lang="en-US" dirty="0"/>
              <a:t> BSc (Hons) Health and Social Care</a:t>
            </a:r>
            <a:endParaRPr lang="en-GB" dirty="0"/>
          </a:p>
          <a:p>
            <a:r>
              <a:rPr lang="en-US" b="1" dirty="0"/>
              <a:t>Module:</a:t>
            </a:r>
            <a:r>
              <a:rPr lang="en-US" dirty="0"/>
              <a:t> Independent Project (BMHP6020_BIRM)</a:t>
            </a:r>
            <a:endParaRPr lang="en-GB" dirty="0"/>
          </a:p>
          <a:p>
            <a:r>
              <a:rPr lang="en-US" b="1" dirty="0"/>
              <a:t>Component 1:</a:t>
            </a:r>
            <a:r>
              <a:rPr lang="en-US" dirty="0"/>
              <a:t> Element 2: Dissertation Methodology Poster</a:t>
            </a:r>
          </a:p>
          <a:p>
            <a:r>
              <a:rPr lang="en-GB" b="1" dirty="0"/>
              <a:t>Lecturer: </a:t>
            </a:r>
            <a:r>
              <a:rPr lang="en-GB" dirty="0">
                <a:latin typeface="+mj-lt"/>
              </a:rPr>
              <a:t>Chloe Harries</a:t>
            </a:r>
          </a:p>
          <a:p>
            <a:r>
              <a:rPr lang="en-US" dirty="0"/>
              <a:t>Student Name: Mohammed Kamal Miah</a:t>
            </a:r>
            <a:endParaRPr lang="en-GB" dirty="0"/>
          </a:p>
          <a:p>
            <a:r>
              <a:rPr lang="en-US" dirty="0"/>
              <a:t>Student ID: 2314349</a:t>
            </a:r>
            <a:endParaRPr lang="en-GB" dirty="0"/>
          </a:p>
          <a:p>
            <a:endParaRPr lang="en-GB" dirty="0"/>
          </a:p>
        </p:txBody>
      </p:sp>
    </p:spTree>
    <p:extLst>
      <p:ext uri="{BB962C8B-B14F-4D97-AF65-F5344CB8AC3E}">
        <p14:creationId xmlns:p14="http://schemas.microsoft.com/office/powerpoint/2010/main" val="29225309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5194020-25F5-E051-BB3D-C74C89EEF658}"/>
              </a:ext>
            </a:extLst>
          </p:cNvPr>
          <p:cNvSpPr/>
          <p:nvPr/>
        </p:nvSpPr>
        <p:spPr>
          <a:xfrm>
            <a:off x="0" y="1"/>
            <a:ext cx="21945600" cy="518159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numCol="2" spcCol="274320" rtlCol="0" anchor="ctr"/>
          <a:lstStyle/>
          <a:p>
            <a:pPr algn="just">
              <a:lnSpc>
                <a:spcPct val="150000"/>
              </a:lnSpc>
            </a:pPr>
            <a:r>
              <a:rPr lang="en-US" sz="3200" b="1" dirty="0"/>
              <a:t>Introduction</a:t>
            </a:r>
          </a:p>
          <a:p>
            <a:pPr algn="just">
              <a:lnSpc>
                <a:spcPct val="150000"/>
              </a:lnSpc>
            </a:pPr>
            <a:r>
              <a:rPr lang="en-US" sz="2800" dirty="0"/>
              <a:t>The research methodology chapter is dedicated to structuring different techniques for conducting research to increase the reliability of the research outcomes. This research has used Saunders et al.'s research onion model and selected interpretivist research philosophy, secondary qualitative data, and thematic analysis methods for ensuring relevancy to the dissertation.</a:t>
            </a:r>
          </a:p>
          <a:p>
            <a:pPr algn="just">
              <a:lnSpc>
                <a:spcPct val="150000"/>
              </a:lnSpc>
            </a:pPr>
            <a:endParaRPr lang="en-US" sz="2000" dirty="0"/>
          </a:p>
          <a:p>
            <a:pPr algn="just">
              <a:lnSpc>
                <a:spcPct val="150000"/>
              </a:lnSpc>
            </a:pPr>
            <a:endParaRPr lang="en-US" sz="2000" dirty="0"/>
          </a:p>
          <a:p>
            <a:pPr algn="just">
              <a:lnSpc>
                <a:spcPct val="150000"/>
              </a:lnSpc>
            </a:pPr>
            <a:endParaRPr lang="en-US" sz="2000" dirty="0"/>
          </a:p>
          <a:p>
            <a:pPr algn="just">
              <a:lnSpc>
                <a:spcPct val="150000"/>
              </a:lnSpc>
            </a:pPr>
            <a:endParaRPr lang="en-US" sz="2000" dirty="0"/>
          </a:p>
          <a:p>
            <a:pPr algn="just">
              <a:lnSpc>
                <a:spcPct val="150000"/>
              </a:lnSpc>
            </a:pPr>
            <a:endParaRPr lang="en-US" sz="2000" dirty="0"/>
          </a:p>
          <a:p>
            <a:pPr algn="just">
              <a:lnSpc>
                <a:spcPct val="150000"/>
              </a:lnSpc>
            </a:pPr>
            <a:endParaRPr lang="en-US" sz="2000" dirty="0"/>
          </a:p>
          <a:p>
            <a:pPr algn="just">
              <a:lnSpc>
                <a:spcPct val="150000"/>
              </a:lnSpc>
            </a:pPr>
            <a:endParaRPr lang="en-US" sz="2000" dirty="0"/>
          </a:p>
          <a:p>
            <a:pPr algn="just">
              <a:lnSpc>
                <a:spcPct val="150000"/>
              </a:lnSpc>
            </a:pPr>
            <a:endParaRPr lang="en-US" sz="2000" dirty="0"/>
          </a:p>
          <a:p>
            <a:pPr algn="just">
              <a:lnSpc>
                <a:spcPct val="150000"/>
              </a:lnSpc>
            </a:pPr>
            <a:endParaRPr lang="en-US" sz="2000" dirty="0"/>
          </a:p>
          <a:p>
            <a:pPr algn="just">
              <a:lnSpc>
                <a:spcPct val="150000"/>
              </a:lnSpc>
            </a:pPr>
            <a:endParaRPr lang="en-US" sz="2000" dirty="0"/>
          </a:p>
        </p:txBody>
      </p:sp>
      <p:sp>
        <p:nvSpPr>
          <p:cNvPr id="6" name="Rectangle 5">
            <a:extLst>
              <a:ext uri="{FF2B5EF4-FFF2-40B4-BE49-F238E27FC236}">
                <a16:creationId xmlns:a16="http://schemas.microsoft.com/office/drawing/2014/main" id="{9D666C77-8775-6C2E-6121-7CFB0DC3C63E}"/>
              </a:ext>
            </a:extLst>
          </p:cNvPr>
          <p:cNvSpPr/>
          <p:nvPr/>
        </p:nvSpPr>
        <p:spPr>
          <a:xfrm>
            <a:off x="60960" y="5538652"/>
            <a:ext cx="21945600" cy="613083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numCol="2" spcCol="274320" rtlCol="0" anchor="ctr"/>
          <a:lstStyle/>
          <a:p>
            <a:pPr algn="just">
              <a:lnSpc>
                <a:spcPct val="150000"/>
              </a:lnSpc>
            </a:pPr>
            <a:endParaRPr lang="en-US" sz="5400" dirty="0"/>
          </a:p>
          <a:p>
            <a:pPr algn="just">
              <a:lnSpc>
                <a:spcPct val="150000"/>
              </a:lnSpc>
            </a:pPr>
            <a:endParaRPr lang="en-US" sz="5400" dirty="0"/>
          </a:p>
          <a:p>
            <a:pPr algn="just">
              <a:lnSpc>
                <a:spcPct val="150000"/>
              </a:lnSpc>
            </a:pPr>
            <a:endParaRPr lang="en-US" sz="5400" dirty="0"/>
          </a:p>
          <a:p>
            <a:pPr algn="just">
              <a:lnSpc>
                <a:spcPct val="150000"/>
              </a:lnSpc>
            </a:pPr>
            <a:endParaRPr lang="en-US" sz="5400" dirty="0"/>
          </a:p>
          <a:p>
            <a:pPr algn="just">
              <a:lnSpc>
                <a:spcPct val="150000"/>
              </a:lnSpc>
            </a:pPr>
            <a:endParaRPr lang="en-US" sz="5400" dirty="0"/>
          </a:p>
          <a:p>
            <a:pPr algn="just">
              <a:lnSpc>
                <a:spcPct val="150000"/>
              </a:lnSpc>
            </a:pPr>
            <a:endParaRPr lang="en-US" sz="2800" b="1" dirty="0"/>
          </a:p>
          <a:p>
            <a:pPr algn="just">
              <a:lnSpc>
                <a:spcPct val="150000"/>
              </a:lnSpc>
            </a:pPr>
            <a:r>
              <a:rPr lang="en-US" sz="3200" b="1" dirty="0"/>
              <a:t>Search Strategy</a:t>
            </a:r>
          </a:p>
          <a:p>
            <a:pPr algn="just">
              <a:lnSpc>
                <a:spcPct val="150000"/>
              </a:lnSpc>
            </a:pPr>
            <a:r>
              <a:rPr lang="en-US" sz="2800" dirty="0"/>
              <a:t>The research considered the research title and objectives for developing keywords like cultural barriers, mental health service usage, mental health services, minority communities, and mental health perceptions. As Boolean operators, the research used AND to combine concepts, OR to find alternatives, and NOT for exclusion (Cahoon, 2023). The research used a systematic search plan to document keywords, search results and others.</a:t>
            </a:r>
          </a:p>
        </p:txBody>
      </p:sp>
      <p:sp>
        <p:nvSpPr>
          <p:cNvPr id="8" name="Rectangle 7">
            <a:extLst>
              <a:ext uri="{FF2B5EF4-FFF2-40B4-BE49-F238E27FC236}">
                <a16:creationId xmlns:a16="http://schemas.microsoft.com/office/drawing/2014/main" id="{75201F38-475D-DE2B-4B61-58493C660E69}"/>
              </a:ext>
            </a:extLst>
          </p:cNvPr>
          <p:cNvSpPr/>
          <p:nvPr/>
        </p:nvSpPr>
        <p:spPr>
          <a:xfrm>
            <a:off x="0" y="12112918"/>
            <a:ext cx="22006560" cy="804742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numCol="2" spcCol="274320" rtlCol="0" anchor="ctr"/>
          <a:lstStyle/>
          <a:p>
            <a:pPr algn="just">
              <a:lnSpc>
                <a:spcPct val="150000"/>
              </a:lnSpc>
            </a:pPr>
            <a:r>
              <a:rPr lang="en-US" sz="3200" b="1" dirty="0"/>
              <a:t>Searching for Information</a:t>
            </a:r>
          </a:p>
          <a:p>
            <a:pPr algn="just">
              <a:lnSpc>
                <a:spcPct val="150000"/>
              </a:lnSpc>
            </a:pPr>
            <a:r>
              <a:rPr lang="en-US" sz="2800" dirty="0"/>
              <a:t>The research has used databases and online libraries like Google Scholar, PubMed, UWTSD Library, and university databases for credible data collection. The research has used different filters like 5 years of publication data, English language publication, peer-reviewed and relevant data sources (Detterman, 2022). As a search process, the research used specific terms like cultural stigma, ethnic minority mental health, healthcare inequalities and others. The research also used a source-tracking table for documenting crucial factors of the data sources, organising and comparing them.</a:t>
            </a:r>
          </a:p>
        </p:txBody>
      </p:sp>
      <p:sp>
        <p:nvSpPr>
          <p:cNvPr id="12" name="Rectangle 11">
            <a:extLst>
              <a:ext uri="{FF2B5EF4-FFF2-40B4-BE49-F238E27FC236}">
                <a16:creationId xmlns:a16="http://schemas.microsoft.com/office/drawing/2014/main" id="{D2DCE8DA-F2AB-0BD4-475F-33C6AA3F3C3E}"/>
              </a:ext>
            </a:extLst>
          </p:cNvPr>
          <p:cNvSpPr/>
          <p:nvPr/>
        </p:nvSpPr>
        <p:spPr>
          <a:xfrm>
            <a:off x="0" y="20506214"/>
            <a:ext cx="22006560" cy="588075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numCol="2" spcCol="274320" rtlCol="0" anchor="ctr"/>
          <a:lstStyle/>
          <a:p>
            <a:pPr algn="just">
              <a:lnSpc>
                <a:spcPct val="150000"/>
              </a:lnSpc>
            </a:pPr>
            <a:endParaRPr lang="en-US" sz="6000" b="1" dirty="0"/>
          </a:p>
          <a:p>
            <a:pPr algn="just">
              <a:lnSpc>
                <a:spcPct val="150000"/>
              </a:lnSpc>
            </a:pPr>
            <a:endParaRPr lang="en-US" sz="6000" b="1" dirty="0"/>
          </a:p>
          <a:p>
            <a:pPr algn="just">
              <a:lnSpc>
                <a:spcPct val="150000"/>
              </a:lnSpc>
            </a:pPr>
            <a:endParaRPr lang="en-US" sz="6000" b="1" dirty="0"/>
          </a:p>
          <a:p>
            <a:pPr algn="just">
              <a:lnSpc>
                <a:spcPct val="150000"/>
              </a:lnSpc>
            </a:pPr>
            <a:endParaRPr lang="en-US" sz="6000" b="1" dirty="0"/>
          </a:p>
          <a:p>
            <a:pPr algn="just">
              <a:lnSpc>
                <a:spcPct val="150000"/>
              </a:lnSpc>
            </a:pPr>
            <a:r>
              <a:rPr lang="en-US" sz="3200" b="1" dirty="0"/>
              <a:t>Research Validation </a:t>
            </a:r>
          </a:p>
          <a:p>
            <a:pPr algn="just">
              <a:lnSpc>
                <a:spcPct val="150000"/>
              </a:lnSpc>
            </a:pPr>
            <a:r>
              <a:rPr lang="en-US" sz="2800" dirty="0"/>
              <a:t>The research used titles, abstracts, introductions, and conclusions for skimming articles. This helped ensure the content was relevant to research objectives. The research used the CRAAP test to assess the quality of data sources. The research decided to use a peer-reviewed journal article published within the last five years on cultural stigma among ethnic minority groups (Cahoon, 2023).</a:t>
            </a:r>
          </a:p>
        </p:txBody>
      </p:sp>
      <p:pic>
        <p:nvPicPr>
          <p:cNvPr id="14" name="Picture 13">
            <a:extLst>
              <a:ext uri="{FF2B5EF4-FFF2-40B4-BE49-F238E27FC236}">
                <a16:creationId xmlns:a16="http://schemas.microsoft.com/office/drawing/2014/main" id="{5DDBACFA-2E8B-8035-41A1-1D57D4E994DD}"/>
              </a:ext>
            </a:extLst>
          </p:cNvPr>
          <p:cNvPicPr>
            <a:picLocks noChangeAspect="1"/>
          </p:cNvPicPr>
          <p:nvPr/>
        </p:nvPicPr>
        <p:blipFill>
          <a:blip r:embed="rId3"/>
          <a:stretch>
            <a:fillRect/>
          </a:stretch>
        </p:blipFill>
        <p:spPr>
          <a:xfrm>
            <a:off x="11338560" y="0"/>
            <a:ext cx="10607040" cy="4572000"/>
          </a:xfrm>
          <a:prstGeom prst="rect">
            <a:avLst/>
          </a:prstGeom>
        </p:spPr>
      </p:pic>
      <p:pic>
        <p:nvPicPr>
          <p:cNvPr id="16" name="Picture 15">
            <a:extLst>
              <a:ext uri="{FF2B5EF4-FFF2-40B4-BE49-F238E27FC236}">
                <a16:creationId xmlns:a16="http://schemas.microsoft.com/office/drawing/2014/main" id="{907BE21A-1C43-0D40-8124-F49249E27363}"/>
              </a:ext>
            </a:extLst>
          </p:cNvPr>
          <p:cNvPicPr>
            <a:picLocks noChangeAspect="1"/>
          </p:cNvPicPr>
          <p:nvPr/>
        </p:nvPicPr>
        <p:blipFill>
          <a:blip r:embed="rId4"/>
          <a:stretch>
            <a:fillRect/>
          </a:stretch>
        </p:blipFill>
        <p:spPr>
          <a:xfrm>
            <a:off x="0" y="5625033"/>
            <a:ext cx="10728960" cy="6044454"/>
          </a:xfrm>
          <a:prstGeom prst="rect">
            <a:avLst/>
          </a:prstGeom>
        </p:spPr>
      </p:pic>
      <p:pic>
        <p:nvPicPr>
          <p:cNvPr id="18" name="Picture 17">
            <a:extLst>
              <a:ext uri="{FF2B5EF4-FFF2-40B4-BE49-F238E27FC236}">
                <a16:creationId xmlns:a16="http://schemas.microsoft.com/office/drawing/2014/main" id="{19E073A8-95F3-FBBA-F7B3-CBFCC170C386}"/>
              </a:ext>
            </a:extLst>
          </p:cNvPr>
          <p:cNvPicPr>
            <a:picLocks noChangeAspect="1"/>
          </p:cNvPicPr>
          <p:nvPr/>
        </p:nvPicPr>
        <p:blipFill>
          <a:blip r:embed="rId5"/>
          <a:stretch>
            <a:fillRect/>
          </a:stretch>
        </p:blipFill>
        <p:spPr>
          <a:xfrm>
            <a:off x="11551920" y="12458789"/>
            <a:ext cx="10180320" cy="7355682"/>
          </a:xfrm>
          <a:prstGeom prst="rect">
            <a:avLst/>
          </a:prstGeom>
        </p:spPr>
      </p:pic>
      <p:pic>
        <p:nvPicPr>
          <p:cNvPr id="20" name="Picture 19">
            <a:extLst>
              <a:ext uri="{FF2B5EF4-FFF2-40B4-BE49-F238E27FC236}">
                <a16:creationId xmlns:a16="http://schemas.microsoft.com/office/drawing/2014/main" id="{957BA297-F312-F63F-F526-38D0005B2318}"/>
              </a:ext>
            </a:extLst>
          </p:cNvPr>
          <p:cNvPicPr>
            <a:picLocks noChangeAspect="1"/>
          </p:cNvPicPr>
          <p:nvPr/>
        </p:nvPicPr>
        <p:blipFill>
          <a:blip r:embed="rId6"/>
          <a:stretch>
            <a:fillRect/>
          </a:stretch>
        </p:blipFill>
        <p:spPr>
          <a:xfrm>
            <a:off x="0" y="20603774"/>
            <a:ext cx="10728960" cy="4868797"/>
          </a:xfrm>
          <a:prstGeom prst="rect">
            <a:avLst/>
          </a:prstGeom>
        </p:spPr>
      </p:pic>
      <p:sp>
        <p:nvSpPr>
          <p:cNvPr id="3" name="TextBox 2">
            <a:extLst>
              <a:ext uri="{FF2B5EF4-FFF2-40B4-BE49-F238E27FC236}">
                <a16:creationId xmlns:a16="http://schemas.microsoft.com/office/drawing/2014/main" id="{B1181A58-CC1E-EE31-41F7-907730D85AD5}"/>
              </a:ext>
            </a:extLst>
          </p:cNvPr>
          <p:cNvSpPr txBox="1"/>
          <p:nvPr/>
        </p:nvSpPr>
        <p:spPr>
          <a:xfrm>
            <a:off x="11399520" y="4572000"/>
            <a:ext cx="11155680" cy="523220"/>
          </a:xfrm>
          <a:prstGeom prst="rect">
            <a:avLst/>
          </a:prstGeom>
          <a:noFill/>
        </p:spPr>
        <p:txBody>
          <a:bodyPr wrap="square">
            <a:spAutoFit/>
          </a:bodyPr>
          <a:lstStyle/>
          <a:p>
            <a:pPr algn="ctr"/>
            <a:r>
              <a:rPr lang="en-US" sz="2800" dirty="0">
                <a:solidFill>
                  <a:schemeClr val="bg1"/>
                </a:solidFill>
              </a:rPr>
              <a:t>Source: (Saunders, Lewis and Thornhill, 2025).</a:t>
            </a:r>
          </a:p>
        </p:txBody>
      </p:sp>
      <p:sp>
        <p:nvSpPr>
          <p:cNvPr id="7" name="TextBox 6">
            <a:extLst>
              <a:ext uri="{FF2B5EF4-FFF2-40B4-BE49-F238E27FC236}">
                <a16:creationId xmlns:a16="http://schemas.microsoft.com/office/drawing/2014/main" id="{514D3A18-E2A9-0C22-A504-4EDE489EE27F}"/>
              </a:ext>
            </a:extLst>
          </p:cNvPr>
          <p:cNvSpPr txBox="1"/>
          <p:nvPr/>
        </p:nvSpPr>
        <p:spPr>
          <a:xfrm>
            <a:off x="-426720" y="25617530"/>
            <a:ext cx="11155680" cy="523220"/>
          </a:xfrm>
          <a:prstGeom prst="rect">
            <a:avLst/>
          </a:prstGeom>
          <a:noFill/>
        </p:spPr>
        <p:txBody>
          <a:bodyPr wrap="square">
            <a:spAutoFit/>
          </a:bodyPr>
          <a:lstStyle/>
          <a:p>
            <a:pPr algn="ctr"/>
            <a:r>
              <a:rPr lang="en-US" sz="2800" dirty="0">
                <a:solidFill>
                  <a:schemeClr val="bg1"/>
                </a:solidFill>
              </a:rPr>
              <a:t>Source: (Detterman, 2022)</a:t>
            </a:r>
          </a:p>
        </p:txBody>
      </p:sp>
      <p:sp>
        <p:nvSpPr>
          <p:cNvPr id="5" name="Rectangle 4">
            <a:extLst>
              <a:ext uri="{FF2B5EF4-FFF2-40B4-BE49-F238E27FC236}">
                <a16:creationId xmlns:a16="http://schemas.microsoft.com/office/drawing/2014/main" id="{6C7B80E5-093A-B1EB-E5B7-A538094BB7EB}"/>
              </a:ext>
            </a:extLst>
          </p:cNvPr>
          <p:cNvSpPr/>
          <p:nvPr/>
        </p:nvSpPr>
        <p:spPr>
          <a:xfrm>
            <a:off x="30480" y="26732842"/>
            <a:ext cx="21945600" cy="61855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numCol="2" spcCol="274320" rtlCol="0" anchor="ctr"/>
          <a:lstStyle/>
          <a:p>
            <a:pPr algn="just">
              <a:lnSpc>
                <a:spcPct val="150000"/>
              </a:lnSpc>
            </a:pPr>
            <a:endParaRPr lang="en-US" sz="2800" b="1" dirty="0"/>
          </a:p>
          <a:p>
            <a:pPr algn="just">
              <a:lnSpc>
                <a:spcPct val="150000"/>
              </a:lnSpc>
            </a:pPr>
            <a:endParaRPr lang="en-US" sz="2800" b="1" dirty="0"/>
          </a:p>
          <a:p>
            <a:pPr algn="just">
              <a:lnSpc>
                <a:spcPct val="150000"/>
              </a:lnSpc>
            </a:pPr>
            <a:endParaRPr lang="en-US" sz="2800" b="1" dirty="0"/>
          </a:p>
          <a:p>
            <a:pPr algn="just">
              <a:lnSpc>
                <a:spcPct val="150000"/>
              </a:lnSpc>
            </a:pPr>
            <a:endParaRPr lang="en-US" sz="2800" b="1" dirty="0"/>
          </a:p>
          <a:p>
            <a:pPr algn="just">
              <a:lnSpc>
                <a:spcPct val="150000"/>
              </a:lnSpc>
            </a:pPr>
            <a:endParaRPr lang="en-US" sz="2800" b="1" dirty="0"/>
          </a:p>
          <a:p>
            <a:pPr algn="just">
              <a:lnSpc>
                <a:spcPct val="150000"/>
              </a:lnSpc>
            </a:pPr>
            <a:endParaRPr lang="en-US" sz="2800" b="1" dirty="0"/>
          </a:p>
          <a:p>
            <a:pPr algn="just">
              <a:lnSpc>
                <a:spcPct val="150000"/>
              </a:lnSpc>
            </a:pPr>
            <a:endParaRPr lang="en-US" sz="2800" b="1" dirty="0"/>
          </a:p>
          <a:p>
            <a:pPr algn="just">
              <a:lnSpc>
                <a:spcPct val="150000"/>
              </a:lnSpc>
            </a:pPr>
            <a:endParaRPr lang="en-US" sz="2800" b="1" dirty="0"/>
          </a:p>
          <a:p>
            <a:pPr algn="just">
              <a:lnSpc>
                <a:spcPct val="150000"/>
              </a:lnSpc>
            </a:pPr>
            <a:endParaRPr lang="en-US" sz="2800" b="1" dirty="0"/>
          </a:p>
          <a:p>
            <a:pPr algn="just">
              <a:lnSpc>
                <a:spcPct val="150000"/>
              </a:lnSpc>
            </a:pPr>
            <a:r>
              <a:rPr lang="en-US" sz="3200" b="1" dirty="0"/>
              <a:t>Inclusion and Exclusion Criteria </a:t>
            </a:r>
          </a:p>
          <a:p>
            <a:pPr algn="just">
              <a:lnSpc>
                <a:spcPct val="150000"/>
              </a:lnSpc>
            </a:pPr>
            <a:r>
              <a:rPr lang="en-US" sz="2800" dirty="0"/>
              <a:t>The inclusion criteria were academic books, peer-reviewed journal articles, research published in the last 5 years, English language presentations on minority communities and mental health services. The exclusion criteria were non-academic websites, opinion blogs, newspaper articles, and outdated and irrelevant research for increasing reliability and relevancy of the research findings (Saunders, Lewis and Thornhill, 2025).</a:t>
            </a:r>
          </a:p>
        </p:txBody>
      </p:sp>
      <p:pic>
        <p:nvPicPr>
          <p:cNvPr id="10" name="Picture 9">
            <a:extLst>
              <a:ext uri="{FF2B5EF4-FFF2-40B4-BE49-F238E27FC236}">
                <a16:creationId xmlns:a16="http://schemas.microsoft.com/office/drawing/2014/main" id="{D8207046-D0AE-F749-3F02-4A6334BBF6AD}"/>
              </a:ext>
            </a:extLst>
          </p:cNvPr>
          <p:cNvPicPr>
            <a:picLocks noChangeAspect="1"/>
          </p:cNvPicPr>
          <p:nvPr/>
        </p:nvPicPr>
        <p:blipFill>
          <a:blip r:embed="rId7"/>
          <a:stretch>
            <a:fillRect/>
          </a:stretch>
        </p:blipFill>
        <p:spPr>
          <a:xfrm>
            <a:off x="60961" y="26732842"/>
            <a:ext cx="10668000" cy="6185558"/>
          </a:xfrm>
          <a:prstGeom prst="rect">
            <a:avLst/>
          </a:prstGeom>
        </p:spPr>
      </p:pic>
      <p:graphicFrame>
        <p:nvGraphicFramePr>
          <p:cNvPr id="11" name="Table 10">
            <a:extLst>
              <a:ext uri="{FF2B5EF4-FFF2-40B4-BE49-F238E27FC236}">
                <a16:creationId xmlns:a16="http://schemas.microsoft.com/office/drawing/2014/main" id="{274288E4-7BDB-222A-CAD4-AA1775CEF234}"/>
              </a:ext>
            </a:extLst>
          </p:cNvPr>
          <p:cNvGraphicFramePr>
            <a:graphicFrameLocks noGrp="1"/>
          </p:cNvGraphicFramePr>
          <p:nvPr>
            <p:extLst>
              <p:ext uri="{D42A27DB-BD31-4B8C-83A1-F6EECF244321}">
                <p14:modId xmlns:p14="http://schemas.microsoft.com/office/powerpoint/2010/main" val="1749978767"/>
              </p:ext>
            </p:extLst>
          </p:nvPr>
        </p:nvGraphicFramePr>
        <p:xfrm>
          <a:off x="22280880" y="0"/>
          <a:ext cx="21549359" cy="30794522"/>
        </p:xfrm>
        <a:graphic>
          <a:graphicData uri="http://schemas.openxmlformats.org/drawingml/2006/table">
            <a:tbl>
              <a:tblPr firstRow="1" firstCol="1" bandRow="1">
                <a:tableStyleId>{5C22544A-7EE6-4342-B048-85BDC9FD1C3A}</a:tableStyleId>
              </a:tblPr>
              <a:tblGrid>
                <a:gridCol w="1232264">
                  <a:extLst>
                    <a:ext uri="{9D8B030D-6E8A-4147-A177-3AD203B41FA5}">
                      <a16:colId xmlns:a16="http://schemas.microsoft.com/office/drawing/2014/main" val="2440074624"/>
                    </a:ext>
                  </a:extLst>
                </a:gridCol>
                <a:gridCol w="152664">
                  <a:extLst>
                    <a:ext uri="{9D8B030D-6E8A-4147-A177-3AD203B41FA5}">
                      <a16:colId xmlns:a16="http://schemas.microsoft.com/office/drawing/2014/main" val="202491524"/>
                    </a:ext>
                  </a:extLst>
                </a:gridCol>
                <a:gridCol w="2155107">
                  <a:extLst>
                    <a:ext uri="{9D8B030D-6E8A-4147-A177-3AD203B41FA5}">
                      <a16:colId xmlns:a16="http://schemas.microsoft.com/office/drawing/2014/main" val="607941628"/>
                    </a:ext>
                  </a:extLst>
                </a:gridCol>
                <a:gridCol w="130629">
                  <a:extLst>
                    <a:ext uri="{9D8B030D-6E8A-4147-A177-3AD203B41FA5}">
                      <a16:colId xmlns:a16="http://schemas.microsoft.com/office/drawing/2014/main" val="133227758"/>
                    </a:ext>
                  </a:extLst>
                </a:gridCol>
                <a:gridCol w="5573486">
                  <a:extLst>
                    <a:ext uri="{9D8B030D-6E8A-4147-A177-3AD203B41FA5}">
                      <a16:colId xmlns:a16="http://schemas.microsoft.com/office/drawing/2014/main" val="3656003580"/>
                    </a:ext>
                  </a:extLst>
                </a:gridCol>
                <a:gridCol w="130628">
                  <a:extLst>
                    <a:ext uri="{9D8B030D-6E8A-4147-A177-3AD203B41FA5}">
                      <a16:colId xmlns:a16="http://schemas.microsoft.com/office/drawing/2014/main" val="3082188791"/>
                    </a:ext>
                  </a:extLst>
                </a:gridCol>
                <a:gridCol w="435429">
                  <a:extLst>
                    <a:ext uri="{9D8B030D-6E8A-4147-A177-3AD203B41FA5}">
                      <a16:colId xmlns:a16="http://schemas.microsoft.com/office/drawing/2014/main" val="2916675061"/>
                    </a:ext>
                  </a:extLst>
                </a:gridCol>
                <a:gridCol w="8432820">
                  <a:extLst>
                    <a:ext uri="{9D8B030D-6E8A-4147-A177-3AD203B41FA5}">
                      <a16:colId xmlns:a16="http://schemas.microsoft.com/office/drawing/2014/main" val="1303102303"/>
                    </a:ext>
                  </a:extLst>
                </a:gridCol>
                <a:gridCol w="3306332">
                  <a:extLst>
                    <a:ext uri="{9D8B030D-6E8A-4147-A177-3AD203B41FA5}">
                      <a16:colId xmlns:a16="http://schemas.microsoft.com/office/drawing/2014/main" val="3003234458"/>
                    </a:ext>
                  </a:extLst>
                </a:gridCol>
              </a:tblGrid>
              <a:tr h="1176683">
                <a:tc gridSpan="2">
                  <a:txBody>
                    <a:bodyPr/>
                    <a:lstStyle/>
                    <a:p>
                      <a:pPr marL="0" marR="0" algn="ctr">
                        <a:lnSpc>
                          <a:spcPct val="100000"/>
                        </a:lnSpc>
                        <a:spcAft>
                          <a:spcPts val="800"/>
                        </a:spcAft>
                        <a:buNone/>
                      </a:pPr>
                      <a:r>
                        <a:rPr lang="en-GB" sz="2800" kern="100">
                          <a:effectLst/>
                        </a:rPr>
                        <a:t> </a:t>
                      </a:r>
                      <a:endParaRPr lang="en-GB" sz="2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hMerge="1">
                  <a:txBody>
                    <a:bodyPr/>
                    <a:lstStyle/>
                    <a:p>
                      <a:pPr marL="0" marR="0" algn="ctr">
                        <a:lnSpc>
                          <a:spcPct val="100000"/>
                        </a:lnSpc>
                        <a:spcAft>
                          <a:spcPts val="800"/>
                        </a:spcAft>
                        <a:buNone/>
                      </a:pPr>
                      <a:endParaRPr lang="en-GB" sz="2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r>
                        <a:rPr lang="en-GB" sz="2800" kern="100">
                          <a:effectLst/>
                        </a:rPr>
                        <a:t>Author &amp; Year</a:t>
                      </a:r>
                      <a:endParaRPr lang="en-GB"/>
                    </a:p>
                  </a:txBody>
                  <a:tcPr marL="68580" marR="68580" marT="0" marB="0" anchor="ctr"/>
                </a:tc>
                <a:tc gridSpan="2">
                  <a:txBody>
                    <a:bodyPr/>
                    <a:lstStyle/>
                    <a:p>
                      <a:pPr marL="0" marR="0" algn="ctr">
                        <a:lnSpc>
                          <a:spcPct val="100000"/>
                        </a:lnSpc>
                        <a:spcAft>
                          <a:spcPts val="800"/>
                        </a:spcAft>
                        <a:buNone/>
                      </a:pPr>
                      <a:r>
                        <a:rPr lang="en-GB" sz="2800" kern="100">
                          <a:effectLst/>
                        </a:rPr>
                        <a:t>Article Title</a:t>
                      </a:r>
                      <a:endParaRPr lang="en-GB" sz="2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hMerge="1">
                  <a:txBody>
                    <a:bodyPr/>
                    <a:lstStyle/>
                    <a:p>
                      <a:pPr marL="0" marR="0" algn="ctr">
                        <a:lnSpc>
                          <a:spcPct val="150000"/>
                        </a:lnSpc>
                        <a:spcAft>
                          <a:spcPts val="800"/>
                        </a:spcAft>
                        <a:buNone/>
                      </a:pPr>
                      <a:r>
                        <a:rPr lang="en-GB" sz="2800" kern="100">
                          <a:effectLst/>
                        </a:rPr>
                        <a:t>Article Title</a:t>
                      </a:r>
                      <a:endParaRPr lang="en-GB" sz="2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gridSpan="3">
                  <a:txBody>
                    <a:bodyPr/>
                    <a:lstStyle/>
                    <a:p>
                      <a:pPr marL="0" marR="0" algn="ctr">
                        <a:lnSpc>
                          <a:spcPct val="100000"/>
                        </a:lnSpc>
                        <a:spcAft>
                          <a:spcPts val="800"/>
                        </a:spcAft>
                        <a:buNone/>
                      </a:pPr>
                      <a:r>
                        <a:rPr lang="en-GB" sz="2800" kern="100">
                          <a:effectLst/>
                        </a:rPr>
                        <a:t>Article Summary</a:t>
                      </a:r>
                      <a:endParaRPr lang="en-GB" sz="2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hMerge="1">
                  <a:txBody>
                    <a:bodyPr/>
                    <a:lstStyle/>
                    <a:p>
                      <a:endParaRPr lang="en-GB"/>
                    </a:p>
                  </a:txBody>
                  <a:tcPr/>
                </a:tc>
                <a:tc hMerge="1">
                  <a:txBody>
                    <a:bodyPr/>
                    <a:lstStyle/>
                    <a:p>
                      <a:pPr marL="0" marR="0" algn="ctr">
                        <a:lnSpc>
                          <a:spcPct val="150000"/>
                        </a:lnSpc>
                        <a:spcAft>
                          <a:spcPts val="800"/>
                        </a:spcAft>
                        <a:buNone/>
                      </a:pPr>
                      <a:r>
                        <a:rPr lang="en-GB" sz="2800" kern="100">
                          <a:effectLst/>
                        </a:rPr>
                        <a:t>Article Summary</a:t>
                      </a:r>
                      <a:endParaRPr lang="en-GB" sz="2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Aft>
                          <a:spcPts val="800"/>
                        </a:spcAft>
                        <a:buNone/>
                      </a:pPr>
                      <a:r>
                        <a:rPr lang="en-GB" sz="2800" kern="100">
                          <a:effectLst/>
                        </a:rPr>
                        <a:t>Keywords / Codes</a:t>
                      </a:r>
                      <a:endParaRPr lang="en-GB" sz="2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406242350"/>
                  </a:ext>
                </a:extLst>
              </a:tr>
              <a:tr h="5456196">
                <a:tc gridSpan="2">
                  <a:txBody>
                    <a:bodyPr/>
                    <a:lstStyle/>
                    <a:p>
                      <a:pPr marL="0" marR="0" algn="ctr">
                        <a:lnSpc>
                          <a:spcPct val="100000"/>
                        </a:lnSpc>
                        <a:spcAft>
                          <a:spcPts val="800"/>
                        </a:spcAft>
                        <a:buNone/>
                      </a:pPr>
                      <a:r>
                        <a:rPr lang="en-GB" sz="2800" kern="100">
                          <a:effectLst/>
                        </a:rPr>
                        <a:t>Article 1</a:t>
                      </a:r>
                      <a:endParaRPr lang="en-GB" sz="2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hMerge="1">
                  <a:txBody>
                    <a:bodyPr/>
                    <a:lstStyle/>
                    <a:p>
                      <a:pPr marL="0" marR="0" algn="ctr">
                        <a:lnSpc>
                          <a:spcPct val="100000"/>
                        </a:lnSpc>
                        <a:spcAft>
                          <a:spcPts val="800"/>
                        </a:spcAft>
                        <a:buNone/>
                      </a:pPr>
                      <a:endParaRPr lang="en-GB" sz="2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r>
                        <a:rPr lang="en-GB" sz="2800" kern="100">
                          <a:effectLst/>
                        </a:rPr>
                        <a:t>Patel et al. (2026)</a:t>
                      </a:r>
                      <a:endParaRPr lang="en-GB"/>
                    </a:p>
                  </a:txBody>
                  <a:tcPr marL="68580" marR="68580" marT="0" marB="0"/>
                </a:tc>
                <a:tc gridSpan="2">
                  <a:txBody>
                    <a:bodyPr/>
                    <a:lstStyle/>
                    <a:p>
                      <a:pPr marL="0" marR="0" algn="l">
                        <a:lnSpc>
                          <a:spcPct val="100000"/>
                        </a:lnSpc>
                        <a:spcAft>
                          <a:spcPts val="800"/>
                        </a:spcAft>
                        <a:buNone/>
                      </a:pPr>
                      <a:r>
                        <a:rPr lang="en-GB" sz="2800" kern="100" dirty="0">
                          <a:effectLst/>
                        </a:rPr>
                        <a:t>Navigating Cultural Barriers: A Qualitative Study Exploring Clinicians’ Experiences of Providing Mental Health Support for Ethnic Minority Groups in England</a:t>
                      </a:r>
                      <a:endParaRPr lang="en-GB" sz="2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hMerge="1">
                  <a:txBody>
                    <a:bodyPr/>
                    <a:lstStyle/>
                    <a:p>
                      <a:pPr marL="0" marR="0" algn="l">
                        <a:lnSpc>
                          <a:spcPct val="150000"/>
                        </a:lnSpc>
                        <a:spcAft>
                          <a:spcPts val="800"/>
                        </a:spcAft>
                        <a:buNone/>
                      </a:pPr>
                      <a:r>
                        <a:rPr lang="en-GB" sz="2800" kern="100">
                          <a:effectLst/>
                        </a:rPr>
                        <a:t>Navigating Cultural Barriers: A Qualitative Study Exploring Clinicians’ Experiences of Providing Mental Health Support for Ethnic Minority Groups in England</a:t>
                      </a:r>
                      <a:endParaRPr lang="en-GB" sz="2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gridSpan="3">
                  <a:txBody>
                    <a:bodyPr/>
                    <a:lstStyle/>
                    <a:p>
                      <a:pPr marL="0" marR="0" algn="l">
                        <a:lnSpc>
                          <a:spcPct val="100000"/>
                        </a:lnSpc>
                        <a:spcAft>
                          <a:spcPts val="800"/>
                        </a:spcAft>
                        <a:buNone/>
                      </a:pPr>
                      <a:r>
                        <a:rPr lang="en-GB" sz="2800" kern="100" dirty="0">
                          <a:effectLst/>
                        </a:rPr>
                        <a:t>This qualitative study explored the experience of clinicians in delivering mental health support to ethnic minority groups in England. This research has conducted interviews with healthcare professionals. The interviews have identified key barriers like language differences, cultural misunderstandings, stigma, and limited cultural competence in the services. The findings represented that the service providers and service users must be conscious of using culturally sensitive approaches, community engagement, and the care giving organisations need to arrange staff training for making the services accessible to ethnic minority populations.</a:t>
                      </a:r>
                      <a:endParaRPr lang="en-GB" sz="2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hMerge="1">
                  <a:txBody>
                    <a:bodyPr/>
                    <a:lstStyle/>
                    <a:p>
                      <a:pPr marL="0" marR="0" algn="just">
                        <a:lnSpc>
                          <a:spcPct val="150000"/>
                        </a:lnSpc>
                        <a:spcAft>
                          <a:spcPts val="800"/>
                        </a:spcAft>
                        <a:buNone/>
                      </a:pPr>
                      <a:r>
                        <a:rPr lang="en-GB" sz="2800" kern="100">
                          <a:effectLst/>
                        </a:rPr>
                        <a:t>This qualitative study explored the experience of clinicians in delivering mental health support to ethnic minority groups in England. This research has conducted interviews with healthcare professionals. The interviews have identified key barriers like language differences, cultural misunderstandings, stigma, and limited cultural competence in the services. The findings represented that the service providers and service users must be conscious of using culturally sensitive approaches, community engagement, and the care giving organisations need to arrange staff training for making the services accessible to ethnic minority populations.</a:t>
                      </a:r>
                      <a:endParaRPr lang="en-GB" sz="2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0000"/>
                        </a:lnSpc>
                        <a:spcAft>
                          <a:spcPts val="800"/>
                        </a:spcAft>
                        <a:buNone/>
                      </a:pPr>
                      <a:r>
                        <a:rPr lang="en-GB" sz="2800" kern="100">
                          <a:effectLst/>
                        </a:rPr>
                        <a:t>Cultural barriers; Clinician experiences; Ethnic minorities; Mental health services; Cultural competence; Stigma</a:t>
                      </a:r>
                      <a:endParaRPr lang="en-GB" sz="2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92965448"/>
                  </a:ext>
                </a:extLst>
              </a:tr>
              <a:tr h="2901789">
                <a:tc gridSpan="2">
                  <a:txBody>
                    <a:bodyPr/>
                    <a:lstStyle/>
                    <a:p>
                      <a:pPr marL="0" marR="0" algn="ctr">
                        <a:lnSpc>
                          <a:spcPct val="100000"/>
                        </a:lnSpc>
                        <a:spcAft>
                          <a:spcPts val="800"/>
                        </a:spcAft>
                        <a:buNone/>
                      </a:pPr>
                      <a:r>
                        <a:rPr lang="en-GB" sz="2800" kern="100">
                          <a:effectLst/>
                        </a:rPr>
                        <a:t>CRAAP Notes</a:t>
                      </a:r>
                      <a:endParaRPr lang="en-GB" sz="2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hMerge="1">
                  <a:txBody>
                    <a:bodyPr/>
                    <a:lstStyle/>
                    <a:p>
                      <a:pPr marL="0" marR="0" algn="ctr">
                        <a:lnSpc>
                          <a:spcPct val="100000"/>
                        </a:lnSpc>
                        <a:spcAft>
                          <a:spcPts val="800"/>
                        </a:spcAft>
                        <a:buNone/>
                      </a:pPr>
                      <a:endParaRPr lang="en-GB" sz="2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gridSpan="6">
                  <a:txBody>
                    <a:bodyPr/>
                    <a:lstStyle/>
                    <a:p>
                      <a:pPr marL="0" marR="0" algn="just">
                        <a:lnSpc>
                          <a:spcPct val="100000"/>
                        </a:lnSpc>
                        <a:spcAft>
                          <a:spcPts val="800"/>
                        </a:spcAft>
                        <a:buNone/>
                      </a:pPr>
                      <a:r>
                        <a:rPr lang="en-GB" sz="2800" kern="100" dirty="0">
                          <a:effectLst/>
                        </a:rPr>
                        <a:t>Currency: Published in 2026, so the data are highly current.</a:t>
                      </a:r>
                    </a:p>
                    <a:p>
                      <a:pPr marL="0" marR="0" algn="just">
                        <a:lnSpc>
                          <a:spcPct val="100000"/>
                        </a:lnSpc>
                        <a:spcAft>
                          <a:spcPts val="800"/>
                        </a:spcAft>
                        <a:buNone/>
                      </a:pPr>
                      <a:r>
                        <a:rPr lang="en-GB" sz="2800" kern="100" dirty="0">
                          <a:effectLst/>
                        </a:rPr>
                        <a:t>Relevance: The article is about cultural barriers and mental health service utilisation.</a:t>
                      </a:r>
                    </a:p>
                    <a:p>
                      <a:pPr marL="0" marR="0" algn="just">
                        <a:lnSpc>
                          <a:spcPct val="100000"/>
                        </a:lnSpc>
                        <a:spcAft>
                          <a:spcPts val="800"/>
                        </a:spcAft>
                        <a:buNone/>
                      </a:pPr>
                      <a:r>
                        <a:rPr lang="en-GB" sz="2800" kern="100" dirty="0">
                          <a:effectLst/>
                        </a:rPr>
                        <a:t>Authority: Published in a peer-reviewed healthcare journal.</a:t>
                      </a:r>
                    </a:p>
                    <a:p>
                      <a:pPr marL="0" marR="0" algn="just">
                        <a:lnSpc>
                          <a:spcPct val="100000"/>
                        </a:lnSpc>
                        <a:spcAft>
                          <a:spcPts val="800"/>
                        </a:spcAft>
                        <a:buNone/>
                      </a:pPr>
                      <a:r>
                        <a:rPr lang="en-GB" sz="2800" kern="100" dirty="0">
                          <a:effectLst/>
                        </a:rPr>
                        <a:t>Accuracy: This used qualitative research methods and evidence-based findings.</a:t>
                      </a:r>
                    </a:p>
                    <a:p>
                      <a:pPr marL="0" marR="0" algn="just">
                        <a:lnSpc>
                          <a:spcPct val="100000"/>
                        </a:lnSpc>
                        <a:spcAft>
                          <a:spcPts val="800"/>
                        </a:spcAft>
                        <a:buNone/>
                      </a:pPr>
                      <a:r>
                        <a:rPr lang="en-GB" sz="2800" kern="100" dirty="0">
                          <a:effectLst/>
                        </a:rPr>
                        <a:t>Purpose: The article aims to improve understanding of barriers faced by ethnic minority groups.</a:t>
                      </a:r>
                      <a:endParaRPr lang="en-GB" dirty="0"/>
                    </a:p>
                  </a:txBody>
                  <a:tcPr marL="68580" marR="6858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marL="0" marR="0" algn="ctr">
                        <a:lnSpc>
                          <a:spcPct val="100000"/>
                        </a:lnSpc>
                        <a:spcAft>
                          <a:spcPts val="800"/>
                        </a:spcAft>
                        <a:buNone/>
                      </a:pPr>
                      <a:r>
                        <a:rPr lang="en-GB" sz="2800" kern="100" dirty="0">
                          <a:effectLst/>
                        </a:rPr>
                        <a:t>CRAAP Score</a:t>
                      </a:r>
                    </a:p>
                    <a:p>
                      <a:pPr marL="0" marR="0" algn="ctr">
                        <a:lnSpc>
                          <a:spcPct val="100000"/>
                        </a:lnSpc>
                        <a:spcAft>
                          <a:spcPts val="800"/>
                        </a:spcAft>
                        <a:buNone/>
                      </a:pPr>
                      <a:r>
                        <a:rPr lang="en-GB" sz="2800" kern="100" dirty="0">
                          <a:effectLst/>
                        </a:rPr>
                        <a:t>5/5</a:t>
                      </a:r>
                      <a:endParaRPr lang="en-GB" sz="2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041668537"/>
                  </a:ext>
                </a:extLst>
              </a:tr>
              <a:tr h="554114">
                <a:tc gridSpan="9">
                  <a:txBody>
                    <a:bodyPr/>
                    <a:lstStyle/>
                    <a:p>
                      <a:pPr marL="0" marR="0" algn="ctr">
                        <a:lnSpc>
                          <a:spcPct val="150000"/>
                        </a:lnSpc>
                        <a:spcAft>
                          <a:spcPts val="800"/>
                        </a:spcAft>
                        <a:buNone/>
                      </a:pPr>
                      <a:endParaRPr lang="en-GB" sz="2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131169255"/>
                  </a:ext>
                </a:extLst>
              </a:tr>
              <a:tr h="6295610">
                <a:tc>
                  <a:txBody>
                    <a:bodyPr/>
                    <a:lstStyle/>
                    <a:p>
                      <a:pPr marL="0" marR="0" algn="ctr">
                        <a:lnSpc>
                          <a:spcPct val="100000"/>
                        </a:lnSpc>
                        <a:spcAft>
                          <a:spcPts val="800"/>
                        </a:spcAft>
                        <a:buNone/>
                      </a:pPr>
                      <a:r>
                        <a:rPr lang="en-GB" sz="2800" kern="100">
                          <a:effectLst/>
                        </a:rPr>
                        <a:t>Article 2</a:t>
                      </a:r>
                      <a:endParaRPr lang="en-GB" sz="2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gridSpan="2">
                  <a:txBody>
                    <a:bodyPr/>
                    <a:lstStyle/>
                    <a:p>
                      <a:r>
                        <a:rPr lang="en-GB" sz="2800" kern="100">
                          <a:effectLst/>
                        </a:rPr>
                        <a:t>Goel et al. (2022)</a:t>
                      </a:r>
                      <a:endParaRPr lang="en-GB"/>
                    </a:p>
                  </a:txBody>
                  <a:tcPr marL="68580" marR="68580" marT="0" marB="0"/>
                </a:tc>
                <a:tc hMerge="1">
                  <a:txBody>
                    <a:bodyPr/>
                    <a:lstStyle/>
                    <a:p>
                      <a:pPr marL="0" marR="0" algn="ctr">
                        <a:lnSpc>
                          <a:spcPct val="150000"/>
                        </a:lnSpc>
                        <a:spcAft>
                          <a:spcPts val="800"/>
                        </a:spcAft>
                        <a:buNone/>
                      </a:pPr>
                      <a:endParaRPr lang="en-GB" sz="2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gridSpan="3">
                  <a:txBody>
                    <a:bodyPr/>
                    <a:lstStyle/>
                    <a:p>
                      <a:pPr marL="0" marR="0" algn="l">
                        <a:lnSpc>
                          <a:spcPct val="100000"/>
                        </a:lnSpc>
                        <a:spcAft>
                          <a:spcPts val="800"/>
                        </a:spcAft>
                        <a:buNone/>
                      </a:pPr>
                      <a:r>
                        <a:rPr lang="en-GB" sz="2800" kern="100" dirty="0">
                          <a:effectLst/>
                        </a:rPr>
                        <a:t>‘What Will People Say?’: Mental Health Stigmatization as a Barrier to Eating Disorder Treatment-Seeking for South Asian American Women</a:t>
                      </a:r>
                      <a:endParaRPr lang="en-GB" sz="2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hMerge="1">
                  <a:txBody>
                    <a:bodyPr/>
                    <a:lstStyle/>
                    <a:p>
                      <a:pPr marL="0" marR="0" algn="l">
                        <a:lnSpc>
                          <a:spcPct val="150000"/>
                        </a:lnSpc>
                        <a:spcAft>
                          <a:spcPts val="800"/>
                        </a:spcAft>
                        <a:buNone/>
                      </a:pPr>
                      <a:r>
                        <a:rPr lang="en-GB" sz="2800" kern="100" dirty="0">
                          <a:effectLst/>
                        </a:rPr>
                        <a:t>‘What Will People Say?’: Mental Health Stigmatization as a Barrier to Eating Disorder Treatment-Seeking for South Asian American Women</a:t>
                      </a:r>
                      <a:endParaRPr lang="en-GB" sz="2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hMerge="1">
                  <a:txBody>
                    <a:bodyPr/>
                    <a:lstStyle/>
                    <a:p>
                      <a:pPr marL="0" marR="0" algn="l">
                        <a:lnSpc>
                          <a:spcPct val="150000"/>
                        </a:lnSpc>
                        <a:spcAft>
                          <a:spcPts val="800"/>
                        </a:spcAft>
                        <a:buNone/>
                      </a:pPr>
                      <a:endParaRPr lang="en-GB" sz="2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gridSpan="2">
                  <a:txBody>
                    <a:bodyPr/>
                    <a:lstStyle/>
                    <a:p>
                      <a:pPr marL="0" marR="0" algn="l">
                        <a:lnSpc>
                          <a:spcPct val="100000"/>
                        </a:lnSpc>
                        <a:spcAft>
                          <a:spcPts val="800"/>
                        </a:spcAft>
                        <a:buNone/>
                      </a:pPr>
                      <a:r>
                        <a:rPr lang="en-GB" sz="2800" kern="100" dirty="0">
                          <a:effectLst/>
                        </a:rPr>
                        <a:t>This study assessed the impact of stigma on the treatment-seeking behaviour of South Asian American women because the women were suffering from eating disorders. Eating disorders are considered as mental health issues. The findings have shown that fear of social judgement, family expectations, cultural norms resist the treatment seeking behaviour. The article has also discussed about concerns for community reputation and others as barriers. These factors prevent people from accessing mental health support. The study has shown that due to stigma, the patients and their family members  can delay help-seeking behaviour. This is widely seen in minority populations, and even, these can prevent them from seeking help for their encountered issues.</a:t>
                      </a:r>
                      <a:endParaRPr lang="en-GB" sz="2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hMerge="1">
                  <a:txBody>
                    <a:bodyPr/>
                    <a:lstStyle/>
                    <a:p>
                      <a:pPr marL="0" marR="0" algn="just">
                        <a:lnSpc>
                          <a:spcPct val="150000"/>
                        </a:lnSpc>
                        <a:spcAft>
                          <a:spcPts val="800"/>
                        </a:spcAft>
                        <a:buNone/>
                      </a:pPr>
                      <a:r>
                        <a:rPr lang="en-GB" sz="2800" kern="100" dirty="0">
                          <a:effectLst/>
                        </a:rPr>
                        <a:t>This study assessed the impact of stigma on the treatment-seeking behaviour of South Asian American women because the women were suffering from eating disorders. Eating disorders are considered as mental health issues. The findings have shown that fear of social judgement, family expectations, cultural norms resist the treatment seeking behaviour. The article has also discussed about concerns for community reputation and others as barriers. These factors prevent people from accessing mental health support. The study has shown that due to stigma, the patients and their family members  can delay help-seeking behaviour. This is widely seen in minority populations, and even, these can prevent them from seeking help for their encountered issues.</a:t>
                      </a:r>
                      <a:endParaRPr lang="en-GB" sz="2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0000"/>
                        </a:lnSpc>
                        <a:spcAft>
                          <a:spcPts val="800"/>
                        </a:spcAft>
                        <a:buNone/>
                      </a:pPr>
                      <a:r>
                        <a:rPr lang="en-GB" sz="2800" kern="100" dirty="0">
                          <a:effectLst/>
                        </a:rPr>
                        <a:t>Stigma; South Asian women; Treatment-seeking; Cultural norms; Family expectations; Help-seeking barriers</a:t>
                      </a:r>
                      <a:endParaRPr lang="en-GB" sz="2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76945211"/>
                  </a:ext>
                </a:extLst>
              </a:tr>
              <a:tr h="2681623">
                <a:tc>
                  <a:txBody>
                    <a:bodyPr/>
                    <a:lstStyle/>
                    <a:p>
                      <a:pPr marL="0" marR="0" algn="ctr">
                        <a:lnSpc>
                          <a:spcPct val="100000"/>
                        </a:lnSpc>
                        <a:spcAft>
                          <a:spcPts val="800"/>
                        </a:spcAft>
                        <a:buNone/>
                      </a:pPr>
                      <a:r>
                        <a:rPr lang="en-GB" sz="2800" kern="100" dirty="0">
                          <a:effectLst/>
                        </a:rPr>
                        <a:t>CRAAP Notes</a:t>
                      </a:r>
                      <a:endParaRPr lang="en-GB" sz="2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gridSpan="7">
                  <a:txBody>
                    <a:bodyPr/>
                    <a:lstStyle/>
                    <a:p>
                      <a:pPr marL="0" marR="0" algn="just">
                        <a:lnSpc>
                          <a:spcPct val="100000"/>
                        </a:lnSpc>
                        <a:spcAft>
                          <a:spcPts val="800"/>
                        </a:spcAft>
                        <a:buNone/>
                      </a:pPr>
                      <a:r>
                        <a:rPr lang="en-GB" sz="2800" kern="100" dirty="0">
                          <a:effectLst/>
                        </a:rPr>
                        <a:t>Currency: Published in 2022, and so this is relevant.</a:t>
                      </a:r>
                    </a:p>
                    <a:p>
                      <a:pPr marL="0" marR="0" algn="just">
                        <a:lnSpc>
                          <a:spcPct val="100000"/>
                        </a:lnSpc>
                        <a:spcAft>
                          <a:spcPts val="800"/>
                        </a:spcAft>
                        <a:buNone/>
                      </a:pPr>
                      <a:r>
                        <a:rPr lang="en-GB" sz="2800" kern="100" dirty="0">
                          <a:effectLst/>
                        </a:rPr>
                        <a:t>Relevance: This article is strongly connected to the impact of cultural barriers on service utilisation.</a:t>
                      </a:r>
                    </a:p>
                    <a:p>
                      <a:pPr marL="0" marR="0" algn="just">
                        <a:lnSpc>
                          <a:spcPct val="100000"/>
                        </a:lnSpc>
                        <a:spcAft>
                          <a:spcPts val="800"/>
                        </a:spcAft>
                        <a:buNone/>
                      </a:pPr>
                      <a:r>
                        <a:rPr lang="en-GB" sz="2800" kern="100" dirty="0">
                          <a:effectLst/>
                        </a:rPr>
                        <a:t>Authority: Published in a peer-reviewed psychology journal.</a:t>
                      </a:r>
                    </a:p>
                    <a:p>
                      <a:pPr marL="0" marR="0" algn="just">
                        <a:lnSpc>
                          <a:spcPct val="100000"/>
                        </a:lnSpc>
                        <a:spcAft>
                          <a:spcPts val="800"/>
                        </a:spcAft>
                        <a:buNone/>
                      </a:pPr>
                      <a:r>
                        <a:rPr lang="en-GB" sz="2800" kern="100" dirty="0">
                          <a:effectLst/>
                        </a:rPr>
                        <a:t>Accuracy: Empirical research with clear methodology.</a:t>
                      </a:r>
                    </a:p>
                    <a:p>
                      <a:pPr marL="0" marR="0" algn="just">
                        <a:lnSpc>
                          <a:spcPct val="100000"/>
                        </a:lnSpc>
                        <a:spcAft>
                          <a:spcPts val="800"/>
                        </a:spcAft>
                        <a:buNone/>
                      </a:pPr>
                      <a:r>
                        <a:rPr lang="en-GB" sz="2800" kern="100" dirty="0">
                          <a:effectLst/>
                        </a:rPr>
                        <a:t>Purpose: The article aims to investigate cultural stigma and treatment-seeking behaviours. </a:t>
                      </a:r>
                      <a:endParaRPr lang="en-GB" dirty="0"/>
                    </a:p>
                  </a:txBody>
                  <a:tcPr marL="68580" marR="68580" marT="0" marB="0" anchor="ctr"/>
                </a:tc>
                <a:tc hMerge="1">
                  <a:txBody>
                    <a:bodyPr/>
                    <a:lstStyle/>
                    <a:p>
                      <a:pPr marL="0" marR="0" algn="ctr">
                        <a:lnSpc>
                          <a:spcPct val="150000"/>
                        </a:lnSpc>
                        <a:spcAft>
                          <a:spcPts val="800"/>
                        </a:spcAft>
                        <a:buNone/>
                      </a:pPr>
                      <a:endParaRPr lang="en-GB" sz="2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marL="0" marR="0" algn="ctr">
                        <a:lnSpc>
                          <a:spcPct val="100000"/>
                        </a:lnSpc>
                        <a:spcAft>
                          <a:spcPts val="800"/>
                        </a:spcAft>
                        <a:buNone/>
                      </a:pPr>
                      <a:r>
                        <a:rPr lang="en-GB" sz="2800" kern="100" dirty="0">
                          <a:effectLst/>
                        </a:rPr>
                        <a:t>CRAAP Score</a:t>
                      </a:r>
                    </a:p>
                    <a:p>
                      <a:pPr marL="0" marR="0" algn="ctr">
                        <a:lnSpc>
                          <a:spcPct val="100000"/>
                        </a:lnSpc>
                        <a:spcAft>
                          <a:spcPts val="800"/>
                        </a:spcAft>
                        <a:buNone/>
                      </a:pPr>
                      <a:r>
                        <a:rPr lang="en-GB" sz="2800" kern="100" dirty="0">
                          <a:effectLst/>
                        </a:rPr>
                        <a:t>5/5</a:t>
                      </a:r>
                      <a:endParaRPr lang="en-GB" sz="2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183554479"/>
                  </a:ext>
                </a:extLst>
              </a:tr>
              <a:tr h="553677">
                <a:tc gridSpan="9">
                  <a:txBody>
                    <a:bodyPr/>
                    <a:lstStyle/>
                    <a:p>
                      <a:pPr marL="0" marR="0" algn="ctr">
                        <a:lnSpc>
                          <a:spcPct val="150000"/>
                        </a:lnSpc>
                        <a:spcAft>
                          <a:spcPts val="800"/>
                        </a:spcAft>
                        <a:buNone/>
                      </a:pPr>
                      <a:r>
                        <a:rPr lang="en-GB" sz="2800" kern="100" dirty="0">
                          <a:effectLst/>
                        </a:rPr>
                        <a:t> </a:t>
                      </a:r>
                      <a:endParaRPr lang="en-GB" sz="2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889539367"/>
                  </a:ext>
                </a:extLst>
              </a:tr>
              <a:tr h="6295610">
                <a:tc>
                  <a:txBody>
                    <a:bodyPr/>
                    <a:lstStyle/>
                    <a:p>
                      <a:pPr marL="0" marR="0" algn="ctr">
                        <a:lnSpc>
                          <a:spcPct val="150000"/>
                        </a:lnSpc>
                        <a:spcAft>
                          <a:spcPts val="800"/>
                        </a:spcAft>
                        <a:buNone/>
                      </a:pPr>
                      <a:r>
                        <a:rPr lang="en-GB" sz="2800" kern="100" dirty="0">
                          <a:effectLst/>
                        </a:rPr>
                        <a:t>Article 3</a:t>
                      </a:r>
                      <a:endParaRPr lang="en-GB" sz="2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gridSpan="3">
                  <a:txBody>
                    <a:bodyPr/>
                    <a:lstStyle/>
                    <a:p>
                      <a:pPr>
                        <a:lnSpc>
                          <a:spcPct val="100000"/>
                        </a:lnSpc>
                      </a:pPr>
                      <a:r>
                        <a:rPr lang="en-GB" sz="2800" kern="100" dirty="0">
                          <a:effectLst/>
                        </a:rPr>
                        <a:t>Ahad, Gonzalez and Junquera (2023)</a:t>
                      </a:r>
                      <a:endParaRPr lang="en-GB" dirty="0"/>
                    </a:p>
                  </a:txBody>
                  <a:tcPr marL="68580" marR="68580" marT="0" marB="0"/>
                </a:tc>
                <a:tc hMerge="1">
                  <a:txBody>
                    <a:bodyPr/>
                    <a:lstStyle/>
                    <a:p>
                      <a:endParaRPr lang="en-GB"/>
                    </a:p>
                  </a:txBody>
                  <a:tcPr/>
                </a:tc>
                <a:tc hMerge="1">
                  <a:txBody>
                    <a:bodyPr/>
                    <a:lstStyle/>
                    <a:p>
                      <a:pPr marL="0" marR="0" algn="l">
                        <a:lnSpc>
                          <a:spcPct val="150000"/>
                        </a:lnSpc>
                        <a:spcAft>
                          <a:spcPts val="800"/>
                        </a:spcAft>
                        <a:buNone/>
                      </a:pPr>
                      <a:endParaRPr lang="en-GB" sz="2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gridSpan="3">
                  <a:txBody>
                    <a:bodyPr/>
                    <a:lstStyle/>
                    <a:p>
                      <a:pPr marL="0" marR="0" algn="just">
                        <a:lnSpc>
                          <a:spcPct val="100000"/>
                        </a:lnSpc>
                        <a:spcAft>
                          <a:spcPts val="800"/>
                        </a:spcAft>
                        <a:buNone/>
                      </a:pPr>
                      <a:r>
                        <a:rPr lang="en-GB" sz="2800" kern="100" dirty="0">
                          <a:effectLst/>
                        </a:rPr>
                        <a:t>Understanding and Addressing Mental Health Stigma Across Cultures for Improving Psychiatric Care: A Narrative Review</a:t>
                      </a:r>
                      <a:endParaRPr lang="en-GB" sz="2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hMerge="1">
                  <a:txBody>
                    <a:bodyPr/>
                    <a:lstStyle/>
                    <a:p>
                      <a:pPr marL="0" marR="0" algn="just">
                        <a:lnSpc>
                          <a:spcPct val="150000"/>
                        </a:lnSpc>
                        <a:spcAft>
                          <a:spcPts val="800"/>
                        </a:spcAft>
                        <a:buNone/>
                      </a:pPr>
                      <a:endParaRPr lang="en-GB" sz="2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hMerge="1">
                  <a:txBody>
                    <a:bodyPr/>
                    <a:lstStyle/>
                    <a:p>
                      <a:pPr marL="0" marR="0" algn="just">
                        <a:lnSpc>
                          <a:spcPct val="150000"/>
                        </a:lnSpc>
                        <a:spcAft>
                          <a:spcPts val="800"/>
                        </a:spcAft>
                        <a:buNone/>
                      </a:pPr>
                      <a:endParaRPr lang="en-GB" sz="2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00000"/>
                        </a:lnSpc>
                        <a:spcAft>
                          <a:spcPts val="800"/>
                        </a:spcAft>
                        <a:buNone/>
                      </a:pPr>
                      <a:r>
                        <a:rPr lang="en-GB" sz="2800" kern="100" dirty="0">
                          <a:effectLst/>
                        </a:rPr>
                        <a:t>This narrative review has assessed the differences in mental health stigma across different cultures. This also explored how these impact people’s access to psychiatric care. The review found that cultural beliefs, misconceptions, and discrimination decrease the service usage of people. The authors proposed that the care professional should use culturally modified interventions. The professionals should arrange education programmes and community awareness campaigns so that they can reduce stigma among the healthcare-needy people. This can help improve mental healthcare engagement. This has also help motivating people to seek mental healthcare and simplify their accessing capacity to mental healthcare.</a:t>
                      </a:r>
                      <a:endParaRPr lang="en-GB" sz="2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0000"/>
                        </a:lnSpc>
                        <a:spcAft>
                          <a:spcPts val="800"/>
                        </a:spcAft>
                        <a:buNone/>
                      </a:pPr>
                      <a:r>
                        <a:rPr lang="en-GB" sz="2800" kern="100">
                          <a:effectLst/>
                        </a:rPr>
                        <a:t>Mental health stigma; Cultural beliefs; Psychiatric care; Discrimination; Awareness; Cultural adaptation</a:t>
                      </a:r>
                      <a:endParaRPr lang="en-GB" sz="2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29802883"/>
                  </a:ext>
                </a:extLst>
              </a:tr>
              <a:tr h="4559167">
                <a:tc>
                  <a:txBody>
                    <a:bodyPr/>
                    <a:lstStyle/>
                    <a:p>
                      <a:pPr marL="0" marR="0" algn="ctr">
                        <a:lnSpc>
                          <a:spcPct val="150000"/>
                        </a:lnSpc>
                        <a:spcAft>
                          <a:spcPts val="800"/>
                        </a:spcAft>
                        <a:buNone/>
                      </a:pPr>
                      <a:r>
                        <a:rPr lang="en-GB" sz="2800" kern="100">
                          <a:effectLst/>
                        </a:rPr>
                        <a:t>CRAAP Notes</a:t>
                      </a:r>
                      <a:endParaRPr lang="en-GB" sz="2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gridSpan="7">
                  <a:txBody>
                    <a:bodyPr/>
                    <a:lstStyle/>
                    <a:p>
                      <a:pPr marL="0" marR="0" algn="l">
                        <a:lnSpc>
                          <a:spcPct val="100000"/>
                        </a:lnSpc>
                        <a:spcAft>
                          <a:spcPts val="800"/>
                        </a:spcAft>
                        <a:buNone/>
                      </a:pPr>
                      <a:r>
                        <a:rPr lang="en-GB" sz="2800" kern="100" dirty="0">
                          <a:effectLst/>
                        </a:rPr>
                        <a:t>Currency: Published in 2023.</a:t>
                      </a:r>
                    </a:p>
                    <a:p>
                      <a:pPr marL="0" marR="0" algn="l">
                        <a:lnSpc>
                          <a:spcPct val="100000"/>
                        </a:lnSpc>
                        <a:spcAft>
                          <a:spcPts val="800"/>
                        </a:spcAft>
                        <a:buNone/>
                      </a:pPr>
                      <a:r>
                        <a:rPr lang="en-GB" sz="2800" kern="100" dirty="0">
                          <a:effectLst/>
                        </a:rPr>
                        <a:t>Relevance: This article directly explores the impact of cultural stigma on service use.</a:t>
                      </a:r>
                    </a:p>
                    <a:p>
                      <a:pPr marL="0" marR="0" algn="l">
                        <a:lnSpc>
                          <a:spcPct val="100000"/>
                        </a:lnSpc>
                        <a:spcAft>
                          <a:spcPts val="800"/>
                        </a:spcAft>
                        <a:buNone/>
                      </a:pPr>
                      <a:r>
                        <a:rPr lang="en-GB" sz="2800" kern="100" dirty="0">
                          <a:effectLst/>
                        </a:rPr>
                        <a:t>Authority: A recognised medical journal has published this article.</a:t>
                      </a:r>
                    </a:p>
                    <a:p>
                      <a:pPr marL="0" marR="0" algn="l">
                        <a:lnSpc>
                          <a:spcPct val="100000"/>
                        </a:lnSpc>
                        <a:spcAft>
                          <a:spcPts val="800"/>
                        </a:spcAft>
                        <a:buNone/>
                      </a:pPr>
                      <a:r>
                        <a:rPr lang="en-GB" sz="2800" kern="100" dirty="0">
                          <a:effectLst/>
                        </a:rPr>
                        <a:t>Accuracy: This article is prepared based on multiple academic sources and a literature synthesis.</a:t>
                      </a:r>
                    </a:p>
                    <a:p>
                      <a:pPr marL="0" marR="0" algn="l">
                        <a:lnSpc>
                          <a:spcPct val="100000"/>
                        </a:lnSpc>
                        <a:spcAft>
                          <a:spcPts val="800"/>
                        </a:spcAft>
                        <a:buNone/>
                      </a:pPr>
                      <a:r>
                        <a:rPr lang="en-GB" sz="2800" kern="100" dirty="0">
                          <a:effectLst/>
                        </a:rPr>
                        <a:t>Purpose: The article aims to review evidence and identify solutions for reducing stigma.</a:t>
                      </a:r>
                      <a:endParaRPr lang="en-GB" dirty="0"/>
                    </a:p>
                  </a:txBody>
                  <a:tcPr marL="68580" marR="6858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marL="0" marR="0" algn="ctr">
                        <a:lnSpc>
                          <a:spcPct val="100000"/>
                        </a:lnSpc>
                        <a:spcAft>
                          <a:spcPts val="800"/>
                        </a:spcAft>
                        <a:buNone/>
                      </a:pPr>
                      <a:r>
                        <a:rPr lang="en-GB" sz="2800" kern="100" dirty="0">
                          <a:effectLst/>
                        </a:rPr>
                        <a:t>CRAAP Score</a:t>
                      </a:r>
                    </a:p>
                    <a:p>
                      <a:pPr marL="0" marR="0" algn="ctr">
                        <a:lnSpc>
                          <a:spcPct val="100000"/>
                        </a:lnSpc>
                        <a:spcAft>
                          <a:spcPts val="800"/>
                        </a:spcAft>
                        <a:buNone/>
                      </a:pPr>
                      <a:r>
                        <a:rPr lang="en-GB" sz="2800" kern="100" dirty="0">
                          <a:effectLst/>
                        </a:rPr>
                        <a:t>5/5</a:t>
                      </a:r>
                      <a:endParaRPr lang="en-GB" sz="2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721584939"/>
                  </a:ext>
                </a:extLst>
              </a:tr>
            </a:tbl>
          </a:graphicData>
        </a:graphic>
      </p:graphicFrame>
      <p:sp>
        <p:nvSpPr>
          <p:cNvPr id="13" name="Rectangle 12">
            <a:extLst>
              <a:ext uri="{FF2B5EF4-FFF2-40B4-BE49-F238E27FC236}">
                <a16:creationId xmlns:a16="http://schemas.microsoft.com/office/drawing/2014/main" id="{ECADAADD-062B-4BC4-92C5-07E7C8D4DD0A}"/>
              </a:ext>
            </a:extLst>
          </p:cNvPr>
          <p:cNvSpPr/>
          <p:nvPr/>
        </p:nvSpPr>
        <p:spPr>
          <a:xfrm>
            <a:off x="22006560" y="31481486"/>
            <a:ext cx="21549359" cy="143691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t>Table: Source tracking table</a:t>
            </a:r>
            <a:endParaRPr lang="en-GB" sz="2800" dirty="0"/>
          </a:p>
        </p:txBody>
      </p:sp>
    </p:spTree>
    <p:extLst>
      <p:ext uri="{BB962C8B-B14F-4D97-AF65-F5344CB8AC3E}">
        <p14:creationId xmlns:p14="http://schemas.microsoft.com/office/powerpoint/2010/main" val="1585116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FE3CE0-8E19-D764-5CAA-958B1DBA87DE}"/>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18359D4D-F8C9-B181-A2FB-4E58DA50815D}"/>
              </a:ext>
            </a:extLst>
          </p:cNvPr>
          <p:cNvSpPr/>
          <p:nvPr/>
        </p:nvSpPr>
        <p:spPr>
          <a:xfrm>
            <a:off x="52252" y="5286559"/>
            <a:ext cx="43891200" cy="177137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numCol="1" spcCol="274320" rtlCol="0" anchor="ctr"/>
          <a:lstStyle/>
          <a:p>
            <a:pPr algn="just">
              <a:lnSpc>
                <a:spcPct val="150000"/>
              </a:lnSpc>
            </a:pPr>
            <a:r>
              <a:rPr lang="en-US" sz="3200" b="1" dirty="0"/>
              <a:t>Analysing Research </a:t>
            </a:r>
          </a:p>
          <a:p>
            <a:pPr algn="just">
              <a:lnSpc>
                <a:spcPct val="150000"/>
              </a:lnSpc>
            </a:pPr>
            <a:r>
              <a:rPr lang="en-US" sz="2800" dirty="0"/>
              <a:t>A thematic analysis method was used for analysing the collected data. First, the research identified codes with recurring concepts and patterns, then developed themes by integrating codes (Detterman, 2022). The research used tables and spreadsheets for data organisation.</a:t>
            </a:r>
          </a:p>
        </p:txBody>
      </p:sp>
      <p:sp>
        <p:nvSpPr>
          <p:cNvPr id="8" name="Rectangle 7">
            <a:extLst>
              <a:ext uri="{FF2B5EF4-FFF2-40B4-BE49-F238E27FC236}">
                <a16:creationId xmlns:a16="http://schemas.microsoft.com/office/drawing/2014/main" id="{E0E8D89A-EDF7-98EB-43D9-2E958BE87A4A}"/>
              </a:ext>
            </a:extLst>
          </p:cNvPr>
          <p:cNvSpPr/>
          <p:nvPr/>
        </p:nvSpPr>
        <p:spPr>
          <a:xfrm>
            <a:off x="26126" y="27553"/>
            <a:ext cx="43891200" cy="450090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numCol="2" spcCol="274320" rtlCol="0" anchor="ctr"/>
          <a:lstStyle/>
          <a:p>
            <a:pPr algn="just">
              <a:lnSpc>
                <a:spcPct val="150000"/>
              </a:lnSpc>
            </a:pPr>
            <a:r>
              <a:rPr lang="en-US" sz="3200" b="1" dirty="0"/>
              <a:t>Ethical Considerations </a:t>
            </a:r>
          </a:p>
          <a:p>
            <a:pPr algn="just">
              <a:lnSpc>
                <a:spcPct val="150000"/>
              </a:lnSpc>
            </a:pPr>
            <a:r>
              <a:rPr lang="en-US" sz="2800" dirty="0"/>
              <a:t>This research has been conducted only with secondary data, so it does not need to face ethical risks relevant to primary data (Cahoon, 2023). These studies used proper referencing and citations in the Harvard referencing style to acknowledge the contributions of authors and prevent plagiarism. The research used fair selection and presentation of literature to decrease biases. This enriched the reliability and credibility of the research outcome with enhanced transparency of the research conduct.</a:t>
            </a:r>
          </a:p>
        </p:txBody>
      </p:sp>
      <p:sp>
        <p:nvSpPr>
          <p:cNvPr id="12" name="Rectangle 11">
            <a:extLst>
              <a:ext uri="{FF2B5EF4-FFF2-40B4-BE49-F238E27FC236}">
                <a16:creationId xmlns:a16="http://schemas.microsoft.com/office/drawing/2014/main" id="{E496B5B5-61F5-DF38-F53D-4C74D909D84A}"/>
              </a:ext>
            </a:extLst>
          </p:cNvPr>
          <p:cNvSpPr/>
          <p:nvPr/>
        </p:nvSpPr>
        <p:spPr>
          <a:xfrm>
            <a:off x="52252" y="30670160"/>
            <a:ext cx="43865074" cy="222068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numCol="1" spcCol="274320" rtlCol="0" anchor="ctr"/>
          <a:lstStyle/>
          <a:p>
            <a:pPr algn="just">
              <a:lnSpc>
                <a:spcPct val="150000"/>
              </a:lnSpc>
            </a:pPr>
            <a:r>
              <a:rPr lang="en-US" sz="3200" b="1" dirty="0"/>
              <a:t>Chapter Conclusion </a:t>
            </a:r>
          </a:p>
          <a:p>
            <a:pPr algn="just">
              <a:lnSpc>
                <a:spcPct val="150000"/>
              </a:lnSpc>
            </a:pPr>
            <a:r>
              <a:rPr lang="en-US" sz="2800" dirty="0"/>
              <a:t>This chapter explained the usage of research methodology to interpret cultural barriers to mental health service usage in minority communities. This used some strategic attempts for identifying relevant data sources as a search strategy. This used CRAAP test, skimming techniques, inclusion and exclusion criteria for relevancy and reliability. This used thematic coding and analysis for specifying the impacts. This increased the understandability and applicability of the research findings.</a:t>
            </a:r>
          </a:p>
        </p:txBody>
      </p:sp>
      <p:pic>
        <p:nvPicPr>
          <p:cNvPr id="10" name="Picture 9">
            <a:extLst>
              <a:ext uri="{FF2B5EF4-FFF2-40B4-BE49-F238E27FC236}">
                <a16:creationId xmlns:a16="http://schemas.microsoft.com/office/drawing/2014/main" id="{10017176-2321-FF4F-9B6A-50D2154CAFC2}"/>
              </a:ext>
            </a:extLst>
          </p:cNvPr>
          <p:cNvPicPr>
            <a:picLocks noChangeAspect="1"/>
          </p:cNvPicPr>
          <p:nvPr/>
        </p:nvPicPr>
        <p:blipFill>
          <a:blip r:embed="rId2"/>
          <a:stretch>
            <a:fillRect/>
          </a:stretch>
        </p:blipFill>
        <p:spPr>
          <a:xfrm>
            <a:off x="21997852" y="517581"/>
            <a:ext cx="21971726" cy="3520848"/>
          </a:xfrm>
          <a:prstGeom prst="rect">
            <a:avLst/>
          </a:prstGeom>
        </p:spPr>
      </p:pic>
      <p:graphicFrame>
        <p:nvGraphicFramePr>
          <p:cNvPr id="2" name="Table 1">
            <a:extLst>
              <a:ext uri="{FF2B5EF4-FFF2-40B4-BE49-F238E27FC236}">
                <a16:creationId xmlns:a16="http://schemas.microsoft.com/office/drawing/2014/main" id="{D5B36413-1EF5-37F9-B5B3-65F91B68412F}"/>
              </a:ext>
            </a:extLst>
          </p:cNvPr>
          <p:cNvGraphicFramePr>
            <a:graphicFrameLocks noGrp="1"/>
          </p:cNvGraphicFramePr>
          <p:nvPr>
            <p:extLst>
              <p:ext uri="{D42A27DB-BD31-4B8C-83A1-F6EECF244321}">
                <p14:modId xmlns:p14="http://schemas.microsoft.com/office/powerpoint/2010/main" val="4029590073"/>
              </p:ext>
            </p:extLst>
          </p:nvPr>
        </p:nvGraphicFramePr>
        <p:xfrm>
          <a:off x="52254" y="7344500"/>
          <a:ext cx="43865072" cy="23039097"/>
        </p:xfrm>
        <a:graphic>
          <a:graphicData uri="http://schemas.openxmlformats.org/drawingml/2006/table">
            <a:tbl>
              <a:tblPr firstRow="1" firstCol="1" bandRow="1">
                <a:tableStyleId>{5C22544A-7EE6-4342-B048-85BDC9FD1C3A}</a:tableStyleId>
              </a:tblPr>
              <a:tblGrid>
                <a:gridCol w="5483134">
                  <a:extLst>
                    <a:ext uri="{9D8B030D-6E8A-4147-A177-3AD203B41FA5}">
                      <a16:colId xmlns:a16="http://schemas.microsoft.com/office/drawing/2014/main" val="2928266891"/>
                    </a:ext>
                  </a:extLst>
                </a:gridCol>
                <a:gridCol w="5483134">
                  <a:extLst>
                    <a:ext uri="{9D8B030D-6E8A-4147-A177-3AD203B41FA5}">
                      <a16:colId xmlns:a16="http://schemas.microsoft.com/office/drawing/2014/main" val="2346049910"/>
                    </a:ext>
                  </a:extLst>
                </a:gridCol>
                <a:gridCol w="5483134">
                  <a:extLst>
                    <a:ext uri="{9D8B030D-6E8A-4147-A177-3AD203B41FA5}">
                      <a16:colId xmlns:a16="http://schemas.microsoft.com/office/drawing/2014/main" val="2061020874"/>
                    </a:ext>
                  </a:extLst>
                </a:gridCol>
                <a:gridCol w="5483134">
                  <a:extLst>
                    <a:ext uri="{9D8B030D-6E8A-4147-A177-3AD203B41FA5}">
                      <a16:colId xmlns:a16="http://schemas.microsoft.com/office/drawing/2014/main" val="425813397"/>
                    </a:ext>
                  </a:extLst>
                </a:gridCol>
                <a:gridCol w="5483134">
                  <a:extLst>
                    <a:ext uri="{9D8B030D-6E8A-4147-A177-3AD203B41FA5}">
                      <a16:colId xmlns:a16="http://schemas.microsoft.com/office/drawing/2014/main" val="2664199907"/>
                    </a:ext>
                  </a:extLst>
                </a:gridCol>
                <a:gridCol w="5483134">
                  <a:extLst>
                    <a:ext uri="{9D8B030D-6E8A-4147-A177-3AD203B41FA5}">
                      <a16:colId xmlns:a16="http://schemas.microsoft.com/office/drawing/2014/main" val="645995328"/>
                    </a:ext>
                  </a:extLst>
                </a:gridCol>
                <a:gridCol w="5483134">
                  <a:extLst>
                    <a:ext uri="{9D8B030D-6E8A-4147-A177-3AD203B41FA5}">
                      <a16:colId xmlns:a16="http://schemas.microsoft.com/office/drawing/2014/main" val="3653597770"/>
                    </a:ext>
                  </a:extLst>
                </a:gridCol>
                <a:gridCol w="5483134">
                  <a:extLst>
                    <a:ext uri="{9D8B030D-6E8A-4147-A177-3AD203B41FA5}">
                      <a16:colId xmlns:a16="http://schemas.microsoft.com/office/drawing/2014/main" val="1401945931"/>
                    </a:ext>
                  </a:extLst>
                </a:gridCol>
              </a:tblGrid>
              <a:tr h="1135140">
                <a:tc>
                  <a:txBody>
                    <a:bodyPr/>
                    <a:lstStyle/>
                    <a:p>
                      <a:pPr marL="0" marR="0" algn="l">
                        <a:lnSpc>
                          <a:spcPct val="150000"/>
                        </a:lnSpc>
                        <a:spcAft>
                          <a:spcPts val="800"/>
                        </a:spcAft>
                        <a:buNone/>
                      </a:pPr>
                      <a:r>
                        <a:rPr lang="en-GB" sz="2800" kern="100">
                          <a:effectLst/>
                        </a:rPr>
                        <a:t>Author &amp; Year </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l">
                        <a:lnSpc>
                          <a:spcPct val="150000"/>
                        </a:lnSpc>
                        <a:spcAft>
                          <a:spcPts val="800"/>
                        </a:spcAft>
                        <a:buNone/>
                      </a:pPr>
                      <a:r>
                        <a:rPr lang="en-GB" sz="2800" kern="100">
                          <a:effectLst/>
                        </a:rPr>
                        <a:t>Article Title</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l">
                        <a:lnSpc>
                          <a:spcPct val="150000"/>
                        </a:lnSpc>
                        <a:spcAft>
                          <a:spcPts val="800"/>
                        </a:spcAft>
                        <a:buNone/>
                      </a:pPr>
                      <a:r>
                        <a:rPr lang="en-GB" sz="2800" kern="100">
                          <a:effectLst/>
                        </a:rPr>
                        <a:t>Type of Study</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l">
                        <a:lnSpc>
                          <a:spcPct val="150000"/>
                        </a:lnSpc>
                        <a:spcAft>
                          <a:spcPts val="800"/>
                        </a:spcAft>
                        <a:buNone/>
                      </a:pPr>
                      <a:r>
                        <a:rPr lang="en-GB" sz="2800" kern="100">
                          <a:effectLst/>
                        </a:rPr>
                        <a:t>Research Method &amp; Sample Size</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l">
                        <a:lnSpc>
                          <a:spcPct val="150000"/>
                        </a:lnSpc>
                        <a:spcAft>
                          <a:spcPts val="800"/>
                        </a:spcAft>
                        <a:buNone/>
                      </a:pPr>
                      <a:r>
                        <a:rPr lang="en-GB" sz="2800" kern="100">
                          <a:effectLst/>
                        </a:rPr>
                        <a:t>Strengths &amp; Limitations</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l">
                        <a:lnSpc>
                          <a:spcPct val="150000"/>
                        </a:lnSpc>
                        <a:spcAft>
                          <a:spcPts val="800"/>
                        </a:spcAft>
                        <a:buNone/>
                      </a:pPr>
                      <a:r>
                        <a:rPr lang="en-GB" sz="2800" kern="100">
                          <a:effectLst/>
                        </a:rPr>
                        <a:t>Main Findings</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l">
                        <a:lnSpc>
                          <a:spcPct val="150000"/>
                        </a:lnSpc>
                        <a:spcAft>
                          <a:spcPts val="800"/>
                        </a:spcAft>
                        <a:buNone/>
                      </a:pPr>
                      <a:r>
                        <a:rPr lang="en-GB" sz="2800" kern="100">
                          <a:effectLst/>
                        </a:rPr>
                        <a:t>Keywords &amp; Codes</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l">
                        <a:lnSpc>
                          <a:spcPct val="150000"/>
                        </a:lnSpc>
                        <a:spcAft>
                          <a:spcPts val="800"/>
                        </a:spcAft>
                        <a:buNone/>
                      </a:pPr>
                      <a:r>
                        <a:rPr lang="en-GB" sz="2800" kern="100">
                          <a:effectLst/>
                        </a:rPr>
                        <a:t>Notes and Comments</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754402682"/>
                  </a:ext>
                </a:extLst>
              </a:tr>
              <a:tr h="4204537">
                <a:tc>
                  <a:txBody>
                    <a:bodyPr/>
                    <a:lstStyle/>
                    <a:p>
                      <a:pPr marL="0" marR="0" algn="just">
                        <a:lnSpc>
                          <a:spcPct val="150000"/>
                        </a:lnSpc>
                        <a:spcAft>
                          <a:spcPts val="800"/>
                        </a:spcAft>
                        <a:buNone/>
                      </a:pPr>
                      <a:r>
                        <a:rPr lang="en-GB" sz="2800" kern="100">
                          <a:effectLst/>
                        </a:rPr>
                        <a:t>Patel et al. (2026)</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800" kern="100">
                          <a:effectLst/>
                          <a:latin typeface="Arial" panose="020B0604020202020204" pitchFamily="34" charset="0"/>
                          <a:ea typeface="Times New Roman" panose="02020603050405020304" pitchFamily="18" charset="0"/>
                          <a:cs typeface="Arial" panose="020B0604020202020204" pitchFamily="34" charset="0"/>
                        </a:rPr>
                        <a:t>Navigating Cultural Barriers: A Qualitative Study Exploring Clinicians’ Experiences of Providing Mental Health Support for Ethnic Minority Groups in England</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800" kern="100">
                          <a:effectLst/>
                          <a:latin typeface="Arial" panose="020B0604020202020204" pitchFamily="34" charset="0"/>
                          <a:ea typeface="Times New Roman" panose="02020603050405020304" pitchFamily="18" charset="0"/>
                          <a:cs typeface="Arial" panose="020B0604020202020204" pitchFamily="34" charset="0"/>
                        </a:rPr>
                        <a:t>Qualitative Study</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800" kern="100">
                          <a:effectLst/>
                          <a:latin typeface="Arial" panose="020B0604020202020204" pitchFamily="34" charset="0"/>
                          <a:ea typeface="Times New Roman" panose="02020603050405020304" pitchFamily="18" charset="0"/>
                          <a:cs typeface="Arial" panose="020B0604020202020204" pitchFamily="34" charset="0"/>
                        </a:rPr>
                        <a:t>Semi-structured interviews with clinicians working with ethnic minority groups in England</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800" b="1" kern="100">
                          <a:effectLst/>
                          <a:latin typeface="Arial" panose="020B0604020202020204" pitchFamily="34" charset="0"/>
                          <a:ea typeface="Times New Roman" panose="02020603050405020304" pitchFamily="18" charset="0"/>
                          <a:cs typeface="Arial" panose="020B0604020202020204" pitchFamily="34" charset="0"/>
                        </a:rPr>
                        <a:t>Strength:</a:t>
                      </a:r>
                      <a:r>
                        <a:rPr lang="en-GB" sz="2800" kern="100">
                          <a:effectLst/>
                          <a:latin typeface="Arial" panose="020B0604020202020204" pitchFamily="34" charset="0"/>
                          <a:ea typeface="Times New Roman" panose="02020603050405020304" pitchFamily="18" charset="0"/>
                          <a:cs typeface="Arial" panose="020B0604020202020204" pitchFamily="34" charset="0"/>
                        </a:rPr>
                        <a:t> This provides deep professional perspectives and current evidence.</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Aft>
                          <a:spcPts val="800"/>
                        </a:spcAft>
                        <a:buNone/>
                      </a:pPr>
                      <a:r>
                        <a:rPr lang="en-GB" sz="2800" b="1" kern="100">
                          <a:effectLst/>
                          <a:latin typeface="Arial" panose="020B0604020202020204" pitchFamily="34" charset="0"/>
                          <a:ea typeface="Times New Roman" panose="02020603050405020304" pitchFamily="18" charset="0"/>
                          <a:cs typeface="Arial" panose="020B0604020202020204" pitchFamily="34" charset="0"/>
                        </a:rPr>
                        <a:t>Limitation:</a:t>
                      </a:r>
                      <a:r>
                        <a:rPr lang="en-GB" sz="2800" kern="100">
                          <a:effectLst/>
                          <a:latin typeface="Arial" panose="020B0604020202020204" pitchFamily="34" charset="0"/>
                          <a:ea typeface="Times New Roman" panose="02020603050405020304" pitchFamily="18" charset="0"/>
                          <a:cs typeface="Arial" panose="020B0604020202020204" pitchFamily="34" charset="0"/>
                        </a:rPr>
                        <a:t> The findings may not be generalisable beyond England.</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800" kern="100">
                          <a:effectLst/>
                          <a:latin typeface="Arial" panose="020B0604020202020204" pitchFamily="34" charset="0"/>
                          <a:ea typeface="Times New Roman" panose="02020603050405020304" pitchFamily="18" charset="0"/>
                          <a:cs typeface="Arial" panose="020B0604020202020204" pitchFamily="34" charset="0"/>
                        </a:rPr>
                        <a:t>All minority people cannot access mental health services for language barriers, stigma, cultural misunderstandings, and limited cultural competence.</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800" kern="100">
                          <a:effectLst/>
                          <a:latin typeface="Arial" panose="020B0604020202020204" pitchFamily="34" charset="0"/>
                          <a:ea typeface="Times New Roman" panose="02020603050405020304" pitchFamily="18" charset="0"/>
                          <a:cs typeface="Arial" panose="020B0604020202020204" pitchFamily="34" charset="0"/>
                        </a:rPr>
                        <a:t>Cultural barriers, clinicians, stigma, cultural competence, ethnic minorities</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800" kern="100" dirty="0">
                          <a:effectLst/>
                          <a:latin typeface="Arial" panose="020B0604020202020204" pitchFamily="34" charset="0"/>
                          <a:ea typeface="Times New Roman" panose="02020603050405020304" pitchFamily="18" charset="0"/>
                          <a:cs typeface="Arial" panose="020B0604020202020204" pitchFamily="34" charset="0"/>
                        </a:rPr>
                        <a:t>The source is linked to research objectives. Themes: Cultural Competence and Healthcare System Responses; Cultural Influences on Mental Health Service Utilisation</a:t>
                      </a:r>
                      <a:endParaRPr lang="en-GB" sz="2800" kern="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960010772"/>
                  </a:ext>
                </a:extLst>
              </a:tr>
              <a:tr h="4204537">
                <a:tc>
                  <a:txBody>
                    <a:bodyPr/>
                    <a:lstStyle/>
                    <a:p>
                      <a:pPr marL="0" marR="0" algn="just">
                        <a:lnSpc>
                          <a:spcPct val="150000"/>
                        </a:lnSpc>
                        <a:spcAft>
                          <a:spcPts val="800"/>
                        </a:spcAft>
                        <a:buNone/>
                      </a:pPr>
                      <a:r>
                        <a:rPr lang="en-GB" sz="2800" kern="100">
                          <a:effectLst/>
                        </a:rPr>
                        <a:t>Goel et al. (2022)</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800" kern="100">
                          <a:effectLst/>
                          <a:latin typeface="Arial" panose="020B0604020202020204" pitchFamily="34" charset="0"/>
                          <a:ea typeface="Times New Roman" panose="02020603050405020304" pitchFamily="18" charset="0"/>
                          <a:cs typeface="Arial" panose="020B0604020202020204" pitchFamily="34" charset="0"/>
                        </a:rPr>
                        <a:t>‘What Will People Say?’: Mental Health Stigmatization as a Barrier to Eating Disorder Treatment-Seeking for South Asian American Women</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800" kern="100">
                          <a:effectLst/>
                          <a:latin typeface="Arial" panose="020B0604020202020204" pitchFamily="34" charset="0"/>
                          <a:ea typeface="Times New Roman" panose="02020603050405020304" pitchFamily="18" charset="0"/>
                          <a:cs typeface="Arial" panose="020B0604020202020204" pitchFamily="34" charset="0"/>
                        </a:rPr>
                        <a:t>Qualitative Study</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800" kern="100">
                          <a:effectLst/>
                          <a:latin typeface="Arial" panose="020B0604020202020204" pitchFamily="34" charset="0"/>
                          <a:ea typeface="Times New Roman" panose="02020603050405020304" pitchFamily="18" charset="0"/>
                          <a:cs typeface="Arial" panose="020B0604020202020204" pitchFamily="34" charset="0"/>
                        </a:rPr>
                        <a:t>Interviews with South Asian American women experiencing eating disorders</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800" b="1" kern="100">
                          <a:effectLst/>
                          <a:latin typeface="Arial" panose="020B0604020202020204" pitchFamily="34" charset="0"/>
                          <a:ea typeface="Times New Roman" panose="02020603050405020304" pitchFamily="18" charset="0"/>
                          <a:cs typeface="Arial" panose="020B0604020202020204" pitchFamily="34" charset="0"/>
                        </a:rPr>
                        <a:t>Strength:</a:t>
                      </a:r>
                      <a:r>
                        <a:rPr lang="en-GB" sz="2800" kern="100">
                          <a:effectLst/>
                          <a:latin typeface="Arial" panose="020B0604020202020204" pitchFamily="34" charset="0"/>
                          <a:ea typeface="Times New Roman" panose="02020603050405020304" pitchFamily="18" charset="0"/>
                          <a:cs typeface="Arial" panose="020B0604020202020204" pitchFamily="34" charset="0"/>
                        </a:rPr>
                        <a:t> This explores lived experiences and cultural stigma.</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Aft>
                          <a:spcPts val="800"/>
                        </a:spcAft>
                        <a:buNone/>
                      </a:pPr>
                      <a:r>
                        <a:rPr lang="en-GB" sz="2800" b="1" kern="100">
                          <a:effectLst/>
                          <a:latin typeface="Arial" panose="020B0604020202020204" pitchFamily="34" charset="0"/>
                          <a:ea typeface="Times New Roman" panose="02020603050405020304" pitchFamily="18" charset="0"/>
                          <a:cs typeface="Arial" panose="020B0604020202020204" pitchFamily="34" charset="0"/>
                        </a:rPr>
                        <a:t>Limitation:</a:t>
                      </a:r>
                      <a:r>
                        <a:rPr lang="en-GB" sz="2800" kern="100">
                          <a:effectLst/>
                          <a:latin typeface="Arial" panose="020B0604020202020204" pitchFamily="34" charset="0"/>
                          <a:ea typeface="Times New Roman" panose="02020603050405020304" pitchFamily="18" charset="0"/>
                          <a:cs typeface="Arial" panose="020B0604020202020204" pitchFamily="34" charset="0"/>
                        </a:rPr>
                        <a:t> This emphasised one ethnic group and specific mental health condition.</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800" kern="100">
                          <a:effectLst/>
                          <a:latin typeface="Arial" panose="020B0604020202020204" pitchFamily="34" charset="0"/>
                          <a:ea typeface="Times New Roman" panose="02020603050405020304" pitchFamily="18" charset="0"/>
                          <a:cs typeface="Arial" panose="020B0604020202020204" pitchFamily="34" charset="0"/>
                        </a:rPr>
                        <a:t>People get demotivated to seek treatment for fear of judgement, family expectations, and community reputation.</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800" kern="100">
                          <a:effectLst/>
                          <a:latin typeface="Arial" panose="020B0604020202020204" pitchFamily="34" charset="0"/>
                          <a:ea typeface="Times New Roman" panose="02020603050405020304" pitchFamily="18" charset="0"/>
                          <a:cs typeface="Arial" panose="020B0604020202020204" pitchFamily="34" charset="0"/>
                        </a:rPr>
                        <a:t>Stigma, South Asian women, family expectations, help-seeking, cultural norms</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800" kern="100" dirty="0">
                          <a:effectLst/>
                          <a:latin typeface="Arial" panose="020B0604020202020204" pitchFamily="34" charset="0"/>
                          <a:ea typeface="Times New Roman" panose="02020603050405020304" pitchFamily="18" charset="0"/>
                          <a:cs typeface="Arial" panose="020B0604020202020204" pitchFamily="34" charset="0"/>
                        </a:rPr>
                        <a:t>Strong evidence for the theme of Cultural Beliefs, Social Norms, and Stigma</a:t>
                      </a:r>
                      <a:endParaRPr lang="en-GB" sz="2800" kern="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589693449"/>
                  </a:ext>
                </a:extLst>
              </a:tr>
              <a:tr h="3724944">
                <a:tc>
                  <a:txBody>
                    <a:bodyPr/>
                    <a:lstStyle/>
                    <a:p>
                      <a:pPr marL="0" marR="0" algn="just">
                        <a:lnSpc>
                          <a:spcPct val="150000"/>
                        </a:lnSpc>
                        <a:spcAft>
                          <a:spcPts val="800"/>
                        </a:spcAft>
                        <a:buNone/>
                      </a:pPr>
                      <a:r>
                        <a:rPr lang="en-GB" sz="2800" kern="100">
                          <a:effectLst/>
                        </a:rPr>
                        <a:t>Bansal et al. (2022)</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800" kern="100">
                          <a:effectLst/>
                          <a:latin typeface="Arial" panose="020B0604020202020204" pitchFamily="34" charset="0"/>
                          <a:ea typeface="Times New Roman" panose="02020603050405020304" pitchFamily="18" charset="0"/>
                          <a:cs typeface="Arial" panose="020B0604020202020204" pitchFamily="34" charset="0"/>
                        </a:rPr>
                        <a:t>Understanding Ethnic Inequalities in Mental Healthcare in the UK: A Meta-Ethnography</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800" kern="100">
                          <a:effectLst/>
                          <a:latin typeface="Arial" panose="020B0604020202020204" pitchFamily="34" charset="0"/>
                          <a:ea typeface="Times New Roman" panose="02020603050405020304" pitchFamily="18" charset="0"/>
                          <a:cs typeface="Arial" panose="020B0604020202020204" pitchFamily="34" charset="0"/>
                        </a:rPr>
                        <a:t>Meta-Ethnography (Qualitative Synthesis)</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800" kern="100">
                          <a:effectLst/>
                          <a:latin typeface="Arial" panose="020B0604020202020204" pitchFamily="34" charset="0"/>
                          <a:ea typeface="Times New Roman" panose="02020603050405020304" pitchFamily="18" charset="0"/>
                          <a:cs typeface="Arial" panose="020B0604020202020204" pitchFamily="34" charset="0"/>
                        </a:rPr>
                        <a:t>This article synthesis of multiple qualitative studies on ethnic minority experiences in UK mental healthcare</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800" b="1" kern="100" dirty="0">
                          <a:effectLst/>
                          <a:latin typeface="Arial" panose="020B0604020202020204" pitchFamily="34" charset="0"/>
                          <a:ea typeface="Times New Roman" panose="02020603050405020304" pitchFamily="18" charset="0"/>
                          <a:cs typeface="Arial" panose="020B0604020202020204" pitchFamily="34" charset="0"/>
                        </a:rPr>
                        <a:t>Strength:</a:t>
                      </a:r>
                      <a:r>
                        <a:rPr lang="en-GB" sz="2800" kern="100" dirty="0">
                          <a:effectLst/>
                          <a:latin typeface="Arial" panose="020B0604020202020204" pitchFamily="34" charset="0"/>
                          <a:ea typeface="Times New Roman" panose="02020603050405020304" pitchFamily="18" charset="0"/>
                          <a:cs typeface="Arial" panose="020B0604020202020204" pitchFamily="34" charset="0"/>
                        </a:rPr>
                        <a:t> This is a comprehensive analysis of numerous studies.</a:t>
                      </a:r>
                      <a:endParaRPr lang="en-GB" sz="2800" kern="1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Aft>
                          <a:spcPts val="800"/>
                        </a:spcAft>
                        <a:buNone/>
                      </a:pPr>
                      <a:r>
                        <a:rPr lang="en-GB" sz="2800" b="1" kern="100" dirty="0">
                          <a:effectLst/>
                          <a:latin typeface="Arial" panose="020B0604020202020204" pitchFamily="34" charset="0"/>
                          <a:ea typeface="Times New Roman" panose="02020603050405020304" pitchFamily="18" charset="0"/>
                          <a:cs typeface="Arial" panose="020B0604020202020204" pitchFamily="34" charset="0"/>
                        </a:rPr>
                        <a:t>Limitation:</a:t>
                      </a:r>
                      <a:r>
                        <a:rPr lang="en-GB" sz="2800" kern="100" dirty="0">
                          <a:effectLst/>
                          <a:latin typeface="Arial" panose="020B0604020202020204" pitchFamily="34" charset="0"/>
                          <a:ea typeface="Times New Roman" panose="02020603050405020304" pitchFamily="18" charset="0"/>
                          <a:cs typeface="Arial" panose="020B0604020202020204" pitchFamily="34" charset="0"/>
                        </a:rPr>
                        <a:t> This is dependent on  quality of included studies.</a:t>
                      </a:r>
                      <a:endParaRPr lang="en-GB" sz="2800" kern="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800" kern="100">
                          <a:effectLst/>
                          <a:latin typeface="Arial" panose="020B0604020202020204" pitchFamily="34" charset="0"/>
                          <a:ea typeface="Times New Roman" panose="02020603050405020304" pitchFamily="18" charset="0"/>
                          <a:cs typeface="Arial" panose="020B0604020202020204" pitchFamily="34" charset="0"/>
                        </a:rPr>
                        <a:t>Ethnic minorities face discrimination, communication barriers, and unequal treatment within mental healthcare systems.</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800" kern="100">
                          <a:effectLst/>
                          <a:latin typeface="Arial" panose="020B0604020202020204" pitchFamily="34" charset="0"/>
                          <a:ea typeface="Times New Roman" panose="02020603050405020304" pitchFamily="18" charset="0"/>
                          <a:cs typeface="Arial" panose="020B0604020202020204" pitchFamily="34" charset="0"/>
                        </a:rPr>
                        <a:t>ethnic inequalities, discrimination, trust, communication barriers, healthcare access</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800" kern="100" dirty="0">
                          <a:effectLst/>
                          <a:latin typeface="Arial" panose="020B0604020202020204" pitchFamily="34" charset="0"/>
                          <a:ea typeface="Times New Roman" panose="02020603050405020304" pitchFamily="18" charset="0"/>
                          <a:cs typeface="Arial" panose="020B0604020202020204" pitchFamily="34" charset="0"/>
                        </a:rPr>
                        <a:t>This is useful for comparing patterns of different minority communities. Theme: Cultural Influences on Mental Health Service Utilisation</a:t>
                      </a:r>
                      <a:endParaRPr lang="en-GB" sz="2800" kern="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170550314"/>
                  </a:ext>
                </a:extLst>
              </a:tr>
              <a:tr h="4204537">
                <a:tc>
                  <a:txBody>
                    <a:bodyPr/>
                    <a:lstStyle/>
                    <a:p>
                      <a:pPr marL="0" marR="0" algn="just">
                        <a:lnSpc>
                          <a:spcPct val="150000"/>
                        </a:lnSpc>
                        <a:spcAft>
                          <a:spcPts val="800"/>
                        </a:spcAft>
                        <a:buNone/>
                      </a:pPr>
                      <a:r>
                        <a:rPr lang="en-GB" sz="2800" kern="100">
                          <a:effectLst/>
                        </a:rPr>
                        <a:t>Nwokoroku et al. (2022)</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800" kern="100">
                          <a:effectLst/>
                          <a:latin typeface="Arial" panose="020B0604020202020204" pitchFamily="34" charset="0"/>
                          <a:ea typeface="Times New Roman" panose="02020603050405020304" pitchFamily="18" charset="0"/>
                          <a:cs typeface="Arial" panose="020B0604020202020204" pitchFamily="34" charset="0"/>
                        </a:rPr>
                        <a:t>A Systematic Review of the Role of Culture in Mental Health Service Utilisation Among Ethnic Minority Groups in the United Kingdom</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800" kern="100">
                          <a:effectLst/>
                          <a:latin typeface="Arial" panose="020B0604020202020204" pitchFamily="34" charset="0"/>
                          <a:ea typeface="Times New Roman" panose="02020603050405020304" pitchFamily="18" charset="0"/>
                          <a:cs typeface="Arial" panose="020B0604020202020204" pitchFamily="34" charset="0"/>
                        </a:rPr>
                        <a:t>Systematic Review</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800" kern="100">
                          <a:effectLst/>
                          <a:latin typeface="Arial" panose="020B0604020202020204" pitchFamily="34" charset="0"/>
                          <a:ea typeface="Times New Roman" panose="02020603050405020304" pitchFamily="18" charset="0"/>
                          <a:cs typeface="Arial" panose="020B0604020202020204" pitchFamily="34" charset="0"/>
                        </a:rPr>
                        <a:t>Review of published studies examining culture and mental health service utilisation in the UK</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800" b="1" kern="100">
                          <a:effectLst/>
                          <a:latin typeface="Arial" panose="020B0604020202020204" pitchFamily="34" charset="0"/>
                          <a:ea typeface="Times New Roman" panose="02020603050405020304" pitchFamily="18" charset="0"/>
                          <a:cs typeface="Arial" panose="020B0604020202020204" pitchFamily="34" charset="0"/>
                        </a:rPr>
                        <a:t>Strength:</a:t>
                      </a:r>
                      <a:r>
                        <a:rPr lang="en-GB" sz="2800" kern="100">
                          <a:effectLst/>
                          <a:latin typeface="Arial" panose="020B0604020202020204" pitchFamily="34" charset="0"/>
                          <a:ea typeface="Times New Roman" panose="02020603050405020304" pitchFamily="18" charset="0"/>
                          <a:cs typeface="Arial" panose="020B0604020202020204" pitchFamily="34" charset="0"/>
                        </a:rPr>
                        <a:t> This has provided high-quality evidence from multiple studies.</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Aft>
                          <a:spcPts val="800"/>
                        </a:spcAft>
                        <a:buNone/>
                      </a:pPr>
                      <a:r>
                        <a:rPr lang="en-GB" sz="2800" b="1" kern="100">
                          <a:effectLst/>
                          <a:latin typeface="Arial" panose="020B0604020202020204" pitchFamily="34" charset="0"/>
                          <a:ea typeface="Times New Roman" panose="02020603050405020304" pitchFamily="18" charset="0"/>
                          <a:cs typeface="Arial" panose="020B0604020202020204" pitchFamily="34" charset="0"/>
                        </a:rPr>
                        <a:t>Limitation:</a:t>
                      </a:r>
                      <a:r>
                        <a:rPr lang="en-GB" sz="2800" kern="100">
                          <a:effectLst/>
                          <a:latin typeface="Arial" panose="020B0604020202020204" pitchFamily="34" charset="0"/>
                          <a:ea typeface="Times New Roman" panose="02020603050405020304" pitchFamily="18" charset="0"/>
                          <a:cs typeface="Arial" panose="020B0604020202020204" pitchFamily="34" charset="0"/>
                        </a:rPr>
                        <a:t> Only the available literature developed the findings </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800" kern="100">
                          <a:effectLst/>
                          <a:latin typeface="Arial" panose="020B0604020202020204" pitchFamily="34" charset="0"/>
                          <a:ea typeface="Times New Roman" panose="02020603050405020304" pitchFamily="18" charset="0"/>
                          <a:cs typeface="Arial" panose="020B0604020202020204" pitchFamily="34" charset="0"/>
                        </a:rPr>
                        <a:t>Stigma, religious beliefs, language barriers, and cultural beliefs significantly affect service utilisation.</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800" kern="100">
                          <a:effectLst/>
                          <a:latin typeface="Arial" panose="020B0604020202020204" pitchFamily="34" charset="0"/>
                          <a:ea typeface="Times New Roman" panose="02020603050405020304" pitchFamily="18" charset="0"/>
                          <a:cs typeface="Arial" panose="020B0604020202020204" pitchFamily="34" charset="0"/>
                        </a:rPr>
                        <a:t>culture, service utilisation, language barriers, stigma, religion</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800" kern="100" dirty="0">
                          <a:effectLst/>
                          <a:latin typeface="Arial" panose="020B0604020202020204" pitchFamily="34" charset="0"/>
                          <a:ea typeface="Times New Roman" panose="02020603050405020304" pitchFamily="18" charset="0"/>
                          <a:cs typeface="Arial" panose="020B0604020202020204" pitchFamily="34" charset="0"/>
                        </a:rPr>
                        <a:t>This is connected to the title and research objectives. Theme: Cultural Influences on Mental Health Service Utilisation</a:t>
                      </a:r>
                      <a:endParaRPr lang="en-GB" sz="2800" kern="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743523057"/>
                  </a:ext>
                </a:extLst>
              </a:tr>
              <a:tr h="5499439">
                <a:tc>
                  <a:txBody>
                    <a:bodyPr/>
                    <a:lstStyle/>
                    <a:p>
                      <a:pPr marL="0" marR="0" algn="just">
                        <a:lnSpc>
                          <a:spcPct val="150000"/>
                        </a:lnSpc>
                        <a:spcAft>
                          <a:spcPts val="800"/>
                        </a:spcAft>
                        <a:buNone/>
                      </a:pPr>
                      <a:r>
                        <a:rPr lang="en-GB" sz="2800" kern="100">
                          <a:effectLst/>
                        </a:rPr>
                        <a:t>Ahad, Gonzalez and Junquera (2023)</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800" kern="100">
                          <a:effectLst/>
                          <a:latin typeface="Arial" panose="020B0604020202020204" pitchFamily="34" charset="0"/>
                          <a:ea typeface="Times New Roman" panose="02020603050405020304" pitchFamily="18" charset="0"/>
                          <a:cs typeface="Arial" panose="020B0604020202020204" pitchFamily="34" charset="0"/>
                        </a:rPr>
                        <a:t>Understanding and Addressing Mental Health Stigma Across Cultures for Improving Psychiatric Care: A Narrative Review</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800" kern="100">
                          <a:effectLst/>
                          <a:latin typeface="Arial" panose="020B0604020202020204" pitchFamily="34" charset="0"/>
                          <a:ea typeface="Times New Roman" panose="02020603050405020304" pitchFamily="18" charset="0"/>
                          <a:cs typeface="Arial" panose="020B0604020202020204" pitchFamily="34" charset="0"/>
                        </a:rPr>
                        <a:t>Narrative Review</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800" kern="100">
                          <a:effectLst/>
                          <a:latin typeface="Arial" panose="020B0604020202020204" pitchFamily="34" charset="0"/>
                          <a:ea typeface="Times New Roman" panose="02020603050405020304" pitchFamily="18" charset="0"/>
                          <a:cs typeface="Arial" panose="020B0604020202020204" pitchFamily="34" charset="0"/>
                        </a:rPr>
                        <a:t>Literature review of studies examining mental health stigma across cultures</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800" b="1" kern="100">
                          <a:effectLst/>
                          <a:latin typeface="Arial" panose="020B0604020202020204" pitchFamily="34" charset="0"/>
                          <a:ea typeface="Times New Roman" panose="02020603050405020304" pitchFamily="18" charset="0"/>
                          <a:cs typeface="Arial" panose="020B0604020202020204" pitchFamily="34" charset="0"/>
                        </a:rPr>
                        <a:t>Strength:</a:t>
                      </a:r>
                      <a:r>
                        <a:rPr lang="en-GB" sz="2800" kern="100">
                          <a:effectLst/>
                          <a:latin typeface="Arial" panose="020B0604020202020204" pitchFamily="34" charset="0"/>
                          <a:ea typeface="Times New Roman" panose="02020603050405020304" pitchFamily="18" charset="0"/>
                          <a:cs typeface="Arial" panose="020B0604020202020204" pitchFamily="34" charset="0"/>
                        </a:rPr>
                        <a:t> This has widely explored cultural stigma in different populations.</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Aft>
                          <a:spcPts val="800"/>
                        </a:spcAft>
                        <a:buNone/>
                      </a:pPr>
                      <a:r>
                        <a:rPr lang="en-GB" sz="2800" b="1" kern="100">
                          <a:effectLst/>
                          <a:latin typeface="Arial" panose="020B0604020202020204" pitchFamily="34" charset="0"/>
                          <a:ea typeface="Times New Roman" panose="02020603050405020304" pitchFamily="18" charset="0"/>
                          <a:cs typeface="Arial" panose="020B0604020202020204" pitchFamily="34" charset="0"/>
                        </a:rPr>
                        <a:t>Limitation:</a:t>
                      </a:r>
                      <a:r>
                        <a:rPr lang="en-GB" sz="2800" kern="100">
                          <a:effectLst/>
                          <a:latin typeface="Arial" panose="020B0604020202020204" pitchFamily="34" charset="0"/>
                          <a:ea typeface="Times New Roman" panose="02020603050405020304" pitchFamily="18" charset="0"/>
                          <a:cs typeface="Arial" panose="020B0604020202020204" pitchFamily="34" charset="0"/>
                        </a:rPr>
                        <a:t> This is less rigorous than systematic reviews.</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800" kern="100">
                          <a:effectLst/>
                          <a:latin typeface="Arial" panose="020B0604020202020204" pitchFamily="34" charset="0"/>
                          <a:ea typeface="Times New Roman" panose="02020603050405020304" pitchFamily="18" charset="0"/>
                          <a:cs typeface="Arial" panose="020B0604020202020204" pitchFamily="34" charset="0"/>
                        </a:rPr>
                        <a:t>Cultural stigma is a major barrier to access to psychiatric care and help-seeking in diverse communities.</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800" kern="100">
                          <a:effectLst/>
                          <a:latin typeface="Arial" panose="020B0604020202020204" pitchFamily="34" charset="0"/>
                          <a:ea typeface="Times New Roman" panose="02020603050405020304" pitchFamily="18" charset="0"/>
                          <a:cs typeface="Arial" panose="020B0604020202020204" pitchFamily="34" charset="0"/>
                        </a:rPr>
                        <a:t>mental health stigma, cultural beliefs, psychiatric care, discrimination, awareness</a:t>
                      </a:r>
                      <a:endParaRPr lang="en-GB" sz="2800" kern="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2800" kern="100" dirty="0">
                          <a:effectLst/>
                          <a:latin typeface="Arial" panose="020B0604020202020204" pitchFamily="34" charset="0"/>
                          <a:ea typeface="Times New Roman" panose="02020603050405020304" pitchFamily="18" charset="0"/>
                          <a:cs typeface="Arial" panose="020B0604020202020204" pitchFamily="34" charset="0"/>
                        </a:rPr>
                        <a:t>Supports findings from Goel et al. (2022). Theme: Cultural Beliefs, Social Norms, and Stigma;</a:t>
                      </a:r>
                      <a:endParaRPr lang="en-GB" sz="2800" kern="1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Aft>
                          <a:spcPts val="800"/>
                        </a:spcAft>
                        <a:buNone/>
                      </a:pPr>
                      <a:r>
                        <a:rPr lang="en-GB" sz="2800" kern="100" dirty="0">
                          <a:effectLst/>
                          <a:latin typeface="Arial" panose="020B0604020202020204" pitchFamily="34" charset="0"/>
                          <a:ea typeface="Times New Roman" panose="02020603050405020304" pitchFamily="18" charset="0"/>
                          <a:cs typeface="Arial" panose="020B0604020202020204" pitchFamily="34" charset="0"/>
                        </a:rPr>
                        <a:t>Cultural Influences on Mental Health Service Utilisation: Cultural Competence and Healthcare System Responses</a:t>
                      </a:r>
                      <a:endParaRPr lang="en-GB" sz="2800" kern="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905706837"/>
                  </a:ext>
                </a:extLst>
              </a:tr>
            </a:tbl>
          </a:graphicData>
        </a:graphic>
      </p:graphicFrame>
    </p:spTree>
    <p:extLst>
      <p:ext uri="{BB962C8B-B14F-4D97-AF65-F5344CB8AC3E}">
        <p14:creationId xmlns:p14="http://schemas.microsoft.com/office/powerpoint/2010/main" val="1382403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82856-80A4-5EC8-A4C0-A7B6A34519BE}"/>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00AB4359-349A-2A77-0E5E-CE5967BBA61A}"/>
              </a:ext>
            </a:extLst>
          </p:cNvPr>
          <p:cNvSpPr>
            <a:spLocks noGrp="1"/>
          </p:cNvSpPr>
          <p:nvPr>
            <p:ph idx="1"/>
          </p:nvPr>
        </p:nvSpPr>
        <p:spPr/>
        <p:txBody>
          <a:bodyPr>
            <a:normAutofit fontScale="70000" lnSpcReduction="20000"/>
          </a:bodyPr>
          <a:lstStyle/>
          <a:p>
            <a:pPr lvl="0"/>
            <a:r>
              <a:rPr lang="en-GB" dirty="0"/>
              <a:t>Bansal, N., Karlsen, S., </a:t>
            </a:r>
            <a:r>
              <a:rPr lang="en-GB" dirty="0" err="1"/>
              <a:t>Sashidharan</a:t>
            </a:r>
            <a:r>
              <a:rPr lang="en-GB" dirty="0"/>
              <a:t>, S.P., Cohen, R., Chew-Graham, C.A. and Malpass, A. (2022). Understanding Ethnic Inequalities in Mental Healthcare in the UK: a meta-ethnography. </a:t>
            </a:r>
            <a:r>
              <a:rPr lang="en-GB" i="1" dirty="0"/>
              <a:t>PLOS </a:t>
            </a:r>
            <a:r>
              <a:rPr lang="en-GB" i="1"/>
              <a:t>Medicine</a:t>
            </a:r>
            <a:r>
              <a:rPr lang="en-GB"/>
              <a:t>,19(12</a:t>
            </a:r>
            <a:r>
              <a:rPr lang="en-GB" dirty="0"/>
              <a:t>), pp.1–36. </a:t>
            </a:r>
            <a:r>
              <a:rPr lang="en-GB" dirty="0" err="1"/>
              <a:t>doi</a:t>
            </a:r>
            <a:r>
              <a:rPr lang="en-GB" dirty="0"/>
              <a:t>: </a:t>
            </a:r>
            <a:r>
              <a:rPr lang="en-GB" u="sng" dirty="0">
                <a:hlinkClick r:id="rId2"/>
              </a:rPr>
              <a:t>https://doi.org/10.1371/journal.pmed.1004139</a:t>
            </a:r>
            <a:r>
              <a:rPr lang="en-GB" dirty="0"/>
              <a:t>.</a:t>
            </a:r>
          </a:p>
          <a:p>
            <a:pPr lvl="0"/>
            <a:r>
              <a:rPr lang="en-GB" dirty="0"/>
              <a:t>Cahoon, M.C. (2023). </a:t>
            </a:r>
            <a:r>
              <a:rPr lang="en-GB" i="1" dirty="0"/>
              <a:t>Research methodology</a:t>
            </a:r>
            <a:r>
              <a:rPr lang="en-GB" dirty="0"/>
              <a:t>. 6th ed. Edinburgh: Churchill Livingstone.</a:t>
            </a:r>
          </a:p>
          <a:p>
            <a:pPr lvl="0"/>
            <a:r>
              <a:rPr lang="en-GB" dirty="0"/>
              <a:t>Detterman, D. (2022). </a:t>
            </a:r>
            <a:r>
              <a:rPr lang="en-GB" i="1" dirty="0"/>
              <a:t>Research Methodology</a:t>
            </a:r>
            <a:r>
              <a:rPr lang="en-GB" dirty="0"/>
              <a:t>. Norwood, N.J.: </a:t>
            </a:r>
            <a:r>
              <a:rPr lang="en-GB" dirty="0" err="1"/>
              <a:t>Ablex</a:t>
            </a:r>
            <a:r>
              <a:rPr lang="en-GB" dirty="0"/>
              <a:t>.</a:t>
            </a:r>
          </a:p>
          <a:p>
            <a:pPr lvl="0"/>
            <a:r>
              <a:rPr lang="en-GB" dirty="0"/>
              <a:t>Goel, N.J., Thomas, B., </a:t>
            </a:r>
            <a:r>
              <a:rPr lang="en-GB" dirty="0" err="1"/>
              <a:t>Boutté</a:t>
            </a:r>
            <a:r>
              <a:rPr lang="en-GB" dirty="0"/>
              <a:t>, R.L., Kaur, B. and Mazzeo, S.E. (2022). ‘What will people say?’: Mental health stigmatisation as a barrier to eating disorder treatment-seeking for South Asian American women. </a:t>
            </a:r>
            <a:r>
              <a:rPr lang="en-GB" i="1" dirty="0"/>
              <a:t>Asian American Journal of Psychology</a:t>
            </a:r>
            <a:r>
              <a:rPr lang="en-GB" dirty="0"/>
              <a:t>, 14(1). </a:t>
            </a:r>
          </a:p>
          <a:p>
            <a:pPr lvl="0"/>
            <a:r>
              <a:rPr lang="en-GB" dirty="0"/>
              <a:t>Saunders, M., Lewis, P. and Thornhill, A. (2025). </a:t>
            </a:r>
            <a:r>
              <a:rPr lang="en-GB" i="1" dirty="0"/>
              <a:t>Research Methods for Business Students</a:t>
            </a:r>
            <a:r>
              <a:rPr lang="en-GB" dirty="0"/>
              <a:t>. 7th ed. Harlow, Essex, England: Pearson Education Limited.</a:t>
            </a:r>
          </a:p>
        </p:txBody>
      </p:sp>
    </p:spTree>
    <p:extLst>
      <p:ext uri="{BB962C8B-B14F-4D97-AF65-F5344CB8AC3E}">
        <p14:creationId xmlns:p14="http://schemas.microsoft.com/office/powerpoint/2010/main" val="245990429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5</TotalTime>
  <Words>2129</Words>
  <Application>Microsoft Office PowerPoint</Application>
  <PresentationFormat>Custom</PresentationFormat>
  <Paragraphs>159</Paragraphs>
  <Slides>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Times New Roman</vt:lpstr>
      <vt:lpstr>Office Theme</vt:lpstr>
      <vt:lpstr>Project title: Cultural Barriers to Mental Health Service Utilisation in Minority Communities</vt:lpstr>
      <vt:lpstr>PowerPoint Presentation</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title: Cultural Barriers to Mental Health Service Utilisation in Minority Communities</dc:title>
  <dc:creator>Asus</dc:creator>
  <cp:lastModifiedBy>Mohammed Miah</cp:lastModifiedBy>
  <cp:revision>5</cp:revision>
  <dcterms:created xsi:type="dcterms:W3CDTF">2026-06-29T11:13:08Z</dcterms:created>
  <dcterms:modified xsi:type="dcterms:W3CDTF">2026-07-25T20:25:57Z</dcterms:modified>
</cp:coreProperties>
</file>