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71" r:id="rId3"/>
    <p:sldId id="272" r:id="rId4"/>
    <p:sldId id="258"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4"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501E3-A5A9-49ED-8DF5-7958341FD5B6}"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978EF77-4295-44E8-BBF2-36C647B937CC}">
      <dgm:prSet/>
      <dgm:spPr/>
      <dgm:t>
        <a:bodyPr/>
        <a:lstStyle/>
        <a:p>
          <a:pPr>
            <a:defRPr cap="all"/>
          </a:pPr>
          <a:r>
            <a:rPr lang="en-GB" u="sng"/>
            <a:t>Introduction</a:t>
          </a:r>
          <a:endParaRPr lang="en-US"/>
        </a:p>
      </dgm:t>
    </dgm:pt>
    <dgm:pt modelId="{D467A81C-F915-4590-8689-0A55CCC30FE2}" type="parTrans" cxnId="{9AC94B2D-A921-4DE0-A715-D4D1E850763A}">
      <dgm:prSet/>
      <dgm:spPr/>
      <dgm:t>
        <a:bodyPr/>
        <a:lstStyle/>
        <a:p>
          <a:endParaRPr lang="en-US"/>
        </a:p>
      </dgm:t>
    </dgm:pt>
    <dgm:pt modelId="{30DDEF27-DCFD-425D-857F-1D01620E8AF8}" type="sibTrans" cxnId="{9AC94B2D-A921-4DE0-A715-D4D1E850763A}">
      <dgm:prSet/>
      <dgm:spPr/>
      <dgm:t>
        <a:bodyPr/>
        <a:lstStyle/>
        <a:p>
          <a:endParaRPr lang="en-US"/>
        </a:p>
      </dgm:t>
    </dgm:pt>
    <dgm:pt modelId="{95A02CF1-C789-4855-8416-70A2C1800D2F}">
      <dgm:prSet/>
      <dgm:spPr/>
      <dgm:t>
        <a:bodyPr/>
        <a:lstStyle/>
        <a:p>
          <a:pPr>
            <a:defRPr cap="all"/>
          </a:pPr>
          <a:r>
            <a:rPr lang="en-GB" u="sng"/>
            <a:t>Rationale for Health Service Area Choice</a:t>
          </a:r>
          <a:endParaRPr lang="en-US"/>
        </a:p>
      </dgm:t>
    </dgm:pt>
    <dgm:pt modelId="{EE3CF277-74EA-4485-9F63-CEED615D5981}" type="parTrans" cxnId="{8E826592-3F7B-4BA8-9D88-F33261FC64B2}">
      <dgm:prSet/>
      <dgm:spPr/>
      <dgm:t>
        <a:bodyPr/>
        <a:lstStyle/>
        <a:p>
          <a:endParaRPr lang="en-US"/>
        </a:p>
      </dgm:t>
    </dgm:pt>
    <dgm:pt modelId="{0665E922-D804-4324-96E0-E1A151E4E47D}" type="sibTrans" cxnId="{8E826592-3F7B-4BA8-9D88-F33261FC64B2}">
      <dgm:prSet/>
      <dgm:spPr/>
      <dgm:t>
        <a:bodyPr/>
        <a:lstStyle/>
        <a:p>
          <a:endParaRPr lang="en-US"/>
        </a:p>
      </dgm:t>
    </dgm:pt>
    <dgm:pt modelId="{2F2FAD6D-6EF7-4F84-8229-6300F788A71B}">
      <dgm:prSet/>
      <dgm:spPr/>
      <dgm:t>
        <a:bodyPr/>
        <a:lstStyle/>
        <a:p>
          <a:pPr>
            <a:defRPr cap="all"/>
          </a:pPr>
          <a:r>
            <a:rPr lang="en-GB" u="sng"/>
            <a:t>Development of Mental Health Services since the Conception of NHS</a:t>
          </a:r>
          <a:endParaRPr lang="en-US"/>
        </a:p>
      </dgm:t>
    </dgm:pt>
    <dgm:pt modelId="{2DA651EA-B288-4C5F-AC8A-142B9B9559B1}" type="parTrans" cxnId="{261A6C87-05DF-4D4A-90D5-07185CCC60E3}">
      <dgm:prSet/>
      <dgm:spPr/>
      <dgm:t>
        <a:bodyPr/>
        <a:lstStyle/>
        <a:p>
          <a:endParaRPr lang="en-US"/>
        </a:p>
      </dgm:t>
    </dgm:pt>
    <dgm:pt modelId="{68F38C4D-C9CF-4D0D-9A05-612BF051A6B1}" type="sibTrans" cxnId="{261A6C87-05DF-4D4A-90D5-07185CCC60E3}">
      <dgm:prSet/>
      <dgm:spPr/>
      <dgm:t>
        <a:bodyPr/>
        <a:lstStyle/>
        <a:p>
          <a:endParaRPr lang="en-US"/>
        </a:p>
      </dgm:t>
    </dgm:pt>
    <dgm:pt modelId="{36989327-D5D3-49EB-BCCA-B5FC57A97DD7}">
      <dgm:prSet/>
      <dgm:spPr/>
      <dgm:t>
        <a:bodyPr/>
        <a:lstStyle/>
        <a:p>
          <a:pPr>
            <a:defRPr cap="all"/>
          </a:pPr>
          <a:r>
            <a:rPr lang="en-GB" u="sng"/>
            <a:t>Current Operations of Mental Health Services</a:t>
          </a:r>
          <a:endParaRPr lang="en-US"/>
        </a:p>
      </dgm:t>
    </dgm:pt>
    <dgm:pt modelId="{69AEFC53-F94D-41EA-8A52-E13D6482423E}" type="parTrans" cxnId="{D95BA894-091E-4A51-B213-65D7014F7F34}">
      <dgm:prSet/>
      <dgm:spPr/>
      <dgm:t>
        <a:bodyPr/>
        <a:lstStyle/>
        <a:p>
          <a:endParaRPr lang="en-US"/>
        </a:p>
      </dgm:t>
    </dgm:pt>
    <dgm:pt modelId="{3148ADC9-7EC2-48C9-86EF-772B8CFA24A7}" type="sibTrans" cxnId="{D95BA894-091E-4A51-B213-65D7014F7F34}">
      <dgm:prSet/>
      <dgm:spPr/>
      <dgm:t>
        <a:bodyPr/>
        <a:lstStyle/>
        <a:p>
          <a:endParaRPr lang="en-US"/>
        </a:p>
      </dgm:t>
    </dgm:pt>
    <dgm:pt modelId="{BBC52F3D-C31F-425A-8FEF-D7259BEE4010}">
      <dgm:prSet/>
      <dgm:spPr/>
      <dgm:t>
        <a:bodyPr/>
        <a:lstStyle/>
        <a:p>
          <a:pPr>
            <a:defRPr cap="all"/>
          </a:pPr>
          <a:r>
            <a:rPr lang="en-GB" u="sng"/>
            <a:t>Comparison of Current Services with the Past</a:t>
          </a:r>
          <a:endParaRPr lang="en-US"/>
        </a:p>
      </dgm:t>
    </dgm:pt>
    <dgm:pt modelId="{09E1222E-613C-4D19-BFB9-D7C346DDF3BE}" type="parTrans" cxnId="{C3A105AF-DC98-48AF-8DEA-5E33EC96BCBD}">
      <dgm:prSet/>
      <dgm:spPr/>
      <dgm:t>
        <a:bodyPr/>
        <a:lstStyle/>
        <a:p>
          <a:endParaRPr lang="en-US"/>
        </a:p>
      </dgm:t>
    </dgm:pt>
    <dgm:pt modelId="{E98ABFFE-CB65-4DFA-8B39-157BB743E934}" type="sibTrans" cxnId="{C3A105AF-DC98-48AF-8DEA-5E33EC96BCBD}">
      <dgm:prSet/>
      <dgm:spPr/>
      <dgm:t>
        <a:bodyPr/>
        <a:lstStyle/>
        <a:p>
          <a:endParaRPr lang="en-US"/>
        </a:p>
      </dgm:t>
    </dgm:pt>
    <dgm:pt modelId="{40210093-3C2B-45E0-A78C-28F98413FC1B}">
      <dgm:prSet/>
      <dgm:spPr/>
      <dgm:t>
        <a:bodyPr/>
        <a:lstStyle/>
        <a:p>
          <a:pPr>
            <a:defRPr cap="all"/>
          </a:pPr>
          <a:r>
            <a:rPr lang="en-GB" u="sng"/>
            <a:t>Conclusion</a:t>
          </a:r>
          <a:endParaRPr lang="en-US"/>
        </a:p>
      </dgm:t>
    </dgm:pt>
    <dgm:pt modelId="{74FEF9F6-562B-490F-BE89-D141C975EA11}" type="parTrans" cxnId="{5D4800C2-196B-4790-AECD-206D27DE7888}">
      <dgm:prSet/>
      <dgm:spPr/>
      <dgm:t>
        <a:bodyPr/>
        <a:lstStyle/>
        <a:p>
          <a:endParaRPr lang="en-US"/>
        </a:p>
      </dgm:t>
    </dgm:pt>
    <dgm:pt modelId="{EEEB79B9-7784-4CF7-A30F-7B17B51D31FE}" type="sibTrans" cxnId="{5D4800C2-196B-4790-AECD-206D27DE7888}">
      <dgm:prSet/>
      <dgm:spPr/>
      <dgm:t>
        <a:bodyPr/>
        <a:lstStyle/>
        <a:p>
          <a:endParaRPr lang="en-US"/>
        </a:p>
      </dgm:t>
    </dgm:pt>
    <dgm:pt modelId="{9486077C-4836-4657-BFCE-20FFCF5349B7}" type="pres">
      <dgm:prSet presAssocID="{4D1501E3-A5A9-49ED-8DF5-7958341FD5B6}" presName="root" presStyleCnt="0">
        <dgm:presLayoutVars>
          <dgm:dir/>
          <dgm:resizeHandles val="exact"/>
        </dgm:presLayoutVars>
      </dgm:prSet>
      <dgm:spPr/>
    </dgm:pt>
    <dgm:pt modelId="{F988959C-E9D6-4269-806E-1B8DB4CADB89}" type="pres">
      <dgm:prSet presAssocID="{1978EF77-4295-44E8-BBF2-36C647B937CC}" presName="compNode" presStyleCnt="0"/>
      <dgm:spPr/>
    </dgm:pt>
    <dgm:pt modelId="{99442B0E-1BF2-4CA6-91BA-56C336864286}" type="pres">
      <dgm:prSet presAssocID="{1978EF77-4295-44E8-BBF2-36C647B937CC}" presName="iconBgRect" presStyleLbl="bgShp" presStyleIdx="0" presStyleCnt="6"/>
      <dgm:spPr/>
    </dgm:pt>
    <dgm:pt modelId="{E1CFF982-FDF9-49CF-8FD2-847A522AD622}" type="pres">
      <dgm:prSet presAssocID="{1978EF77-4295-44E8-BBF2-36C647B937C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7476B5EC-C5EB-440F-8129-F8BD16B84B61}" type="pres">
      <dgm:prSet presAssocID="{1978EF77-4295-44E8-BBF2-36C647B937CC}" presName="spaceRect" presStyleCnt="0"/>
      <dgm:spPr/>
    </dgm:pt>
    <dgm:pt modelId="{09E83DB2-BFB0-4568-B0BE-129730F0CD4D}" type="pres">
      <dgm:prSet presAssocID="{1978EF77-4295-44E8-BBF2-36C647B937CC}" presName="textRect" presStyleLbl="revTx" presStyleIdx="0" presStyleCnt="6">
        <dgm:presLayoutVars>
          <dgm:chMax val="1"/>
          <dgm:chPref val="1"/>
        </dgm:presLayoutVars>
      </dgm:prSet>
      <dgm:spPr/>
    </dgm:pt>
    <dgm:pt modelId="{27E9322C-02A9-4A97-80D2-D6EAED9977F0}" type="pres">
      <dgm:prSet presAssocID="{30DDEF27-DCFD-425D-857F-1D01620E8AF8}" presName="sibTrans" presStyleCnt="0"/>
      <dgm:spPr/>
    </dgm:pt>
    <dgm:pt modelId="{F846A2B1-26AC-4465-84E3-8421B6FEC971}" type="pres">
      <dgm:prSet presAssocID="{95A02CF1-C789-4855-8416-70A2C1800D2F}" presName="compNode" presStyleCnt="0"/>
      <dgm:spPr/>
    </dgm:pt>
    <dgm:pt modelId="{1D06EF94-58E3-4AAB-8DEB-085663906945}" type="pres">
      <dgm:prSet presAssocID="{95A02CF1-C789-4855-8416-70A2C1800D2F}" presName="iconBgRect" presStyleLbl="bgShp" presStyleIdx="1" presStyleCnt="6"/>
      <dgm:spPr/>
    </dgm:pt>
    <dgm:pt modelId="{DE1CB710-AD33-4DD3-879B-348AAA82DC2C}" type="pres">
      <dgm:prSet presAssocID="{95A02CF1-C789-4855-8416-70A2C1800D2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Secure"/>
        </a:ext>
      </dgm:extLst>
    </dgm:pt>
    <dgm:pt modelId="{BDC2D8C0-88AB-415B-A1A0-88C53AEDE12B}" type="pres">
      <dgm:prSet presAssocID="{95A02CF1-C789-4855-8416-70A2C1800D2F}" presName="spaceRect" presStyleCnt="0"/>
      <dgm:spPr/>
    </dgm:pt>
    <dgm:pt modelId="{E907EBEF-ED54-492C-9929-70FB0690ECA4}" type="pres">
      <dgm:prSet presAssocID="{95A02CF1-C789-4855-8416-70A2C1800D2F}" presName="textRect" presStyleLbl="revTx" presStyleIdx="1" presStyleCnt="6">
        <dgm:presLayoutVars>
          <dgm:chMax val="1"/>
          <dgm:chPref val="1"/>
        </dgm:presLayoutVars>
      </dgm:prSet>
      <dgm:spPr/>
    </dgm:pt>
    <dgm:pt modelId="{5203CC9B-609F-4848-A93A-B847458B2796}" type="pres">
      <dgm:prSet presAssocID="{0665E922-D804-4324-96E0-E1A151E4E47D}" presName="sibTrans" presStyleCnt="0"/>
      <dgm:spPr/>
    </dgm:pt>
    <dgm:pt modelId="{D36E6B2C-C1CD-4293-980D-F8B7E62B2C74}" type="pres">
      <dgm:prSet presAssocID="{2F2FAD6D-6EF7-4F84-8229-6300F788A71B}" presName="compNode" presStyleCnt="0"/>
      <dgm:spPr/>
    </dgm:pt>
    <dgm:pt modelId="{FE6C51B6-2DDA-4B8A-92D6-E5862D751A2E}" type="pres">
      <dgm:prSet presAssocID="{2F2FAD6D-6EF7-4F84-8229-6300F788A71B}" presName="iconBgRect" presStyleLbl="bgShp" presStyleIdx="2" presStyleCnt="6"/>
      <dgm:spPr/>
    </dgm:pt>
    <dgm:pt modelId="{4ACBD6DF-63D3-41A8-824E-74ACFE80705C}" type="pres">
      <dgm:prSet presAssocID="{2F2FAD6D-6EF7-4F84-8229-6300F788A71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lth"/>
        </a:ext>
      </dgm:extLst>
    </dgm:pt>
    <dgm:pt modelId="{0A54A59F-4C88-4B4C-8DE5-CF005A47DD50}" type="pres">
      <dgm:prSet presAssocID="{2F2FAD6D-6EF7-4F84-8229-6300F788A71B}" presName="spaceRect" presStyleCnt="0"/>
      <dgm:spPr/>
    </dgm:pt>
    <dgm:pt modelId="{BB7416B2-9A09-4097-AFE6-75AB5EBC1B0D}" type="pres">
      <dgm:prSet presAssocID="{2F2FAD6D-6EF7-4F84-8229-6300F788A71B}" presName="textRect" presStyleLbl="revTx" presStyleIdx="2" presStyleCnt="6">
        <dgm:presLayoutVars>
          <dgm:chMax val="1"/>
          <dgm:chPref val="1"/>
        </dgm:presLayoutVars>
      </dgm:prSet>
      <dgm:spPr/>
    </dgm:pt>
    <dgm:pt modelId="{3FD327E8-74EB-44F7-99D7-CB6204D8185D}" type="pres">
      <dgm:prSet presAssocID="{68F38C4D-C9CF-4D0D-9A05-612BF051A6B1}" presName="sibTrans" presStyleCnt="0"/>
      <dgm:spPr/>
    </dgm:pt>
    <dgm:pt modelId="{09B024FC-6E10-41B1-8670-BD72D1D979DE}" type="pres">
      <dgm:prSet presAssocID="{36989327-D5D3-49EB-BCCA-B5FC57A97DD7}" presName="compNode" presStyleCnt="0"/>
      <dgm:spPr/>
    </dgm:pt>
    <dgm:pt modelId="{5A6EDC31-406C-4480-9475-F1719A70E5F6}" type="pres">
      <dgm:prSet presAssocID="{36989327-D5D3-49EB-BCCA-B5FC57A97DD7}" presName="iconBgRect" presStyleLbl="bgShp" presStyleIdx="3" presStyleCnt="6"/>
      <dgm:spPr/>
    </dgm:pt>
    <dgm:pt modelId="{D5683B6D-1CDB-45DA-9A55-3E9C91A3EF0E}" type="pres">
      <dgm:prSet presAssocID="{36989327-D5D3-49EB-BCCA-B5FC57A97DD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First Aid"/>
        </a:ext>
      </dgm:extLst>
    </dgm:pt>
    <dgm:pt modelId="{57856B9A-EEBF-4A65-A5CD-E454A4773ED8}" type="pres">
      <dgm:prSet presAssocID="{36989327-D5D3-49EB-BCCA-B5FC57A97DD7}" presName="spaceRect" presStyleCnt="0"/>
      <dgm:spPr/>
    </dgm:pt>
    <dgm:pt modelId="{CE3E0E97-3E3D-4322-8640-BEC6F85B9C8E}" type="pres">
      <dgm:prSet presAssocID="{36989327-D5D3-49EB-BCCA-B5FC57A97DD7}" presName="textRect" presStyleLbl="revTx" presStyleIdx="3" presStyleCnt="6">
        <dgm:presLayoutVars>
          <dgm:chMax val="1"/>
          <dgm:chPref val="1"/>
        </dgm:presLayoutVars>
      </dgm:prSet>
      <dgm:spPr/>
    </dgm:pt>
    <dgm:pt modelId="{CE918383-225A-4686-A1D1-5709CA3C402C}" type="pres">
      <dgm:prSet presAssocID="{3148ADC9-7EC2-48C9-86EF-772B8CFA24A7}" presName="sibTrans" presStyleCnt="0"/>
      <dgm:spPr/>
    </dgm:pt>
    <dgm:pt modelId="{844DCD5C-4B9A-43D7-A33F-B3C162F93440}" type="pres">
      <dgm:prSet presAssocID="{BBC52F3D-C31F-425A-8FEF-D7259BEE4010}" presName="compNode" presStyleCnt="0"/>
      <dgm:spPr/>
    </dgm:pt>
    <dgm:pt modelId="{E4155428-D89F-408C-B2E5-F93DD0587DB1}" type="pres">
      <dgm:prSet presAssocID="{BBC52F3D-C31F-425A-8FEF-D7259BEE4010}" presName="iconBgRect" presStyleLbl="bgShp" presStyleIdx="4" presStyleCnt="6"/>
      <dgm:spPr/>
    </dgm:pt>
    <dgm:pt modelId="{DFB953EA-50D0-456E-B292-9A2F5EC2610E}" type="pres">
      <dgm:prSet presAssocID="{BBC52F3D-C31F-425A-8FEF-D7259BEE401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story"/>
        </a:ext>
      </dgm:extLst>
    </dgm:pt>
    <dgm:pt modelId="{967B6A6C-1A99-4121-A8BA-49A11CD91982}" type="pres">
      <dgm:prSet presAssocID="{BBC52F3D-C31F-425A-8FEF-D7259BEE4010}" presName="spaceRect" presStyleCnt="0"/>
      <dgm:spPr/>
    </dgm:pt>
    <dgm:pt modelId="{E977B42B-4D1E-4E1C-AD91-EB1BF665DE4E}" type="pres">
      <dgm:prSet presAssocID="{BBC52F3D-C31F-425A-8FEF-D7259BEE4010}" presName="textRect" presStyleLbl="revTx" presStyleIdx="4" presStyleCnt="6">
        <dgm:presLayoutVars>
          <dgm:chMax val="1"/>
          <dgm:chPref val="1"/>
        </dgm:presLayoutVars>
      </dgm:prSet>
      <dgm:spPr/>
    </dgm:pt>
    <dgm:pt modelId="{50D5BD22-A41A-48E0-87F8-012EE58B3DA5}" type="pres">
      <dgm:prSet presAssocID="{E98ABFFE-CB65-4DFA-8B39-157BB743E934}" presName="sibTrans" presStyleCnt="0"/>
      <dgm:spPr/>
    </dgm:pt>
    <dgm:pt modelId="{636DAFED-DB7F-44FB-A881-68FBD0A3E02A}" type="pres">
      <dgm:prSet presAssocID="{40210093-3C2B-45E0-A78C-28F98413FC1B}" presName="compNode" presStyleCnt="0"/>
      <dgm:spPr/>
    </dgm:pt>
    <dgm:pt modelId="{5DBD1CAB-B8AF-4ABC-B3E2-E26DAF40FADD}" type="pres">
      <dgm:prSet presAssocID="{40210093-3C2B-45E0-A78C-28F98413FC1B}" presName="iconBgRect" presStyleLbl="bgShp" presStyleIdx="5" presStyleCnt="6"/>
      <dgm:spPr/>
    </dgm:pt>
    <dgm:pt modelId="{F131B37B-8DE0-4F97-8ADD-7925BCEDCE23}" type="pres">
      <dgm:prSet presAssocID="{40210093-3C2B-45E0-A78C-28F98413FC1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87DD31B1-E37D-40D8-A48D-1004C2047164}" type="pres">
      <dgm:prSet presAssocID="{40210093-3C2B-45E0-A78C-28F98413FC1B}" presName="spaceRect" presStyleCnt="0"/>
      <dgm:spPr/>
    </dgm:pt>
    <dgm:pt modelId="{59A38391-D10A-4980-BC49-A093DEA5539C}" type="pres">
      <dgm:prSet presAssocID="{40210093-3C2B-45E0-A78C-28F98413FC1B}" presName="textRect" presStyleLbl="revTx" presStyleIdx="5" presStyleCnt="6">
        <dgm:presLayoutVars>
          <dgm:chMax val="1"/>
          <dgm:chPref val="1"/>
        </dgm:presLayoutVars>
      </dgm:prSet>
      <dgm:spPr/>
    </dgm:pt>
  </dgm:ptLst>
  <dgm:cxnLst>
    <dgm:cxn modelId="{9AC94B2D-A921-4DE0-A715-D4D1E850763A}" srcId="{4D1501E3-A5A9-49ED-8DF5-7958341FD5B6}" destId="{1978EF77-4295-44E8-BBF2-36C647B937CC}" srcOrd="0" destOrd="0" parTransId="{D467A81C-F915-4590-8689-0A55CCC30FE2}" sibTransId="{30DDEF27-DCFD-425D-857F-1D01620E8AF8}"/>
    <dgm:cxn modelId="{729D9A2D-FD62-4FB9-8565-D6AA997B91FF}" type="presOf" srcId="{4D1501E3-A5A9-49ED-8DF5-7958341FD5B6}" destId="{9486077C-4836-4657-BFCE-20FFCF5349B7}" srcOrd="0" destOrd="0" presId="urn:microsoft.com/office/officeart/2018/5/layout/IconCircleLabelList"/>
    <dgm:cxn modelId="{BD8EF938-C0E3-4950-A990-8BF5AFD40B06}" type="presOf" srcId="{2F2FAD6D-6EF7-4F84-8229-6300F788A71B}" destId="{BB7416B2-9A09-4097-AFE6-75AB5EBC1B0D}" srcOrd="0" destOrd="0" presId="urn:microsoft.com/office/officeart/2018/5/layout/IconCircleLabelList"/>
    <dgm:cxn modelId="{D2E9693A-E7E9-4073-BCD1-D34E7003CCBC}" type="presOf" srcId="{95A02CF1-C789-4855-8416-70A2C1800D2F}" destId="{E907EBEF-ED54-492C-9929-70FB0690ECA4}" srcOrd="0" destOrd="0" presId="urn:microsoft.com/office/officeart/2018/5/layout/IconCircleLabelList"/>
    <dgm:cxn modelId="{CB116B70-777E-47D0-8B9C-06D7DE9220A3}" type="presOf" srcId="{BBC52F3D-C31F-425A-8FEF-D7259BEE4010}" destId="{E977B42B-4D1E-4E1C-AD91-EB1BF665DE4E}" srcOrd="0" destOrd="0" presId="urn:microsoft.com/office/officeart/2018/5/layout/IconCircleLabelList"/>
    <dgm:cxn modelId="{261A6C87-05DF-4D4A-90D5-07185CCC60E3}" srcId="{4D1501E3-A5A9-49ED-8DF5-7958341FD5B6}" destId="{2F2FAD6D-6EF7-4F84-8229-6300F788A71B}" srcOrd="2" destOrd="0" parTransId="{2DA651EA-B288-4C5F-AC8A-142B9B9559B1}" sibTransId="{68F38C4D-C9CF-4D0D-9A05-612BF051A6B1}"/>
    <dgm:cxn modelId="{8E826592-3F7B-4BA8-9D88-F33261FC64B2}" srcId="{4D1501E3-A5A9-49ED-8DF5-7958341FD5B6}" destId="{95A02CF1-C789-4855-8416-70A2C1800D2F}" srcOrd="1" destOrd="0" parTransId="{EE3CF277-74EA-4485-9F63-CEED615D5981}" sibTransId="{0665E922-D804-4324-96E0-E1A151E4E47D}"/>
    <dgm:cxn modelId="{D95BA894-091E-4A51-B213-65D7014F7F34}" srcId="{4D1501E3-A5A9-49ED-8DF5-7958341FD5B6}" destId="{36989327-D5D3-49EB-BCCA-B5FC57A97DD7}" srcOrd="3" destOrd="0" parTransId="{69AEFC53-F94D-41EA-8A52-E13D6482423E}" sibTransId="{3148ADC9-7EC2-48C9-86EF-772B8CFA24A7}"/>
    <dgm:cxn modelId="{5D5409AA-D7B0-4D52-AF45-4F4FBD91CB30}" type="presOf" srcId="{40210093-3C2B-45E0-A78C-28F98413FC1B}" destId="{59A38391-D10A-4980-BC49-A093DEA5539C}" srcOrd="0" destOrd="0" presId="urn:microsoft.com/office/officeart/2018/5/layout/IconCircleLabelList"/>
    <dgm:cxn modelId="{C3A105AF-DC98-48AF-8DEA-5E33EC96BCBD}" srcId="{4D1501E3-A5A9-49ED-8DF5-7958341FD5B6}" destId="{BBC52F3D-C31F-425A-8FEF-D7259BEE4010}" srcOrd="4" destOrd="0" parTransId="{09E1222E-613C-4D19-BFB9-D7C346DDF3BE}" sibTransId="{E98ABFFE-CB65-4DFA-8B39-157BB743E934}"/>
    <dgm:cxn modelId="{5D4800C2-196B-4790-AECD-206D27DE7888}" srcId="{4D1501E3-A5A9-49ED-8DF5-7958341FD5B6}" destId="{40210093-3C2B-45E0-A78C-28F98413FC1B}" srcOrd="5" destOrd="0" parTransId="{74FEF9F6-562B-490F-BE89-D141C975EA11}" sibTransId="{EEEB79B9-7784-4CF7-A30F-7B17B51D31FE}"/>
    <dgm:cxn modelId="{0DF592E1-BC4F-471A-B61B-A0698F62EE80}" type="presOf" srcId="{1978EF77-4295-44E8-BBF2-36C647B937CC}" destId="{09E83DB2-BFB0-4568-B0BE-129730F0CD4D}" srcOrd="0" destOrd="0" presId="urn:microsoft.com/office/officeart/2018/5/layout/IconCircleLabelList"/>
    <dgm:cxn modelId="{9E2A46F3-04F5-4600-9781-265C92C315BB}" type="presOf" srcId="{36989327-D5D3-49EB-BCCA-B5FC57A97DD7}" destId="{CE3E0E97-3E3D-4322-8640-BEC6F85B9C8E}" srcOrd="0" destOrd="0" presId="urn:microsoft.com/office/officeart/2018/5/layout/IconCircleLabelList"/>
    <dgm:cxn modelId="{654CF471-0E50-4DC2-BB36-2A100A9F2F06}" type="presParOf" srcId="{9486077C-4836-4657-BFCE-20FFCF5349B7}" destId="{F988959C-E9D6-4269-806E-1B8DB4CADB89}" srcOrd="0" destOrd="0" presId="urn:microsoft.com/office/officeart/2018/5/layout/IconCircleLabelList"/>
    <dgm:cxn modelId="{5672DE89-F355-4952-96F3-AC724F9C0C4D}" type="presParOf" srcId="{F988959C-E9D6-4269-806E-1B8DB4CADB89}" destId="{99442B0E-1BF2-4CA6-91BA-56C336864286}" srcOrd="0" destOrd="0" presId="urn:microsoft.com/office/officeart/2018/5/layout/IconCircleLabelList"/>
    <dgm:cxn modelId="{3115E231-85F8-4D97-8C19-A59929A54F40}" type="presParOf" srcId="{F988959C-E9D6-4269-806E-1B8DB4CADB89}" destId="{E1CFF982-FDF9-49CF-8FD2-847A522AD622}" srcOrd="1" destOrd="0" presId="urn:microsoft.com/office/officeart/2018/5/layout/IconCircleLabelList"/>
    <dgm:cxn modelId="{EF4D5F6F-E3B9-40D7-B02E-8067698E1AD9}" type="presParOf" srcId="{F988959C-E9D6-4269-806E-1B8DB4CADB89}" destId="{7476B5EC-C5EB-440F-8129-F8BD16B84B61}" srcOrd="2" destOrd="0" presId="urn:microsoft.com/office/officeart/2018/5/layout/IconCircleLabelList"/>
    <dgm:cxn modelId="{D1CA7ED0-22A0-42A9-9DF4-03F98DCDF962}" type="presParOf" srcId="{F988959C-E9D6-4269-806E-1B8DB4CADB89}" destId="{09E83DB2-BFB0-4568-B0BE-129730F0CD4D}" srcOrd="3" destOrd="0" presId="urn:microsoft.com/office/officeart/2018/5/layout/IconCircleLabelList"/>
    <dgm:cxn modelId="{FA46B881-5D38-4FB0-A639-7D8B0EC4E259}" type="presParOf" srcId="{9486077C-4836-4657-BFCE-20FFCF5349B7}" destId="{27E9322C-02A9-4A97-80D2-D6EAED9977F0}" srcOrd="1" destOrd="0" presId="urn:microsoft.com/office/officeart/2018/5/layout/IconCircleLabelList"/>
    <dgm:cxn modelId="{1496B342-346B-4664-B78A-F7F3C8B50DDD}" type="presParOf" srcId="{9486077C-4836-4657-BFCE-20FFCF5349B7}" destId="{F846A2B1-26AC-4465-84E3-8421B6FEC971}" srcOrd="2" destOrd="0" presId="urn:microsoft.com/office/officeart/2018/5/layout/IconCircleLabelList"/>
    <dgm:cxn modelId="{12E36D9A-7380-4225-BE7A-FAC1A4B7E448}" type="presParOf" srcId="{F846A2B1-26AC-4465-84E3-8421B6FEC971}" destId="{1D06EF94-58E3-4AAB-8DEB-085663906945}" srcOrd="0" destOrd="0" presId="urn:microsoft.com/office/officeart/2018/5/layout/IconCircleLabelList"/>
    <dgm:cxn modelId="{4C12C311-2FCF-42AD-A39E-79453288F5DF}" type="presParOf" srcId="{F846A2B1-26AC-4465-84E3-8421B6FEC971}" destId="{DE1CB710-AD33-4DD3-879B-348AAA82DC2C}" srcOrd="1" destOrd="0" presId="urn:microsoft.com/office/officeart/2018/5/layout/IconCircleLabelList"/>
    <dgm:cxn modelId="{E78F9BCF-CB8E-40C3-B895-6C7E9851F7A1}" type="presParOf" srcId="{F846A2B1-26AC-4465-84E3-8421B6FEC971}" destId="{BDC2D8C0-88AB-415B-A1A0-88C53AEDE12B}" srcOrd="2" destOrd="0" presId="urn:microsoft.com/office/officeart/2018/5/layout/IconCircleLabelList"/>
    <dgm:cxn modelId="{5D15A8EF-DEF1-4381-A0C7-D602B220C940}" type="presParOf" srcId="{F846A2B1-26AC-4465-84E3-8421B6FEC971}" destId="{E907EBEF-ED54-492C-9929-70FB0690ECA4}" srcOrd="3" destOrd="0" presId="urn:microsoft.com/office/officeart/2018/5/layout/IconCircleLabelList"/>
    <dgm:cxn modelId="{C3036CF5-34E2-4025-9021-1606E01B7D51}" type="presParOf" srcId="{9486077C-4836-4657-BFCE-20FFCF5349B7}" destId="{5203CC9B-609F-4848-A93A-B847458B2796}" srcOrd="3" destOrd="0" presId="urn:microsoft.com/office/officeart/2018/5/layout/IconCircleLabelList"/>
    <dgm:cxn modelId="{E6FF5FDC-E4F7-4C8A-8ADD-0269E8B09FD7}" type="presParOf" srcId="{9486077C-4836-4657-BFCE-20FFCF5349B7}" destId="{D36E6B2C-C1CD-4293-980D-F8B7E62B2C74}" srcOrd="4" destOrd="0" presId="urn:microsoft.com/office/officeart/2018/5/layout/IconCircleLabelList"/>
    <dgm:cxn modelId="{10610A05-8DAD-4B9E-A446-43950C4ACAE9}" type="presParOf" srcId="{D36E6B2C-C1CD-4293-980D-F8B7E62B2C74}" destId="{FE6C51B6-2DDA-4B8A-92D6-E5862D751A2E}" srcOrd="0" destOrd="0" presId="urn:microsoft.com/office/officeart/2018/5/layout/IconCircleLabelList"/>
    <dgm:cxn modelId="{9D5BB174-37AE-4EA7-BC65-AB94AB6FB8AE}" type="presParOf" srcId="{D36E6B2C-C1CD-4293-980D-F8B7E62B2C74}" destId="{4ACBD6DF-63D3-41A8-824E-74ACFE80705C}" srcOrd="1" destOrd="0" presId="urn:microsoft.com/office/officeart/2018/5/layout/IconCircleLabelList"/>
    <dgm:cxn modelId="{FA8AF2FB-2F21-4A11-AD31-A3234574C584}" type="presParOf" srcId="{D36E6B2C-C1CD-4293-980D-F8B7E62B2C74}" destId="{0A54A59F-4C88-4B4C-8DE5-CF005A47DD50}" srcOrd="2" destOrd="0" presId="urn:microsoft.com/office/officeart/2018/5/layout/IconCircleLabelList"/>
    <dgm:cxn modelId="{83AF9D00-ADAA-49EB-A492-AAD723FF3F28}" type="presParOf" srcId="{D36E6B2C-C1CD-4293-980D-F8B7E62B2C74}" destId="{BB7416B2-9A09-4097-AFE6-75AB5EBC1B0D}" srcOrd="3" destOrd="0" presId="urn:microsoft.com/office/officeart/2018/5/layout/IconCircleLabelList"/>
    <dgm:cxn modelId="{DCEFBF05-EA5C-4BB0-9A07-E86B3DD6EEF0}" type="presParOf" srcId="{9486077C-4836-4657-BFCE-20FFCF5349B7}" destId="{3FD327E8-74EB-44F7-99D7-CB6204D8185D}" srcOrd="5" destOrd="0" presId="urn:microsoft.com/office/officeart/2018/5/layout/IconCircleLabelList"/>
    <dgm:cxn modelId="{CFC69516-BDFE-4952-89B5-A32BE2B11D9B}" type="presParOf" srcId="{9486077C-4836-4657-BFCE-20FFCF5349B7}" destId="{09B024FC-6E10-41B1-8670-BD72D1D979DE}" srcOrd="6" destOrd="0" presId="urn:microsoft.com/office/officeart/2018/5/layout/IconCircleLabelList"/>
    <dgm:cxn modelId="{5B5ADBDA-BEC8-4138-AFC7-2A1E72186E12}" type="presParOf" srcId="{09B024FC-6E10-41B1-8670-BD72D1D979DE}" destId="{5A6EDC31-406C-4480-9475-F1719A70E5F6}" srcOrd="0" destOrd="0" presId="urn:microsoft.com/office/officeart/2018/5/layout/IconCircleLabelList"/>
    <dgm:cxn modelId="{20B57AC8-569B-487C-8697-0A4DFD101DC4}" type="presParOf" srcId="{09B024FC-6E10-41B1-8670-BD72D1D979DE}" destId="{D5683B6D-1CDB-45DA-9A55-3E9C91A3EF0E}" srcOrd="1" destOrd="0" presId="urn:microsoft.com/office/officeart/2018/5/layout/IconCircleLabelList"/>
    <dgm:cxn modelId="{C2E010A9-2630-44B1-A0DA-459E8050BE3A}" type="presParOf" srcId="{09B024FC-6E10-41B1-8670-BD72D1D979DE}" destId="{57856B9A-EEBF-4A65-A5CD-E454A4773ED8}" srcOrd="2" destOrd="0" presId="urn:microsoft.com/office/officeart/2018/5/layout/IconCircleLabelList"/>
    <dgm:cxn modelId="{7C180528-22DA-4B21-AAEC-238792DA4E97}" type="presParOf" srcId="{09B024FC-6E10-41B1-8670-BD72D1D979DE}" destId="{CE3E0E97-3E3D-4322-8640-BEC6F85B9C8E}" srcOrd="3" destOrd="0" presId="urn:microsoft.com/office/officeart/2018/5/layout/IconCircleLabelList"/>
    <dgm:cxn modelId="{708445C5-6502-45BD-BFA3-900495D82FFD}" type="presParOf" srcId="{9486077C-4836-4657-BFCE-20FFCF5349B7}" destId="{CE918383-225A-4686-A1D1-5709CA3C402C}" srcOrd="7" destOrd="0" presId="urn:microsoft.com/office/officeart/2018/5/layout/IconCircleLabelList"/>
    <dgm:cxn modelId="{5EA6AAFC-869D-4713-9FB0-87C20527F4EF}" type="presParOf" srcId="{9486077C-4836-4657-BFCE-20FFCF5349B7}" destId="{844DCD5C-4B9A-43D7-A33F-B3C162F93440}" srcOrd="8" destOrd="0" presId="urn:microsoft.com/office/officeart/2018/5/layout/IconCircleLabelList"/>
    <dgm:cxn modelId="{23C01557-7957-436F-861D-BA3C20995F66}" type="presParOf" srcId="{844DCD5C-4B9A-43D7-A33F-B3C162F93440}" destId="{E4155428-D89F-408C-B2E5-F93DD0587DB1}" srcOrd="0" destOrd="0" presId="urn:microsoft.com/office/officeart/2018/5/layout/IconCircleLabelList"/>
    <dgm:cxn modelId="{C869CDF2-DF9F-421F-BAB8-932A68CBAF75}" type="presParOf" srcId="{844DCD5C-4B9A-43D7-A33F-B3C162F93440}" destId="{DFB953EA-50D0-456E-B292-9A2F5EC2610E}" srcOrd="1" destOrd="0" presId="urn:microsoft.com/office/officeart/2018/5/layout/IconCircleLabelList"/>
    <dgm:cxn modelId="{6F36CED0-1902-458B-A54C-B414DACB6BBA}" type="presParOf" srcId="{844DCD5C-4B9A-43D7-A33F-B3C162F93440}" destId="{967B6A6C-1A99-4121-A8BA-49A11CD91982}" srcOrd="2" destOrd="0" presId="urn:microsoft.com/office/officeart/2018/5/layout/IconCircleLabelList"/>
    <dgm:cxn modelId="{6C0958FB-4129-4B4E-9A5F-E456F9616333}" type="presParOf" srcId="{844DCD5C-4B9A-43D7-A33F-B3C162F93440}" destId="{E977B42B-4D1E-4E1C-AD91-EB1BF665DE4E}" srcOrd="3" destOrd="0" presId="urn:microsoft.com/office/officeart/2018/5/layout/IconCircleLabelList"/>
    <dgm:cxn modelId="{3A0DDFC8-68BB-44BF-B8D2-788BB6411B1B}" type="presParOf" srcId="{9486077C-4836-4657-BFCE-20FFCF5349B7}" destId="{50D5BD22-A41A-48E0-87F8-012EE58B3DA5}" srcOrd="9" destOrd="0" presId="urn:microsoft.com/office/officeart/2018/5/layout/IconCircleLabelList"/>
    <dgm:cxn modelId="{1061EEF1-C31D-4F8E-9426-0DDD36097531}" type="presParOf" srcId="{9486077C-4836-4657-BFCE-20FFCF5349B7}" destId="{636DAFED-DB7F-44FB-A881-68FBD0A3E02A}" srcOrd="10" destOrd="0" presId="urn:microsoft.com/office/officeart/2018/5/layout/IconCircleLabelList"/>
    <dgm:cxn modelId="{C57D3491-3B03-4D5B-B17F-32BD6D2D4E78}" type="presParOf" srcId="{636DAFED-DB7F-44FB-A881-68FBD0A3E02A}" destId="{5DBD1CAB-B8AF-4ABC-B3E2-E26DAF40FADD}" srcOrd="0" destOrd="0" presId="urn:microsoft.com/office/officeart/2018/5/layout/IconCircleLabelList"/>
    <dgm:cxn modelId="{619FE039-139D-4A37-8FE5-CC240B772FEC}" type="presParOf" srcId="{636DAFED-DB7F-44FB-A881-68FBD0A3E02A}" destId="{F131B37B-8DE0-4F97-8ADD-7925BCEDCE23}" srcOrd="1" destOrd="0" presId="urn:microsoft.com/office/officeart/2018/5/layout/IconCircleLabelList"/>
    <dgm:cxn modelId="{EDF310F4-4D99-46A6-81CC-2B847D8F1E60}" type="presParOf" srcId="{636DAFED-DB7F-44FB-A881-68FBD0A3E02A}" destId="{87DD31B1-E37D-40D8-A48D-1004C2047164}" srcOrd="2" destOrd="0" presId="urn:microsoft.com/office/officeart/2018/5/layout/IconCircleLabelList"/>
    <dgm:cxn modelId="{CB4004B6-4620-4618-BCD5-14664029E924}" type="presParOf" srcId="{636DAFED-DB7F-44FB-A881-68FBD0A3E02A}" destId="{59A38391-D10A-4980-BC49-A093DEA5539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13FAF9-C872-4024-8D94-0C09FCBD4F84}" type="doc">
      <dgm:prSet loTypeId="urn:microsoft.com/office/officeart/2005/8/layout/hChevron3" loCatId="process" qsTypeId="urn:microsoft.com/office/officeart/2005/8/quickstyle/simple5" qsCatId="simple" csTypeId="urn:microsoft.com/office/officeart/2005/8/colors/colorful5" csCatId="colorful"/>
      <dgm:spPr/>
      <dgm:t>
        <a:bodyPr/>
        <a:lstStyle/>
        <a:p>
          <a:endParaRPr lang="en-US"/>
        </a:p>
      </dgm:t>
    </dgm:pt>
    <dgm:pt modelId="{B0931D62-E609-41EE-AACD-E558943FA242}">
      <dgm:prSet/>
      <dgm:spPr/>
      <dgm:t>
        <a:bodyPr/>
        <a:lstStyle/>
        <a:p>
          <a:r>
            <a:rPr lang="en-GB"/>
            <a:t>Mental health issues  are complex due to stigma. </a:t>
          </a:r>
          <a:endParaRPr lang="en-US"/>
        </a:p>
      </dgm:t>
    </dgm:pt>
    <dgm:pt modelId="{626A6FCF-2587-441A-851F-402BB8BF6A5C}" type="parTrans" cxnId="{F9044894-A449-4DC8-9F14-BAF67F5C4BB8}">
      <dgm:prSet/>
      <dgm:spPr/>
      <dgm:t>
        <a:bodyPr/>
        <a:lstStyle/>
        <a:p>
          <a:endParaRPr lang="en-US"/>
        </a:p>
      </dgm:t>
    </dgm:pt>
    <dgm:pt modelId="{379A38B5-91F6-4190-BAAF-21EB3BA137E2}" type="sibTrans" cxnId="{F9044894-A449-4DC8-9F14-BAF67F5C4BB8}">
      <dgm:prSet/>
      <dgm:spPr/>
      <dgm:t>
        <a:bodyPr/>
        <a:lstStyle/>
        <a:p>
          <a:endParaRPr lang="en-US"/>
        </a:p>
      </dgm:t>
    </dgm:pt>
    <dgm:pt modelId="{6207A9CE-3109-442F-9B14-A45AB58C3E32}">
      <dgm:prSet/>
      <dgm:spPr/>
      <dgm:t>
        <a:bodyPr/>
        <a:lstStyle/>
        <a:p>
          <a:r>
            <a:rPr lang="en-GB"/>
            <a:t>The UK society possesses stereotypical views of mental illness. </a:t>
          </a:r>
          <a:endParaRPr lang="en-US"/>
        </a:p>
      </dgm:t>
    </dgm:pt>
    <dgm:pt modelId="{1EA0C937-9224-4BEF-BDD0-480C29A02C76}" type="parTrans" cxnId="{0C5F0861-E959-4A72-BC3C-AFCE43F3F5D5}">
      <dgm:prSet/>
      <dgm:spPr/>
      <dgm:t>
        <a:bodyPr/>
        <a:lstStyle/>
        <a:p>
          <a:endParaRPr lang="en-US"/>
        </a:p>
      </dgm:t>
    </dgm:pt>
    <dgm:pt modelId="{D1A2EF9B-938C-4239-8BEE-258A8052C85A}" type="sibTrans" cxnId="{0C5F0861-E959-4A72-BC3C-AFCE43F3F5D5}">
      <dgm:prSet/>
      <dgm:spPr/>
      <dgm:t>
        <a:bodyPr/>
        <a:lstStyle/>
        <a:p>
          <a:endParaRPr lang="en-US"/>
        </a:p>
      </dgm:t>
    </dgm:pt>
    <dgm:pt modelId="{DE594696-567E-43D4-9509-96938A7C8767}">
      <dgm:prSet/>
      <dgm:spPr/>
      <dgm:t>
        <a:bodyPr/>
        <a:lstStyle/>
        <a:p>
          <a:r>
            <a:rPr lang="en-GB"/>
            <a:t>Institutional stigma needs to be targeted (Edwards and Kotera, 2021). </a:t>
          </a:r>
          <a:endParaRPr lang="en-US"/>
        </a:p>
      </dgm:t>
    </dgm:pt>
    <dgm:pt modelId="{20D6A8E7-5C39-4A16-B451-3E57D636358A}" type="parTrans" cxnId="{95132F20-2DE1-49AE-9485-2E2EF8FCAD99}">
      <dgm:prSet/>
      <dgm:spPr/>
      <dgm:t>
        <a:bodyPr/>
        <a:lstStyle/>
        <a:p>
          <a:endParaRPr lang="en-US"/>
        </a:p>
      </dgm:t>
    </dgm:pt>
    <dgm:pt modelId="{27A4532C-E0D9-405B-9D08-496DDD86C1E2}" type="sibTrans" cxnId="{95132F20-2DE1-49AE-9485-2E2EF8FCAD99}">
      <dgm:prSet/>
      <dgm:spPr/>
      <dgm:t>
        <a:bodyPr/>
        <a:lstStyle/>
        <a:p>
          <a:endParaRPr lang="en-US"/>
        </a:p>
      </dgm:t>
    </dgm:pt>
    <dgm:pt modelId="{BD9C3450-6375-4CD4-9EE0-2293D7AEAE9D}">
      <dgm:prSet/>
      <dgm:spPr/>
      <dgm:t>
        <a:bodyPr/>
        <a:lstStyle/>
        <a:p>
          <a:r>
            <a:rPr lang="en-GB"/>
            <a:t>88% of people with mental illness faces stigma (Gill, 2023). </a:t>
          </a:r>
          <a:endParaRPr lang="en-US"/>
        </a:p>
      </dgm:t>
    </dgm:pt>
    <dgm:pt modelId="{B031AA2F-FDBC-4D70-81D1-EA6969CB18E7}" type="parTrans" cxnId="{C69729B0-9431-4695-9C85-042E92640C39}">
      <dgm:prSet/>
      <dgm:spPr/>
      <dgm:t>
        <a:bodyPr/>
        <a:lstStyle/>
        <a:p>
          <a:endParaRPr lang="en-US"/>
        </a:p>
      </dgm:t>
    </dgm:pt>
    <dgm:pt modelId="{122D29D7-4149-43F6-BC86-BCB2C3160E51}" type="sibTrans" cxnId="{C69729B0-9431-4695-9C85-042E92640C39}">
      <dgm:prSet/>
      <dgm:spPr/>
      <dgm:t>
        <a:bodyPr/>
        <a:lstStyle/>
        <a:p>
          <a:endParaRPr lang="en-US"/>
        </a:p>
      </dgm:t>
    </dgm:pt>
    <dgm:pt modelId="{6FB528D5-B47F-41AE-8EAD-79038176B525}">
      <dgm:prSet/>
      <dgm:spPr/>
      <dgm:t>
        <a:bodyPr/>
        <a:lstStyle/>
        <a:p>
          <a:r>
            <a:rPr lang="en-GB"/>
            <a:t>15% faces job loss (Gill, 2023). </a:t>
          </a:r>
          <a:endParaRPr lang="en-US"/>
        </a:p>
      </dgm:t>
    </dgm:pt>
    <dgm:pt modelId="{606A3057-54D0-4687-9400-0ABCD33C24B1}" type="parTrans" cxnId="{9B31DAA5-46BF-4D71-8E1A-032D3DB7A414}">
      <dgm:prSet/>
      <dgm:spPr/>
      <dgm:t>
        <a:bodyPr/>
        <a:lstStyle/>
        <a:p>
          <a:endParaRPr lang="en-US"/>
        </a:p>
      </dgm:t>
    </dgm:pt>
    <dgm:pt modelId="{DA8439C1-E7F0-4CA6-87BF-D05B3FD806D8}" type="sibTrans" cxnId="{9B31DAA5-46BF-4D71-8E1A-032D3DB7A414}">
      <dgm:prSet/>
      <dgm:spPr/>
      <dgm:t>
        <a:bodyPr/>
        <a:lstStyle/>
        <a:p>
          <a:endParaRPr lang="en-US"/>
        </a:p>
      </dgm:t>
    </dgm:pt>
    <dgm:pt modelId="{C368A66C-9C3B-486A-A944-9420DD2AB894}">
      <dgm:prSet/>
      <dgm:spPr/>
      <dgm:t>
        <a:bodyPr/>
        <a:lstStyle/>
        <a:p>
          <a:r>
            <a:rPr lang="en-GB"/>
            <a:t>This presentation can raise awareness. </a:t>
          </a:r>
          <a:endParaRPr lang="en-US"/>
        </a:p>
      </dgm:t>
    </dgm:pt>
    <dgm:pt modelId="{11E5180B-E6F1-4EEF-989B-C43C63717E0C}" type="parTrans" cxnId="{ADF42260-E2FB-447F-887D-91A6606BA0D4}">
      <dgm:prSet/>
      <dgm:spPr/>
      <dgm:t>
        <a:bodyPr/>
        <a:lstStyle/>
        <a:p>
          <a:endParaRPr lang="en-US"/>
        </a:p>
      </dgm:t>
    </dgm:pt>
    <dgm:pt modelId="{5092FA29-3954-4434-9D4E-7A60FF0F7DAE}" type="sibTrans" cxnId="{ADF42260-E2FB-447F-887D-91A6606BA0D4}">
      <dgm:prSet/>
      <dgm:spPr/>
      <dgm:t>
        <a:bodyPr/>
        <a:lstStyle/>
        <a:p>
          <a:endParaRPr lang="en-US"/>
        </a:p>
      </dgm:t>
    </dgm:pt>
    <dgm:pt modelId="{B1633504-7DBD-4B73-9132-BAB243F81329}" type="pres">
      <dgm:prSet presAssocID="{8B13FAF9-C872-4024-8D94-0C09FCBD4F84}" presName="Name0" presStyleCnt="0">
        <dgm:presLayoutVars>
          <dgm:dir/>
          <dgm:resizeHandles val="exact"/>
        </dgm:presLayoutVars>
      </dgm:prSet>
      <dgm:spPr/>
    </dgm:pt>
    <dgm:pt modelId="{1B3A1269-23B9-4B59-B833-AD5AB929ED2F}" type="pres">
      <dgm:prSet presAssocID="{B0931D62-E609-41EE-AACD-E558943FA242}" presName="parTxOnly" presStyleLbl="node1" presStyleIdx="0" presStyleCnt="6">
        <dgm:presLayoutVars>
          <dgm:bulletEnabled val="1"/>
        </dgm:presLayoutVars>
      </dgm:prSet>
      <dgm:spPr/>
    </dgm:pt>
    <dgm:pt modelId="{D4CF8456-CE16-4902-9282-3BB76978D44A}" type="pres">
      <dgm:prSet presAssocID="{379A38B5-91F6-4190-BAAF-21EB3BA137E2}" presName="parSpace" presStyleCnt="0"/>
      <dgm:spPr/>
    </dgm:pt>
    <dgm:pt modelId="{84E29243-B705-4F20-BB4D-2BF38D99DB55}" type="pres">
      <dgm:prSet presAssocID="{6207A9CE-3109-442F-9B14-A45AB58C3E32}" presName="parTxOnly" presStyleLbl="node1" presStyleIdx="1" presStyleCnt="6">
        <dgm:presLayoutVars>
          <dgm:bulletEnabled val="1"/>
        </dgm:presLayoutVars>
      </dgm:prSet>
      <dgm:spPr/>
    </dgm:pt>
    <dgm:pt modelId="{F9F6E5BD-7589-422E-B410-19516EC0CCCB}" type="pres">
      <dgm:prSet presAssocID="{D1A2EF9B-938C-4239-8BEE-258A8052C85A}" presName="parSpace" presStyleCnt="0"/>
      <dgm:spPr/>
    </dgm:pt>
    <dgm:pt modelId="{A6FA4D3A-BAAE-4892-AFC8-AF2FCCF99942}" type="pres">
      <dgm:prSet presAssocID="{DE594696-567E-43D4-9509-96938A7C8767}" presName="parTxOnly" presStyleLbl="node1" presStyleIdx="2" presStyleCnt="6">
        <dgm:presLayoutVars>
          <dgm:bulletEnabled val="1"/>
        </dgm:presLayoutVars>
      </dgm:prSet>
      <dgm:spPr/>
    </dgm:pt>
    <dgm:pt modelId="{9A983CDF-2293-4ACB-BBBB-89DB7A620B21}" type="pres">
      <dgm:prSet presAssocID="{27A4532C-E0D9-405B-9D08-496DDD86C1E2}" presName="parSpace" presStyleCnt="0"/>
      <dgm:spPr/>
    </dgm:pt>
    <dgm:pt modelId="{41137F41-249E-4C92-8186-D35D434E8643}" type="pres">
      <dgm:prSet presAssocID="{BD9C3450-6375-4CD4-9EE0-2293D7AEAE9D}" presName="parTxOnly" presStyleLbl="node1" presStyleIdx="3" presStyleCnt="6">
        <dgm:presLayoutVars>
          <dgm:bulletEnabled val="1"/>
        </dgm:presLayoutVars>
      </dgm:prSet>
      <dgm:spPr/>
    </dgm:pt>
    <dgm:pt modelId="{A6F7A858-7F85-4D9C-86A2-73075FEB0996}" type="pres">
      <dgm:prSet presAssocID="{122D29D7-4149-43F6-BC86-BCB2C3160E51}" presName="parSpace" presStyleCnt="0"/>
      <dgm:spPr/>
    </dgm:pt>
    <dgm:pt modelId="{A9625A19-3990-4759-ADAB-9A1064C71EEB}" type="pres">
      <dgm:prSet presAssocID="{6FB528D5-B47F-41AE-8EAD-79038176B525}" presName="parTxOnly" presStyleLbl="node1" presStyleIdx="4" presStyleCnt="6">
        <dgm:presLayoutVars>
          <dgm:bulletEnabled val="1"/>
        </dgm:presLayoutVars>
      </dgm:prSet>
      <dgm:spPr/>
    </dgm:pt>
    <dgm:pt modelId="{BA8B8CC3-719D-4211-84C6-74577E9F42F8}" type="pres">
      <dgm:prSet presAssocID="{DA8439C1-E7F0-4CA6-87BF-D05B3FD806D8}" presName="parSpace" presStyleCnt="0"/>
      <dgm:spPr/>
    </dgm:pt>
    <dgm:pt modelId="{0570D687-F138-4E43-A745-27B80EB81BDE}" type="pres">
      <dgm:prSet presAssocID="{C368A66C-9C3B-486A-A944-9420DD2AB894}" presName="parTxOnly" presStyleLbl="node1" presStyleIdx="5" presStyleCnt="6">
        <dgm:presLayoutVars>
          <dgm:bulletEnabled val="1"/>
        </dgm:presLayoutVars>
      </dgm:prSet>
      <dgm:spPr/>
    </dgm:pt>
  </dgm:ptLst>
  <dgm:cxnLst>
    <dgm:cxn modelId="{95132F20-2DE1-49AE-9485-2E2EF8FCAD99}" srcId="{8B13FAF9-C872-4024-8D94-0C09FCBD4F84}" destId="{DE594696-567E-43D4-9509-96938A7C8767}" srcOrd="2" destOrd="0" parTransId="{20D6A8E7-5C39-4A16-B451-3E57D636358A}" sibTransId="{27A4532C-E0D9-405B-9D08-496DDD86C1E2}"/>
    <dgm:cxn modelId="{D73A9D22-D6BF-411D-BCD9-FD38E572F3EE}" type="presOf" srcId="{8B13FAF9-C872-4024-8D94-0C09FCBD4F84}" destId="{B1633504-7DBD-4B73-9132-BAB243F81329}" srcOrd="0" destOrd="0" presId="urn:microsoft.com/office/officeart/2005/8/layout/hChevron3"/>
    <dgm:cxn modelId="{ADF42260-E2FB-447F-887D-91A6606BA0D4}" srcId="{8B13FAF9-C872-4024-8D94-0C09FCBD4F84}" destId="{C368A66C-9C3B-486A-A944-9420DD2AB894}" srcOrd="5" destOrd="0" parTransId="{11E5180B-E6F1-4EEF-989B-C43C63717E0C}" sibTransId="{5092FA29-3954-4434-9D4E-7A60FF0F7DAE}"/>
    <dgm:cxn modelId="{0C5F0861-E959-4A72-BC3C-AFCE43F3F5D5}" srcId="{8B13FAF9-C872-4024-8D94-0C09FCBD4F84}" destId="{6207A9CE-3109-442F-9B14-A45AB58C3E32}" srcOrd="1" destOrd="0" parTransId="{1EA0C937-9224-4BEF-BDD0-480C29A02C76}" sibTransId="{D1A2EF9B-938C-4239-8BEE-258A8052C85A}"/>
    <dgm:cxn modelId="{35A00D75-134E-4FA1-B933-627D61E18D52}" type="presOf" srcId="{BD9C3450-6375-4CD4-9EE0-2293D7AEAE9D}" destId="{41137F41-249E-4C92-8186-D35D434E8643}" srcOrd="0" destOrd="0" presId="urn:microsoft.com/office/officeart/2005/8/layout/hChevron3"/>
    <dgm:cxn modelId="{F9044894-A449-4DC8-9F14-BAF67F5C4BB8}" srcId="{8B13FAF9-C872-4024-8D94-0C09FCBD4F84}" destId="{B0931D62-E609-41EE-AACD-E558943FA242}" srcOrd="0" destOrd="0" parTransId="{626A6FCF-2587-441A-851F-402BB8BF6A5C}" sibTransId="{379A38B5-91F6-4190-BAAF-21EB3BA137E2}"/>
    <dgm:cxn modelId="{BB09AB9B-7BF6-4B17-B469-9DDCD518AB4E}" type="presOf" srcId="{DE594696-567E-43D4-9509-96938A7C8767}" destId="{A6FA4D3A-BAAE-4892-AFC8-AF2FCCF99942}" srcOrd="0" destOrd="0" presId="urn:microsoft.com/office/officeart/2005/8/layout/hChevron3"/>
    <dgm:cxn modelId="{9B31DAA5-46BF-4D71-8E1A-032D3DB7A414}" srcId="{8B13FAF9-C872-4024-8D94-0C09FCBD4F84}" destId="{6FB528D5-B47F-41AE-8EAD-79038176B525}" srcOrd="4" destOrd="0" parTransId="{606A3057-54D0-4687-9400-0ABCD33C24B1}" sibTransId="{DA8439C1-E7F0-4CA6-87BF-D05B3FD806D8}"/>
    <dgm:cxn modelId="{C69729B0-9431-4695-9C85-042E92640C39}" srcId="{8B13FAF9-C872-4024-8D94-0C09FCBD4F84}" destId="{BD9C3450-6375-4CD4-9EE0-2293D7AEAE9D}" srcOrd="3" destOrd="0" parTransId="{B031AA2F-FDBC-4D70-81D1-EA6969CB18E7}" sibTransId="{122D29D7-4149-43F6-BC86-BCB2C3160E51}"/>
    <dgm:cxn modelId="{E14F22C2-FC38-4CEE-BA6A-46FA761EF8FB}" type="presOf" srcId="{B0931D62-E609-41EE-AACD-E558943FA242}" destId="{1B3A1269-23B9-4B59-B833-AD5AB929ED2F}" srcOrd="0" destOrd="0" presId="urn:microsoft.com/office/officeart/2005/8/layout/hChevron3"/>
    <dgm:cxn modelId="{E11DF3CB-8CB8-403F-B440-41CA7DE5F005}" type="presOf" srcId="{6207A9CE-3109-442F-9B14-A45AB58C3E32}" destId="{84E29243-B705-4F20-BB4D-2BF38D99DB55}" srcOrd="0" destOrd="0" presId="urn:microsoft.com/office/officeart/2005/8/layout/hChevron3"/>
    <dgm:cxn modelId="{0959D6DD-9C6D-4E23-ABC0-3FBDD04FE281}" type="presOf" srcId="{6FB528D5-B47F-41AE-8EAD-79038176B525}" destId="{A9625A19-3990-4759-ADAB-9A1064C71EEB}" srcOrd="0" destOrd="0" presId="urn:microsoft.com/office/officeart/2005/8/layout/hChevron3"/>
    <dgm:cxn modelId="{4D638FFD-56C1-4CA9-9380-99D4874A4C67}" type="presOf" srcId="{C368A66C-9C3B-486A-A944-9420DD2AB894}" destId="{0570D687-F138-4E43-A745-27B80EB81BDE}" srcOrd="0" destOrd="0" presId="urn:microsoft.com/office/officeart/2005/8/layout/hChevron3"/>
    <dgm:cxn modelId="{5D3E6873-C007-4549-A7CD-8D3F0DED50F0}" type="presParOf" srcId="{B1633504-7DBD-4B73-9132-BAB243F81329}" destId="{1B3A1269-23B9-4B59-B833-AD5AB929ED2F}" srcOrd="0" destOrd="0" presId="urn:microsoft.com/office/officeart/2005/8/layout/hChevron3"/>
    <dgm:cxn modelId="{F175395B-F414-47CF-A600-A3F068C5B0FC}" type="presParOf" srcId="{B1633504-7DBD-4B73-9132-BAB243F81329}" destId="{D4CF8456-CE16-4902-9282-3BB76978D44A}" srcOrd="1" destOrd="0" presId="urn:microsoft.com/office/officeart/2005/8/layout/hChevron3"/>
    <dgm:cxn modelId="{AEA6B27F-65CD-475D-B0A1-88AB2095F640}" type="presParOf" srcId="{B1633504-7DBD-4B73-9132-BAB243F81329}" destId="{84E29243-B705-4F20-BB4D-2BF38D99DB55}" srcOrd="2" destOrd="0" presId="urn:microsoft.com/office/officeart/2005/8/layout/hChevron3"/>
    <dgm:cxn modelId="{0EA04783-6FB4-4D54-B750-DD41869A6A34}" type="presParOf" srcId="{B1633504-7DBD-4B73-9132-BAB243F81329}" destId="{F9F6E5BD-7589-422E-B410-19516EC0CCCB}" srcOrd="3" destOrd="0" presId="urn:microsoft.com/office/officeart/2005/8/layout/hChevron3"/>
    <dgm:cxn modelId="{3259B4BD-C0F6-4172-BE3E-EC67A35CE9B2}" type="presParOf" srcId="{B1633504-7DBD-4B73-9132-BAB243F81329}" destId="{A6FA4D3A-BAAE-4892-AFC8-AF2FCCF99942}" srcOrd="4" destOrd="0" presId="urn:microsoft.com/office/officeart/2005/8/layout/hChevron3"/>
    <dgm:cxn modelId="{35BB453E-EF5A-4E44-98E4-ABE6171E345E}" type="presParOf" srcId="{B1633504-7DBD-4B73-9132-BAB243F81329}" destId="{9A983CDF-2293-4ACB-BBBB-89DB7A620B21}" srcOrd="5" destOrd="0" presId="urn:microsoft.com/office/officeart/2005/8/layout/hChevron3"/>
    <dgm:cxn modelId="{2087A882-0852-4601-B29C-07648B0DD414}" type="presParOf" srcId="{B1633504-7DBD-4B73-9132-BAB243F81329}" destId="{41137F41-249E-4C92-8186-D35D434E8643}" srcOrd="6" destOrd="0" presId="urn:microsoft.com/office/officeart/2005/8/layout/hChevron3"/>
    <dgm:cxn modelId="{E6FBF612-9A27-4354-9B01-D12A3C4AD391}" type="presParOf" srcId="{B1633504-7DBD-4B73-9132-BAB243F81329}" destId="{A6F7A858-7F85-4D9C-86A2-73075FEB0996}" srcOrd="7" destOrd="0" presId="urn:microsoft.com/office/officeart/2005/8/layout/hChevron3"/>
    <dgm:cxn modelId="{2678647A-146E-45AF-B2DD-DD619D5234F6}" type="presParOf" srcId="{B1633504-7DBD-4B73-9132-BAB243F81329}" destId="{A9625A19-3990-4759-ADAB-9A1064C71EEB}" srcOrd="8" destOrd="0" presId="urn:microsoft.com/office/officeart/2005/8/layout/hChevron3"/>
    <dgm:cxn modelId="{A9B05847-AED3-465A-B12C-8FA8D696A0E8}" type="presParOf" srcId="{B1633504-7DBD-4B73-9132-BAB243F81329}" destId="{BA8B8CC3-719D-4211-84C6-74577E9F42F8}" srcOrd="9" destOrd="0" presId="urn:microsoft.com/office/officeart/2005/8/layout/hChevron3"/>
    <dgm:cxn modelId="{F26FA463-7717-44AA-B363-CCF6B1022985}" type="presParOf" srcId="{B1633504-7DBD-4B73-9132-BAB243F81329}" destId="{0570D687-F138-4E43-A745-27B80EB81BDE}" srcOrd="10"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F618C6-0133-4A56-91D9-328320DCF4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BFA67E3-75A1-4D7E-8490-79942B74BC67}">
      <dgm:prSet/>
      <dgm:spPr/>
      <dgm:t>
        <a:bodyPr/>
        <a:lstStyle/>
        <a:p>
          <a:pPr>
            <a:lnSpc>
              <a:spcPct val="100000"/>
            </a:lnSpc>
          </a:pPr>
          <a:r>
            <a:rPr lang="en-GB"/>
            <a:t>4.6 million could access mental healthcare services due to the NHS’ 2011 long-term plan (UK Parliament, 2023). </a:t>
          </a:r>
          <a:endParaRPr lang="en-US"/>
        </a:p>
      </dgm:t>
    </dgm:pt>
    <dgm:pt modelId="{9051AA5C-3CDF-4240-9D78-B10715F8184B}" type="parTrans" cxnId="{551901D7-8FDC-448F-8FBD-AA9C8C04559C}">
      <dgm:prSet/>
      <dgm:spPr/>
      <dgm:t>
        <a:bodyPr/>
        <a:lstStyle/>
        <a:p>
          <a:endParaRPr lang="en-US"/>
        </a:p>
      </dgm:t>
    </dgm:pt>
    <dgm:pt modelId="{1A750457-C465-45BD-B99D-DEDDFD545AEF}" type="sibTrans" cxnId="{551901D7-8FDC-448F-8FBD-AA9C8C04559C}">
      <dgm:prSet/>
      <dgm:spPr/>
      <dgm:t>
        <a:bodyPr/>
        <a:lstStyle/>
        <a:p>
          <a:endParaRPr lang="en-US"/>
        </a:p>
      </dgm:t>
    </dgm:pt>
    <dgm:pt modelId="{2272DB84-2D87-4AC1-A44D-FDABC51DB588}">
      <dgm:prSet/>
      <dgm:spPr/>
      <dgm:t>
        <a:bodyPr/>
        <a:lstStyle/>
        <a:p>
          <a:pPr>
            <a:lnSpc>
              <a:spcPct val="100000"/>
            </a:lnSpc>
          </a:pPr>
          <a:r>
            <a:rPr lang="en-GB"/>
            <a:t>Treatment gap is still present. </a:t>
          </a:r>
          <a:endParaRPr lang="en-US"/>
        </a:p>
      </dgm:t>
    </dgm:pt>
    <dgm:pt modelId="{059AC3D5-5CAF-4EAE-BE3A-1CDC3FF2D036}" type="parTrans" cxnId="{9A5AFAB1-0020-48D1-96DE-966436576549}">
      <dgm:prSet/>
      <dgm:spPr/>
      <dgm:t>
        <a:bodyPr/>
        <a:lstStyle/>
        <a:p>
          <a:endParaRPr lang="en-US"/>
        </a:p>
      </dgm:t>
    </dgm:pt>
    <dgm:pt modelId="{E493468B-A0F3-4541-9D77-1811718B2408}" type="sibTrans" cxnId="{9A5AFAB1-0020-48D1-96DE-966436576549}">
      <dgm:prSet/>
      <dgm:spPr/>
      <dgm:t>
        <a:bodyPr/>
        <a:lstStyle/>
        <a:p>
          <a:endParaRPr lang="en-US"/>
        </a:p>
      </dgm:t>
    </dgm:pt>
    <dgm:pt modelId="{BA622793-921D-4F92-9856-ABA0C853347F}">
      <dgm:prSet/>
      <dgm:spPr/>
      <dgm:t>
        <a:bodyPr/>
        <a:lstStyle/>
        <a:p>
          <a:pPr>
            <a:lnSpc>
              <a:spcPct val="100000"/>
            </a:lnSpc>
          </a:pPr>
          <a:r>
            <a:rPr lang="en-GB"/>
            <a:t>In 2015, NHS created time standards for eating disorders, psychosis and talking therapy services (UK Parliament, 2023). </a:t>
          </a:r>
          <a:endParaRPr lang="en-US"/>
        </a:p>
      </dgm:t>
    </dgm:pt>
    <dgm:pt modelId="{4E540190-650A-478F-8A5D-B6B35549F437}" type="parTrans" cxnId="{614D4E33-7FCB-4734-A386-FC93A6EDA45D}">
      <dgm:prSet/>
      <dgm:spPr/>
      <dgm:t>
        <a:bodyPr/>
        <a:lstStyle/>
        <a:p>
          <a:endParaRPr lang="en-US"/>
        </a:p>
      </dgm:t>
    </dgm:pt>
    <dgm:pt modelId="{A5CFBABD-B0F5-437E-9ADF-4905DAAF1054}" type="sibTrans" cxnId="{614D4E33-7FCB-4734-A386-FC93A6EDA45D}">
      <dgm:prSet/>
      <dgm:spPr/>
      <dgm:t>
        <a:bodyPr/>
        <a:lstStyle/>
        <a:p>
          <a:endParaRPr lang="en-US"/>
        </a:p>
      </dgm:t>
    </dgm:pt>
    <dgm:pt modelId="{9960E6EF-6828-4508-B94F-07BD3A3D3AB3}">
      <dgm:prSet/>
      <dgm:spPr/>
      <dgm:t>
        <a:bodyPr/>
        <a:lstStyle/>
        <a:p>
          <a:pPr>
            <a:lnSpc>
              <a:spcPct val="100000"/>
            </a:lnSpc>
          </a:pPr>
          <a:r>
            <a:rPr lang="en-GB"/>
            <a:t>Other illnesses are overlooked.</a:t>
          </a:r>
          <a:endParaRPr lang="en-US"/>
        </a:p>
      </dgm:t>
    </dgm:pt>
    <dgm:pt modelId="{9C668C37-2A29-4127-96ED-41AAD6103099}" type="parTrans" cxnId="{E98333E9-F7A0-4A07-ACBC-34ED991366B1}">
      <dgm:prSet/>
      <dgm:spPr/>
      <dgm:t>
        <a:bodyPr/>
        <a:lstStyle/>
        <a:p>
          <a:endParaRPr lang="en-US"/>
        </a:p>
      </dgm:t>
    </dgm:pt>
    <dgm:pt modelId="{10A4E8DB-DEE5-4912-B634-F5744D05991B}" type="sibTrans" cxnId="{E98333E9-F7A0-4A07-ACBC-34ED991366B1}">
      <dgm:prSet/>
      <dgm:spPr/>
      <dgm:t>
        <a:bodyPr/>
        <a:lstStyle/>
        <a:p>
          <a:endParaRPr lang="en-US"/>
        </a:p>
      </dgm:t>
    </dgm:pt>
    <dgm:pt modelId="{CEE31E80-C100-4B48-B033-E3F0180655BF}" type="pres">
      <dgm:prSet presAssocID="{51F618C6-0133-4A56-91D9-328320DCF491}" presName="root" presStyleCnt="0">
        <dgm:presLayoutVars>
          <dgm:dir/>
          <dgm:resizeHandles val="exact"/>
        </dgm:presLayoutVars>
      </dgm:prSet>
      <dgm:spPr/>
    </dgm:pt>
    <dgm:pt modelId="{5C589856-6498-49ED-ABFD-14B1D5509AA8}" type="pres">
      <dgm:prSet presAssocID="{EBFA67E3-75A1-4D7E-8490-79942B74BC67}" presName="compNode" presStyleCnt="0"/>
      <dgm:spPr/>
    </dgm:pt>
    <dgm:pt modelId="{F606F3C9-CDF3-4DAF-9DFD-602F99A9FFA6}" type="pres">
      <dgm:prSet presAssocID="{EBFA67E3-75A1-4D7E-8490-79942B74BC67}" presName="bgRect" presStyleLbl="bgShp" presStyleIdx="0" presStyleCnt="4"/>
      <dgm:spPr/>
    </dgm:pt>
    <dgm:pt modelId="{20D3A4B9-6CD6-4DC5-A1F8-1314F1343115}" type="pres">
      <dgm:prSet presAssocID="{EBFA67E3-75A1-4D7E-8490-79942B74BC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F9CE2851-95C6-4FEB-B223-2DD3F086A846}" type="pres">
      <dgm:prSet presAssocID="{EBFA67E3-75A1-4D7E-8490-79942B74BC67}" presName="spaceRect" presStyleCnt="0"/>
      <dgm:spPr/>
    </dgm:pt>
    <dgm:pt modelId="{4C814633-6720-49BF-8977-3A206263F5C8}" type="pres">
      <dgm:prSet presAssocID="{EBFA67E3-75A1-4D7E-8490-79942B74BC67}" presName="parTx" presStyleLbl="revTx" presStyleIdx="0" presStyleCnt="4">
        <dgm:presLayoutVars>
          <dgm:chMax val="0"/>
          <dgm:chPref val="0"/>
        </dgm:presLayoutVars>
      </dgm:prSet>
      <dgm:spPr/>
    </dgm:pt>
    <dgm:pt modelId="{97D901A9-987B-4437-ADEC-74CFD4651F52}" type="pres">
      <dgm:prSet presAssocID="{1A750457-C465-45BD-B99D-DEDDFD545AEF}" presName="sibTrans" presStyleCnt="0"/>
      <dgm:spPr/>
    </dgm:pt>
    <dgm:pt modelId="{636E0218-81C9-4D42-BF50-E7547F4FAE1A}" type="pres">
      <dgm:prSet presAssocID="{2272DB84-2D87-4AC1-A44D-FDABC51DB588}" presName="compNode" presStyleCnt="0"/>
      <dgm:spPr/>
    </dgm:pt>
    <dgm:pt modelId="{64BC781A-801B-4E2A-A772-D03EE564D566}" type="pres">
      <dgm:prSet presAssocID="{2272DB84-2D87-4AC1-A44D-FDABC51DB588}" presName="bgRect" presStyleLbl="bgShp" presStyleIdx="1" presStyleCnt="4"/>
      <dgm:spPr/>
    </dgm:pt>
    <dgm:pt modelId="{8E544932-8821-436D-ADAB-B10FCAD1C4C3}" type="pres">
      <dgm:prSet presAssocID="{2272DB84-2D87-4AC1-A44D-FDABC51DB58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02A691D6-228F-49BA-987A-4CE4849686E9}" type="pres">
      <dgm:prSet presAssocID="{2272DB84-2D87-4AC1-A44D-FDABC51DB588}" presName="spaceRect" presStyleCnt="0"/>
      <dgm:spPr/>
    </dgm:pt>
    <dgm:pt modelId="{1661A342-F8E2-47DB-AB25-702CA53D9D6F}" type="pres">
      <dgm:prSet presAssocID="{2272DB84-2D87-4AC1-A44D-FDABC51DB588}" presName="parTx" presStyleLbl="revTx" presStyleIdx="1" presStyleCnt="4">
        <dgm:presLayoutVars>
          <dgm:chMax val="0"/>
          <dgm:chPref val="0"/>
        </dgm:presLayoutVars>
      </dgm:prSet>
      <dgm:spPr/>
    </dgm:pt>
    <dgm:pt modelId="{4943E6F6-D42F-46E7-8AD6-B5FA976AF92A}" type="pres">
      <dgm:prSet presAssocID="{E493468B-A0F3-4541-9D77-1811718B2408}" presName="sibTrans" presStyleCnt="0"/>
      <dgm:spPr/>
    </dgm:pt>
    <dgm:pt modelId="{6DDE577F-94E1-474A-AA1A-AEA57B579A58}" type="pres">
      <dgm:prSet presAssocID="{BA622793-921D-4F92-9856-ABA0C853347F}" presName="compNode" presStyleCnt="0"/>
      <dgm:spPr/>
    </dgm:pt>
    <dgm:pt modelId="{DEBA1EF4-665B-4416-ADC9-B511762A6288}" type="pres">
      <dgm:prSet presAssocID="{BA622793-921D-4F92-9856-ABA0C853347F}" presName="bgRect" presStyleLbl="bgShp" presStyleIdx="2" presStyleCnt="4"/>
      <dgm:spPr/>
    </dgm:pt>
    <dgm:pt modelId="{B5DA9A7C-4D41-4161-9F04-5BA0A49B034C}" type="pres">
      <dgm:prSet presAssocID="{BA622793-921D-4F92-9856-ABA0C85334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ard Room"/>
        </a:ext>
      </dgm:extLst>
    </dgm:pt>
    <dgm:pt modelId="{315816C3-72B2-4B73-BD9B-D4E2BEDE047E}" type="pres">
      <dgm:prSet presAssocID="{BA622793-921D-4F92-9856-ABA0C853347F}" presName="spaceRect" presStyleCnt="0"/>
      <dgm:spPr/>
    </dgm:pt>
    <dgm:pt modelId="{E817852D-E629-440F-AE2C-7CE9C58AA8C2}" type="pres">
      <dgm:prSet presAssocID="{BA622793-921D-4F92-9856-ABA0C853347F}" presName="parTx" presStyleLbl="revTx" presStyleIdx="2" presStyleCnt="4">
        <dgm:presLayoutVars>
          <dgm:chMax val="0"/>
          <dgm:chPref val="0"/>
        </dgm:presLayoutVars>
      </dgm:prSet>
      <dgm:spPr/>
    </dgm:pt>
    <dgm:pt modelId="{6CA5EF8E-A065-404F-915B-6A0066B2993A}" type="pres">
      <dgm:prSet presAssocID="{A5CFBABD-B0F5-437E-9ADF-4905DAAF1054}" presName="sibTrans" presStyleCnt="0"/>
      <dgm:spPr/>
    </dgm:pt>
    <dgm:pt modelId="{62A6838A-DDEF-4101-9900-6C48E3462EB9}" type="pres">
      <dgm:prSet presAssocID="{9960E6EF-6828-4508-B94F-07BD3A3D3AB3}" presName="compNode" presStyleCnt="0"/>
      <dgm:spPr/>
    </dgm:pt>
    <dgm:pt modelId="{E2D1A7AE-E3DF-4B08-AC95-90F05AC1523C}" type="pres">
      <dgm:prSet presAssocID="{9960E6EF-6828-4508-B94F-07BD3A3D3AB3}" presName="bgRect" presStyleLbl="bgShp" presStyleIdx="3" presStyleCnt="4"/>
      <dgm:spPr/>
    </dgm:pt>
    <dgm:pt modelId="{E94C2A55-9EBC-4328-A456-00E990D4C171}" type="pres">
      <dgm:prSet presAssocID="{9960E6EF-6828-4508-B94F-07BD3A3D3A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780D616E-35F8-4D7A-B00F-4E89FE751E41}" type="pres">
      <dgm:prSet presAssocID="{9960E6EF-6828-4508-B94F-07BD3A3D3AB3}" presName="spaceRect" presStyleCnt="0"/>
      <dgm:spPr/>
    </dgm:pt>
    <dgm:pt modelId="{9902E057-8692-443D-B2BA-A3D48BE85518}" type="pres">
      <dgm:prSet presAssocID="{9960E6EF-6828-4508-B94F-07BD3A3D3AB3}" presName="parTx" presStyleLbl="revTx" presStyleIdx="3" presStyleCnt="4">
        <dgm:presLayoutVars>
          <dgm:chMax val="0"/>
          <dgm:chPref val="0"/>
        </dgm:presLayoutVars>
      </dgm:prSet>
      <dgm:spPr/>
    </dgm:pt>
  </dgm:ptLst>
  <dgm:cxnLst>
    <dgm:cxn modelId="{614D4E33-7FCB-4734-A386-FC93A6EDA45D}" srcId="{51F618C6-0133-4A56-91D9-328320DCF491}" destId="{BA622793-921D-4F92-9856-ABA0C853347F}" srcOrd="2" destOrd="0" parTransId="{4E540190-650A-478F-8A5D-B6B35549F437}" sibTransId="{A5CFBABD-B0F5-437E-9ADF-4905DAAF1054}"/>
    <dgm:cxn modelId="{4B53F347-30A5-4E75-90FB-C5B4F8824A5E}" type="presOf" srcId="{EBFA67E3-75A1-4D7E-8490-79942B74BC67}" destId="{4C814633-6720-49BF-8977-3A206263F5C8}" srcOrd="0" destOrd="0" presId="urn:microsoft.com/office/officeart/2018/2/layout/IconVerticalSolidList"/>
    <dgm:cxn modelId="{1490C074-B485-4AD4-82B7-9A5E24C6C581}" type="presOf" srcId="{BA622793-921D-4F92-9856-ABA0C853347F}" destId="{E817852D-E629-440F-AE2C-7CE9C58AA8C2}" srcOrd="0" destOrd="0" presId="urn:microsoft.com/office/officeart/2018/2/layout/IconVerticalSolidList"/>
    <dgm:cxn modelId="{CDFF4A8B-07CD-4165-ABA5-3F19EACA7298}" type="presOf" srcId="{51F618C6-0133-4A56-91D9-328320DCF491}" destId="{CEE31E80-C100-4B48-B033-E3F0180655BF}" srcOrd="0" destOrd="0" presId="urn:microsoft.com/office/officeart/2018/2/layout/IconVerticalSolidList"/>
    <dgm:cxn modelId="{7725939C-B9ED-417C-A883-9B94CA0045F3}" type="presOf" srcId="{2272DB84-2D87-4AC1-A44D-FDABC51DB588}" destId="{1661A342-F8E2-47DB-AB25-702CA53D9D6F}" srcOrd="0" destOrd="0" presId="urn:microsoft.com/office/officeart/2018/2/layout/IconVerticalSolidList"/>
    <dgm:cxn modelId="{9A5AFAB1-0020-48D1-96DE-966436576549}" srcId="{51F618C6-0133-4A56-91D9-328320DCF491}" destId="{2272DB84-2D87-4AC1-A44D-FDABC51DB588}" srcOrd="1" destOrd="0" parTransId="{059AC3D5-5CAF-4EAE-BE3A-1CDC3FF2D036}" sibTransId="{E493468B-A0F3-4541-9D77-1811718B2408}"/>
    <dgm:cxn modelId="{551901D7-8FDC-448F-8FBD-AA9C8C04559C}" srcId="{51F618C6-0133-4A56-91D9-328320DCF491}" destId="{EBFA67E3-75A1-4D7E-8490-79942B74BC67}" srcOrd="0" destOrd="0" parTransId="{9051AA5C-3CDF-4240-9D78-B10715F8184B}" sibTransId="{1A750457-C465-45BD-B99D-DEDDFD545AEF}"/>
    <dgm:cxn modelId="{356F8DD7-2782-4E95-8BC8-C0C697180247}" type="presOf" srcId="{9960E6EF-6828-4508-B94F-07BD3A3D3AB3}" destId="{9902E057-8692-443D-B2BA-A3D48BE85518}" srcOrd="0" destOrd="0" presId="urn:microsoft.com/office/officeart/2018/2/layout/IconVerticalSolidList"/>
    <dgm:cxn modelId="{E98333E9-F7A0-4A07-ACBC-34ED991366B1}" srcId="{51F618C6-0133-4A56-91D9-328320DCF491}" destId="{9960E6EF-6828-4508-B94F-07BD3A3D3AB3}" srcOrd="3" destOrd="0" parTransId="{9C668C37-2A29-4127-96ED-41AAD6103099}" sibTransId="{10A4E8DB-DEE5-4912-B634-F5744D05991B}"/>
    <dgm:cxn modelId="{EF5D1A18-68DB-412C-A349-3F1026754E94}" type="presParOf" srcId="{CEE31E80-C100-4B48-B033-E3F0180655BF}" destId="{5C589856-6498-49ED-ABFD-14B1D5509AA8}" srcOrd="0" destOrd="0" presId="urn:microsoft.com/office/officeart/2018/2/layout/IconVerticalSolidList"/>
    <dgm:cxn modelId="{4F99E80D-FF5D-4BDC-B088-84568A073906}" type="presParOf" srcId="{5C589856-6498-49ED-ABFD-14B1D5509AA8}" destId="{F606F3C9-CDF3-4DAF-9DFD-602F99A9FFA6}" srcOrd="0" destOrd="0" presId="urn:microsoft.com/office/officeart/2018/2/layout/IconVerticalSolidList"/>
    <dgm:cxn modelId="{6ABBF254-DE18-4A2B-BB00-C4D872B61F50}" type="presParOf" srcId="{5C589856-6498-49ED-ABFD-14B1D5509AA8}" destId="{20D3A4B9-6CD6-4DC5-A1F8-1314F1343115}" srcOrd="1" destOrd="0" presId="urn:microsoft.com/office/officeart/2018/2/layout/IconVerticalSolidList"/>
    <dgm:cxn modelId="{738975C6-014D-44E5-BC32-A3C7D7D5E834}" type="presParOf" srcId="{5C589856-6498-49ED-ABFD-14B1D5509AA8}" destId="{F9CE2851-95C6-4FEB-B223-2DD3F086A846}" srcOrd="2" destOrd="0" presId="urn:microsoft.com/office/officeart/2018/2/layout/IconVerticalSolidList"/>
    <dgm:cxn modelId="{CA3E1A3A-4E20-4441-B930-00199A28DD12}" type="presParOf" srcId="{5C589856-6498-49ED-ABFD-14B1D5509AA8}" destId="{4C814633-6720-49BF-8977-3A206263F5C8}" srcOrd="3" destOrd="0" presId="urn:microsoft.com/office/officeart/2018/2/layout/IconVerticalSolidList"/>
    <dgm:cxn modelId="{D7E1B267-44C0-4540-93E5-5BA2D9743162}" type="presParOf" srcId="{CEE31E80-C100-4B48-B033-E3F0180655BF}" destId="{97D901A9-987B-4437-ADEC-74CFD4651F52}" srcOrd="1" destOrd="0" presId="urn:microsoft.com/office/officeart/2018/2/layout/IconVerticalSolidList"/>
    <dgm:cxn modelId="{5BDA7CAB-ED3E-48A0-9285-CA32B14CE2DA}" type="presParOf" srcId="{CEE31E80-C100-4B48-B033-E3F0180655BF}" destId="{636E0218-81C9-4D42-BF50-E7547F4FAE1A}" srcOrd="2" destOrd="0" presId="urn:microsoft.com/office/officeart/2018/2/layout/IconVerticalSolidList"/>
    <dgm:cxn modelId="{8BA83CC3-1A6D-4E2B-923A-1DC23E9C51B7}" type="presParOf" srcId="{636E0218-81C9-4D42-BF50-E7547F4FAE1A}" destId="{64BC781A-801B-4E2A-A772-D03EE564D566}" srcOrd="0" destOrd="0" presId="urn:microsoft.com/office/officeart/2018/2/layout/IconVerticalSolidList"/>
    <dgm:cxn modelId="{683ED9B0-22DF-4A1E-8A3B-DA6FF2F1A7D9}" type="presParOf" srcId="{636E0218-81C9-4D42-BF50-E7547F4FAE1A}" destId="{8E544932-8821-436D-ADAB-B10FCAD1C4C3}" srcOrd="1" destOrd="0" presId="urn:microsoft.com/office/officeart/2018/2/layout/IconVerticalSolidList"/>
    <dgm:cxn modelId="{7666015B-3775-4E18-B58D-DA8DBCE5BEF5}" type="presParOf" srcId="{636E0218-81C9-4D42-BF50-E7547F4FAE1A}" destId="{02A691D6-228F-49BA-987A-4CE4849686E9}" srcOrd="2" destOrd="0" presId="urn:microsoft.com/office/officeart/2018/2/layout/IconVerticalSolidList"/>
    <dgm:cxn modelId="{3E25B6B4-DDBE-4CA2-88DA-7DF5B424B1C7}" type="presParOf" srcId="{636E0218-81C9-4D42-BF50-E7547F4FAE1A}" destId="{1661A342-F8E2-47DB-AB25-702CA53D9D6F}" srcOrd="3" destOrd="0" presId="urn:microsoft.com/office/officeart/2018/2/layout/IconVerticalSolidList"/>
    <dgm:cxn modelId="{8745B531-C1A7-4921-AF0E-431094789E45}" type="presParOf" srcId="{CEE31E80-C100-4B48-B033-E3F0180655BF}" destId="{4943E6F6-D42F-46E7-8AD6-B5FA976AF92A}" srcOrd="3" destOrd="0" presId="urn:microsoft.com/office/officeart/2018/2/layout/IconVerticalSolidList"/>
    <dgm:cxn modelId="{6634BCA3-9E68-4BB1-B7C0-BB30023809D8}" type="presParOf" srcId="{CEE31E80-C100-4B48-B033-E3F0180655BF}" destId="{6DDE577F-94E1-474A-AA1A-AEA57B579A58}" srcOrd="4" destOrd="0" presId="urn:microsoft.com/office/officeart/2018/2/layout/IconVerticalSolidList"/>
    <dgm:cxn modelId="{AB73607F-E361-479C-8C1A-6064036DB70E}" type="presParOf" srcId="{6DDE577F-94E1-474A-AA1A-AEA57B579A58}" destId="{DEBA1EF4-665B-4416-ADC9-B511762A6288}" srcOrd="0" destOrd="0" presId="urn:microsoft.com/office/officeart/2018/2/layout/IconVerticalSolidList"/>
    <dgm:cxn modelId="{88923256-75C9-47B1-8279-2307AF1D0F5B}" type="presParOf" srcId="{6DDE577F-94E1-474A-AA1A-AEA57B579A58}" destId="{B5DA9A7C-4D41-4161-9F04-5BA0A49B034C}" srcOrd="1" destOrd="0" presId="urn:microsoft.com/office/officeart/2018/2/layout/IconVerticalSolidList"/>
    <dgm:cxn modelId="{BB480E7F-CC6D-45D2-B8E7-D6AB205AC739}" type="presParOf" srcId="{6DDE577F-94E1-474A-AA1A-AEA57B579A58}" destId="{315816C3-72B2-4B73-BD9B-D4E2BEDE047E}" srcOrd="2" destOrd="0" presId="urn:microsoft.com/office/officeart/2018/2/layout/IconVerticalSolidList"/>
    <dgm:cxn modelId="{71DD1AD7-D67E-4ED0-B855-A1A56140A19E}" type="presParOf" srcId="{6DDE577F-94E1-474A-AA1A-AEA57B579A58}" destId="{E817852D-E629-440F-AE2C-7CE9C58AA8C2}" srcOrd="3" destOrd="0" presId="urn:microsoft.com/office/officeart/2018/2/layout/IconVerticalSolidList"/>
    <dgm:cxn modelId="{E0B61779-B040-4C8A-A6E6-019ED1F79AC2}" type="presParOf" srcId="{CEE31E80-C100-4B48-B033-E3F0180655BF}" destId="{6CA5EF8E-A065-404F-915B-6A0066B2993A}" srcOrd="5" destOrd="0" presId="urn:microsoft.com/office/officeart/2018/2/layout/IconVerticalSolidList"/>
    <dgm:cxn modelId="{56FFEB2F-E23F-47B3-9743-C25DBAECFFE2}" type="presParOf" srcId="{CEE31E80-C100-4B48-B033-E3F0180655BF}" destId="{62A6838A-DDEF-4101-9900-6C48E3462EB9}" srcOrd="6" destOrd="0" presId="urn:microsoft.com/office/officeart/2018/2/layout/IconVerticalSolidList"/>
    <dgm:cxn modelId="{A8051AED-1365-47E3-870B-A3E1E7667463}" type="presParOf" srcId="{62A6838A-DDEF-4101-9900-6C48E3462EB9}" destId="{E2D1A7AE-E3DF-4B08-AC95-90F05AC1523C}" srcOrd="0" destOrd="0" presId="urn:microsoft.com/office/officeart/2018/2/layout/IconVerticalSolidList"/>
    <dgm:cxn modelId="{9EAF0C55-1E6E-46B2-9BC5-EFDCA8460116}" type="presParOf" srcId="{62A6838A-DDEF-4101-9900-6C48E3462EB9}" destId="{E94C2A55-9EBC-4328-A456-00E990D4C171}" srcOrd="1" destOrd="0" presId="urn:microsoft.com/office/officeart/2018/2/layout/IconVerticalSolidList"/>
    <dgm:cxn modelId="{7DAB9797-2CDC-4BCB-B7E7-44A3BF2B1897}" type="presParOf" srcId="{62A6838A-DDEF-4101-9900-6C48E3462EB9}" destId="{780D616E-35F8-4D7A-B00F-4E89FE751E41}" srcOrd="2" destOrd="0" presId="urn:microsoft.com/office/officeart/2018/2/layout/IconVerticalSolidList"/>
    <dgm:cxn modelId="{74F6689B-EDBB-4941-8940-C30DAE7DBF7C}" type="presParOf" srcId="{62A6838A-DDEF-4101-9900-6C48E3462EB9}" destId="{9902E057-8692-443D-B2BA-A3D48BE8551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20F82A-0BB4-4C26-BB91-D1183ADB14E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80D22E8-BE64-472F-8963-A48B0FAB01A0}">
      <dgm:prSet custT="1"/>
      <dgm:spPr/>
      <dgm:t>
        <a:bodyPr/>
        <a:lstStyle/>
        <a:p>
          <a:r>
            <a:rPr lang="en-GB" sz="1100"/>
            <a:t>NHS England uses local funding for mental health.</a:t>
          </a:r>
          <a:endParaRPr lang="en-US" sz="1100"/>
        </a:p>
      </dgm:t>
    </dgm:pt>
    <dgm:pt modelId="{271EE3E0-61E1-46F0-AD8D-3F840C781B8D}" type="parTrans" cxnId="{3E228E32-FF8F-4BB5-8FAB-E51495051135}">
      <dgm:prSet/>
      <dgm:spPr/>
      <dgm:t>
        <a:bodyPr/>
        <a:lstStyle/>
        <a:p>
          <a:endParaRPr lang="en-US"/>
        </a:p>
      </dgm:t>
    </dgm:pt>
    <dgm:pt modelId="{BD6AEFD1-05F3-4330-87A2-90AF0AA12626}" type="sibTrans" cxnId="{3E228E32-FF8F-4BB5-8FAB-E51495051135}">
      <dgm:prSet/>
      <dgm:spPr/>
      <dgm:t>
        <a:bodyPr/>
        <a:lstStyle/>
        <a:p>
          <a:endParaRPr lang="en-US"/>
        </a:p>
      </dgm:t>
    </dgm:pt>
    <dgm:pt modelId="{8D4517C6-F030-480B-8594-785DDCC4F667}">
      <dgm:prSet custT="1"/>
      <dgm:spPr/>
      <dgm:t>
        <a:bodyPr/>
        <a:lstStyle/>
        <a:p>
          <a:r>
            <a:rPr lang="en-GB" sz="1100" dirty="0"/>
            <a:t>It developed the Mental Health Investment Standard.</a:t>
          </a:r>
          <a:endParaRPr lang="en-US" sz="1100" dirty="0"/>
        </a:p>
      </dgm:t>
    </dgm:pt>
    <dgm:pt modelId="{3F7E76BC-FDBE-47CB-A0DE-34F032CDB012}" type="parTrans" cxnId="{8A2B3110-080C-4D20-8535-81ADD424677A}">
      <dgm:prSet/>
      <dgm:spPr/>
      <dgm:t>
        <a:bodyPr/>
        <a:lstStyle/>
        <a:p>
          <a:endParaRPr lang="en-US"/>
        </a:p>
      </dgm:t>
    </dgm:pt>
    <dgm:pt modelId="{9D3DB652-3A55-454E-B5E9-93D310C1581F}" type="sibTrans" cxnId="{8A2B3110-080C-4D20-8535-81ADD424677A}">
      <dgm:prSet/>
      <dgm:spPr/>
      <dgm:t>
        <a:bodyPr/>
        <a:lstStyle/>
        <a:p>
          <a:endParaRPr lang="en-US"/>
        </a:p>
      </dgm:t>
    </dgm:pt>
    <dgm:pt modelId="{2D8C00A4-DBC0-48B2-8B83-01BC2E4AC488}">
      <dgm:prSet custT="1"/>
      <dgm:spPr/>
      <dgm:t>
        <a:bodyPr/>
        <a:lstStyle/>
        <a:p>
          <a:r>
            <a:rPr lang="en-GB" sz="1100" dirty="0"/>
            <a:t>NHS acquired 2.3 billion pounds worth of local investment funds by 2023-24 (NHS England, 2023). </a:t>
          </a:r>
          <a:endParaRPr lang="en-US" sz="1100" dirty="0"/>
        </a:p>
      </dgm:t>
    </dgm:pt>
    <dgm:pt modelId="{A75B7317-0DF0-46E3-A906-9E5C594082C1}" type="parTrans" cxnId="{3BB36B21-3131-4E21-B334-22BEBF12F78F}">
      <dgm:prSet/>
      <dgm:spPr/>
      <dgm:t>
        <a:bodyPr/>
        <a:lstStyle/>
        <a:p>
          <a:endParaRPr lang="en-US"/>
        </a:p>
      </dgm:t>
    </dgm:pt>
    <dgm:pt modelId="{18ED9590-5CD5-4428-B636-0D793D4E6A88}" type="sibTrans" cxnId="{3BB36B21-3131-4E21-B334-22BEBF12F78F}">
      <dgm:prSet/>
      <dgm:spPr/>
      <dgm:t>
        <a:bodyPr/>
        <a:lstStyle/>
        <a:p>
          <a:endParaRPr lang="en-US"/>
        </a:p>
      </dgm:t>
    </dgm:pt>
    <dgm:pt modelId="{04A303E0-2F16-40E5-BF45-7C919C0C2340}" type="pres">
      <dgm:prSet presAssocID="{5920F82A-0BB4-4C26-BB91-D1183ADB14EA}" presName="hierChild1" presStyleCnt="0">
        <dgm:presLayoutVars>
          <dgm:chPref val="1"/>
          <dgm:dir/>
          <dgm:animOne val="branch"/>
          <dgm:animLvl val="lvl"/>
          <dgm:resizeHandles/>
        </dgm:presLayoutVars>
      </dgm:prSet>
      <dgm:spPr/>
    </dgm:pt>
    <dgm:pt modelId="{AEE97C7C-73E8-47CA-8861-F75833B5EC13}" type="pres">
      <dgm:prSet presAssocID="{A80D22E8-BE64-472F-8963-A48B0FAB01A0}" presName="hierRoot1" presStyleCnt="0"/>
      <dgm:spPr/>
    </dgm:pt>
    <dgm:pt modelId="{FC5E998C-D9DC-460B-9F9E-4685792D300B}" type="pres">
      <dgm:prSet presAssocID="{A80D22E8-BE64-472F-8963-A48B0FAB01A0}" presName="composite" presStyleCnt="0"/>
      <dgm:spPr/>
    </dgm:pt>
    <dgm:pt modelId="{9DC8500F-94A3-4353-A411-1023E5DAE495}" type="pres">
      <dgm:prSet presAssocID="{A80D22E8-BE64-472F-8963-A48B0FAB01A0}" presName="background" presStyleLbl="node0" presStyleIdx="0" presStyleCnt="3"/>
      <dgm:spPr/>
    </dgm:pt>
    <dgm:pt modelId="{EBE70203-8AA1-4FEF-B5C8-5970B2C2E605}" type="pres">
      <dgm:prSet presAssocID="{A80D22E8-BE64-472F-8963-A48B0FAB01A0}" presName="text" presStyleLbl="fgAcc0" presStyleIdx="0" presStyleCnt="3">
        <dgm:presLayoutVars>
          <dgm:chPref val="3"/>
        </dgm:presLayoutVars>
      </dgm:prSet>
      <dgm:spPr/>
    </dgm:pt>
    <dgm:pt modelId="{81EBEBE3-E4E2-4A8F-845E-8BBA9BD5B611}" type="pres">
      <dgm:prSet presAssocID="{A80D22E8-BE64-472F-8963-A48B0FAB01A0}" presName="hierChild2" presStyleCnt="0"/>
      <dgm:spPr/>
    </dgm:pt>
    <dgm:pt modelId="{370D145B-8C4E-41F0-9B54-CAEF4AEFB2C9}" type="pres">
      <dgm:prSet presAssocID="{8D4517C6-F030-480B-8594-785DDCC4F667}" presName="hierRoot1" presStyleCnt="0"/>
      <dgm:spPr/>
    </dgm:pt>
    <dgm:pt modelId="{3A38073D-4EB0-476C-896D-4BD95E4ACD7C}" type="pres">
      <dgm:prSet presAssocID="{8D4517C6-F030-480B-8594-785DDCC4F667}" presName="composite" presStyleCnt="0"/>
      <dgm:spPr/>
    </dgm:pt>
    <dgm:pt modelId="{E5CC0BC4-94C7-4EA6-95A7-C5F8787A086B}" type="pres">
      <dgm:prSet presAssocID="{8D4517C6-F030-480B-8594-785DDCC4F667}" presName="background" presStyleLbl="node0" presStyleIdx="1" presStyleCnt="3"/>
      <dgm:spPr/>
    </dgm:pt>
    <dgm:pt modelId="{B7CE99CC-A59A-43E3-BDEF-836E316850FF}" type="pres">
      <dgm:prSet presAssocID="{8D4517C6-F030-480B-8594-785DDCC4F667}" presName="text" presStyleLbl="fgAcc0" presStyleIdx="1" presStyleCnt="3">
        <dgm:presLayoutVars>
          <dgm:chPref val="3"/>
        </dgm:presLayoutVars>
      </dgm:prSet>
      <dgm:spPr/>
    </dgm:pt>
    <dgm:pt modelId="{03C7EB71-4ACB-4334-8F16-08C6A344C09E}" type="pres">
      <dgm:prSet presAssocID="{8D4517C6-F030-480B-8594-785DDCC4F667}" presName="hierChild2" presStyleCnt="0"/>
      <dgm:spPr/>
    </dgm:pt>
    <dgm:pt modelId="{0540AD11-77DF-4B46-AC67-DEB6AF24313E}" type="pres">
      <dgm:prSet presAssocID="{2D8C00A4-DBC0-48B2-8B83-01BC2E4AC488}" presName="hierRoot1" presStyleCnt="0"/>
      <dgm:spPr/>
    </dgm:pt>
    <dgm:pt modelId="{50FD6981-1412-4CDC-B0D5-6F400D01026A}" type="pres">
      <dgm:prSet presAssocID="{2D8C00A4-DBC0-48B2-8B83-01BC2E4AC488}" presName="composite" presStyleCnt="0"/>
      <dgm:spPr/>
    </dgm:pt>
    <dgm:pt modelId="{C764B1B7-1196-4D65-96DD-A47BCFFE267C}" type="pres">
      <dgm:prSet presAssocID="{2D8C00A4-DBC0-48B2-8B83-01BC2E4AC488}" presName="background" presStyleLbl="node0" presStyleIdx="2" presStyleCnt="3"/>
      <dgm:spPr/>
    </dgm:pt>
    <dgm:pt modelId="{62098CA2-C869-4C70-922C-4F66757586B3}" type="pres">
      <dgm:prSet presAssocID="{2D8C00A4-DBC0-48B2-8B83-01BC2E4AC488}" presName="text" presStyleLbl="fgAcc0" presStyleIdx="2" presStyleCnt="3">
        <dgm:presLayoutVars>
          <dgm:chPref val="3"/>
        </dgm:presLayoutVars>
      </dgm:prSet>
      <dgm:spPr/>
    </dgm:pt>
    <dgm:pt modelId="{A07B63EC-18B5-4206-AA1E-AE5EB4C1EAA2}" type="pres">
      <dgm:prSet presAssocID="{2D8C00A4-DBC0-48B2-8B83-01BC2E4AC488}" presName="hierChild2" presStyleCnt="0"/>
      <dgm:spPr/>
    </dgm:pt>
  </dgm:ptLst>
  <dgm:cxnLst>
    <dgm:cxn modelId="{C28F8B09-2F99-40F0-AB61-ADB246A4E9B5}" type="presOf" srcId="{A80D22E8-BE64-472F-8963-A48B0FAB01A0}" destId="{EBE70203-8AA1-4FEF-B5C8-5970B2C2E605}" srcOrd="0" destOrd="0" presId="urn:microsoft.com/office/officeart/2005/8/layout/hierarchy1"/>
    <dgm:cxn modelId="{8A2B3110-080C-4D20-8535-81ADD424677A}" srcId="{5920F82A-0BB4-4C26-BB91-D1183ADB14EA}" destId="{8D4517C6-F030-480B-8594-785DDCC4F667}" srcOrd="1" destOrd="0" parTransId="{3F7E76BC-FDBE-47CB-A0DE-34F032CDB012}" sibTransId="{9D3DB652-3A55-454E-B5E9-93D310C1581F}"/>
    <dgm:cxn modelId="{C7037A14-F5BF-4D0D-BA14-7B5ECEACE9D6}" type="presOf" srcId="{2D8C00A4-DBC0-48B2-8B83-01BC2E4AC488}" destId="{62098CA2-C869-4C70-922C-4F66757586B3}" srcOrd="0" destOrd="0" presId="urn:microsoft.com/office/officeart/2005/8/layout/hierarchy1"/>
    <dgm:cxn modelId="{3BB36B21-3131-4E21-B334-22BEBF12F78F}" srcId="{5920F82A-0BB4-4C26-BB91-D1183ADB14EA}" destId="{2D8C00A4-DBC0-48B2-8B83-01BC2E4AC488}" srcOrd="2" destOrd="0" parTransId="{A75B7317-0DF0-46E3-A906-9E5C594082C1}" sibTransId="{18ED9590-5CD5-4428-B636-0D793D4E6A88}"/>
    <dgm:cxn modelId="{0E406226-EFCB-4BAA-A84B-F26D25436139}" type="presOf" srcId="{8D4517C6-F030-480B-8594-785DDCC4F667}" destId="{B7CE99CC-A59A-43E3-BDEF-836E316850FF}" srcOrd="0" destOrd="0" presId="urn:microsoft.com/office/officeart/2005/8/layout/hierarchy1"/>
    <dgm:cxn modelId="{3E228E32-FF8F-4BB5-8FAB-E51495051135}" srcId="{5920F82A-0BB4-4C26-BB91-D1183ADB14EA}" destId="{A80D22E8-BE64-472F-8963-A48B0FAB01A0}" srcOrd="0" destOrd="0" parTransId="{271EE3E0-61E1-46F0-AD8D-3F840C781B8D}" sibTransId="{BD6AEFD1-05F3-4330-87A2-90AF0AA12626}"/>
    <dgm:cxn modelId="{9DA8EA58-740F-4EBC-A1EB-A1FF187E6375}" type="presOf" srcId="{5920F82A-0BB4-4C26-BB91-D1183ADB14EA}" destId="{04A303E0-2F16-40E5-BF45-7C919C0C2340}" srcOrd="0" destOrd="0" presId="urn:microsoft.com/office/officeart/2005/8/layout/hierarchy1"/>
    <dgm:cxn modelId="{1B7181CE-E3B7-433D-977E-7B99B8D744B9}" type="presParOf" srcId="{04A303E0-2F16-40E5-BF45-7C919C0C2340}" destId="{AEE97C7C-73E8-47CA-8861-F75833B5EC13}" srcOrd="0" destOrd="0" presId="urn:microsoft.com/office/officeart/2005/8/layout/hierarchy1"/>
    <dgm:cxn modelId="{AECFE62A-E41A-4D7F-A2FA-3DEF4F96ADD3}" type="presParOf" srcId="{AEE97C7C-73E8-47CA-8861-F75833B5EC13}" destId="{FC5E998C-D9DC-460B-9F9E-4685792D300B}" srcOrd="0" destOrd="0" presId="urn:microsoft.com/office/officeart/2005/8/layout/hierarchy1"/>
    <dgm:cxn modelId="{13BD6C67-1783-4886-AFE2-D7ABEC941117}" type="presParOf" srcId="{FC5E998C-D9DC-460B-9F9E-4685792D300B}" destId="{9DC8500F-94A3-4353-A411-1023E5DAE495}" srcOrd="0" destOrd="0" presId="urn:microsoft.com/office/officeart/2005/8/layout/hierarchy1"/>
    <dgm:cxn modelId="{99CDF4D5-AAB3-4D2A-BA35-7D91DC03C77E}" type="presParOf" srcId="{FC5E998C-D9DC-460B-9F9E-4685792D300B}" destId="{EBE70203-8AA1-4FEF-B5C8-5970B2C2E605}" srcOrd="1" destOrd="0" presId="urn:microsoft.com/office/officeart/2005/8/layout/hierarchy1"/>
    <dgm:cxn modelId="{FF13D076-D111-4181-8EFA-58A0B9117D68}" type="presParOf" srcId="{AEE97C7C-73E8-47CA-8861-F75833B5EC13}" destId="{81EBEBE3-E4E2-4A8F-845E-8BBA9BD5B611}" srcOrd="1" destOrd="0" presId="urn:microsoft.com/office/officeart/2005/8/layout/hierarchy1"/>
    <dgm:cxn modelId="{2C7791B5-622D-4387-9605-31388145161C}" type="presParOf" srcId="{04A303E0-2F16-40E5-BF45-7C919C0C2340}" destId="{370D145B-8C4E-41F0-9B54-CAEF4AEFB2C9}" srcOrd="1" destOrd="0" presId="urn:microsoft.com/office/officeart/2005/8/layout/hierarchy1"/>
    <dgm:cxn modelId="{FA285920-FBF3-4BCB-B06C-B2255BF0CBCE}" type="presParOf" srcId="{370D145B-8C4E-41F0-9B54-CAEF4AEFB2C9}" destId="{3A38073D-4EB0-476C-896D-4BD95E4ACD7C}" srcOrd="0" destOrd="0" presId="urn:microsoft.com/office/officeart/2005/8/layout/hierarchy1"/>
    <dgm:cxn modelId="{1C690836-FD42-481E-92EB-DC90070632E7}" type="presParOf" srcId="{3A38073D-4EB0-476C-896D-4BD95E4ACD7C}" destId="{E5CC0BC4-94C7-4EA6-95A7-C5F8787A086B}" srcOrd="0" destOrd="0" presId="urn:microsoft.com/office/officeart/2005/8/layout/hierarchy1"/>
    <dgm:cxn modelId="{F709AB4B-5637-4E72-AEE1-A384C8EF4864}" type="presParOf" srcId="{3A38073D-4EB0-476C-896D-4BD95E4ACD7C}" destId="{B7CE99CC-A59A-43E3-BDEF-836E316850FF}" srcOrd="1" destOrd="0" presId="urn:microsoft.com/office/officeart/2005/8/layout/hierarchy1"/>
    <dgm:cxn modelId="{0B74C290-1288-4331-88EE-B9BAACBC9986}" type="presParOf" srcId="{370D145B-8C4E-41F0-9B54-CAEF4AEFB2C9}" destId="{03C7EB71-4ACB-4334-8F16-08C6A344C09E}" srcOrd="1" destOrd="0" presId="urn:microsoft.com/office/officeart/2005/8/layout/hierarchy1"/>
    <dgm:cxn modelId="{39162C60-A39F-4520-8D28-1371EBAF8771}" type="presParOf" srcId="{04A303E0-2F16-40E5-BF45-7C919C0C2340}" destId="{0540AD11-77DF-4B46-AC67-DEB6AF24313E}" srcOrd="2" destOrd="0" presId="urn:microsoft.com/office/officeart/2005/8/layout/hierarchy1"/>
    <dgm:cxn modelId="{71238AF2-28A2-4DA7-8A98-13136776C31F}" type="presParOf" srcId="{0540AD11-77DF-4B46-AC67-DEB6AF24313E}" destId="{50FD6981-1412-4CDC-B0D5-6F400D01026A}" srcOrd="0" destOrd="0" presId="urn:microsoft.com/office/officeart/2005/8/layout/hierarchy1"/>
    <dgm:cxn modelId="{6205EC8F-8F6E-4D8D-B4C7-7D9DFCC65E76}" type="presParOf" srcId="{50FD6981-1412-4CDC-B0D5-6F400D01026A}" destId="{C764B1B7-1196-4D65-96DD-A47BCFFE267C}" srcOrd="0" destOrd="0" presId="urn:microsoft.com/office/officeart/2005/8/layout/hierarchy1"/>
    <dgm:cxn modelId="{0B84236F-FD90-4C44-A0B6-4C8E2B6F3BC7}" type="presParOf" srcId="{50FD6981-1412-4CDC-B0D5-6F400D01026A}" destId="{62098CA2-C869-4C70-922C-4F66757586B3}" srcOrd="1" destOrd="0" presId="urn:microsoft.com/office/officeart/2005/8/layout/hierarchy1"/>
    <dgm:cxn modelId="{50C3078A-70FE-4988-A448-695877B99A64}" type="presParOf" srcId="{0540AD11-77DF-4B46-AC67-DEB6AF24313E}" destId="{A07B63EC-18B5-4206-AA1E-AE5EB4C1EA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42B0E-1BF2-4CA6-91BA-56C336864286}">
      <dsp:nvSpPr>
        <dsp:cNvPr id="0" name=""/>
        <dsp:cNvSpPr/>
      </dsp:nvSpPr>
      <dsp:spPr>
        <a:xfrm>
          <a:off x="311379" y="1142964"/>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FF982-FDF9-49CF-8FD2-847A522AD622}">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E83DB2-BFB0-4568-B0BE-129730F0CD4D}">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u="sng" kern="1200"/>
            <a:t>Introduction</a:t>
          </a:r>
          <a:endParaRPr lang="en-US" sz="1100" kern="1200"/>
        </a:p>
      </dsp:txBody>
      <dsp:txXfrm>
        <a:off x="1512" y="2414215"/>
        <a:ext cx="1589062" cy="635625"/>
      </dsp:txXfrm>
    </dsp:sp>
    <dsp:sp modelId="{1D06EF94-58E3-4AAB-8DEB-085663906945}">
      <dsp:nvSpPr>
        <dsp:cNvPr id="0" name=""/>
        <dsp:cNvSpPr/>
      </dsp:nvSpPr>
      <dsp:spPr>
        <a:xfrm>
          <a:off x="2178527" y="1142964"/>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CB710-AD33-4DD3-879B-348AAA82DC2C}">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7EBEF-ED54-492C-9929-70FB0690ECA4}">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u="sng" kern="1200"/>
            <a:t>Rationale for Health Service Area Choice</a:t>
          </a:r>
          <a:endParaRPr lang="en-US" sz="1100" kern="1200"/>
        </a:p>
      </dsp:txBody>
      <dsp:txXfrm>
        <a:off x="1868660" y="2414215"/>
        <a:ext cx="1589062" cy="635625"/>
      </dsp:txXfrm>
    </dsp:sp>
    <dsp:sp modelId="{FE6C51B6-2DDA-4B8A-92D6-E5862D751A2E}">
      <dsp:nvSpPr>
        <dsp:cNvPr id="0" name=""/>
        <dsp:cNvSpPr/>
      </dsp:nvSpPr>
      <dsp:spPr>
        <a:xfrm>
          <a:off x="4045676" y="1142964"/>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BD6DF-63D3-41A8-824E-74ACFE80705C}">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7416B2-9A09-4097-AFE6-75AB5EBC1B0D}">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u="sng" kern="1200"/>
            <a:t>Development of Mental Health Services since the Conception of NHS</a:t>
          </a:r>
          <a:endParaRPr lang="en-US" sz="1100" kern="1200"/>
        </a:p>
      </dsp:txBody>
      <dsp:txXfrm>
        <a:off x="3735809" y="2414215"/>
        <a:ext cx="1589062" cy="635625"/>
      </dsp:txXfrm>
    </dsp:sp>
    <dsp:sp modelId="{5A6EDC31-406C-4480-9475-F1719A70E5F6}">
      <dsp:nvSpPr>
        <dsp:cNvPr id="0" name=""/>
        <dsp:cNvSpPr/>
      </dsp:nvSpPr>
      <dsp:spPr>
        <a:xfrm>
          <a:off x="5912824" y="1142964"/>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83B6D-1CDB-45DA-9A55-3E9C91A3EF0E}">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3E0E97-3E3D-4322-8640-BEC6F85B9C8E}">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u="sng" kern="1200"/>
            <a:t>Current Operations of Mental Health Services</a:t>
          </a:r>
          <a:endParaRPr lang="en-US" sz="1100" kern="1200"/>
        </a:p>
      </dsp:txBody>
      <dsp:txXfrm>
        <a:off x="5602957" y="2414215"/>
        <a:ext cx="1589062" cy="635625"/>
      </dsp:txXfrm>
    </dsp:sp>
    <dsp:sp modelId="{E4155428-D89F-408C-B2E5-F93DD0587DB1}">
      <dsp:nvSpPr>
        <dsp:cNvPr id="0" name=""/>
        <dsp:cNvSpPr/>
      </dsp:nvSpPr>
      <dsp:spPr>
        <a:xfrm>
          <a:off x="7779973" y="1142964"/>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953EA-50D0-456E-B292-9A2F5EC2610E}">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77B42B-4D1E-4E1C-AD91-EB1BF665DE4E}">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u="sng" kern="1200"/>
            <a:t>Comparison of Current Services with the Past</a:t>
          </a:r>
          <a:endParaRPr lang="en-US" sz="1100" kern="1200"/>
        </a:p>
      </dsp:txBody>
      <dsp:txXfrm>
        <a:off x="7470105" y="2414215"/>
        <a:ext cx="1589062" cy="635625"/>
      </dsp:txXfrm>
    </dsp:sp>
    <dsp:sp modelId="{5DBD1CAB-B8AF-4ABC-B3E2-E26DAF40FADD}">
      <dsp:nvSpPr>
        <dsp:cNvPr id="0" name=""/>
        <dsp:cNvSpPr/>
      </dsp:nvSpPr>
      <dsp:spPr>
        <a:xfrm>
          <a:off x="9647121" y="1142964"/>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1B37B-8DE0-4F97-8ADD-7925BCEDCE23}">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A38391-D10A-4980-BC49-A093DEA5539C}">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u="sng" kern="1200"/>
            <a:t>Conclusion</a:t>
          </a:r>
          <a:endParaRPr lang="en-US" sz="1100" kern="1200"/>
        </a:p>
      </dsp:txBody>
      <dsp:txXfrm>
        <a:off x="9337254" y="2414215"/>
        <a:ext cx="1589062" cy="6356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3A1269-23B9-4B59-B833-AD5AB929ED2F}">
      <dsp:nvSpPr>
        <dsp:cNvPr id="0" name=""/>
        <dsp:cNvSpPr/>
      </dsp:nvSpPr>
      <dsp:spPr>
        <a:xfrm>
          <a:off x="1297" y="1613473"/>
          <a:ext cx="2125968" cy="850387"/>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8674"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kern="1200"/>
            <a:t>Mental health issues  are complex due to stigma. </a:t>
          </a:r>
          <a:endParaRPr lang="en-US" sz="1100" kern="1200"/>
        </a:p>
      </dsp:txBody>
      <dsp:txXfrm>
        <a:off x="1297" y="1613473"/>
        <a:ext cx="1913371" cy="850387"/>
      </dsp:txXfrm>
    </dsp:sp>
    <dsp:sp modelId="{84E29243-B705-4F20-BB4D-2BF38D99DB55}">
      <dsp:nvSpPr>
        <dsp:cNvPr id="0" name=""/>
        <dsp:cNvSpPr/>
      </dsp:nvSpPr>
      <dsp:spPr>
        <a:xfrm>
          <a:off x="1702072" y="1613473"/>
          <a:ext cx="2125968" cy="850387"/>
        </a:xfrm>
        <a:prstGeom prst="chevron">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kern="1200"/>
            <a:t>The UK society possesses stereotypical views of mental illness. </a:t>
          </a:r>
          <a:endParaRPr lang="en-US" sz="1100" kern="1200"/>
        </a:p>
      </dsp:txBody>
      <dsp:txXfrm>
        <a:off x="2127266" y="1613473"/>
        <a:ext cx="1275581" cy="850387"/>
      </dsp:txXfrm>
    </dsp:sp>
    <dsp:sp modelId="{A6FA4D3A-BAAE-4892-AFC8-AF2FCCF99942}">
      <dsp:nvSpPr>
        <dsp:cNvPr id="0" name=""/>
        <dsp:cNvSpPr/>
      </dsp:nvSpPr>
      <dsp:spPr>
        <a:xfrm>
          <a:off x="3402848" y="1613473"/>
          <a:ext cx="2125968" cy="850387"/>
        </a:xfrm>
        <a:prstGeom prst="chevron">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kern="1200"/>
            <a:t>Institutional stigma needs to be targeted (Edwards and Kotera, 2021). </a:t>
          </a:r>
          <a:endParaRPr lang="en-US" sz="1100" kern="1200"/>
        </a:p>
      </dsp:txBody>
      <dsp:txXfrm>
        <a:off x="3828042" y="1613473"/>
        <a:ext cx="1275581" cy="850387"/>
      </dsp:txXfrm>
    </dsp:sp>
    <dsp:sp modelId="{41137F41-249E-4C92-8186-D35D434E8643}">
      <dsp:nvSpPr>
        <dsp:cNvPr id="0" name=""/>
        <dsp:cNvSpPr/>
      </dsp:nvSpPr>
      <dsp:spPr>
        <a:xfrm>
          <a:off x="5103623" y="1613473"/>
          <a:ext cx="2125968" cy="850387"/>
        </a:xfrm>
        <a:prstGeom prst="chevron">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kern="1200"/>
            <a:t>88% of people with mental illness faces stigma (Gill, 2023). </a:t>
          </a:r>
          <a:endParaRPr lang="en-US" sz="1100" kern="1200"/>
        </a:p>
      </dsp:txBody>
      <dsp:txXfrm>
        <a:off x="5528817" y="1613473"/>
        <a:ext cx="1275581" cy="850387"/>
      </dsp:txXfrm>
    </dsp:sp>
    <dsp:sp modelId="{A9625A19-3990-4759-ADAB-9A1064C71EEB}">
      <dsp:nvSpPr>
        <dsp:cNvPr id="0" name=""/>
        <dsp:cNvSpPr/>
      </dsp:nvSpPr>
      <dsp:spPr>
        <a:xfrm>
          <a:off x="6804398" y="1613473"/>
          <a:ext cx="2125968" cy="850387"/>
        </a:xfrm>
        <a:prstGeom prst="chevron">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kern="1200"/>
            <a:t>15% faces job loss (Gill, 2023). </a:t>
          </a:r>
          <a:endParaRPr lang="en-US" sz="1100" kern="1200"/>
        </a:p>
      </dsp:txBody>
      <dsp:txXfrm>
        <a:off x="7229592" y="1613473"/>
        <a:ext cx="1275581" cy="850387"/>
      </dsp:txXfrm>
    </dsp:sp>
    <dsp:sp modelId="{0570D687-F138-4E43-A745-27B80EB81BDE}">
      <dsp:nvSpPr>
        <dsp:cNvPr id="0" name=""/>
        <dsp:cNvSpPr/>
      </dsp:nvSpPr>
      <dsp:spPr>
        <a:xfrm>
          <a:off x="8505173" y="1613473"/>
          <a:ext cx="2125968" cy="850387"/>
        </a:xfrm>
        <a:prstGeom prst="chevron">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kern="1200"/>
            <a:t>This presentation can raise awareness. </a:t>
          </a:r>
          <a:endParaRPr lang="en-US" sz="1100" kern="1200"/>
        </a:p>
      </dsp:txBody>
      <dsp:txXfrm>
        <a:off x="8930367" y="1613473"/>
        <a:ext cx="1275581" cy="8503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6F3C9-CDF3-4DAF-9DFD-602F99A9FFA6}">
      <dsp:nvSpPr>
        <dsp:cNvPr id="0" name=""/>
        <dsp:cNvSpPr/>
      </dsp:nvSpPr>
      <dsp:spPr>
        <a:xfrm>
          <a:off x="0" y="1805"/>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3A4B9-6CD6-4DC5-A1F8-1314F1343115}">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14633-6720-49BF-8977-3A206263F5C8}">
      <dsp:nvSpPr>
        <dsp:cNvPr id="0" name=""/>
        <dsp:cNvSpPr/>
      </dsp:nvSpPr>
      <dsp:spPr>
        <a:xfrm>
          <a:off x="1057183" y="1805"/>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4.6 million could access mental healthcare services due to the NHS’ 2011 long-term plan (UK Parliament, 2023). </a:t>
          </a:r>
          <a:endParaRPr lang="en-US" sz="1500" kern="1200"/>
        </a:p>
      </dsp:txBody>
      <dsp:txXfrm>
        <a:off x="1057183" y="1805"/>
        <a:ext cx="4124416" cy="915310"/>
      </dsp:txXfrm>
    </dsp:sp>
    <dsp:sp modelId="{64BC781A-801B-4E2A-A772-D03EE564D566}">
      <dsp:nvSpPr>
        <dsp:cNvPr id="0" name=""/>
        <dsp:cNvSpPr/>
      </dsp:nvSpPr>
      <dsp:spPr>
        <a:xfrm>
          <a:off x="0" y="1145944"/>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544932-8821-436D-ADAB-B10FCAD1C4C3}">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1A342-F8E2-47DB-AB25-702CA53D9D6F}">
      <dsp:nvSpPr>
        <dsp:cNvPr id="0" name=""/>
        <dsp:cNvSpPr/>
      </dsp:nvSpPr>
      <dsp:spPr>
        <a:xfrm>
          <a:off x="1057183" y="1145944"/>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Treatment gap is still present. </a:t>
          </a:r>
          <a:endParaRPr lang="en-US" sz="1500" kern="1200"/>
        </a:p>
      </dsp:txBody>
      <dsp:txXfrm>
        <a:off x="1057183" y="1145944"/>
        <a:ext cx="4124416" cy="915310"/>
      </dsp:txXfrm>
    </dsp:sp>
    <dsp:sp modelId="{DEBA1EF4-665B-4416-ADC9-B511762A6288}">
      <dsp:nvSpPr>
        <dsp:cNvPr id="0" name=""/>
        <dsp:cNvSpPr/>
      </dsp:nvSpPr>
      <dsp:spPr>
        <a:xfrm>
          <a:off x="0" y="2290082"/>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DA9A7C-4D41-4161-9F04-5BA0A49B034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7852D-E629-440F-AE2C-7CE9C58AA8C2}">
      <dsp:nvSpPr>
        <dsp:cNvPr id="0" name=""/>
        <dsp:cNvSpPr/>
      </dsp:nvSpPr>
      <dsp:spPr>
        <a:xfrm>
          <a:off x="1057183" y="2290082"/>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In 2015, NHS created time standards for eating disorders, psychosis and talking therapy services (UK Parliament, 2023). </a:t>
          </a:r>
          <a:endParaRPr lang="en-US" sz="1500" kern="1200"/>
        </a:p>
      </dsp:txBody>
      <dsp:txXfrm>
        <a:off x="1057183" y="2290082"/>
        <a:ext cx="4124416" cy="915310"/>
      </dsp:txXfrm>
    </dsp:sp>
    <dsp:sp modelId="{E2D1A7AE-E3DF-4B08-AC95-90F05AC1523C}">
      <dsp:nvSpPr>
        <dsp:cNvPr id="0" name=""/>
        <dsp:cNvSpPr/>
      </dsp:nvSpPr>
      <dsp:spPr>
        <a:xfrm>
          <a:off x="0" y="3434221"/>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C2A55-9EBC-4328-A456-00E990D4C17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02E057-8692-443D-B2BA-A3D48BE85518}">
      <dsp:nvSpPr>
        <dsp:cNvPr id="0" name=""/>
        <dsp:cNvSpPr/>
      </dsp:nvSpPr>
      <dsp:spPr>
        <a:xfrm>
          <a:off x="1057183" y="3434221"/>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Other illnesses are overlooked.</a:t>
          </a:r>
          <a:endParaRPr lang="en-US" sz="1500" kern="1200"/>
        </a:p>
      </dsp:txBody>
      <dsp:txXfrm>
        <a:off x="1057183" y="3434221"/>
        <a:ext cx="4124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8500F-94A3-4353-A411-1023E5DAE495}">
      <dsp:nvSpPr>
        <dsp:cNvPr id="0" name=""/>
        <dsp:cNvSpPr/>
      </dsp:nvSpPr>
      <dsp:spPr>
        <a:xfrm>
          <a:off x="0" y="1815425"/>
          <a:ext cx="1525231" cy="9685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70203-8AA1-4FEF-B5C8-5970B2C2E605}">
      <dsp:nvSpPr>
        <dsp:cNvPr id="0" name=""/>
        <dsp:cNvSpPr/>
      </dsp:nvSpPr>
      <dsp:spPr>
        <a:xfrm>
          <a:off x="169470" y="1976422"/>
          <a:ext cx="1525231" cy="9685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NHS England uses local funding for mental health.</a:t>
          </a:r>
          <a:endParaRPr lang="en-US" sz="1100" kern="1200"/>
        </a:p>
      </dsp:txBody>
      <dsp:txXfrm>
        <a:off x="197837" y="2004789"/>
        <a:ext cx="1468497" cy="911788"/>
      </dsp:txXfrm>
    </dsp:sp>
    <dsp:sp modelId="{E5CC0BC4-94C7-4EA6-95A7-C5F8787A086B}">
      <dsp:nvSpPr>
        <dsp:cNvPr id="0" name=""/>
        <dsp:cNvSpPr/>
      </dsp:nvSpPr>
      <dsp:spPr>
        <a:xfrm>
          <a:off x="1864172" y="1815425"/>
          <a:ext cx="1525231" cy="9685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CE99CC-A59A-43E3-BDEF-836E316850FF}">
      <dsp:nvSpPr>
        <dsp:cNvPr id="0" name=""/>
        <dsp:cNvSpPr/>
      </dsp:nvSpPr>
      <dsp:spPr>
        <a:xfrm>
          <a:off x="2033642" y="1976422"/>
          <a:ext cx="1525231" cy="9685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It developed the Mental Health Investment Standard.</a:t>
          </a:r>
          <a:endParaRPr lang="en-US" sz="1100" kern="1200" dirty="0"/>
        </a:p>
      </dsp:txBody>
      <dsp:txXfrm>
        <a:off x="2062009" y="2004789"/>
        <a:ext cx="1468497" cy="911788"/>
      </dsp:txXfrm>
    </dsp:sp>
    <dsp:sp modelId="{C764B1B7-1196-4D65-96DD-A47BCFFE267C}">
      <dsp:nvSpPr>
        <dsp:cNvPr id="0" name=""/>
        <dsp:cNvSpPr/>
      </dsp:nvSpPr>
      <dsp:spPr>
        <a:xfrm>
          <a:off x="3728344" y="1815425"/>
          <a:ext cx="1525231" cy="9685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98CA2-C869-4C70-922C-4F66757586B3}">
      <dsp:nvSpPr>
        <dsp:cNvPr id="0" name=""/>
        <dsp:cNvSpPr/>
      </dsp:nvSpPr>
      <dsp:spPr>
        <a:xfrm>
          <a:off x="3897815" y="1976422"/>
          <a:ext cx="1525231" cy="9685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NHS acquired 2.3 billion pounds worth of local investment funds by 2023-24 (NHS England, 2023). </a:t>
          </a:r>
          <a:endParaRPr lang="en-US" sz="1100" kern="1200" dirty="0"/>
        </a:p>
      </dsp:txBody>
      <dsp:txXfrm>
        <a:off x="3926182" y="2004789"/>
        <a:ext cx="1468497" cy="91178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D7B32-70D8-4EC5-B2FA-9E374C2CC90D}" type="datetimeFigureOut">
              <a:rPr lang="en-GB" smtClean="0"/>
              <a:t>07/03/2024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990F45-78E4-446F-8030-218DB1BDF4A3}" type="slidenum">
              <a:rPr lang="en-GB" smtClean="0"/>
              <a:t>‹#›</a:t>
            </a:fld>
            <a:endParaRPr lang="en-GB"/>
          </a:p>
        </p:txBody>
      </p:sp>
    </p:spTree>
    <p:extLst>
      <p:ext uri="{BB962C8B-B14F-4D97-AF65-F5344CB8AC3E}">
        <p14:creationId xmlns:p14="http://schemas.microsoft.com/office/powerpoint/2010/main" val="3737234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7E6E219-1F54-48B7-836B-DCECA39DEEF8}"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7E6E219-1F54-48B7-836B-DCECA39DEEF8}"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This individual presentation focuses on mental health services as the healthcare service area of choice. It justifies the choice with a rationale. It traces the development of the service from the NHS' origin. It discusses the current services and compares it with the past for understanding the extent of development.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Mental health is a complex area in the medical field and Edwards and Kotera (2021) attributed this complexity to the negative attitudes to mental health issues within society. A stereotypical view of mental illnesses is common in the UK society leading to alienation. Therefore, targeting institutional stigma and enhancing mental health awareness is necessary. 88% of people having severe mental illnesses reported facing stigma. 15% of employees face demotion or dismissal for disclosing their mental health issues (Gill, 2023). The UK media increases misconceptions by aligning mental illnesses with violent incidents (Gill, 2023). </a:t>
            </a:r>
            <a:endParaRPr lang="en-US" sz="1200" kern="1200" dirty="0">
              <a:solidFill>
                <a:schemeClr val="tx1"/>
              </a:solidFill>
              <a:latin typeface="+mn-lt"/>
              <a:ea typeface="+mn-ea"/>
              <a:cs typeface="+mn-cs"/>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National Health Service (NHS) was launched in July of 1948 (BBC, 2023). After the implementation of the NHS, the Mental Health Act of 1952 was enacted for enabling deinstitutionalisation in England. This action was a direct response to the people with mental health issues being compulsorily sent to psychiatric institutions and asylums (Glasby, 2012). The 1890 Lunacy Act dictated the terms for compulsory detention and certification. The 1930 Mental Health Treatment Act enabled patient treatment without certification. People admitted for mental health issues in 1950s, witnessed 40% patients discharged within three months and 80% within one year. In 2010/11, this figure rose to 80% to 95% (Turner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2015). </a:t>
            </a:r>
            <a:endParaRPr lang="en-US" sz="1200" kern="1200" dirty="0">
              <a:solidFill>
                <a:schemeClr val="tx1"/>
              </a:solidFill>
              <a:latin typeface="+mn-lt"/>
              <a:ea typeface="+mn-ea"/>
              <a:cs typeface="+mn-cs"/>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In 1968, the Committee on Local Authority and Allied Personal Social Services reviewed local authorities’ social service functions. It recommended a summation of social work services, welfare services, home help service, children’s departments, social care functions and mental health (The Health Foundation, 2023). In 1971, the UK government granted a supplemental charter to the Royal Medico-Psychological Association that transformed into the Royal College of Psychiatrists (Rcpsych, 2024). Since 2012, this college has launched recruitment campaigns regularly leading to a 50% increase in consulting psychiatrists from the year 2000 (Brown and Ryland, 2019). In 1974, NHS reorganised to integrate general and hospital services with mental health for creating a unified NHS. This NHS expanded across local authorities. In 1983, the UK launched the Mental Health Act for further strengthening protection and support for mentally ill patients. This perpetuated further development of mental health services for children and older adults through the National Service Framework and Everybody’s Business initiatives from 2004 to 2006 (Turner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2015).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Mental health services went through improvements in the current years. In 2011, the UK government intended to achieve parity of esteem between physical health services and mental health services by setting long-term ambitions to improve services and support for people with mental health issues. This action led to an increase in the number of citizens acquiring accessibility from 3.6 million to 4.6 million from 2018-17 to 2021-22. However, eight million people are still struggling with accessibility pointing to a treatment gap (UK Parliament, 2023). The practical problem of mental health service accessibility is improved by NHS England introducing specific waiting time standards in 2015. The time standards applied to three areas of mental health services like eating disorders for young people and children, talking therapy services and early interventions in psychosis services. The waiting time standards do not apply to different areas of mental health and suggest a gap in the current service (UK Parliament, 2023).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NHS England succeeded in meeting its commitments towards acquiring local funding for mental health by increasing the amount of money in integrated care boards. This step led to the rise of the Mental Health Investment Standard. This action further developed in 2019-20 to grow effective</a:t>
            </a:r>
            <a:r>
              <a:rPr lang="en-GB" sz="1200" kern="1200" baseline="0" dirty="0">
                <a:solidFill>
                  <a:schemeClr val="tx1"/>
                </a:solidFill>
                <a:latin typeface="Times New Roman" pitchFamily="18" charset="0"/>
                <a:ea typeface="+mn-ea"/>
                <a:cs typeface="Times New Roman" pitchFamily="18" charset="0"/>
              </a:rPr>
              <a:t> </a:t>
            </a:r>
            <a:r>
              <a:rPr lang="en-GB" sz="1200" kern="1200" dirty="0">
                <a:solidFill>
                  <a:schemeClr val="tx1"/>
                </a:solidFill>
                <a:latin typeface="Times New Roman" pitchFamily="18" charset="0"/>
                <a:ea typeface="+mn-ea"/>
                <a:cs typeface="Times New Roman" pitchFamily="18" charset="0"/>
              </a:rPr>
              <a:t>health funds compared to the overall NHS budget. It led to a 2.3 billion pounds worth of local investment funds by 2023-24. Therefore, the long-term plan of the NHS is increasing its capacity due to the rise in pandemic for enhancing mental health services (NHS England, 2023).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The current parity of esteem between physical health and mental health led to an increase in the number of citizens having access to mental healthcare services. In the past, patients with mental illnesses were sent to asylums for treatment. Such patients were cut off from families and remained there till their death. Moreover, they were kept in asylums for a long time (Glasby, 2012). This system of asylums was not applicable to physical health issues and further established the stigma towards mental health patients.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Times New Roman" pitchFamily="18" charset="0"/>
                <a:ea typeface="+mn-ea"/>
                <a:cs typeface="Times New Roman" pitchFamily="18" charset="0"/>
              </a:rPr>
              <a:t>The adoption of specific waiting time standards for certain mental health issues might increase the prospects of people with mental illnesses seeking consultation. In the past, 23% of mental health patients had to wait 12 weeks before starting treatment. Moreover, 12% of cases witnessed a six month long period and 6% waited for about a year. This long waiting time led to worsening conditions, job loss, debt and family breakdowns (Rcpsych, 2022). However, the current operation is still unsatisfactory as it does not address all mental illnesses. Moreover, the waiting standards are still in progress (UK Parliament, 2023). </a:t>
            </a:r>
            <a:endParaRPr lang="en-US" sz="1200" kern="1200" dirty="0">
              <a:solidFill>
                <a:schemeClr val="tx1"/>
              </a:solidFill>
              <a:latin typeface="Times New Roman" pitchFamily="18" charset="0"/>
              <a:ea typeface="+mn-ea"/>
              <a:cs typeface="Times New Roman" pitchFamily="18" charset="0"/>
            </a:endParaRPr>
          </a:p>
          <a:p>
            <a:r>
              <a:rPr lang="en-GB" sz="1200" kern="1200" dirty="0">
                <a:solidFill>
                  <a:schemeClr val="tx1"/>
                </a:solidFill>
                <a:latin typeface="Times New Roman" pitchFamily="18" charset="0"/>
                <a:ea typeface="+mn-ea"/>
                <a:cs typeface="Times New Roman" pitchFamily="18" charset="0"/>
              </a:rPr>
              <a:t>The efforts taken by NHS England to acquire a mental health budget can increase provisions for mental health in the future. English Clinical Commissioning groups failed to meet the mental health investment standard of the NHS in the past. The actual funding of the core services of the NHS decreased due to new investments regarding specialised services (Moore, 2018). The current funding needs ample improvement to meet the needs of a majority of mental health patients.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In conclusion, the healthcare service area of mental health is a work in progress and requires continuous improvements. The UK is still suffering from mental health stigma despite an increase in the number of people receiving mental health services, standardised waiting times and increased funding. </a:t>
            </a:r>
            <a:endParaRPr lang="en-US" sz="1200" kern="1200" dirty="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87E6E219-1F54-48B7-836B-DCECA39DEEF8}"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7E6E219-1F54-48B7-836B-DCECA39DEEF8}"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7E6E219-1F54-48B7-836B-DCECA39DEEF8}"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7E6E219-1F54-48B7-836B-DCECA39DEEF8}"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B4EC3-F59B-8536-A703-F383E2D063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1D3D1C-7AEA-E502-BB88-23E5620E19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51F3B8-7A0C-DFC6-BB6E-F595CAD9E37A}"/>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5" name="Footer Placeholder 4">
            <a:extLst>
              <a:ext uri="{FF2B5EF4-FFF2-40B4-BE49-F238E27FC236}">
                <a16:creationId xmlns:a16="http://schemas.microsoft.com/office/drawing/2014/main" id="{D53A6492-4D88-3930-B915-1FCBF60FE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99552F-4607-2A8B-2AEE-8EC1C8AD0B3E}"/>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2463722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0DB9-A61F-5961-37BB-DA59563F6D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230F46-9DC3-667C-5646-1F413A149D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EDB1B2-B800-D515-93B1-F4A059DB3A80}"/>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5" name="Footer Placeholder 4">
            <a:extLst>
              <a:ext uri="{FF2B5EF4-FFF2-40B4-BE49-F238E27FC236}">
                <a16:creationId xmlns:a16="http://schemas.microsoft.com/office/drawing/2014/main" id="{DDD47FED-3415-1ACE-2B18-057B51373B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26D929-DF45-A93D-8500-8438350A1281}"/>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1656723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58BEC-1BBF-A6EB-5097-5B991F32B2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5B981-602D-BE6B-D8AB-EEDCB7D501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3ED3DC-F0FE-7D9C-16F1-78EB86F4CD69}"/>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5" name="Footer Placeholder 4">
            <a:extLst>
              <a:ext uri="{FF2B5EF4-FFF2-40B4-BE49-F238E27FC236}">
                <a16:creationId xmlns:a16="http://schemas.microsoft.com/office/drawing/2014/main" id="{1366AD89-DCD5-316E-92FB-8456891856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392FE6-60A2-74F7-8EE7-558CF88C55BA}"/>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992937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11DC-D116-2139-BA56-3B741CE38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0D9602-527A-06D4-21CF-953A7BB040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9B93EF-E2C0-2A9A-7AEA-9758CB789D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075AEF-8541-EF05-84D8-EADD7011D873}"/>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6" name="Footer Placeholder 5">
            <a:extLst>
              <a:ext uri="{FF2B5EF4-FFF2-40B4-BE49-F238E27FC236}">
                <a16:creationId xmlns:a16="http://schemas.microsoft.com/office/drawing/2014/main" id="{2D64906A-3D14-B0B7-085B-3A6B33BAEE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F1E725-8975-765A-8715-F84517187B2F}"/>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163895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C68F-5766-DFAC-2C24-8A166C206E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4D4E05-EF4C-62DF-D01C-535C197D51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75715C-1F2A-0B5B-F055-87A7DE65A1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7DDF26-D7C4-F13F-AB6A-CA2877E8F5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C92CB4-A203-BC05-5145-68C1DB73ED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42A21D-147C-897D-51F7-D815D108F411}"/>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8" name="Footer Placeholder 7">
            <a:extLst>
              <a:ext uri="{FF2B5EF4-FFF2-40B4-BE49-F238E27FC236}">
                <a16:creationId xmlns:a16="http://schemas.microsoft.com/office/drawing/2014/main" id="{C5866428-F123-34F5-539F-9230C04D52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2C2495-0C7E-218A-1C02-990C5937743C}"/>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3452923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074D7-570D-1B20-4FBF-2E928B16A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80ED4E-4A2B-7051-0A7F-D8479A3C3EE0}"/>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4" name="Footer Placeholder 3">
            <a:extLst>
              <a:ext uri="{FF2B5EF4-FFF2-40B4-BE49-F238E27FC236}">
                <a16:creationId xmlns:a16="http://schemas.microsoft.com/office/drawing/2014/main" id="{5AC6BE06-6631-4AE3-06CB-2FFF5A526F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775F68-FD4A-C2D2-5FC3-6DE22708D8BD}"/>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1873401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419DBC-0C76-D810-6885-A25752CE09FE}"/>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3" name="Footer Placeholder 2">
            <a:extLst>
              <a:ext uri="{FF2B5EF4-FFF2-40B4-BE49-F238E27FC236}">
                <a16:creationId xmlns:a16="http://schemas.microsoft.com/office/drawing/2014/main" id="{0EC5A91E-4ED0-0307-BEC8-59777B965F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42B738-5EFB-1C3C-FEAB-E7F0361EA0A1}"/>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1375318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C507-A62D-B25D-EEC9-543499E41B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586457-185A-EAEF-4F6C-667160574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A2F723-E395-7BE1-FF6F-C1764E090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D52F28-8B57-BCAA-3081-BFED38E4FD6E}"/>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6" name="Footer Placeholder 5">
            <a:extLst>
              <a:ext uri="{FF2B5EF4-FFF2-40B4-BE49-F238E27FC236}">
                <a16:creationId xmlns:a16="http://schemas.microsoft.com/office/drawing/2014/main" id="{FD39ECD2-3843-416F-15AB-44EB01D854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7017FA-85B1-D1BF-922A-F110CC829079}"/>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348988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C55E1-9C82-3DFA-C9E0-DB9421A315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A0BD21-6580-E0A4-E121-260BE86D19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7C6F54-85E5-E52D-26F5-C92179E28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03925-9B60-1540-C2CA-3A35EB4B9260}"/>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6" name="Footer Placeholder 5">
            <a:extLst>
              <a:ext uri="{FF2B5EF4-FFF2-40B4-BE49-F238E27FC236}">
                <a16:creationId xmlns:a16="http://schemas.microsoft.com/office/drawing/2014/main" id="{5AE4592A-3971-2821-21BA-0553717033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9222E5-6C1D-49AB-2426-F164A946D528}"/>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1650772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A9C25-A7EA-DCDE-8279-28022E25E9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EE0EC1-1808-CB92-B371-5064FBB6EA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957DFA-3B4B-8E40-5093-F2BD83894D84}"/>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5" name="Footer Placeholder 4">
            <a:extLst>
              <a:ext uri="{FF2B5EF4-FFF2-40B4-BE49-F238E27FC236}">
                <a16:creationId xmlns:a16="http://schemas.microsoft.com/office/drawing/2014/main" id="{77EB37A1-B3CC-3DCC-BD49-98932C88F4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91929F-C2C0-81C9-C339-E3E1CB6223E4}"/>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2112536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036A7E-DA43-5B91-D9D3-102EA771FE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E1809-16D1-2530-0600-F8A6FBCEBB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723454-132B-D57E-CBD5-9A95C37EB40D}"/>
              </a:ext>
            </a:extLst>
          </p:cNvPr>
          <p:cNvSpPr>
            <a:spLocks noGrp="1"/>
          </p:cNvSpPr>
          <p:nvPr>
            <p:ph type="dt" sz="half" idx="10"/>
          </p:nvPr>
        </p:nvSpPr>
        <p:spPr/>
        <p:txBody>
          <a:bodyPr/>
          <a:lstStyle/>
          <a:p>
            <a:fld id="{E31A8FB8-BD75-44A4-B9DB-D6125C7AC47D}" type="datetimeFigureOut">
              <a:rPr lang="en-GB" smtClean="0"/>
              <a:t>07/03/2024</a:t>
            </a:fld>
            <a:endParaRPr lang="en-GB"/>
          </a:p>
        </p:txBody>
      </p:sp>
      <p:sp>
        <p:nvSpPr>
          <p:cNvPr id="5" name="Footer Placeholder 4">
            <a:extLst>
              <a:ext uri="{FF2B5EF4-FFF2-40B4-BE49-F238E27FC236}">
                <a16:creationId xmlns:a16="http://schemas.microsoft.com/office/drawing/2014/main" id="{54CB7FF7-1997-D6B4-F227-4CAEB55153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3ED60-5051-CD31-89D6-ADF444292094}"/>
              </a:ext>
            </a:extLst>
          </p:cNvPr>
          <p:cNvSpPr>
            <a:spLocks noGrp="1"/>
          </p:cNvSpPr>
          <p:nvPr>
            <p:ph type="sldNum" sz="quarter" idx="12"/>
          </p:nvPr>
        </p:nvSpPr>
        <p:spPr/>
        <p:txBody>
          <a:bodyPr/>
          <a:lstStyle/>
          <a:p>
            <a:fld id="{99A85BAB-9F03-429E-B61A-9287E7E9BC0B}" type="slidenum">
              <a:rPr lang="en-GB" smtClean="0"/>
              <a:t>‹#›</a:t>
            </a:fld>
            <a:endParaRPr lang="en-GB"/>
          </a:p>
        </p:txBody>
      </p:sp>
    </p:spTree>
    <p:extLst>
      <p:ext uri="{BB962C8B-B14F-4D97-AF65-F5344CB8AC3E}">
        <p14:creationId xmlns:p14="http://schemas.microsoft.com/office/powerpoint/2010/main" val="3406127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D4B34A-4728-B3AB-5F2E-EFE06E0721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FAF8C9-03F6-F7E5-9DCC-C3D3267F2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86FBD3-4134-1DE5-9BD0-5F5316891B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A8FB8-BD75-44A4-B9DB-D6125C7AC47D}" type="datetimeFigureOut">
              <a:rPr lang="en-GB" smtClean="0"/>
              <a:t>07/03/2024</a:t>
            </a:fld>
            <a:endParaRPr lang="en-GB"/>
          </a:p>
        </p:txBody>
      </p:sp>
      <p:sp>
        <p:nvSpPr>
          <p:cNvPr id="5" name="Footer Placeholder 4">
            <a:extLst>
              <a:ext uri="{FF2B5EF4-FFF2-40B4-BE49-F238E27FC236}">
                <a16:creationId xmlns:a16="http://schemas.microsoft.com/office/drawing/2014/main" id="{CBD0CD3A-75C0-5A9E-3C2D-E6143B7D62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D5E355-FD0D-71A1-3A25-927187C2CC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A85BAB-9F03-429E-B61A-9287E7E9BC0B}" type="slidenum">
              <a:rPr lang="en-GB" smtClean="0"/>
              <a:t>‹#›</a:t>
            </a:fld>
            <a:endParaRPr lang="en-GB"/>
          </a:p>
        </p:txBody>
      </p:sp>
    </p:spTree>
    <p:extLst>
      <p:ext uri="{BB962C8B-B14F-4D97-AF65-F5344CB8AC3E}">
        <p14:creationId xmlns:p14="http://schemas.microsoft.com/office/powerpoint/2010/main" val="2718570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7.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30.jpeg"/><Relationship Id="rId4"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3.jpeg"/></Relationships>
</file>

<file path=ppt/slides/_rels/slide1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26693" y="1030406"/>
            <a:ext cx="8147713" cy="3081242"/>
          </a:xfrm>
        </p:spPr>
        <p:txBody>
          <a:bodyPr anchor="ctr">
            <a:normAutofit/>
          </a:bodyPr>
          <a:lstStyle/>
          <a:p>
            <a:r>
              <a:rPr lang="en-US" sz="4800">
                <a:solidFill>
                  <a:srgbClr val="FFFFFF"/>
                </a:solidFill>
                <a:latin typeface="Times New Roman" pitchFamily="18" charset="0"/>
                <a:cs typeface="Times New Roman" pitchFamily="18" charset="0"/>
              </a:rPr>
              <a:t>Development of Mental Health Service Area</a:t>
            </a:r>
          </a:p>
        </p:txBody>
      </p:sp>
      <p:sp>
        <p:nvSpPr>
          <p:cNvPr id="3" name="Subtitle 2"/>
          <p:cNvSpPr>
            <a:spLocks noGrp="1"/>
          </p:cNvSpPr>
          <p:nvPr>
            <p:ph type="subTitle" idx="1"/>
          </p:nvPr>
        </p:nvSpPr>
        <p:spPr>
          <a:xfrm>
            <a:off x="1559943" y="5171093"/>
            <a:ext cx="9078628" cy="860620"/>
          </a:xfrm>
        </p:spPr>
        <p:txBody>
          <a:bodyPr anchor="ctr">
            <a:normAutofit/>
          </a:bodyPr>
          <a:lstStyle/>
          <a:p>
            <a:r>
              <a:rPr lang="en-US" sz="2200" dirty="0">
                <a:solidFill>
                  <a:srgbClr val="FFFFFF"/>
                </a:solidFill>
                <a:latin typeface="Times New Roman" pitchFamily="18" charset="0"/>
                <a:cs typeface="Times New Roman" pitchFamily="18" charset="0"/>
              </a:rPr>
              <a:t>Student Name: Zita Marciuc</a:t>
            </a:r>
          </a:p>
          <a:p>
            <a:r>
              <a:rPr lang="en-US" sz="2200" dirty="0">
                <a:solidFill>
                  <a:srgbClr val="FFFFFF"/>
                </a:solidFill>
                <a:latin typeface="Times New Roman" pitchFamily="18" charset="0"/>
                <a:cs typeface="Times New Roman" pitchFamily="18" charset="0"/>
              </a:rPr>
              <a:t>Student ID: 2308810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US" sz="2800">
                <a:solidFill>
                  <a:srgbClr val="FFFFFF"/>
                </a:solidFill>
                <a:latin typeface="Times New Roman" pitchFamily="18" charset="0"/>
                <a:cs typeface="Times New Roman" pitchFamily="18" charset="0"/>
              </a:rPr>
              <a:t>Table of Contents</a:t>
            </a:r>
            <a:br>
              <a:rPr lang="en-US" sz="2800">
                <a:solidFill>
                  <a:srgbClr val="FFFFFF"/>
                </a:solidFill>
                <a:latin typeface="Times New Roman" pitchFamily="18" charset="0"/>
                <a:cs typeface="Times New Roman" pitchFamily="18" charset="0"/>
              </a:rPr>
            </a:br>
            <a:endParaRPr lang="en-US" sz="2800">
              <a:solidFill>
                <a:srgbClr val="FFFFFF"/>
              </a:solidFill>
              <a:latin typeface="Times New Roman" pitchFamily="18" charset="0"/>
              <a:cs typeface="Times New Roman" pitchFamily="18" charset="0"/>
            </a:endParaRPr>
          </a:p>
        </p:txBody>
      </p:sp>
      <p:graphicFrame>
        <p:nvGraphicFramePr>
          <p:cNvPr id="5" name="Content Placeholder 2">
            <a:extLst>
              <a:ext uri="{FF2B5EF4-FFF2-40B4-BE49-F238E27FC236}">
                <a16:creationId xmlns:a16="http://schemas.microsoft.com/office/drawing/2014/main" id="{3EBE6B5F-2AC2-ACA7-4857-3349A425A63D}"/>
              </a:ext>
            </a:extLst>
          </p:cNvPr>
          <p:cNvGraphicFramePr>
            <a:graphicFrameLocks noGrp="1"/>
          </p:cNvGraphicFramePr>
          <p:nvPr>
            <p:ph idx="1"/>
            <p:extLst>
              <p:ext uri="{D42A27DB-BD31-4B8C-83A1-F6EECF244321}">
                <p14:modId xmlns:p14="http://schemas.microsoft.com/office/powerpoint/2010/main" val="10061687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31088" y="565739"/>
            <a:ext cx="9745883" cy="1124949"/>
          </a:xfrm>
        </p:spPr>
        <p:txBody>
          <a:bodyPr vert="horz" lIns="91440" tIns="45720" rIns="91440" bIns="45720" rtlCol="0" anchor="ctr">
            <a:normAutofit/>
          </a:bodyPr>
          <a:lstStyle/>
          <a:p>
            <a:r>
              <a:rPr lang="en-US" sz="3700" b="1" kern="1200">
                <a:solidFill>
                  <a:schemeClr val="bg1"/>
                </a:solidFill>
                <a:latin typeface="+mj-lt"/>
                <a:ea typeface="+mj-ea"/>
                <a:cs typeface="+mj-cs"/>
              </a:rPr>
              <a:t>Introduction</a:t>
            </a:r>
            <a:br>
              <a:rPr lang="en-US" sz="3700" kern="1200">
                <a:solidFill>
                  <a:schemeClr val="bg1"/>
                </a:solidFill>
                <a:latin typeface="+mj-lt"/>
                <a:ea typeface="+mj-ea"/>
                <a:cs typeface="+mj-cs"/>
              </a:rPr>
            </a:br>
            <a:endParaRPr lang="en-US" sz="3700" kern="1200">
              <a:solidFill>
                <a:schemeClr val="bg1"/>
              </a:solidFill>
              <a:latin typeface="+mj-lt"/>
              <a:ea typeface="+mj-ea"/>
              <a:cs typeface="+mj-cs"/>
            </a:endParaRPr>
          </a:p>
        </p:txBody>
      </p:sp>
      <p:sp>
        <p:nvSpPr>
          <p:cNvPr id="1033" name="Freeform: Shape 1032">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035" name="Freeform: Shape 1034">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p:cNvSpPr>
          <p:nvPr/>
        </p:nvSpPr>
        <p:spPr>
          <a:xfrm>
            <a:off x="1331088" y="3429000"/>
            <a:ext cx="5201505" cy="2203224"/>
          </a:xfrm>
          <a:prstGeom prst="rect">
            <a:avLst/>
          </a:prstGeom>
        </p:spPr>
        <p:txBody>
          <a:bodyPr/>
          <a:lstStyle/>
          <a:p>
            <a:pPr marL="285750" indent="-285750" defTabSz="667512">
              <a:spcAft>
                <a:spcPts val="600"/>
              </a:spcAft>
              <a:buFont typeface="Arial" panose="020B0604020202020204" pitchFamily="34" charset="0"/>
              <a:buChar char="•"/>
            </a:pPr>
            <a:r>
              <a:rPr lang="en-GB" sz="2400" kern="1200" dirty="0">
                <a:solidFill>
                  <a:schemeClr val="tx1"/>
                </a:solidFill>
                <a:latin typeface="Times New Roman" pitchFamily="18" charset="0"/>
                <a:ea typeface="+mn-ea"/>
                <a:cs typeface="Times New Roman" pitchFamily="18" charset="0"/>
              </a:rPr>
              <a:t>The healthcare service area is mental health services.</a:t>
            </a:r>
          </a:p>
          <a:p>
            <a:pPr marL="285750" indent="-285750" defTabSz="667512">
              <a:spcAft>
                <a:spcPts val="600"/>
              </a:spcAft>
              <a:buFont typeface="Arial" panose="020B0604020202020204" pitchFamily="34" charset="0"/>
              <a:buChar char="•"/>
            </a:pPr>
            <a:r>
              <a:rPr lang="en-GB" sz="2400" kern="1200" dirty="0">
                <a:solidFill>
                  <a:schemeClr val="tx1"/>
                </a:solidFill>
                <a:latin typeface="Times New Roman" pitchFamily="18" charset="0"/>
                <a:ea typeface="+mn-ea"/>
                <a:cs typeface="Times New Roman" pitchFamily="18" charset="0"/>
              </a:rPr>
              <a:t>This presentation traces the development of this service. </a:t>
            </a:r>
          </a:p>
          <a:p>
            <a:pPr marL="285750" indent="-285750" defTabSz="667512">
              <a:spcAft>
                <a:spcPts val="600"/>
              </a:spcAft>
              <a:buFont typeface="Arial" panose="020B0604020202020204" pitchFamily="34" charset="0"/>
              <a:buChar char="•"/>
            </a:pPr>
            <a:r>
              <a:rPr lang="en-GB" sz="2400" kern="1200" dirty="0">
                <a:solidFill>
                  <a:schemeClr val="tx1"/>
                </a:solidFill>
                <a:latin typeface="Times New Roman" pitchFamily="18" charset="0"/>
                <a:ea typeface="+mn-ea"/>
                <a:cs typeface="Times New Roman" pitchFamily="18" charset="0"/>
              </a:rPr>
              <a:t>It compares the past with the present. </a:t>
            </a:r>
          </a:p>
        </p:txBody>
      </p:sp>
      <p:pic>
        <p:nvPicPr>
          <p:cNvPr id="1026" name="Picture 2"/>
          <p:cNvPicPr>
            <a:picLocks noChangeAspect="1" noChangeArrowheads="1"/>
          </p:cNvPicPr>
          <p:nvPr/>
        </p:nvPicPr>
        <p:blipFill>
          <a:blip r:embed="rId3"/>
          <a:srcRect/>
          <a:stretch>
            <a:fillRect/>
          </a:stretch>
        </p:blipFill>
        <p:spPr bwMode="auto">
          <a:xfrm>
            <a:off x="7919981" y="2248038"/>
            <a:ext cx="3433819" cy="2721139"/>
          </a:xfrm>
          <a:prstGeom prst="rect">
            <a:avLst/>
          </a:prstGeom>
          <a:noFill/>
          <a:ln w="9525">
            <a:noFill/>
            <a:miter lim="800000"/>
            <a:headEnd/>
            <a:tailEnd/>
          </a:ln>
          <a:effectLst/>
        </p:spPr>
      </p:pic>
      <p:sp>
        <p:nvSpPr>
          <p:cNvPr id="6" name="Rectangle 5"/>
          <p:cNvSpPr/>
          <p:nvPr/>
        </p:nvSpPr>
        <p:spPr>
          <a:xfrm>
            <a:off x="6532593" y="5123330"/>
            <a:ext cx="3200770" cy="673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US" sz="1314" kern="1200" dirty="0">
                <a:solidFill>
                  <a:schemeClr val="bg1"/>
                </a:solidFill>
                <a:latin typeface="Times New Roman" pitchFamily="18" charset="0"/>
                <a:ea typeface="+mn-ea"/>
                <a:cs typeface="Times New Roman" pitchFamily="18" charset="0"/>
              </a:rPr>
              <a:t>https://www.kcl.ac.uk/news/shifts-to-remote-mental-health-services-continued-after-lockdown-according-to-new-study</a:t>
            </a:r>
            <a:endParaRPr lang="en-US" dirty="0">
              <a:solidFill>
                <a:schemeClr val="bg1"/>
              </a:solidFill>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0" name="Picture 2" descr="People walking past a sign&#10;&#10;Description automatically generated"/>
          <p:cNvPicPr>
            <a:picLocks noGrp="1" noChangeAspect="1" noChangeArrowheads="1"/>
          </p:cNvPicPr>
          <p:nvPr>
            <p:ph sz="half" idx="2"/>
          </p:nvPr>
        </p:nvPicPr>
        <p:blipFill rotWithShape="1">
          <a:blip r:embed="rId3">
            <a:duotone>
              <a:prstClr val="black"/>
              <a:schemeClr val="tx2">
                <a:tint val="45000"/>
                <a:satMod val="400000"/>
              </a:schemeClr>
            </a:duotone>
            <a:alphaModFix amt="25000"/>
          </a:blip>
          <a:srcRect b="4255"/>
          <a:stretch/>
        </p:blipFill>
        <p:spPr bwMode="auto">
          <a:xfrm>
            <a:off x="20" y="10"/>
            <a:ext cx="12191980" cy="6857990"/>
          </a:xfrm>
          <a:prstGeom prst="rect">
            <a:avLst/>
          </a:prstGeom>
          <a:noFill/>
        </p:spPr>
      </p:pic>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a:t>Rationale for Health Service Area Choice</a:t>
            </a:r>
            <a:endParaRPr lang="en-US"/>
          </a:p>
        </p:txBody>
      </p:sp>
      <p:sp>
        <p:nvSpPr>
          <p:cNvPr id="6" name="Rectangle 5"/>
          <p:cNvSpPr/>
          <p:nvPr/>
        </p:nvSpPr>
        <p:spPr>
          <a:xfrm>
            <a:off x="8981440" y="6198235"/>
            <a:ext cx="3078480" cy="589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sz="800" dirty="0">
                <a:latin typeface="Times New Roman" pitchFamily="18" charset="0"/>
                <a:cs typeface="Times New Roman" pitchFamily="18" charset="0"/>
              </a:rPr>
              <a:t>Source: https://www.theguardian.com/commentisfree/2023/may/14/the-definition-of-mental-health-has-been-widened-so-much-that-its-now-almost-meaningless</a:t>
            </a:r>
          </a:p>
        </p:txBody>
      </p:sp>
      <p:graphicFrame>
        <p:nvGraphicFramePr>
          <p:cNvPr id="2052" name="Content Placeholder 2">
            <a:extLst>
              <a:ext uri="{FF2B5EF4-FFF2-40B4-BE49-F238E27FC236}">
                <a16:creationId xmlns:a16="http://schemas.microsoft.com/office/drawing/2014/main" id="{F374EA2D-59E6-9723-6989-0A0A23642863}"/>
              </a:ext>
            </a:extLst>
          </p:cNvPr>
          <p:cNvGraphicFramePr>
            <a:graphicFrameLocks noGrp="1"/>
          </p:cNvGraphicFramePr>
          <p:nvPr>
            <p:ph sz="half" idx="1"/>
            <p:extLst>
              <p:ext uri="{D42A27DB-BD31-4B8C-83A1-F6EECF244321}">
                <p14:modId xmlns:p14="http://schemas.microsoft.com/office/powerpoint/2010/main" val="2953980328"/>
              </p:ext>
            </p:extLst>
          </p:nvPr>
        </p:nvGraphicFramePr>
        <p:xfrm>
          <a:off x="838200" y="1825625"/>
          <a:ext cx="10632440" cy="40773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Rectangle 308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Freeform: Shape 308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9" name="Rectangle 308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2800" b="1" kern="1200">
                <a:solidFill>
                  <a:srgbClr val="FFFFFF"/>
                </a:solidFill>
                <a:latin typeface="+mj-lt"/>
                <a:ea typeface="+mj-ea"/>
                <a:cs typeface="+mj-cs"/>
              </a:rPr>
              <a:t>Development of Mental Health Services since the Conception of NHS</a:t>
            </a:r>
            <a:br>
              <a:rPr lang="en-US" sz="2800" kern="1200">
                <a:solidFill>
                  <a:srgbClr val="FFFFFF"/>
                </a:solidFill>
                <a:latin typeface="+mj-lt"/>
                <a:ea typeface="+mj-ea"/>
                <a:cs typeface="+mj-cs"/>
              </a:rPr>
            </a:br>
            <a:endParaRPr lang="en-US" sz="2800" kern="1200">
              <a:solidFill>
                <a:srgbClr val="FFFFFF"/>
              </a:solidFill>
              <a:latin typeface="+mj-lt"/>
              <a:ea typeface="+mj-ea"/>
              <a:cs typeface="+mj-cs"/>
            </a:endParaRPr>
          </a:p>
        </p:txBody>
      </p:sp>
      <p:sp>
        <p:nvSpPr>
          <p:cNvPr id="3" name="Content Placeholder 2"/>
          <p:cNvSpPr>
            <a:spLocks/>
          </p:cNvSpPr>
          <p:nvPr/>
        </p:nvSpPr>
        <p:spPr>
          <a:xfrm>
            <a:off x="4905052" y="1809553"/>
            <a:ext cx="3715940" cy="3120524"/>
          </a:xfrm>
          <a:prstGeom prst="rect">
            <a:avLst/>
          </a:prstGeom>
        </p:spPr>
        <p:txBody>
          <a:bodyPr>
            <a:normAutofit/>
          </a:bodyPr>
          <a:lstStyle/>
          <a:p>
            <a:pPr marL="285750" indent="-285750" defTabSz="649224">
              <a:spcAft>
                <a:spcPts val="600"/>
              </a:spcAft>
              <a:buFont typeface="Arial" panose="020B0604020202020204" pitchFamily="34" charset="0"/>
              <a:buChar char="•"/>
            </a:pPr>
            <a:r>
              <a:rPr lang="en-US" sz="2000" kern="1200" dirty="0">
                <a:solidFill>
                  <a:schemeClr val="tx1"/>
                </a:solidFill>
                <a:latin typeface="Times New Roman" pitchFamily="18" charset="0"/>
                <a:ea typeface="+mn-ea"/>
                <a:cs typeface="Times New Roman" pitchFamily="18" charset="0"/>
              </a:rPr>
              <a:t>The NHS launched </a:t>
            </a:r>
            <a:r>
              <a:rPr lang="en-GB" sz="2000" kern="1200" dirty="0">
                <a:solidFill>
                  <a:schemeClr val="tx1"/>
                </a:solidFill>
                <a:latin typeface="Times New Roman" pitchFamily="18" charset="0"/>
                <a:ea typeface="+mn-ea"/>
                <a:cs typeface="Times New Roman" pitchFamily="18" charset="0"/>
              </a:rPr>
              <a:t>in July of 1948 (BBC, 2023). </a:t>
            </a:r>
          </a:p>
          <a:p>
            <a:pPr marL="285750" indent="-285750" defTabSz="649224">
              <a:spcAft>
                <a:spcPts val="600"/>
              </a:spcAft>
              <a:buFont typeface="Arial" panose="020B0604020202020204" pitchFamily="34" charset="0"/>
              <a:buChar char="•"/>
            </a:pPr>
            <a:r>
              <a:rPr lang="en-US" sz="2000" kern="1200" dirty="0">
                <a:solidFill>
                  <a:schemeClr val="tx1"/>
                </a:solidFill>
                <a:latin typeface="Times New Roman" pitchFamily="18" charset="0"/>
                <a:ea typeface="+mn-ea"/>
                <a:cs typeface="Times New Roman" pitchFamily="18" charset="0"/>
              </a:rPr>
              <a:t> </a:t>
            </a:r>
            <a:r>
              <a:rPr lang="en-GB" sz="2000" kern="1200" dirty="0">
                <a:solidFill>
                  <a:schemeClr val="tx1"/>
                </a:solidFill>
                <a:latin typeface="Times New Roman" pitchFamily="18" charset="0"/>
                <a:ea typeface="+mn-ea"/>
                <a:cs typeface="Times New Roman" pitchFamily="18" charset="0"/>
              </a:rPr>
              <a:t>The Mental Health Act of 1952 enabled deinstitutionalisation in England (Glasby, 2012). </a:t>
            </a:r>
          </a:p>
          <a:p>
            <a:pPr marL="285750" indent="-285750" defTabSz="649224">
              <a:spcAft>
                <a:spcPts val="600"/>
              </a:spcAft>
              <a:buFont typeface="Arial" panose="020B0604020202020204" pitchFamily="34" charset="0"/>
              <a:buChar char="•"/>
            </a:pPr>
            <a:r>
              <a:rPr lang="en-GB" sz="2000" kern="1200" dirty="0">
                <a:solidFill>
                  <a:schemeClr val="tx1"/>
                </a:solidFill>
                <a:latin typeface="Times New Roman" pitchFamily="18" charset="0"/>
                <a:ea typeface="+mn-ea"/>
                <a:cs typeface="Times New Roman" pitchFamily="18" charset="0"/>
              </a:rPr>
              <a:t>40% patients got discharged within three months (Turner </a:t>
            </a:r>
            <a:r>
              <a:rPr lang="en-GB" sz="2000" i="1" kern="1200" dirty="0">
                <a:solidFill>
                  <a:schemeClr val="tx1"/>
                </a:solidFill>
                <a:latin typeface="Times New Roman" pitchFamily="18" charset="0"/>
                <a:ea typeface="+mn-ea"/>
                <a:cs typeface="Times New Roman" pitchFamily="18" charset="0"/>
              </a:rPr>
              <a:t>et al</a:t>
            </a:r>
            <a:r>
              <a:rPr lang="en-GB" sz="2000" kern="1200" dirty="0">
                <a:solidFill>
                  <a:schemeClr val="tx1"/>
                </a:solidFill>
                <a:latin typeface="Times New Roman" pitchFamily="18" charset="0"/>
                <a:ea typeface="+mn-ea"/>
                <a:cs typeface="Times New Roman" pitchFamily="18" charset="0"/>
              </a:rPr>
              <a:t>., 2015). </a:t>
            </a:r>
          </a:p>
          <a:p>
            <a:pPr>
              <a:spcAft>
                <a:spcPts val="600"/>
              </a:spcAft>
            </a:pPr>
            <a:endParaRPr lang="en-US" dirty="0"/>
          </a:p>
        </p:txBody>
      </p:sp>
      <p:pic>
        <p:nvPicPr>
          <p:cNvPr id="3074" name="Picture 2"/>
          <p:cNvPicPr>
            <a:picLocks noChangeAspect="1" noChangeArrowheads="1"/>
          </p:cNvPicPr>
          <p:nvPr/>
        </p:nvPicPr>
        <p:blipFill>
          <a:blip r:embed="rId3"/>
          <a:srcRect/>
          <a:stretch>
            <a:fillRect/>
          </a:stretch>
        </p:blipFill>
        <p:spPr bwMode="auto">
          <a:xfrm>
            <a:off x="8894223" y="1975768"/>
            <a:ext cx="2677662" cy="2076554"/>
          </a:xfrm>
          <a:prstGeom prst="rect">
            <a:avLst/>
          </a:prstGeom>
          <a:noFill/>
          <a:ln w="9525">
            <a:noFill/>
            <a:miter lim="800000"/>
            <a:headEnd/>
            <a:tailEnd/>
          </a:ln>
          <a:effectLst/>
        </p:spPr>
      </p:pic>
      <p:sp>
        <p:nvSpPr>
          <p:cNvPr id="6" name="Rectangle 5"/>
          <p:cNvSpPr/>
          <p:nvPr/>
        </p:nvSpPr>
        <p:spPr>
          <a:xfrm>
            <a:off x="8784930" y="4325554"/>
            <a:ext cx="2732309" cy="8196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91465" y="170873"/>
            <a:ext cx="9745883" cy="1124949"/>
          </a:xfrm>
        </p:spPr>
        <p:txBody>
          <a:bodyPr vert="horz" lIns="91440" tIns="45720" rIns="91440" bIns="45720" rtlCol="0" anchor="ctr">
            <a:normAutofit/>
          </a:bodyPr>
          <a:lstStyle/>
          <a:p>
            <a:r>
              <a:rPr lang="en-US" sz="2400" b="1" kern="1200" dirty="0">
                <a:solidFill>
                  <a:schemeClr val="bg1"/>
                </a:solidFill>
                <a:latin typeface="+mj-lt"/>
                <a:ea typeface="+mj-ea"/>
                <a:cs typeface="+mj-cs"/>
              </a:rPr>
              <a:t>Development of Mental Health Services since the Conception of NHS (cont...)</a:t>
            </a:r>
            <a:br>
              <a:rPr lang="en-US" sz="2400" kern="1200" dirty="0">
                <a:solidFill>
                  <a:schemeClr val="bg1"/>
                </a:solidFill>
                <a:latin typeface="+mj-lt"/>
                <a:ea typeface="+mj-ea"/>
                <a:cs typeface="+mj-cs"/>
              </a:rPr>
            </a:br>
            <a:endParaRPr lang="en-US" sz="2400" kern="1200" dirty="0">
              <a:solidFill>
                <a:schemeClr val="bg1"/>
              </a:solidFill>
              <a:latin typeface="+mj-lt"/>
              <a:ea typeface="+mj-ea"/>
              <a:cs typeface="+mj-cs"/>
            </a:endParaRPr>
          </a:p>
        </p:txBody>
      </p:sp>
      <p:sp>
        <p:nvSpPr>
          <p:cNvPr id="4105" name="Freeform: Shape 4104">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4107" name="Freeform: Shape 4106">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p:cNvSpPr>
          <p:nvPr/>
        </p:nvSpPr>
        <p:spPr>
          <a:xfrm>
            <a:off x="836767" y="4229099"/>
            <a:ext cx="10620128" cy="1871276"/>
          </a:xfrm>
          <a:prstGeom prst="rect">
            <a:avLst/>
          </a:prstGeom>
        </p:spPr>
        <p:txBody>
          <a:bodyPr>
            <a:normAutofit fontScale="92500" lnSpcReduction="10000"/>
          </a:bodyPr>
          <a:lstStyle/>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The Committee on Local Authority and Allied Personal Social Services recommended the inclusion of mental health in other essential services  in 1968 (The Health Foundation, 2023). </a:t>
            </a:r>
          </a:p>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In 1971, the Royal College of Psychiatrists  were launched (</a:t>
            </a:r>
            <a:r>
              <a:rPr lang="en-GB" sz="1400" kern="1200" dirty="0" err="1">
                <a:solidFill>
                  <a:schemeClr val="tx1"/>
                </a:solidFill>
                <a:latin typeface="Times New Roman" pitchFamily="18" charset="0"/>
                <a:ea typeface="+mn-ea"/>
                <a:cs typeface="Times New Roman" pitchFamily="18" charset="0"/>
              </a:rPr>
              <a:t>Rcpsych</a:t>
            </a:r>
            <a:r>
              <a:rPr lang="en-GB" sz="1400" kern="1200" dirty="0">
                <a:solidFill>
                  <a:schemeClr val="tx1"/>
                </a:solidFill>
                <a:latin typeface="Times New Roman" pitchFamily="18" charset="0"/>
                <a:ea typeface="+mn-ea"/>
                <a:cs typeface="Times New Roman" pitchFamily="18" charset="0"/>
              </a:rPr>
              <a:t>, 2024). </a:t>
            </a:r>
          </a:p>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Its recruitment campaigns from 2012 increased 50% consulting psychiatrists (Brown and Ryland, 2019). </a:t>
            </a:r>
          </a:p>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In 1974, NHS reorganised to unify metal health and general physician services  </a:t>
            </a:r>
          </a:p>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In 1983, UK launched mental health act </a:t>
            </a:r>
          </a:p>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It launched mental health services of children from 2004-2006 (Turner </a:t>
            </a:r>
            <a:r>
              <a:rPr lang="en-GB" sz="1400" i="1" kern="1200" dirty="0">
                <a:solidFill>
                  <a:schemeClr val="tx1"/>
                </a:solidFill>
                <a:latin typeface="Times New Roman" pitchFamily="18" charset="0"/>
                <a:ea typeface="+mn-ea"/>
                <a:cs typeface="Times New Roman" pitchFamily="18" charset="0"/>
              </a:rPr>
              <a:t>et al</a:t>
            </a:r>
            <a:r>
              <a:rPr lang="en-GB" sz="1400" kern="1200" dirty="0">
                <a:solidFill>
                  <a:schemeClr val="tx1"/>
                </a:solidFill>
                <a:latin typeface="Times New Roman" pitchFamily="18" charset="0"/>
                <a:ea typeface="+mn-ea"/>
                <a:cs typeface="Times New Roman" pitchFamily="18" charset="0"/>
              </a:rPr>
              <a:t>., 2015). </a:t>
            </a:r>
          </a:p>
          <a:p>
            <a:pPr marL="171450" indent="-171450" algn="just" defTabSz="640080">
              <a:lnSpc>
                <a:spcPct val="90000"/>
              </a:lnSpc>
              <a:spcAft>
                <a:spcPts val="600"/>
              </a:spcAft>
              <a:buFont typeface="Arial" panose="020B0604020202020204" pitchFamily="34" charset="0"/>
              <a:buChar char="•"/>
            </a:pPr>
            <a:r>
              <a:rPr lang="en-GB" sz="1400" kern="1200" dirty="0">
                <a:solidFill>
                  <a:schemeClr val="tx1"/>
                </a:solidFill>
                <a:latin typeface="Times New Roman" pitchFamily="18" charset="0"/>
                <a:ea typeface="+mn-ea"/>
                <a:cs typeface="Times New Roman" pitchFamily="18" charset="0"/>
              </a:rPr>
              <a:t>Changes are still required. </a:t>
            </a:r>
          </a:p>
        </p:txBody>
      </p:sp>
      <p:pic>
        <p:nvPicPr>
          <p:cNvPr id="4098" name="Picture 2"/>
          <p:cNvPicPr>
            <a:picLocks noChangeAspect="1" noChangeArrowheads="1"/>
          </p:cNvPicPr>
          <p:nvPr/>
        </p:nvPicPr>
        <p:blipFill rotWithShape="1">
          <a:blip r:embed="rId3"/>
          <a:srcRect b="15329"/>
          <a:stretch/>
        </p:blipFill>
        <p:spPr bwMode="auto">
          <a:xfrm>
            <a:off x="3070679" y="1175387"/>
            <a:ext cx="6594182" cy="27743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755804" y="2439077"/>
            <a:ext cx="2213216" cy="3504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40080">
              <a:spcAft>
                <a:spcPts val="600"/>
              </a:spcAft>
            </a:pPr>
            <a:r>
              <a:rPr lang="en-US" sz="700" kern="1200" dirty="0">
                <a:solidFill>
                  <a:schemeClr val="bg1"/>
                </a:solidFill>
                <a:latin typeface="Times New Roman" pitchFamily="18" charset="0"/>
                <a:ea typeface="+mn-ea"/>
                <a:cs typeface="Times New Roman" pitchFamily="18" charset="0"/>
              </a:rPr>
              <a:t>https://www.rcpsych.ac.uk/news-and-features/latest-news/detail/2021/10/06/workforce-shortages-in-mental-health-cause-painfully-long-waits-for-treatment</a:t>
            </a:r>
            <a:endParaRPr lang="en-US" sz="1050" dirty="0">
              <a:solidFill>
                <a:schemeClr val="bg1"/>
              </a:solidFill>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681038"/>
          </a:xfrm>
        </p:spPr>
        <p:txBody>
          <a:bodyPr>
            <a:noAutofit/>
          </a:bodyPr>
          <a:lstStyle/>
          <a:p>
            <a:pPr algn="ctr"/>
            <a:r>
              <a:rPr lang="en-GB" sz="4000" b="1" dirty="0">
                <a:latin typeface="Times New Roman" pitchFamily="18" charset="0"/>
                <a:cs typeface="Times New Roman" pitchFamily="18" charset="0"/>
              </a:rPr>
              <a:t>Current Operations of Mental Health Services</a:t>
            </a:r>
            <a:endParaRPr lang="en-US" sz="4000" dirty="0">
              <a:latin typeface="Times New Roman" pitchFamily="18" charset="0"/>
              <a:cs typeface="Times New Roman" pitchFamily="18" charset="0"/>
            </a:endParaRPr>
          </a:p>
        </p:txBody>
      </p:sp>
      <p:graphicFrame>
        <p:nvGraphicFramePr>
          <p:cNvPr id="5124" name="Content Placeholder 2">
            <a:extLst>
              <a:ext uri="{FF2B5EF4-FFF2-40B4-BE49-F238E27FC236}">
                <a16:creationId xmlns:a16="http://schemas.microsoft.com/office/drawing/2014/main" id="{B6D40E04-D5A5-F7C4-327D-BAFFAB4A4B83}"/>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122" name="Picture 2"/>
          <p:cNvPicPr>
            <a:picLocks noGrp="1" noChangeAspect="1" noChangeArrowheads="1"/>
          </p:cNvPicPr>
          <p:nvPr>
            <p:ph sz="half" idx="2"/>
          </p:nvPr>
        </p:nvPicPr>
        <p:blipFill>
          <a:blip r:embed="rId9"/>
          <a:srcRect/>
          <a:stretch>
            <a:fillRect/>
          </a:stretch>
        </p:blipFill>
        <p:spPr bwMode="auto">
          <a:xfrm>
            <a:off x="6096000" y="681038"/>
            <a:ext cx="6096000" cy="4715774"/>
          </a:xfrm>
          <a:prstGeom prst="rect">
            <a:avLst/>
          </a:prstGeom>
          <a:ln>
            <a:noFill/>
          </a:ln>
          <a:effectLst>
            <a:outerShdw blurRad="190500" algn="tl" rotWithShape="0">
              <a:srgbClr val="000000">
                <a:alpha val="70000"/>
              </a:srgbClr>
            </a:outerShdw>
          </a:effectLst>
        </p:spPr>
      </p:pic>
      <p:sp>
        <p:nvSpPr>
          <p:cNvPr id="6" name="Rectangle 5"/>
          <p:cNvSpPr/>
          <p:nvPr/>
        </p:nvSpPr>
        <p:spPr>
          <a:xfrm>
            <a:off x="8289403" y="6176962"/>
            <a:ext cx="3064397" cy="4166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latin typeface="Times New Roman" pitchFamily="18" charset="0"/>
                <a:cs typeface="Times New Roman" pitchFamily="18" charset="0"/>
              </a:rPr>
              <a:t>https://www.statista.com/chart/27447/nhs-hospital-waiting-times/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238492"/>
          </a:xfrm>
          <a:gradFill>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p:spPr>
        <p:txBody>
          <a:bodyPr>
            <a:noAutofit/>
          </a:bodyPr>
          <a:lstStyle/>
          <a:p>
            <a:pPr algn="ctr"/>
            <a:r>
              <a:rPr lang="en-GB" sz="4000" b="1" dirty="0">
                <a:latin typeface="Times New Roman" pitchFamily="18" charset="0"/>
                <a:cs typeface="Times New Roman" pitchFamily="18" charset="0"/>
              </a:rPr>
              <a:t>Current Operations of Mental Health Services (cont...)</a:t>
            </a:r>
            <a:endParaRPr lang="en-US" sz="4000" dirty="0">
              <a:latin typeface="Times New Roman" pitchFamily="18" charset="0"/>
              <a:cs typeface="Times New Roman" pitchFamily="18" charset="0"/>
            </a:endParaRPr>
          </a:p>
        </p:txBody>
      </p:sp>
      <p:graphicFrame>
        <p:nvGraphicFramePr>
          <p:cNvPr id="6149" name="Content Placeholder 2">
            <a:extLst>
              <a:ext uri="{FF2B5EF4-FFF2-40B4-BE49-F238E27FC236}">
                <a16:creationId xmlns:a16="http://schemas.microsoft.com/office/drawing/2014/main" id="{B99A0332-63A2-0D15-8A87-9FA19AD044DB}"/>
              </a:ext>
            </a:extLst>
          </p:cNvPr>
          <p:cNvGraphicFramePr>
            <a:graphicFrameLocks noGrp="1"/>
          </p:cNvGraphicFramePr>
          <p:nvPr>
            <p:ph sz="half" idx="1"/>
            <p:extLst>
              <p:ext uri="{D42A27DB-BD31-4B8C-83A1-F6EECF244321}">
                <p14:modId xmlns:p14="http://schemas.microsoft.com/office/powerpoint/2010/main" val="408819490"/>
              </p:ext>
            </p:extLst>
          </p:nvPr>
        </p:nvGraphicFramePr>
        <p:xfrm>
          <a:off x="0" y="1825625"/>
          <a:ext cx="5423047" cy="4760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7" name="Picture 3"/>
          <p:cNvPicPr>
            <a:picLocks noGrp="1" noChangeAspect="1" noChangeArrowheads="1"/>
          </p:cNvPicPr>
          <p:nvPr>
            <p:ph sz="half" idx="2"/>
          </p:nvPr>
        </p:nvPicPr>
        <p:blipFill>
          <a:blip r:embed="rId8"/>
          <a:srcRect/>
          <a:stretch>
            <a:fillRect/>
          </a:stretch>
        </p:blipFill>
        <p:spPr bwMode="auto">
          <a:xfrm>
            <a:off x="5423047" y="1238492"/>
            <a:ext cx="6768953" cy="56195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Rectangle 7"/>
          <p:cNvSpPr/>
          <p:nvPr/>
        </p:nvSpPr>
        <p:spPr>
          <a:xfrm>
            <a:off x="3194613" y="6458673"/>
            <a:ext cx="2228434" cy="347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atin typeface="Times New Roman" pitchFamily="18" charset="0"/>
                <a:cs typeface="Times New Roman" pitchFamily="18" charset="0"/>
              </a:rPr>
              <a:t>https://www.bbc.com/news/health-41125009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1" name="Rectangle 104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3400" kern="1200">
                <a:solidFill>
                  <a:srgbClr val="FFFFFF"/>
                </a:solidFill>
                <a:latin typeface="+mj-lt"/>
                <a:ea typeface="+mj-ea"/>
                <a:cs typeface="+mj-cs"/>
              </a:rPr>
              <a:t>Comparison of Current Services with the Past</a:t>
            </a:r>
            <a:br>
              <a:rPr lang="en-US" sz="3400" kern="1200">
                <a:solidFill>
                  <a:srgbClr val="FFFFFF"/>
                </a:solidFill>
                <a:latin typeface="+mj-lt"/>
                <a:ea typeface="+mj-ea"/>
                <a:cs typeface="+mj-cs"/>
              </a:rPr>
            </a:br>
            <a:endParaRPr lang="en-US" sz="3400" kern="1200">
              <a:solidFill>
                <a:srgbClr val="FFFFFF"/>
              </a:solidFill>
              <a:latin typeface="+mj-lt"/>
              <a:ea typeface="+mj-ea"/>
              <a:cs typeface="+mj-cs"/>
            </a:endParaRPr>
          </a:p>
        </p:txBody>
      </p:sp>
      <p:sp>
        <p:nvSpPr>
          <p:cNvPr id="3" name="Content Placeholder 2"/>
          <p:cNvSpPr>
            <a:spLocks/>
          </p:cNvSpPr>
          <p:nvPr/>
        </p:nvSpPr>
        <p:spPr>
          <a:xfrm>
            <a:off x="8212511" y="792952"/>
            <a:ext cx="3736422" cy="3287163"/>
          </a:xfrm>
          <a:prstGeom prst="rect">
            <a:avLst/>
          </a:prstGeom>
          <a:solidFill>
            <a:schemeClr val="bg1">
              <a:alpha val="62000"/>
            </a:schemeClr>
          </a:solidFill>
        </p:spPr>
        <p:txBody>
          <a:bodyPr vert="horz" lIns="91440" tIns="45720" rIns="91440" bIns="45720" rtlCol="0" anchor="t">
            <a:normAutofit fontScale="92500"/>
          </a:bodyPr>
          <a:lstStyle/>
          <a:p>
            <a:pPr marL="342900" indent="-342900" defTabSz="566928">
              <a:spcAft>
                <a:spcPts val="600"/>
              </a:spcAft>
              <a:buFont typeface="Arial" panose="020B0604020202020204" pitchFamily="34" charset="0"/>
              <a:buChar char="•"/>
            </a:pPr>
            <a:r>
              <a:rPr lang="en-US" sz="2400" kern="1200" dirty="0">
                <a:solidFill>
                  <a:schemeClr val="tx1"/>
                </a:solidFill>
                <a:latin typeface="+mn-lt"/>
                <a:ea typeface="+mn-ea"/>
                <a:cs typeface="+mn-cs"/>
              </a:rPr>
              <a:t>The current parity of esteem increase in mental health service access. </a:t>
            </a:r>
          </a:p>
          <a:p>
            <a:pPr marL="342900" indent="-342900" defTabSz="566928">
              <a:spcAft>
                <a:spcPts val="600"/>
              </a:spcAft>
              <a:buFont typeface="Arial" panose="020B0604020202020204" pitchFamily="34" charset="0"/>
              <a:buChar char="•"/>
            </a:pPr>
            <a:r>
              <a:rPr lang="en-US" sz="2400" kern="1200" dirty="0">
                <a:solidFill>
                  <a:schemeClr val="tx1"/>
                </a:solidFill>
                <a:latin typeface="+mn-lt"/>
                <a:ea typeface="+mn-ea"/>
                <a:cs typeface="+mn-cs"/>
              </a:rPr>
              <a:t>Previously sent to asylums. </a:t>
            </a:r>
          </a:p>
          <a:p>
            <a:pPr marL="342900" indent="-342900" defTabSz="566928">
              <a:spcAft>
                <a:spcPts val="600"/>
              </a:spcAft>
              <a:buFont typeface="Arial" panose="020B0604020202020204" pitchFamily="34" charset="0"/>
              <a:buChar char="•"/>
            </a:pPr>
            <a:r>
              <a:rPr lang="en-US" sz="2400" kern="1200" dirty="0">
                <a:solidFill>
                  <a:schemeClr val="tx1"/>
                </a:solidFill>
                <a:latin typeface="+mn-lt"/>
                <a:ea typeface="+mn-ea"/>
                <a:cs typeface="+mn-cs"/>
              </a:rPr>
              <a:t>Patients with physical illnesses were not treated the same (Glasby, 2012). </a:t>
            </a:r>
          </a:p>
        </p:txBody>
      </p:sp>
      <p:sp>
        <p:nvSpPr>
          <p:cNvPr id="6" name="Rectangle 5"/>
          <p:cNvSpPr/>
          <p:nvPr/>
        </p:nvSpPr>
        <p:spPr>
          <a:xfrm>
            <a:off x="4037824" y="4293582"/>
            <a:ext cx="3961914" cy="438477"/>
          </a:xfrm>
          <a:prstGeom prst="rect">
            <a:avLst/>
          </a:pr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566928">
              <a:spcAft>
                <a:spcPts val="372"/>
              </a:spcAft>
            </a:pPr>
            <a:r>
              <a:rPr lang="en-US" sz="806" kern="1200" dirty="0">
                <a:solidFill>
                  <a:schemeClr val="bg1"/>
                </a:solidFill>
                <a:latin typeface="+mn-lt"/>
                <a:ea typeface="+mn-ea"/>
                <a:cs typeface="+mn-cs"/>
              </a:rPr>
              <a:t>https://indepth.nice.org.uk/mental-health-and-the-nhs/index.html</a:t>
            </a:r>
            <a:endParaRPr lang="en-US" sz="1300" dirty="0">
              <a:solidFill>
                <a:schemeClr val="bg1"/>
              </a:solidFill>
            </a:endParaRPr>
          </a:p>
        </p:txBody>
      </p:sp>
      <p:pic>
        <p:nvPicPr>
          <p:cNvPr id="1026" name="Picture 2" descr="Opinion | A Revived Debate Over Asylums - The New York Times">
            <a:extLst>
              <a:ext uri="{FF2B5EF4-FFF2-40B4-BE49-F238E27FC236}">
                <a16:creationId xmlns:a16="http://schemas.microsoft.com/office/drawing/2014/main" id="{44B9A15E-E2E4-9839-0209-2125696F69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7824" y="10133"/>
            <a:ext cx="4037835" cy="428344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Trend Report: Transformation In Mental Health Design - HCD Magazine">
            <a:extLst>
              <a:ext uri="{FF2B5EF4-FFF2-40B4-BE49-F238E27FC236}">
                <a16:creationId xmlns:a16="http://schemas.microsoft.com/office/drawing/2014/main" id="{FA84AD42-341E-4502-495C-06C49E94EB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99748" y="4293582"/>
            <a:ext cx="4192252" cy="25542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25" name="Rectangle 8324">
            <a:extLst>
              <a:ext uri="{FF2B5EF4-FFF2-40B4-BE49-F238E27FC236}">
                <a16:creationId xmlns:a16="http://schemas.microsoft.com/office/drawing/2014/main" id="{74B0B678-CD10-4371-96E5-2706F4579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26" name="Group 8325">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8327" name="Rectangle 8326">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28" name="Rectangle 8327">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29" name="Rectangle 832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121" y="-53191"/>
            <a:ext cx="11338878" cy="564924"/>
          </a:xfrm>
          <a:solidFill>
            <a:schemeClr val="accent1">
              <a:lumMod val="40000"/>
              <a:lumOff val="60000"/>
            </a:schemeClr>
          </a:solidFill>
        </p:spPr>
        <p:txBody>
          <a:bodyPr vert="horz" lIns="91440" tIns="45720" rIns="91440" bIns="45720" rtlCol="0" anchor="b">
            <a:normAutofit/>
          </a:bodyPr>
          <a:lstStyle/>
          <a:p>
            <a:pPr algn="ctr"/>
            <a:r>
              <a:rPr lang="en-US" sz="2500" b="1" dirty="0"/>
              <a:t>Comparison of Current Services with the Past (cont...)</a:t>
            </a:r>
            <a:endParaRPr lang="en-US" sz="2500" dirty="0"/>
          </a:p>
        </p:txBody>
      </p:sp>
      <p:sp>
        <p:nvSpPr>
          <p:cNvPr id="8330" name="Rectangle 8329">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57331" y="2188548"/>
            <a:ext cx="5041025"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7063581" y="2508105"/>
            <a:ext cx="4214018" cy="3557029"/>
          </a:xfrm>
        </p:spPr>
        <p:txBody>
          <a:bodyPr vert="horz" lIns="91440" tIns="45720" rIns="91440" bIns="45720" rtlCol="0" anchor="ctr">
            <a:normAutofit fontScale="92500" lnSpcReduction="10000"/>
          </a:bodyPr>
          <a:lstStyle/>
          <a:p>
            <a:r>
              <a:rPr lang="en-US" sz="2000" dirty="0"/>
              <a:t>In the past, 23% of mental health patients had to wait 12 weeks before starting treatment (</a:t>
            </a:r>
            <a:r>
              <a:rPr lang="en-US" sz="2000" dirty="0" err="1"/>
              <a:t>Rcpsych</a:t>
            </a:r>
            <a:r>
              <a:rPr lang="en-US" sz="2000" dirty="0"/>
              <a:t>, 2022). </a:t>
            </a:r>
          </a:p>
          <a:p>
            <a:r>
              <a:rPr lang="en-US" sz="2000" dirty="0"/>
              <a:t>The current waiting time standards is still under progress (UK Parliament, 2023). </a:t>
            </a:r>
          </a:p>
          <a:p>
            <a:r>
              <a:rPr lang="en-US" sz="2000" dirty="0"/>
              <a:t>In the past, English Clinical Commissioning groups failed to meet the mental health investment standard (Moore, 2018). </a:t>
            </a:r>
          </a:p>
          <a:p>
            <a:r>
              <a:rPr lang="en-US" sz="2000" dirty="0"/>
              <a:t>The current funding also needs improvement. </a:t>
            </a:r>
          </a:p>
        </p:txBody>
      </p:sp>
      <p:sp>
        <p:nvSpPr>
          <p:cNvPr id="6" name="Rectangle 5"/>
          <p:cNvSpPr/>
          <p:nvPr/>
        </p:nvSpPr>
        <p:spPr>
          <a:xfrm>
            <a:off x="7495066" y="900558"/>
            <a:ext cx="3045631" cy="258117"/>
          </a:xfrm>
          <a:prstGeom prst="rect">
            <a:avLst/>
          </a:pr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sz="800" dirty="0">
                <a:solidFill>
                  <a:srgbClr val="FFFFFF"/>
                </a:solidFill>
              </a:rPr>
              <a:t>https://www.tuc.org.uk/sites/default/files/Mentalhealthfundingreport2_0.pdf</a:t>
            </a:r>
          </a:p>
        </p:txBody>
      </p:sp>
      <p:pic>
        <p:nvPicPr>
          <p:cNvPr id="8" name="Picture 7">
            <a:extLst>
              <a:ext uri="{FF2B5EF4-FFF2-40B4-BE49-F238E27FC236}">
                <a16:creationId xmlns:a16="http://schemas.microsoft.com/office/drawing/2014/main" id="{5204FDFC-E96B-6434-94D6-9797E7A72E98}"/>
              </a:ext>
            </a:extLst>
          </p:cNvPr>
          <p:cNvPicPr>
            <a:picLocks noChangeAspect="1"/>
          </p:cNvPicPr>
          <p:nvPr/>
        </p:nvPicPr>
        <p:blipFill>
          <a:blip r:embed="rId3"/>
          <a:stretch>
            <a:fillRect/>
          </a:stretch>
        </p:blipFill>
        <p:spPr>
          <a:xfrm>
            <a:off x="605701" y="631764"/>
            <a:ext cx="6431707" cy="480203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1" y="567158"/>
            <a:ext cx="6002912" cy="1577831"/>
          </a:xfrm>
        </p:spPr>
        <p:txBody>
          <a:bodyPr vert="horz" lIns="91440" tIns="45720" rIns="91440" bIns="45720" rtlCol="0" anchor="b">
            <a:normAutofit/>
          </a:bodyPr>
          <a:lstStyle/>
          <a:p>
            <a:pPr algn="ctr"/>
            <a:r>
              <a:rPr lang="en-US" sz="4000" b="1" kern="1200" dirty="0">
                <a:solidFill>
                  <a:schemeClr val="tx1"/>
                </a:solidFill>
                <a:latin typeface="+mj-lt"/>
                <a:ea typeface="+mj-ea"/>
                <a:cs typeface="+mj-cs"/>
              </a:rPr>
              <a:t>Conclusion</a:t>
            </a:r>
            <a:endParaRPr lang="en-US" sz="4000" kern="1200" dirty="0">
              <a:solidFill>
                <a:schemeClr val="tx1"/>
              </a:solidFill>
              <a:latin typeface="+mj-lt"/>
              <a:ea typeface="+mj-ea"/>
              <a:cs typeface="+mj-cs"/>
            </a:endParaRPr>
          </a:p>
        </p:txBody>
      </p:sp>
      <p:sp>
        <p:nvSpPr>
          <p:cNvPr id="3" name="Content Placeholder 2"/>
          <p:cNvSpPr>
            <a:spLocks noGrp="1"/>
          </p:cNvSpPr>
          <p:nvPr>
            <p:ph sz="half" idx="1"/>
          </p:nvPr>
        </p:nvSpPr>
        <p:spPr>
          <a:xfrm>
            <a:off x="1144924" y="2405894"/>
            <a:ext cx="3843766" cy="4099078"/>
          </a:xfrm>
        </p:spPr>
        <p:txBody>
          <a:bodyPr vert="horz" lIns="91440" tIns="45720" rIns="91440" bIns="45720" rtlCol="0" anchor="t">
            <a:normAutofit lnSpcReduction="10000"/>
          </a:bodyPr>
          <a:lstStyle/>
          <a:p>
            <a:r>
              <a:rPr lang="en-US" sz="2400" dirty="0"/>
              <a:t>Mental health service in the UK is an ever-developing area.</a:t>
            </a:r>
          </a:p>
          <a:p>
            <a:endParaRPr lang="en-US" sz="2400" dirty="0"/>
          </a:p>
          <a:p>
            <a:r>
              <a:rPr lang="en-US" sz="2400" dirty="0"/>
              <a:t>The UK is still suffering from mental health stigma. </a:t>
            </a:r>
          </a:p>
          <a:p>
            <a:endParaRPr lang="en-US" sz="2400" dirty="0"/>
          </a:p>
          <a:p>
            <a:r>
              <a:rPr lang="en-US" sz="2400" dirty="0"/>
              <a:t>However, people are currently seeking more treatment.</a:t>
            </a:r>
          </a:p>
        </p:txBody>
      </p:sp>
      <p:sp>
        <p:nvSpPr>
          <p:cNvPr id="9225" name="Rectangle 92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9" name="Rectangle 92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Rectangle 92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p:nvSpPr>
        <p:spPr>
          <a:xfrm>
            <a:off x="7075966" y="5361207"/>
            <a:ext cx="5116033" cy="414560"/>
          </a:xfrm>
          <a:prstGeom prst="rect">
            <a:avLst/>
          </a:pr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sz="1150" dirty="0">
                <a:solidFill>
                  <a:srgbClr val="FFFFFF"/>
                </a:solidFill>
              </a:rPr>
              <a:t>https://www.childrens.com/health-wellness/5-ways-to-end-mental-health-stigma</a:t>
            </a:r>
          </a:p>
        </p:txBody>
      </p:sp>
      <p:pic>
        <p:nvPicPr>
          <p:cNvPr id="3074" name="Picture 2" descr="infographic">
            <a:extLst>
              <a:ext uri="{FF2B5EF4-FFF2-40B4-BE49-F238E27FC236}">
                <a16:creationId xmlns:a16="http://schemas.microsoft.com/office/drawing/2014/main" id="{8B4F0FB2-0B91-0760-AD0F-F156B73665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6283"/>
          <a:stretch/>
        </p:blipFill>
        <p:spPr bwMode="auto">
          <a:xfrm>
            <a:off x="6558995" y="232228"/>
            <a:ext cx="5633004" cy="51289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latin typeface="Times New Roman" pitchFamily="18" charset="0"/>
                <a:cs typeface="Times New Roman" pitchFamily="18" charset="0"/>
              </a:rPr>
              <a:t>Reference List</a:t>
            </a:r>
            <a:br>
              <a:rPr lang="en-US"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0" y="1145894"/>
            <a:ext cx="12192000" cy="5712106"/>
          </a:xfrm>
        </p:spPr>
        <p:txBody>
          <a:bodyPr>
            <a:normAutofit fontScale="92500" lnSpcReduction="20000"/>
          </a:bodyPr>
          <a:lstStyle/>
          <a:p>
            <a:r>
              <a:rPr lang="en-GB" sz="1600" dirty="0"/>
              <a:t>BBC, 2023. </a:t>
            </a:r>
            <a:r>
              <a:rPr lang="en-GB" sz="1600" i="1" dirty="0"/>
              <a:t>Labour Reforms – The Welfare state 1945 – 1951</a:t>
            </a:r>
            <a:r>
              <a:rPr lang="en-GB" sz="1600" dirty="0"/>
              <a:t>. Available at: The election - Labour Reforms - The Welfare State 1945-1951 - National 5 History Revision - BBC Bitesize [Accessed on 20 February 2024]. </a:t>
            </a:r>
            <a:endParaRPr lang="en-US" sz="1600" dirty="0"/>
          </a:p>
          <a:p>
            <a:r>
              <a:rPr lang="en-US" sz="1600" dirty="0"/>
              <a:t>Brown, T. and Ryland, H., 2019. Recruitment to psychiatry: a global problem. BJPsych International, 16(1), pp.1-3. https://doi.org/10.1192/bji.2017.29</a:t>
            </a:r>
          </a:p>
          <a:p>
            <a:r>
              <a:rPr lang="en-GB" sz="1600" dirty="0"/>
              <a:t>Edwards, A.M. and Kotera, Y., 2021. Mental health in the UK police force: a qualitative investigation into the stigma with mental illness. International Journal of Mental Health and Addiction, 19, pp.1116-1134. https://doi.org/10.1007/s11469-019-00214-x</a:t>
            </a:r>
            <a:endParaRPr lang="en-US" sz="1600" dirty="0"/>
          </a:p>
          <a:p>
            <a:r>
              <a:rPr lang="en-GB" sz="1600" dirty="0"/>
              <a:t>Gill, M., 2023. </a:t>
            </a:r>
            <a:r>
              <a:rPr lang="en-GB" sz="1600" i="1" dirty="0"/>
              <a:t>The definition of mental health has been widened so much that it’s now almost meaningless</a:t>
            </a:r>
            <a:r>
              <a:rPr lang="en-GB" sz="1600" dirty="0"/>
              <a:t>. Available at: https://www.theguardian.com/commentisfree/2023/may/14/the-definition-of-mental-health-has-been-widened-so-much-that-its-now-almost-meaningless [Accessed on 22 February 2024]</a:t>
            </a:r>
            <a:endParaRPr lang="en-US" sz="1600" dirty="0"/>
          </a:p>
          <a:p>
            <a:r>
              <a:rPr lang="en-US" sz="1600" dirty="0"/>
              <a:t>Glasby, J., 201</a:t>
            </a:r>
            <a:r>
              <a:rPr lang="en-GB" sz="1600" dirty="0"/>
              <a:t>2</a:t>
            </a:r>
            <a:r>
              <a:rPr lang="en-US" sz="1600" dirty="0"/>
              <a:t>. </a:t>
            </a:r>
            <a:r>
              <a:rPr lang="en-US" sz="1600" i="1" dirty="0"/>
              <a:t>Understanding health and social care. </a:t>
            </a:r>
            <a:r>
              <a:rPr lang="en-US" sz="1600" dirty="0"/>
              <a:t>2</a:t>
            </a:r>
            <a:r>
              <a:rPr lang="en-US" sz="1600" baseline="30000" dirty="0"/>
              <a:t>nd</a:t>
            </a:r>
            <a:r>
              <a:rPr lang="en-US" sz="1600" dirty="0"/>
              <a:t> Edition. Bristol: The Policy Press. </a:t>
            </a:r>
          </a:p>
          <a:p>
            <a:r>
              <a:rPr lang="en-US" sz="1600" dirty="0"/>
              <a:t>Moore, A., 2018. The forgotten foundations: in core mental health services, no one can hear you scream. BJPsych bulletin, 42(6), pp.225-228. https://doi.org/10.1192%2Fbjb.2018.79</a:t>
            </a:r>
          </a:p>
          <a:p>
            <a:r>
              <a:rPr lang="en-US" sz="1600" dirty="0"/>
              <a:t>NHS England, 2023. </a:t>
            </a:r>
            <a:r>
              <a:rPr lang="en-US" sz="1600" i="1" dirty="0"/>
              <a:t>NHS mental health dashboard</a:t>
            </a:r>
            <a:r>
              <a:rPr lang="en-US" sz="1600" dirty="0"/>
              <a:t>. Available at: https://www.england.nhs.uk/mental-health/taskforce/imp/mh-dashboard/#:~:text=NHS%20Talking%20Therapies%20for%20anxiety,started%20treatment%20within%20six%20weeks. </a:t>
            </a:r>
            <a:r>
              <a:rPr lang="en-GB" sz="1600" dirty="0"/>
              <a:t>[Accessed on 23 February 2024].</a:t>
            </a:r>
            <a:endParaRPr lang="en-US" sz="1600" dirty="0"/>
          </a:p>
          <a:p>
            <a:r>
              <a:rPr lang="en-US" sz="1600" dirty="0"/>
              <a:t>Rcpsych, 2022. </a:t>
            </a:r>
            <a:r>
              <a:rPr lang="en-US" sz="1600" i="1" dirty="0"/>
              <a:t>Hidden waits force more than three quarters of mental health patients to seek help from emergency services</a:t>
            </a:r>
            <a:r>
              <a:rPr lang="en-US" sz="1600" dirty="0"/>
              <a:t>. Available at: https://www.rcpsych.ac.uk/news-and-features/latest-news/detail/2022/10/10/hidden-waits-force-more-than-three-quarters-of-mental-health-patients-to-seek-help-from-emergency-services </a:t>
            </a:r>
            <a:r>
              <a:rPr lang="en-GB" sz="1600" dirty="0"/>
              <a:t>[Accessed on 23 February 2024].</a:t>
            </a:r>
            <a:endParaRPr lang="en-US" sz="1600" dirty="0"/>
          </a:p>
          <a:p>
            <a:r>
              <a:rPr lang="en-GB" sz="1600" dirty="0"/>
              <a:t>Rcpsych, 2024. </a:t>
            </a:r>
            <a:r>
              <a:rPr lang="en-GB" sz="1600" i="1" dirty="0"/>
              <a:t>The Royal College of Psychiatrists (1971–).</a:t>
            </a:r>
            <a:r>
              <a:rPr lang="en-GB" sz="1600" dirty="0"/>
              <a:t> Available at: </a:t>
            </a:r>
            <a:r>
              <a:rPr lang="en-US" sz="1600" dirty="0"/>
              <a:t>https://www.rcpsych.ac.uk/about-us/exploring-our-history/our-history/the-rcpsych </a:t>
            </a:r>
            <a:r>
              <a:rPr lang="en-GB" sz="1600" dirty="0"/>
              <a:t>[Accessed on 23 February 2024].</a:t>
            </a:r>
            <a:endParaRPr lang="en-US" sz="1600" dirty="0"/>
          </a:p>
          <a:p>
            <a:r>
              <a:rPr lang="en-GB" sz="1600" dirty="0"/>
              <a:t>The Health Foundation, 2023. </a:t>
            </a:r>
            <a:r>
              <a:rPr lang="en-GB" sz="1600" i="1" dirty="0"/>
              <a:t>The Seebohm report</a:t>
            </a:r>
            <a:r>
              <a:rPr lang="en-GB" sz="1600" dirty="0"/>
              <a:t>. Available at: </a:t>
            </a:r>
            <a:r>
              <a:rPr lang="en-US" sz="1600" dirty="0"/>
              <a:t>https://navigator.health.org.uk/theme/seebohm-report </a:t>
            </a:r>
            <a:r>
              <a:rPr lang="en-GB" sz="1600" dirty="0"/>
              <a:t>[Accessed on 21 February 2024].</a:t>
            </a:r>
            <a:endParaRPr lang="en-US" sz="1600" dirty="0"/>
          </a:p>
          <a:p>
            <a:r>
              <a:rPr lang="en-US" sz="1600" dirty="0"/>
              <a:t>Turner, J., Hayward, R., Angel, K., Fulford, B., Hall, J., Millard, C. and Thomson, M., 2015. The history of mental health services in modern England: practitioner memories and the direction of future research. Medical history, 59(4), pp.599-624. https://doi.org/10.1017%2Fmdh.2015.48</a:t>
            </a:r>
          </a:p>
          <a:p>
            <a:r>
              <a:rPr lang="en-US" sz="1600" dirty="0"/>
              <a:t>UK Parliament, 2023. </a:t>
            </a:r>
            <a:r>
              <a:rPr lang="en-US" sz="1600" i="1" dirty="0"/>
              <a:t>Progress in improving NHS mental health services</a:t>
            </a:r>
            <a:r>
              <a:rPr lang="en-US" sz="1600" dirty="0"/>
              <a:t>. Available at: https://publications.parliament.uk/pa/cm5803/cmselect/cmpubacc/1000/report.html </a:t>
            </a:r>
            <a:r>
              <a:rPr lang="en-GB" sz="1600" dirty="0"/>
              <a:t>[Accessed on 24 February 2024].</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E61B563-A4B2-5783-81AF-A2A053D747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52229"/>
            <a:ext cx="12192000" cy="1519356"/>
            <a:chOff x="0" y="-29768"/>
            <a:chExt cx="12202174" cy="1519356"/>
          </a:xfrm>
        </p:grpSpPr>
        <p:sp>
          <p:nvSpPr>
            <p:cNvPr id="9" name="Rectangle 8">
              <a:extLst>
                <a:ext uri="{FF2B5EF4-FFF2-40B4-BE49-F238E27FC236}">
                  <a16:creationId xmlns:a16="http://schemas.microsoft.com/office/drawing/2014/main" id="{40633BBC-8C60-7DC4-F0CC-CE322510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CC98078-F2A2-725C-ED61-320B63B69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CD4C03-24F0-57A9-530E-8F2ABABDC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80884" y="-2910652"/>
              <a:ext cx="1519356" cy="7281123"/>
            </a:xfrm>
            <a:prstGeom prst="rect">
              <a:avLst/>
            </a:prstGeom>
            <a:gradFill>
              <a:gsLst>
                <a:gs pos="29000">
                  <a:schemeClr val="accent5">
                    <a:lumMod val="60000"/>
                    <a:lumOff val="40000"/>
                    <a:alpha val="0"/>
                  </a:schemeClr>
                </a:gs>
                <a:gs pos="100000">
                  <a:schemeClr val="accent5">
                    <a:lumMod val="75000"/>
                    <a:alpha val="7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0BE9701-170F-7DEA-9786-B0DBD82FB8F3}"/>
              </a:ext>
            </a:extLst>
          </p:cNvPr>
          <p:cNvSpPr txBox="1">
            <a:spLocks/>
          </p:cNvSpPr>
          <p:nvPr/>
        </p:nvSpPr>
        <p:spPr>
          <a:xfrm>
            <a:off x="838200" y="5609902"/>
            <a:ext cx="6924026" cy="91397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solidFill>
                  <a:srgbClr val="FFFFFF"/>
                </a:solidFill>
              </a:rPr>
              <a:t>Any questions?</a:t>
            </a:r>
          </a:p>
        </p:txBody>
      </p:sp>
      <p:pic>
        <p:nvPicPr>
          <p:cNvPr id="4" name="Picture 3" descr="Yellow question mark">
            <a:extLst>
              <a:ext uri="{FF2B5EF4-FFF2-40B4-BE49-F238E27FC236}">
                <a16:creationId xmlns:a16="http://schemas.microsoft.com/office/drawing/2014/main" id="{56597896-9170-E971-F900-9B633DA84F90}"/>
              </a:ext>
            </a:extLst>
          </p:cNvPr>
          <p:cNvPicPr>
            <a:picLocks noChangeAspect="1"/>
          </p:cNvPicPr>
          <p:nvPr/>
        </p:nvPicPr>
        <p:blipFill rotWithShape="1">
          <a:blip r:embed="rId3"/>
          <a:srcRect t="5010" b="21825"/>
          <a:stretch/>
        </p:blipFill>
        <p:spPr>
          <a:xfrm>
            <a:off x="1" y="10"/>
            <a:ext cx="12191998" cy="535221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E87FCE-E258-B49D-F880-A5E8198B7438}"/>
              </a:ext>
            </a:extLst>
          </p:cNvPr>
          <p:cNvSpPr txBox="1">
            <a:spLocks/>
          </p:cNvSpPr>
          <p:nvPr/>
        </p:nvSpPr>
        <p:spPr>
          <a:xfrm>
            <a:off x="1386865" y="818983"/>
            <a:ext cx="9562786" cy="36610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11500" kern="1200" dirty="0">
                <a:solidFill>
                  <a:srgbClr val="FFFFFF"/>
                </a:solidFill>
                <a:latin typeface="+mj-lt"/>
                <a:ea typeface="+mj-ea"/>
                <a:cs typeface="+mj-cs"/>
              </a:rPr>
              <a:t>Thank you</a:t>
            </a:r>
          </a:p>
        </p:txBody>
      </p:sp>
      <p:sp>
        <p:nvSpPr>
          <p:cNvPr id="27" name="Rectangle 2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2351</Words>
  <Application>Microsoft Office PowerPoint</Application>
  <PresentationFormat>Widescreen</PresentationFormat>
  <Paragraphs>104</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Times New Roman</vt:lpstr>
      <vt:lpstr>Office Theme</vt:lpstr>
      <vt:lpstr>Development of Mental Health Service Area</vt:lpstr>
      <vt:lpstr>Table of Contents </vt:lpstr>
      <vt:lpstr>Introduction </vt:lpstr>
      <vt:lpstr>Rationale for Health Service Area Choice</vt:lpstr>
      <vt:lpstr>Development of Mental Health Services since the Conception of NHS </vt:lpstr>
      <vt:lpstr>Development of Mental Health Services since the Conception of NHS (cont...) </vt:lpstr>
      <vt:lpstr>Current Operations of Mental Health Services</vt:lpstr>
      <vt:lpstr>Current Operations of Mental Health Services (cont...)</vt:lpstr>
      <vt:lpstr>Comparison of Current Services with the Past </vt:lpstr>
      <vt:lpstr>Comparison of Current Services with the Past (cont...)</vt:lpstr>
      <vt:lpstr>Conclusion</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Mental Health Service Area</dc:title>
  <dc:creator>_</dc:creator>
  <cp:lastModifiedBy>zita marciuc</cp:lastModifiedBy>
  <cp:revision>2</cp:revision>
  <dcterms:created xsi:type="dcterms:W3CDTF">2024-02-26T17:41:59Z</dcterms:created>
  <dcterms:modified xsi:type="dcterms:W3CDTF">2024-03-07T19:17:53Z</dcterms:modified>
</cp:coreProperties>
</file>