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8/12/2026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2F7F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201168"/>
          </a:xfrm>
          <a:prstGeom prst="rect">
            <a:avLst/>
          </a:prstGeom>
          <a:solidFill>
            <a:srgbClr val="2E7D5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777240" y="960120"/>
            <a:ext cx="10698480" cy="1371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4200" b="1">
                <a:solidFill>
                  <a:srgbClr val="162A3A"/>
                </a:solidFill>
                <a:latin typeface="Aptos Display"/>
              </a:defRPr>
            </a:pPr>
            <a:r>
              <a:t>EcoDrive Motors</a:t>
            </a:r>
          </a:p>
          <a:p>
            <a:pPr>
              <a:defRPr sz="2400">
                <a:solidFill>
                  <a:srgbClr val="2E7D50"/>
                </a:solidFill>
                <a:latin typeface="Aptos"/>
              </a:defRPr>
            </a:pPr>
            <a:r>
              <a:t>A Sustainable Car Dealership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77240" y="2852928"/>
            <a:ext cx="5491183" cy="10464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Aft>
                <a:spcPts val="900"/>
              </a:spcAft>
              <a:defRPr sz="1700">
                <a:solidFill>
                  <a:srgbClr val="2D373E"/>
                </a:solidFill>
                <a:latin typeface="Aptos"/>
              </a:defRPr>
            </a:pPr>
            <a:r>
              <a:rPr dirty="0"/>
              <a:t>Individual Presentation Pitch</a:t>
            </a:r>
          </a:p>
          <a:p>
            <a:pPr>
              <a:spcAft>
                <a:spcPts val="900"/>
              </a:spcAft>
              <a:defRPr sz="1500">
                <a:solidFill>
                  <a:srgbClr val="2D373E"/>
                </a:solidFill>
                <a:latin typeface="Aptos"/>
              </a:defRPr>
            </a:pPr>
            <a:r>
              <a:rPr dirty="0"/>
              <a:t>Certificate in Higher Education Business Skills for the Workplace</a:t>
            </a:r>
          </a:p>
          <a:p>
            <a:pPr>
              <a:spcAft>
                <a:spcPts val="900"/>
              </a:spcAft>
              <a:defRPr sz="1500">
                <a:solidFill>
                  <a:srgbClr val="2D373E"/>
                </a:solidFill>
                <a:latin typeface="Aptos"/>
              </a:defRPr>
            </a:pPr>
            <a:r>
              <a:rPr dirty="0"/>
              <a:t>Enterprise and Entrepreneurship (LCLM4006)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744200" y="6446520"/>
            <a:ext cx="91440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69737A"/>
                </a:solidFill>
                <a:latin typeface="Aptos"/>
              </a:defRPr>
            </a:pPr>
            <a:r>
              <a:t>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2E7D5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94360" y="384048"/>
            <a:ext cx="10972800" cy="56692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162A3A"/>
                </a:solidFill>
                <a:latin typeface="Aptos Display"/>
              </a:defRPr>
            </a:pPr>
            <a:r>
              <a:t>1. Overview of the Business Idea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12648" y="950976"/>
            <a:ext cx="10789920" cy="34747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200">
                <a:solidFill>
                  <a:srgbClr val="69737A"/>
                </a:solidFill>
                <a:latin typeface="Aptos"/>
              </a:defRPr>
            </a:pPr>
            <a:r>
              <a:t>Product/service, customer offer and target market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40080" y="1417320"/>
            <a:ext cx="5349240" cy="1508760"/>
          </a:xfrm>
          <a:prstGeom prst="roundRect">
            <a:avLst/>
          </a:prstGeom>
          <a:solidFill>
            <a:srgbClr val="F2F7F4"/>
          </a:solidFill>
          <a:ln>
            <a:solidFill>
              <a:srgbClr val="DCE8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64592" tIns="109728" rIns="164592" rtlCol="0" anchor="ctr"/>
          <a:lstStyle/>
          <a:p>
            <a:pPr algn="ctr">
              <a:spcAft>
                <a:spcPts val="600"/>
              </a:spcAft>
              <a:defRPr sz="1700" b="1">
                <a:solidFill>
                  <a:srgbClr val="2E7D50"/>
                </a:solidFill>
                <a:latin typeface="Aptos"/>
              </a:defRPr>
            </a:pPr>
            <a:r>
              <a:t>Business concept</a:t>
            </a:r>
          </a:p>
          <a:p>
            <a:pPr>
              <a:defRPr sz="1400">
                <a:solidFill>
                  <a:srgbClr val="2D373E"/>
                </a:solidFill>
                <a:latin typeface="Aptos"/>
              </a:defRPr>
            </a:pPr>
            <a:r>
              <a:rPr err="1"/>
              <a:t>EcoDrive</a:t>
            </a:r>
            <a:r>
              <a:t> Motors is a modern dealership selling high-quality new and used vehicles while promoting sustainability and community support.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417320"/>
            <a:ext cx="5349240" cy="1508760"/>
          </a:xfrm>
          <a:prstGeom prst="roundRect">
            <a:avLst/>
          </a:prstGeom>
          <a:solidFill>
            <a:srgbClr val="F2F7F4"/>
          </a:solidFill>
          <a:ln>
            <a:solidFill>
              <a:srgbClr val="DCE8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64592" tIns="109728" rIns="164592" rtlCol="0" anchor="ctr"/>
          <a:lstStyle/>
          <a:p>
            <a:pPr algn="ctr">
              <a:spcAft>
                <a:spcPts val="600"/>
              </a:spcAft>
              <a:defRPr sz="1700" b="1">
                <a:solidFill>
                  <a:srgbClr val="2E7D50"/>
                </a:solidFill>
                <a:latin typeface="Aptos"/>
              </a:defRPr>
            </a:pPr>
            <a:r>
              <a:t>Vehicle range</a:t>
            </a:r>
          </a:p>
          <a:p>
            <a:pPr>
              <a:defRPr sz="1400">
                <a:solidFill>
                  <a:srgbClr val="2D373E"/>
                </a:solidFill>
                <a:latin typeface="Aptos"/>
              </a:defRPr>
            </a:pPr>
            <a:r>
              <a:rPr lang="en-GB" sz="1400"/>
              <a:t>There are different types of vehicles available, including petrol, diesel, hybrid, and electric ones, which cater to various customer needs and budgets.</a:t>
            </a:r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777240" y="3337560"/>
            <a:ext cx="5212080" cy="24231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  <a:defRPr sz="1600">
                <a:solidFill>
                  <a:srgbClr val="2D373E"/>
                </a:solidFill>
                <a:latin typeface="Aptos"/>
              </a:defRPr>
            </a:pPr>
            <a:r>
              <a:t>• New and used vehicle sales</a:t>
            </a:r>
          </a:p>
          <a:p>
            <a:pPr>
              <a:spcAft>
                <a:spcPts val="800"/>
              </a:spcAft>
              <a:defRPr sz="1600">
                <a:solidFill>
                  <a:srgbClr val="2D373E"/>
                </a:solidFill>
                <a:latin typeface="Aptos"/>
              </a:defRPr>
            </a:pPr>
            <a:r>
              <a:t>• Trade-in services</a:t>
            </a:r>
          </a:p>
          <a:p>
            <a:pPr>
              <a:spcAft>
                <a:spcPts val="800"/>
              </a:spcAft>
              <a:defRPr sz="1600">
                <a:solidFill>
                  <a:srgbClr val="2D373E"/>
                </a:solidFill>
                <a:latin typeface="Aptos"/>
              </a:defRPr>
            </a:pPr>
            <a:r>
              <a:t>• Vehicle financing</a:t>
            </a:r>
          </a:p>
          <a:p>
            <a:pPr>
              <a:spcAft>
                <a:spcPts val="800"/>
              </a:spcAft>
              <a:defRPr sz="1600">
                <a:solidFill>
                  <a:srgbClr val="2D373E"/>
                </a:solidFill>
                <a:latin typeface="Aptos"/>
              </a:defRPr>
            </a:pPr>
            <a:r>
              <a:t>• Extended warranties</a:t>
            </a:r>
          </a:p>
          <a:p>
            <a:pPr>
              <a:spcAft>
                <a:spcPts val="800"/>
              </a:spcAft>
              <a:defRPr sz="1600">
                <a:solidFill>
                  <a:srgbClr val="2D373E"/>
                </a:solidFill>
                <a:latin typeface="Aptos"/>
              </a:defRPr>
            </a:pPr>
            <a:r>
              <a:t>• Vehicle sourcing</a:t>
            </a:r>
          </a:p>
          <a:p>
            <a:pPr>
              <a:spcAft>
                <a:spcPts val="800"/>
              </a:spcAft>
              <a:defRPr sz="1600">
                <a:solidFill>
                  <a:srgbClr val="2D373E"/>
                </a:solidFill>
                <a:latin typeface="Aptos"/>
              </a:defRPr>
            </a:pPr>
            <a:r>
              <a:t>• After-sales support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172200" y="3429000"/>
            <a:ext cx="5349240" cy="1417320"/>
          </a:xfrm>
          <a:prstGeom prst="roundRect">
            <a:avLst/>
          </a:prstGeom>
          <a:solidFill>
            <a:srgbClr val="F2F7F4"/>
          </a:solidFill>
          <a:ln>
            <a:solidFill>
              <a:srgbClr val="DCE8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64592" tIns="109728" rIns="164592" rtlCol="0" anchor="ctr"/>
          <a:lstStyle/>
          <a:p>
            <a:pPr algn="ctr">
              <a:spcAft>
                <a:spcPts val="600"/>
              </a:spcAft>
              <a:defRPr sz="1700" b="1">
                <a:solidFill>
                  <a:srgbClr val="2E7D50"/>
                </a:solidFill>
                <a:latin typeface="Aptos"/>
              </a:defRPr>
            </a:pPr>
            <a:r>
              <a:t>Target customers</a:t>
            </a:r>
          </a:p>
          <a:p>
            <a:pPr>
              <a:defRPr sz="1400">
                <a:solidFill>
                  <a:srgbClr val="2D373E"/>
                </a:solidFill>
                <a:latin typeface="Aptos"/>
              </a:defRPr>
            </a:pPr>
            <a:r>
              <a:t>Young professionals, families, first-time buyers, small business owners and EV buyers aged 25–60.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172200" y="5074920"/>
            <a:ext cx="5349240" cy="960120"/>
          </a:xfrm>
          <a:prstGeom prst="roundRect">
            <a:avLst/>
          </a:prstGeom>
          <a:solidFill>
            <a:srgbClr val="F2F7F4"/>
          </a:solidFill>
          <a:ln>
            <a:solidFill>
              <a:srgbClr val="DCE8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64592" tIns="109728" rIns="164592" rtlCol="0" anchor="ctr"/>
          <a:lstStyle/>
          <a:p>
            <a:pPr algn="ctr">
              <a:spcAft>
                <a:spcPts val="600"/>
              </a:spcAft>
              <a:defRPr sz="1500" b="1">
                <a:solidFill>
                  <a:srgbClr val="2E7D50"/>
                </a:solidFill>
                <a:latin typeface="Aptos"/>
              </a:defRPr>
            </a:pPr>
            <a:r>
              <a:t>Core proposition</a:t>
            </a:r>
          </a:p>
          <a:p>
            <a:pPr>
              <a:defRPr sz="1300">
                <a:solidFill>
                  <a:srgbClr val="2D373E"/>
                </a:solidFill>
                <a:latin typeface="Aptos"/>
              </a:defRPr>
            </a:pPr>
            <a:r>
              <a:t>Honesty, transparency, customer satisfaction, reliable vehicles and competitive finance options.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744200" y="6446520"/>
            <a:ext cx="91440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69737A"/>
                </a:solidFill>
                <a:latin typeface="Aptos"/>
              </a:defRPr>
            </a:pPr>
            <a:r>
              <a:t>2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2E7D5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94360" y="384048"/>
            <a:ext cx="10972800" cy="56692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162A3A"/>
                </a:solidFill>
                <a:latin typeface="Aptos Display"/>
              </a:defRPr>
            </a:pPr>
            <a:r>
              <a:t>2. Unique Selling Points, Management &amp; Legal Form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40080" y="1371600"/>
            <a:ext cx="6720840" cy="2057400"/>
          </a:xfrm>
          <a:prstGeom prst="roundRect">
            <a:avLst/>
          </a:prstGeom>
          <a:solidFill>
            <a:srgbClr val="F2F7F4"/>
          </a:solidFill>
          <a:ln>
            <a:solidFill>
              <a:srgbClr val="DCE8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64592" tIns="109728" rIns="164592" rtlCol="0" anchor="ctr"/>
          <a:lstStyle/>
          <a:p>
            <a:pPr algn="ctr">
              <a:spcAft>
                <a:spcPts val="600"/>
              </a:spcAft>
              <a:defRPr sz="1700" b="1">
                <a:solidFill>
                  <a:srgbClr val="2E7D50"/>
                </a:solidFill>
                <a:latin typeface="Aptos"/>
              </a:defRPr>
            </a:pPr>
            <a:r>
              <a:t>Sustainability USP</a:t>
            </a:r>
          </a:p>
          <a:p>
            <a:pPr>
              <a:defRPr sz="1400">
                <a:solidFill>
                  <a:srgbClr val="2D373E"/>
                </a:solidFill>
                <a:latin typeface="Aptos"/>
              </a:defRPr>
            </a:pPr>
            <a:r>
              <a:t>Solar panels; digital documentation; trade-ins of older vehicles for cleaner models; recycling of vehicle parts; EV and hybrid sales; EV charging stations.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40080" y="3703320"/>
            <a:ext cx="6720840" cy="1143000"/>
          </a:xfrm>
          <a:prstGeom prst="roundRect">
            <a:avLst/>
          </a:prstGeom>
          <a:solidFill>
            <a:srgbClr val="F2F7F4"/>
          </a:solidFill>
          <a:ln>
            <a:solidFill>
              <a:srgbClr val="DCE8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64592" tIns="109728" rIns="164592" rtlCol="0" anchor="ctr"/>
          <a:lstStyle/>
          <a:p>
            <a:pPr algn="ctr">
              <a:spcAft>
                <a:spcPts val="600"/>
              </a:spcAft>
              <a:defRPr sz="1600" b="1">
                <a:solidFill>
                  <a:srgbClr val="2E7D50"/>
                </a:solidFill>
                <a:latin typeface="Aptos"/>
              </a:defRPr>
            </a:pPr>
            <a:r>
              <a:t>Community support</a:t>
            </a:r>
          </a:p>
          <a:p>
            <a:pPr>
              <a:defRPr sz="1400">
                <a:solidFill>
                  <a:srgbClr val="2D373E"/>
                </a:solidFill>
                <a:latin typeface="Aptos"/>
              </a:defRPr>
            </a:pPr>
            <a:r>
              <a:t>Sponsoring local sports teams and offering work experience placements.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635240" y="1371600"/>
            <a:ext cx="3886200" cy="2057400"/>
          </a:xfrm>
          <a:prstGeom prst="roundRect">
            <a:avLst/>
          </a:prstGeom>
          <a:solidFill>
            <a:srgbClr val="F2F7F4"/>
          </a:solidFill>
          <a:ln>
            <a:solidFill>
              <a:srgbClr val="DCE8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64592" tIns="109728" rIns="164592" rtlCol="0" anchor="ctr"/>
          <a:lstStyle/>
          <a:p>
            <a:pPr algn="ctr">
              <a:spcAft>
                <a:spcPts val="600"/>
              </a:spcAft>
              <a:defRPr sz="1600" b="1">
                <a:solidFill>
                  <a:srgbClr val="2E7D50"/>
                </a:solidFill>
                <a:latin typeface="Aptos"/>
              </a:defRPr>
            </a:pPr>
            <a:r>
              <a:t>Management structure</a:t>
            </a:r>
          </a:p>
          <a:p>
            <a:pPr>
              <a:defRPr sz="1400">
                <a:solidFill>
                  <a:srgbClr val="2D373E"/>
                </a:solidFill>
                <a:latin typeface="Aptos"/>
              </a:defRPr>
            </a:pPr>
            <a:r>
              <a:t>Owner/Managing Director</a:t>
            </a:r>
            <a:br/>
            <a:r>
              <a:t>Sales Manager</a:t>
            </a:r>
            <a:br/>
            <a:r>
              <a:t>Sales Executives (4)</a:t>
            </a:r>
            <a:br/>
            <a:r>
              <a:t>Finance Manager</a:t>
            </a:r>
            <a:br/>
            <a:r>
              <a:t>Administrative Assistant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635240" y="3703320"/>
            <a:ext cx="3886200" cy="1143000"/>
          </a:xfrm>
          <a:prstGeom prst="roundRect">
            <a:avLst/>
          </a:prstGeom>
          <a:solidFill>
            <a:srgbClr val="F2F7F4"/>
          </a:solidFill>
          <a:ln>
            <a:solidFill>
              <a:srgbClr val="DCE8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64592" tIns="109728" rIns="164592" rtlCol="0" anchor="ctr"/>
          <a:lstStyle/>
          <a:p>
            <a:pPr algn="ctr">
              <a:spcAft>
                <a:spcPts val="600"/>
              </a:spcAft>
              <a:defRPr sz="1600" b="1">
                <a:solidFill>
                  <a:srgbClr val="2E7D50"/>
                </a:solidFill>
                <a:latin typeface="Aptos"/>
              </a:defRPr>
            </a:pPr>
            <a:r>
              <a:t>Legal form</a:t>
            </a:r>
          </a:p>
          <a:p>
            <a:pPr>
              <a:defRPr sz="1600">
                <a:solidFill>
                  <a:srgbClr val="2D373E"/>
                </a:solidFill>
                <a:latin typeface="Aptos"/>
              </a:defRPr>
            </a:pPr>
            <a:r>
              <a:t>Private Limited Company (Ltd)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744200" y="6446520"/>
            <a:ext cx="91440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69737A"/>
                </a:solidFill>
                <a:latin typeface="Aptos"/>
              </a:defRPr>
            </a:pPr>
            <a:r>
              <a:t>3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2E7D5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94360" y="384048"/>
            <a:ext cx="10972800" cy="56692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162A3A"/>
                </a:solidFill>
                <a:latin typeface="Aptos Display"/>
              </a:defRPr>
            </a:pPr>
            <a:r>
              <a:t>3. Three Important External Factors from PESTEL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12648" y="950976"/>
            <a:ext cx="10789920" cy="34747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200">
                <a:solidFill>
                  <a:srgbClr val="69737A"/>
                </a:solidFill>
                <a:latin typeface="Aptos"/>
              </a:defRPr>
            </a:pPr>
            <a:r>
              <a:t>Why these factors matter to EcoDrive Motors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40080" y="1417320"/>
            <a:ext cx="3520440" cy="2788920"/>
          </a:xfrm>
          <a:prstGeom prst="roundRect">
            <a:avLst/>
          </a:prstGeom>
          <a:solidFill>
            <a:srgbClr val="F2F7F4"/>
          </a:solidFill>
          <a:ln>
            <a:solidFill>
              <a:srgbClr val="DCE8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64592" tIns="109728" rIns="164592" rtlCol="0" anchor="ctr"/>
          <a:lstStyle/>
          <a:p>
            <a:pPr algn="ctr">
              <a:spcAft>
                <a:spcPts val="600"/>
              </a:spcAft>
              <a:defRPr sz="1600" b="1">
                <a:solidFill>
                  <a:srgbClr val="2E7D50"/>
                </a:solidFill>
                <a:latin typeface="Aptos"/>
              </a:defRPr>
            </a:pPr>
            <a:r>
              <a:t>Political</a:t>
            </a:r>
          </a:p>
          <a:p>
            <a:pPr>
              <a:defRPr sz="1300">
                <a:solidFill>
                  <a:srgbClr val="2D373E"/>
                </a:solidFill>
                <a:latin typeface="Aptos"/>
              </a:defRPr>
            </a:pPr>
            <a:r>
              <a:rPr lang="en-GB" sz="1300"/>
              <a:t>The UK government’s policy to support the transition to zero-emission vehicles will require all new cars to be zero-emission by 2030. By 2026, 33% of all new car sales from manufacturers will be zero-emission vehicles (ZEVs) and </a:t>
            </a:r>
            <a:r>
              <a:rPr lang="en-GB" sz="1300" err="1"/>
              <a:t>EcoDrive</a:t>
            </a:r>
            <a:r>
              <a:rPr lang="en-GB" sz="1300"/>
              <a:t> will need to stock these vehicles.</a:t>
            </a:r>
            <a:endParaRPr/>
          </a:p>
        </p:txBody>
      </p:sp>
      <p:sp>
        <p:nvSpPr>
          <p:cNvPr id="7" name="Rounded Rectangle 6"/>
          <p:cNvSpPr/>
          <p:nvPr/>
        </p:nvSpPr>
        <p:spPr>
          <a:xfrm>
            <a:off x="4343400" y="1417320"/>
            <a:ext cx="3520440" cy="2788920"/>
          </a:xfrm>
          <a:prstGeom prst="roundRect">
            <a:avLst/>
          </a:prstGeom>
          <a:solidFill>
            <a:srgbClr val="F2F7F4"/>
          </a:solidFill>
          <a:ln>
            <a:solidFill>
              <a:srgbClr val="DCE8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64592" tIns="109728" rIns="164592" rtlCol="0" anchor="ctr"/>
          <a:lstStyle/>
          <a:p>
            <a:pPr algn="ctr">
              <a:spcAft>
                <a:spcPts val="600"/>
              </a:spcAft>
              <a:defRPr sz="1600" b="1">
                <a:solidFill>
                  <a:srgbClr val="2E7D50"/>
                </a:solidFill>
                <a:latin typeface="Aptos"/>
              </a:defRPr>
            </a:pPr>
            <a:r>
              <a:t>Economic</a:t>
            </a:r>
          </a:p>
          <a:p>
            <a:pPr>
              <a:defRPr sz="1300">
                <a:solidFill>
                  <a:srgbClr val="2D373E"/>
                </a:solidFill>
                <a:latin typeface="Aptos"/>
              </a:defRPr>
            </a:pPr>
            <a:r>
              <a:rPr lang="en-GB" sz="1300"/>
              <a:t>The affordability of new vehicles will impact on demand as well as the finance options required to purchase them. The Bank Rate has recently been reduced to 3.75% and taking into account the CPI for June 2026 of 2.6%, competitive finance options and correct pricing for </a:t>
            </a:r>
            <a:r>
              <a:rPr lang="en-GB" sz="1300" err="1"/>
              <a:t>EcoDrive</a:t>
            </a:r>
            <a:r>
              <a:rPr lang="en-GB" sz="1300"/>
              <a:t> will be required.</a:t>
            </a:r>
            <a:endParaRPr/>
          </a:p>
        </p:txBody>
      </p:sp>
      <p:sp>
        <p:nvSpPr>
          <p:cNvPr id="8" name="Rounded Rectangle 7"/>
          <p:cNvSpPr/>
          <p:nvPr/>
        </p:nvSpPr>
        <p:spPr>
          <a:xfrm>
            <a:off x="8046720" y="1417320"/>
            <a:ext cx="3520440" cy="2788920"/>
          </a:xfrm>
          <a:prstGeom prst="roundRect">
            <a:avLst/>
          </a:prstGeom>
          <a:solidFill>
            <a:srgbClr val="F2F7F4"/>
          </a:solidFill>
          <a:ln>
            <a:solidFill>
              <a:srgbClr val="DCE8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64592" tIns="109728" rIns="164592" rtlCol="0" anchor="ctr"/>
          <a:lstStyle/>
          <a:p>
            <a:pPr algn="ctr">
              <a:spcAft>
                <a:spcPts val="600"/>
              </a:spcAft>
              <a:defRPr sz="1600" b="1">
                <a:solidFill>
                  <a:srgbClr val="2E7D50"/>
                </a:solidFill>
                <a:latin typeface="Aptos"/>
              </a:defRPr>
            </a:pPr>
            <a:r>
              <a:t>Environmental</a:t>
            </a:r>
          </a:p>
          <a:p>
            <a:pPr>
              <a:defRPr sz="1300">
                <a:solidFill>
                  <a:srgbClr val="2D373E"/>
                </a:solidFill>
                <a:latin typeface="Aptos"/>
              </a:defRPr>
            </a:pPr>
            <a:r>
              <a:rPr lang="en-GB" sz="1300"/>
              <a:t>The business model supports the environmental pressure to offer sales of new Eco friendly vehicles such as EVs/hybrid vehicles, recycling, solar panels and charging stations and will offer differentiation in support of the cleaner transport agenda.</a:t>
            </a:r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685800" y="4617720"/>
            <a:ext cx="10881360" cy="9144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00">
                <a:solidFill>
                  <a:srgbClr val="69737A"/>
                </a:solidFill>
                <a:latin typeface="Aptos"/>
              </a:defRPr>
            </a:pPr>
            <a:r>
              <a:t>Evidence: GOV.UK ZEV/VETS policy (2025–26); Bank of England Bank Rate decision (30 July 2026); ONS CPI June 2026.</a:t>
            </a:r>
          </a:p>
          <a:p>
            <a:pPr>
              <a:defRPr sz="1100">
                <a:solidFill>
                  <a:srgbClr val="2D373E"/>
                </a:solidFill>
                <a:latin typeface="Aptos"/>
              </a:defRPr>
            </a:pPr>
            <a:r>
              <a:t>Analytical link: these external factors affect EcoDrive's vehicle mix, customer affordability and sustainability positioning.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744200" y="6446520"/>
            <a:ext cx="91440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69737A"/>
                </a:solidFill>
                <a:latin typeface="Aptos"/>
              </a:defRPr>
            </a:pPr>
            <a:r>
              <a:t>4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2E7D5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94360" y="384048"/>
            <a:ext cx="10972800" cy="56692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162A3A"/>
                </a:solidFill>
                <a:latin typeface="Aptos Display"/>
              </a:defRPr>
            </a:pPr>
            <a:r>
              <a:t>4. Two Major Marketing Strategies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12648" y="950976"/>
            <a:ext cx="10789920" cy="34747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200">
                <a:solidFill>
                  <a:srgbClr val="69737A"/>
                </a:solidFill>
                <a:latin typeface="Aptos"/>
              </a:defRPr>
            </a:pPr>
            <a:r>
              <a:t>How the business plan proposes reaching customers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731520" y="1508760"/>
            <a:ext cx="5212080" cy="2148840"/>
          </a:xfrm>
          <a:prstGeom prst="roundRect">
            <a:avLst/>
          </a:prstGeom>
          <a:solidFill>
            <a:srgbClr val="F2F7F4"/>
          </a:solidFill>
          <a:ln>
            <a:solidFill>
              <a:srgbClr val="DCE8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64592" tIns="109728" rIns="164592" rtlCol="0" anchor="ctr"/>
          <a:lstStyle/>
          <a:p>
            <a:pPr algn="ctr">
              <a:spcAft>
                <a:spcPts val="600"/>
              </a:spcAft>
              <a:defRPr sz="1800" b="1">
                <a:solidFill>
                  <a:srgbClr val="2E7D50"/>
                </a:solidFill>
                <a:latin typeface="Aptos"/>
              </a:defRPr>
            </a:pPr>
            <a:r>
              <a:t>Strategy 1 — Social media</a:t>
            </a:r>
          </a:p>
          <a:p>
            <a:pPr>
              <a:defRPr sz="1400">
                <a:solidFill>
                  <a:srgbClr val="2D373E"/>
                </a:solidFill>
                <a:latin typeface="Aptos"/>
              </a:defRPr>
            </a:pPr>
            <a:r>
              <a:rPr lang="en-GB" sz="1400" err="1"/>
              <a:t>EcoDrive</a:t>
            </a:r>
            <a:r>
              <a:rPr lang="en-GB" sz="1400"/>
              <a:t> – </a:t>
            </a:r>
            <a:r>
              <a:rPr lang="en-GB" sz="1400" err="1"/>
              <a:t>EcoDrive</a:t>
            </a:r>
            <a:r>
              <a:rPr lang="en-GB" sz="1400"/>
              <a:t> marketing communications as detailed in the </a:t>
            </a:r>
            <a:r>
              <a:rPr lang="en-GB" sz="1400" err="1"/>
              <a:t>EcoDrive</a:t>
            </a:r>
            <a:r>
              <a:rPr lang="en-GB" sz="1400"/>
              <a:t> business plan include social media and Facebook Ads. This will include listings, short-form content and promotions for the target customer groups for </a:t>
            </a:r>
            <a:r>
              <a:rPr lang="en-GB" sz="1400" err="1"/>
              <a:t>EcoDrive</a:t>
            </a:r>
            <a:r>
              <a:rPr lang="en-GB" sz="1400"/>
              <a:t> via Facebook Ads.</a:t>
            </a:r>
            <a:endParaRPr/>
          </a:p>
        </p:txBody>
      </p:sp>
      <p:sp>
        <p:nvSpPr>
          <p:cNvPr id="7" name="Rounded Rectangle 6"/>
          <p:cNvSpPr/>
          <p:nvPr/>
        </p:nvSpPr>
        <p:spPr>
          <a:xfrm>
            <a:off x="6217920" y="1508760"/>
            <a:ext cx="5212080" cy="2148840"/>
          </a:xfrm>
          <a:prstGeom prst="roundRect">
            <a:avLst/>
          </a:prstGeom>
          <a:solidFill>
            <a:srgbClr val="F2F7F4"/>
          </a:solidFill>
          <a:ln>
            <a:solidFill>
              <a:srgbClr val="DCE8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64592" tIns="109728" rIns="164592" rtlCol="0" anchor="ctr"/>
          <a:lstStyle/>
          <a:p>
            <a:pPr algn="ctr">
              <a:spcAft>
                <a:spcPts val="600"/>
              </a:spcAft>
              <a:defRPr sz="1800" b="1">
                <a:solidFill>
                  <a:srgbClr val="2E7D50"/>
                </a:solidFill>
                <a:latin typeface="Aptos"/>
              </a:defRPr>
            </a:pPr>
            <a:r>
              <a:t>Strategy 2 — Website &amp; SEO</a:t>
            </a:r>
          </a:p>
          <a:p>
            <a:r>
              <a:rPr lang="en-GB" sz="1400">
                <a:solidFill>
                  <a:schemeClr val="tx1"/>
                </a:solidFill>
              </a:rPr>
              <a:t>From the business plan: website and SEO. </a:t>
            </a:r>
            <a:r>
              <a:rPr lang="en-GB" sz="1400" err="1">
                <a:solidFill>
                  <a:schemeClr val="tx1"/>
                </a:solidFill>
              </a:rPr>
              <a:t>EcoDrive</a:t>
            </a:r>
            <a:r>
              <a:rPr lang="en-GB" sz="1400">
                <a:solidFill>
                  <a:schemeClr val="tx1"/>
                </a:solidFill>
              </a:rPr>
              <a:t> will be found by customers searching for vehicles, finance or dealerships on the Internet. Google Ads, sales promotions and community engagement can be used to send </a:t>
            </a:r>
            <a:r>
              <a:rPr lang="en-GB" sz="1400" err="1">
                <a:solidFill>
                  <a:schemeClr val="tx1"/>
                </a:solidFill>
              </a:rPr>
              <a:t>EcoDrive</a:t>
            </a:r>
            <a:r>
              <a:rPr lang="en-GB" sz="1400">
                <a:solidFill>
                  <a:schemeClr val="tx1"/>
                </a:solidFill>
              </a:rPr>
              <a:t> marketing communications as outlined in the business plan. </a:t>
            </a:r>
          </a:p>
          <a:p>
            <a:br>
              <a:rPr lang="en-GB"/>
            </a:br>
            <a:endParaRPr/>
          </a:p>
        </p:txBody>
      </p:sp>
      <p:sp>
        <p:nvSpPr>
          <p:cNvPr id="8" name="Rounded Rectangle 7"/>
          <p:cNvSpPr/>
          <p:nvPr/>
        </p:nvSpPr>
        <p:spPr>
          <a:xfrm>
            <a:off x="731520" y="4160520"/>
            <a:ext cx="10698480" cy="1143000"/>
          </a:xfrm>
          <a:prstGeom prst="roundRect">
            <a:avLst/>
          </a:prstGeom>
          <a:solidFill>
            <a:srgbClr val="F2F7F4"/>
          </a:solidFill>
          <a:ln>
            <a:solidFill>
              <a:srgbClr val="DCE8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64592" tIns="109728" rIns="164592" rtlCol="0" anchor="ctr"/>
          <a:lstStyle/>
          <a:p>
            <a:pPr algn="ctr">
              <a:spcAft>
                <a:spcPts val="600"/>
              </a:spcAft>
              <a:defRPr sz="1700" b="1">
                <a:solidFill>
                  <a:srgbClr val="2E7D50"/>
                </a:solidFill>
                <a:latin typeface="Aptos"/>
              </a:defRPr>
            </a:pPr>
            <a:r>
              <a:t>Supporting channels</a:t>
            </a:r>
          </a:p>
          <a:p>
            <a:pPr>
              <a:defRPr sz="1400">
                <a:solidFill>
                  <a:srgbClr val="2D373E"/>
                </a:solidFill>
                <a:latin typeface="Aptos"/>
              </a:defRPr>
            </a:pPr>
            <a:r>
              <a:t>Google Ads, sales promotions and community engagement are also included in the business plan's marketing communications.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744200" y="6446520"/>
            <a:ext cx="91440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69737A"/>
                </a:solidFill>
                <a:latin typeface="Aptos"/>
              </a:defRPr>
            </a:pPr>
            <a:r>
              <a:t>5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2E7D5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94360" y="384048"/>
            <a:ext cx="10972800" cy="56692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162A3A"/>
                </a:solidFill>
                <a:latin typeface="Aptos Display"/>
              </a:defRPr>
            </a:pPr>
            <a:r>
              <a:t>5. Funding Requirements &amp; Allocation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12648" y="950976"/>
            <a:ext cx="10789920" cy="34747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200">
                <a:solidFill>
                  <a:srgbClr val="69737A"/>
                </a:solidFill>
                <a:latin typeface="Aptos"/>
              </a:defRPr>
            </a:pPr>
            <a:r>
              <a:t>Using the figures stated in the EcoDrive business plan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40080" y="1325880"/>
            <a:ext cx="3337560" cy="1325880"/>
          </a:xfrm>
          <a:prstGeom prst="roundRect">
            <a:avLst/>
          </a:prstGeom>
          <a:solidFill>
            <a:srgbClr val="F2F7F4"/>
          </a:solidFill>
          <a:ln>
            <a:solidFill>
              <a:srgbClr val="DCE8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64592" tIns="109728" rIns="164592" rtlCol="0" anchor="ctr"/>
          <a:lstStyle/>
          <a:p>
            <a:pPr algn="ctr">
              <a:spcAft>
                <a:spcPts val="600"/>
              </a:spcAft>
              <a:defRPr sz="1800" b="1">
                <a:solidFill>
                  <a:srgbClr val="2E7D50"/>
                </a:solidFill>
                <a:latin typeface="Aptos"/>
              </a:defRPr>
            </a:pPr>
            <a:r>
              <a:t>Total funding required</a:t>
            </a:r>
          </a:p>
          <a:p>
            <a:pPr>
              <a:defRPr sz="2500">
                <a:solidFill>
                  <a:srgbClr val="2D373E"/>
                </a:solidFill>
                <a:latin typeface="Aptos"/>
              </a:defRPr>
            </a:pPr>
            <a:r>
              <a:t>£350,000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16552" y="1325880"/>
            <a:ext cx="3337560" cy="1325880"/>
          </a:xfrm>
          <a:prstGeom prst="roundRect">
            <a:avLst/>
          </a:prstGeom>
          <a:solidFill>
            <a:srgbClr val="F2F7F4"/>
          </a:solidFill>
          <a:ln>
            <a:solidFill>
              <a:srgbClr val="DCE8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64592" tIns="109728" rIns="164592" rtlCol="0" anchor="ctr"/>
          <a:lstStyle/>
          <a:p>
            <a:pPr algn="ctr">
              <a:spcAft>
                <a:spcPts val="600"/>
              </a:spcAft>
              <a:defRPr sz="1800" b="1">
                <a:solidFill>
                  <a:srgbClr val="2E7D50"/>
                </a:solidFill>
                <a:latin typeface="Aptos"/>
              </a:defRPr>
            </a:pPr>
            <a:r>
              <a:t>Owner investment</a:t>
            </a:r>
          </a:p>
          <a:p>
            <a:pPr>
              <a:defRPr sz="2500">
                <a:solidFill>
                  <a:srgbClr val="2D373E"/>
                </a:solidFill>
                <a:latin typeface="Aptos"/>
              </a:defRPr>
            </a:pPr>
            <a:r>
              <a:t>£100,000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193024" y="1325880"/>
            <a:ext cx="3337560" cy="1325880"/>
          </a:xfrm>
          <a:prstGeom prst="roundRect">
            <a:avLst/>
          </a:prstGeom>
          <a:solidFill>
            <a:srgbClr val="F2F7F4"/>
          </a:solidFill>
          <a:ln>
            <a:solidFill>
              <a:srgbClr val="DCE8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64592" tIns="109728" rIns="164592" rtlCol="0" anchor="ctr"/>
          <a:lstStyle/>
          <a:p>
            <a:pPr algn="ctr">
              <a:spcAft>
                <a:spcPts val="600"/>
              </a:spcAft>
              <a:defRPr sz="1800" b="1">
                <a:solidFill>
                  <a:srgbClr val="2E7D50"/>
                </a:solidFill>
                <a:latin typeface="Aptos"/>
              </a:defRPr>
            </a:pPr>
            <a:r>
              <a:t>Bank loan</a:t>
            </a:r>
          </a:p>
          <a:p>
            <a:pPr>
              <a:defRPr sz="2500">
                <a:solidFill>
                  <a:srgbClr val="2D373E"/>
                </a:solidFill>
                <a:latin typeface="Aptos"/>
              </a:defRPr>
            </a:pPr>
            <a:r>
              <a:t>£200,000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40080" y="2971800"/>
            <a:ext cx="3337560" cy="1325880"/>
          </a:xfrm>
          <a:prstGeom prst="roundRect">
            <a:avLst/>
          </a:prstGeom>
          <a:solidFill>
            <a:srgbClr val="F2F7F4"/>
          </a:solidFill>
          <a:ln>
            <a:solidFill>
              <a:srgbClr val="DCE8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64592" tIns="109728" rIns="164592" rtlCol="0" anchor="ctr"/>
          <a:lstStyle/>
          <a:p>
            <a:pPr algn="ctr">
              <a:spcAft>
                <a:spcPts val="600"/>
              </a:spcAft>
              <a:defRPr sz="1800" b="1">
                <a:solidFill>
                  <a:srgbClr val="2E7D50"/>
                </a:solidFill>
                <a:latin typeface="Aptos"/>
              </a:defRPr>
            </a:pPr>
            <a:r>
              <a:t>Private investor</a:t>
            </a:r>
          </a:p>
          <a:p>
            <a:pPr>
              <a:defRPr sz="2500">
                <a:solidFill>
                  <a:srgbClr val="2D373E"/>
                </a:solidFill>
                <a:latin typeface="Aptos"/>
              </a:defRPr>
            </a:pPr>
            <a:r>
              <a:t>£50,000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416552" y="2971800"/>
            <a:ext cx="3337560" cy="1325880"/>
          </a:xfrm>
          <a:prstGeom prst="roundRect">
            <a:avLst/>
          </a:prstGeom>
          <a:solidFill>
            <a:srgbClr val="F2F7F4"/>
          </a:solidFill>
          <a:ln>
            <a:solidFill>
              <a:srgbClr val="DCE8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64592" tIns="109728" rIns="164592" rtlCol="0" anchor="ctr"/>
          <a:lstStyle/>
          <a:p>
            <a:pPr algn="ctr">
              <a:spcAft>
                <a:spcPts val="600"/>
              </a:spcAft>
              <a:defRPr sz="1800" b="1">
                <a:solidFill>
                  <a:srgbClr val="2E7D50"/>
                </a:solidFill>
                <a:latin typeface="Aptos"/>
              </a:defRPr>
            </a:pPr>
            <a:r>
              <a:t>Stated start-up expenses</a:t>
            </a:r>
          </a:p>
          <a:p>
            <a:pPr>
              <a:defRPr sz="2500">
                <a:solidFill>
                  <a:srgbClr val="2D373E"/>
                </a:solidFill>
                <a:latin typeface="Aptos"/>
              </a:defRPr>
            </a:pPr>
            <a:r>
              <a:t>£315,000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8193024" y="2971800"/>
            <a:ext cx="3337560" cy="1325880"/>
          </a:xfrm>
          <a:prstGeom prst="roundRect">
            <a:avLst/>
          </a:prstGeom>
          <a:solidFill>
            <a:srgbClr val="F2F7F4"/>
          </a:solidFill>
          <a:ln>
            <a:solidFill>
              <a:srgbClr val="DCE8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64592" tIns="109728" rIns="164592" rtlCol="0" anchor="ctr"/>
          <a:lstStyle/>
          <a:p>
            <a:pPr algn="ctr">
              <a:spcAft>
                <a:spcPts val="600"/>
              </a:spcAft>
              <a:defRPr sz="1600" b="1">
                <a:solidFill>
                  <a:srgbClr val="2E7D50"/>
                </a:solidFill>
                <a:latin typeface="Aptos"/>
              </a:defRPr>
            </a:pPr>
            <a:r>
              <a:t>Funding allocation</a:t>
            </a:r>
          </a:p>
          <a:p>
            <a:pPr>
              <a:defRPr sz="1300">
                <a:solidFill>
                  <a:srgbClr val="2D373E"/>
                </a:solidFill>
                <a:latin typeface="Aptos"/>
              </a:defRPr>
            </a:pPr>
            <a:r>
              <a:t>Purchase vehicle stock</a:t>
            </a:r>
            <a:br/>
            <a:r>
              <a:t>Lease premises</a:t>
            </a:r>
            <a:br/>
            <a:r>
              <a:t>Employ staff</a:t>
            </a:r>
            <a:br/>
            <a:r>
              <a:t>Market the business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40080" y="4709160"/>
            <a:ext cx="10881360" cy="960120"/>
          </a:xfrm>
          <a:prstGeom prst="roundRect">
            <a:avLst/>
          </a:prstGeom>
          <a:solidFill>
            <a:srgbClr val="F2F7F4"/>
          </a:solidFill>
          <a:ln>
            <a:solidFill>
              <a:srgbClr val="DCE8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64592" tIns="109728" rIns="164592" rtlCol="0" anchor="ctr"/>
          <a:lstStyle/>
          <a:p>
            <a:pPr algn="ctr">
              <a:spcAft>
                <a:spcPts val="600"/>
              </a:spcAft>
              <a:defRPr sz="1500" b="1">
                <a:solidFill>
                  <a:srgbClr val="2E7D50"/>
                </a:solidFill>
                <a:latin typeface="Aptos"/>
              </a:defRPr>
            </a:pPr>
            <a:r>
              <a:t>Investor point</a:t>
            </a:r>
          </a:p>
          <a:p>
            <a:pPr>
              <a:defRPr sz="1200">
                <a:solidFill>
                  <a:srgbClr val="2D373E"/>
                </a:solidFill>
                <a:latin typeface="Aptos"/>
              </a:defRPr>
            </a:pPr>
            <a:r>
              <a:rPr lang="en-GB" sz="1200"/>
              <a:t>This leaves £35,000 of the total funding of £350,000 to be used for start-up expenses that have not been detailed in the source plan for </a:t>
            </a:r>
            <a:r>
              <a:rPr lang="en-GB" sz="1200" err="1"/>
              <a:t>EcoDrive</a:t>
            </a:r>
            <a:r>
              <a:rPr lang="en-GB" sz="1200"/>
              <a:t> Motors’ start-up.</a:t>
            </a:r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10744200" y="6446520"/>
            <a:ext cx="91440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69737A"/>
                </a:solidFill>
                <a:latin typeface="Aptos"/>
              </a:defRPr>
            </a:pPr>
            <a:r>
              <a:t>6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2F7F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2E7D5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94360" y="384048"/>
            <a:ext cx="10972800" cy="56692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162A3A"/>
                </a:solidFill>
                <a:latin typeface="Aptos Display"/>
              </a:defRPr>
            </a:pPr>
            <a:r>
              <a:t>6. Why EcoDrive Motors?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12648" y="950976"/>
            <a:ext cx="10789920" cy="34747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200">
                <a:solidFill>
                  <a:srgbClr val="69737A"/>
                </a:solidFill>
                <a:latin typeface="Aptos"/>
              </a:defRPr>
            </a:pPr>
            <a:r>
              <a:t>Overall business case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85800" y="1417320"/>
            <a:ext cx="5212080" cy="1417320"/>
          </a:xfrm>
          <a:prstGeom prst="roundRect">
            <a:avLst/>
          </a:prstGeom>
          <a:solidFill>
            <a:srgbClr val="F2F7F4"/>
          </a:solidFill>
          <a:ln>
            <a:solidFill>
              <a:srgbClr val="DCE8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64592" tIns="109728" rIns="164592" rtlCol="0" anchor="ctr"/>
          <a:lstStyle/>
          <a:p>
            <a:pPr algn="ctr">
              <a:spcAft>
                <a:spcPts val="600"/>
              </a:spcAft>
              <a:defRPr sz="1700" b="1">
                <a:solidFill>
                  <a:srgbClr val="2E7D50"/>
                </a:solidFill>
                <a:latin typeface="Aptos"/>
              </a:defRPr>
            </a:pPr>
            <a:r>
              <a:t>Customer value</a:t>
            </a:r>
          </a:p>
          <a:p>
            <a:pPr>
              <a:defRPr sz="1500">
                <a:solidFill>
                  <a:srgbClr val="2D373E"/>
                </a:solidFill>
                <a:latin typeface="Aptos"/>
              </a:defRPr>
            </a:pPr>
            <a:r>
              <a:t>Reliable vehicles, excellent customer service and competitive finance options.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217920" y="1417320"/>
            <a:ext cx="5212080" cy="1417320"/>
          </a:xfrm>
          <a:prstGeom prst="roundRect">
            <a:avLst/>
          </a:prstGeom>
          <a:solidFill>
            <a:srgbClr val="F2F7F4"/>
          </a:solidFill>
          <a:ln>
            <a:solidFill>
              <a:srgbClr val="DCE8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64592" tIns="109728" rIns="164592" rtlCol="0" anchor="ctr"/>
          <a:lstStyle/>
          <a:p>
            <a:pPr algn="ctr">
              <a:spcAft>
                <a:spcPts val="600"/>
              </a:spcAft>
              <a:defRPr sz="1700" b="1">
                <a:solidFill>
                  <a:srgbClr val="2E7D50"/>
                </a:solidFill>
                <a:latin typeface="Aptos"/>
              </a:defRPr>
            </a:pPr>
            <a:r>
              <a:t>Revenue streams</a:t>
            </a:r>
          </a:p>
          <a:p>
            <a:pPr>
              <a:defRPr sz="1500">
                <a:solidFill>
                  <a:srgbClr val="2D373E"/>
                </a:solidFill>
                <a:latin typeface="Aptos"/>
              </a:defRPr>
            </a:pPr>
            <a:r>
              <a:t>Vehicle sales, financing commissions, warranties, servicing referrals and trade-ins.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85800" y="3337560"/>
            <a:ext cx="5212080" cy="1417320"/>
          </a:xfrm>
          <a:prstGeom prst="roundRect">
            <a:avLst/>
          </a:prstGeom>
          <a:solidFill>
            <a:srgbClr val="F2F7F4"/>
          </a:solidFill>
          <a:ln>
            <a:solidFill>
              <a:srgbClr val="DCE8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64592" tIns="109728" rIns="164592" rtlCol="0" anchor="ctr"/>
          <a:lstStyle/>
          <a:p>
            <a:pPr algn="ctr">
              <a:spcAft>
                <a:spcPts val="600"/>
              </a:spcAft>
              <a:defRPr sz="1700" b="1">
                <a:solidFill>
                  <a:srgbClr val="2E7D50"/>
                </a:solidFill>
                <a:latin typeface="Aptos"/>
              </a:defRPr>
            </a:pPr>
            <a:r>
              <a:t>Competitive positioning</a:t>
            </a:r>
          </a:p>
          <a:p>
            <a:pPr>
              <a:defRPr sz="1400">
                <a:solidFill>
                  <a:srgbClr val="2D373E"/>
                </a:solidFill>
                <a:latin typeface="Aptos"/>
              </a:defRPr>
            </a:pPr>
            <a:r>
              <a:rPr lang="en-GB" sz="1400"/>
              <a:t>A dealership with a range of vehicles on offer and clearly outlining their eco-friendly measures and support of the local community.</a:t>
            </a:r>
            <a:endParaRPr/>
          </a:p>
        </p:txBody>
      </p:sp>
      <p:sp>
        <p:nvSpPr>
          <p:cNvPr id="9" name="Rounded Rectangle 8"/>
          <p:cNvSpPr/>
          <p:nvPr/>
        </p:nvSpPr>
        <p:spPr>
          <a:xfrm>
            <a:off x="6217920" y="3337560"/>
            <a:ext cx="5212080" cy="1417320"/>
          </a:xfrm>
          <a:prstGeom prst="roundRect">
            <a:avLst/>
          </a:prstGeom>
          <a:solidFill>
            <a:srgbClr val="F2F7F4"/>
          </a:solidFill>
          <a:ln>
            <a:solidFill>
              <a:srgbClr val="DCE8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64592" tIns="109728" rIns="164592" rtlCol="0" anchor="ctr"/>
          <a:lstStyle/>
          <a:p>
            <a:pPr algn="ctr">
              <a:spcAft>
                <a:spcPts val="600"/>
              </a:spcAft>
              <a:defRPr sz="1700" b="1">
                <a:solidFill>
                  <a:srgbClr val="2E7D50"/>
                </a:solidFill>
                <a:latin typeface="Aptos"/>
              </a:defRPr>
            </a:pPr>
            <a:r>
              <a:t>Growth rationale</a:t>
            </a:r>
          </a:p>
          <a:p>
            <a:pPr>
              <a:defRPr sz="1400">
                <a:solidFill>
                  <a:srgbClr val="2D373E"/>
                </a:solidFill>
                <a:latin typeface="Aptos"/>
              </a:defRPr>
            </a:pPr>
            <a:r>
              <a:rPr lang="en-GB" sz="1400" err="1"/>
              <a:t>EcoDrive</a:t>
            </a:r>
            <a:r>
              <a:rPr lang="en-GB" sz="1400"/>
              <a:t> Motors will achieve long-term growth as reliable and environmentally friendly transport continues to gain in popularity.</a:t>
            </a:r>
            <a:endParaRPr/>
          </a:p>
        </p:txBody>
      </p:sp>
      <p:sp>
        <p:nvSpPr>
          <p:cNvPr id="10" name="Rounded Rectangle 9"/>
          <p:cNvSpPr/>
          <p:nvPr/>
        </p:nvSpPr>
        <p:spPr>
          <a:xfrm>
            <a:off x="685800" y="5166360"/>
            <a:ext cx="10744200" cy="777240"/>
          </a:xfrm>
          <a:prstGeom prst="roundRect">
            <a:avLst/>
          </a:prstGeom>
          <a:solidFill>
            <a:srgbClr val="F2F7F4"/>
          </a:solidFill>
          <a:ln>
            <a:solidFill>
              <a:srgbClr val="DCE8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64592" tIns="109728" rIns="164592" rtlCol="0" anchor="ctr"/>
          <a:lstStyle/>
          <a:p>
            <a:pPr algn="ctr">
              <a:spcAft>
                <a:spcPts val="600"/>
              </a:spcAft>
              <a:defRPr sz="1500" b="1">
                <a:solidFill>
                  <a:srgbClr val="2E7D50"/>
                </a:solidFill>
                <a:latin typeface="Aptos"/>
              </a:defRPr>
            </a:pPr>
            <a:r>
              <a:t>Pitch conclusion</a:t>
            </a:r>
          </a:p>
          <a:p>
            <a:pPr>
              <a:defRPr sz="1300">
                <a:solidFill>
                  <a:srgbClr val="2D373E"/>
                </a:solidFill>
                <a:latin typeface="Aptos"/>
              </a:defRPr>
            </a:pPr>
            <a:r>
              <a:rPr lang="en-GB" sz="1300" err="1"/>
              <a:t>EcoDrive</a:t>
            </a:r>
            <a:r>
              <a:rPr lang="en-GB" sz="1300"/>
              <a:t> Motors will become a reputable, environmentally responsible dealership, selling quality vehicles, providing first class service, at competitive prices and with environmentally responsible practices.</a:t>
            </a:r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10744200" y="6446520"/>
            <a:ext cx="91440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69737A"/>
                </a:solidFill>
                <a:latin typeface="Aptos"/>
              </a:defRPr>
            </a:pPr>
            <a:r>
              <a:t>7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2E7D5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94360" y="384048"/>
            <a:ext cx="10972800" cy="56692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162A3A"/>
                </a:solidFill>
                <a:latin typeface="Aptos Display"/>
              </a:defRPr>
            </a:pPr>
            <a:r>
              <a:t>References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12648" y="950976"/>
            <a:ext cx="10789920" cy="34747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200">
                <a:solidFill>
                  <a:srgbClr val="69737A"/>
                </a:solidFill>
                <a:latin typeface="Aptos"/>
              </a:defRPr>
            </a:pPr>
            <a:r>
              <a:t>Key sources used in the presentation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22960" y="1325880"/>
            <a:ext cx="10424160" cy="4343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  <a:defRPr sz="1500">
                <a:solidFill>
                  <a:srgbClr val="2D373E"/>
                </a:solidFill>
                <a:latin typeface="Aptos"/>
              </a:defRPr>
            </a:pPr>
            <a:r>
              <a:t>• Business Plan – EcoDrive Motors: A Sustainable Car Dealership (provided business plan).</a:t>
            </a:r>
          </a:p>
          <a:p>
            <a:pPr>
              <a:spcAft>
                <a:spcPts val="800"/>
              </a:spcAft>
              <a:defRPr sz="1500">
                <a:solidFill>
                  <a:srgbClr val="2D373E"/>
                </a:solidFill>
                <a:latin typeface="Aptos"/>
              </a:defRPr>
            </a:pPr>
            <a:r>
              <a:t>• Department for Business and Trade (2024).</a:t>
            </a:r>
          </a:p>
          <a:p>
            <a:pPr>
              <a:spcAft>
                <a:spcPts val="800"/>
              </a:spcAft>
              <a:defRPr sz="1500">
                <a:solidFill>
                  <a:srgbClr val="2D373E"/>
                </a:solidFill>
                <a:latin typeface="Aptos"/>
              </a:defRPr>
            </a:pPr>
            <a:r>
              <a:t>• Kotler, P. and Keller, K. (2022).</a:t>
            </a:r>
          </a:p>
          <a:p>
            <a:pPr>
              <a:spcAft>
                <a:spcPts val="800"/>
              </a:spcAft>
              <a:defRPr sz="1500">
                <a:solidFill>
                  <a:srgbClr val="2D373E"/>
                </a:solidFill>
                <a:latin typeface="Aptos"/>
              </a:defRPr>
            </a:pPr>
            <a:r>
              <a:t>• Office for National Statistics (2024).</a:t>
            </a:r>
          </a:p>
          <a:p>
            <a:pPr>
              <a:spcAft>
                <a:spcPts val="800"/>
              </a:spcAft>
              <a:defRPr sz="1500">
                <a:solidFill>
                  <a:srgbClr val="2D373E"/>
                </a:solidFill>
                <a:latin typeface="Aptos"/>
              </a:defRPr>
            </a:pPr>
            <a:r>
              <a:t>• Porter, M.E. (2008).</a:t>
            </a:r>
          </a:p>
          <a:p>
            <a:pPr>
              <a:spcAft>
                <a:spcPts val="800"/>
              </a:spcAft>
              <a:defRPr sz="1500">
                <a:solidFill>
                  <a:srgbClr val="2D373E"/>
                </a:solidFill>
                <a:latin typeface="Aptos"/>
              </a:defRPr>
            </a:pPr>
            <a:r>
              <a:t>• Society of Motor Manufacturers and Traders (2024).</a:t>
            </a:r>
          </a:p>
          <a:p>
            <a:pPr>
              <a:spcAft>
                <a:spcPts val="800"/>
              </a:spcAft>
              <a:defRPr sz="1500">
                <a:solidFill>
                  <a:srgbClr val="2D373E"/>
                </a:solidFill>
                <a:latin typeface="Aptos"/>
              </a:defRPr>
            </a:pPr>
            <a:r>
              <a:t>• Department for Transport / GOV.UK (2025–2026). Vehicle Emissions Trading Schemes / ZEV mandate.</a:t>
            </a:r>
          </a:p>
          <a:p>
            <a:pPr>
              <a:spcAft>
                <a:spcPts val="800"/>
              </a:spcAft>
              <a:defRPr sz="1500">
                <a:solidFill>
                  <a:srgbClr val="2D373E"/>
                </a:solidFill>
                <a:latin typeface="Aptos"/>
              </a:defRPr>
            </a:pPr>
            <a:r>
              <a:t>• Bank of England (2026). Interest rates and Bank Rate: latest decision.</a:t>
            </a:r>
          </a:p>
          <a:p>
            <a:pPr>
              <a:spcAft>
                <a:spcPts val="800"/>
              </a:spcAft>
              <a:defRPr sz="1500">
                <a:solidFill>
                  <a:srgbClr val="2D373E"/>
                </a:solidFill>
                <a:latin typeface="Aptos"/>
              </a:defRPr>
            </a:pPr>
            <a:r>
              <a:t>• Office for National Statistics (2026). Consumer price inflation, UK: June 2026.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22960" y="5715000"/>
            <a:ext cx="1033272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100">
                <a:solidFill>
                  <a:srgbClr val="69737A"/>
                </a:solidFill>
                <a:latin typeface="Aptos"/>
              </a:defRPr>
            </a:pPr>
            <a:r>
              <a:t>The business-plan references have been retained; current external evidence was added only to strengthen the PESTEL analysis.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744200" y="6446520"/>
            <a:ext cx="914400" cy="182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69737A"/>
                </a:solidFill>
                <a:latin typeface="Aptos"/>
              </a:defRPr>
            </a:pPr>
            <a:r>
              <a:t>8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b4f9f7ee-5770-4a14-8925-17f3d16e50b7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4E9246EAD664A9A522726E403CA17" ma:contentTypeVersion="9" ma:contentTypeDescription="Create a new document." ma:contentTypeScope="" ma:versionID="7692ec590902f7d6093c4cd2bfaf6ab1">
  <xsd:schema xmlns:xsd="http://www.w3.org/2001/XMLSchema" xmlns:xs="http://www.w3.org/2001/XMLSchema" xmlns:p="http://schemas.microsoft.com/office/2006/metadata/properties" xmlns:ns3="b4f9f7ee-5770-4a14-8925-17f3d16e50b7" targetNamespace="http://schemas.microsoft.com/office/2006/metadata/properties" ma:root="true" ma:fieldsID="f9bea8e209eb16433c006d4704971ea6" ns3:_="">
    <xsd:import namespace="b4f9f7ee-5770-4a14-8925-17f3d16e50b7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System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4f9f7ee-5770-4a14-8925-17f3d16e50b7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SystemTags" ma:index="12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_activity" ma:index="16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E290B93-893A-4A97-83D1-4B0A565FDD0D}">
  <ds:schemaRefs>
    <ds:schemaRef ds:uri="b4f9f7ee-5770-4a14-8925-17f3d16e50b7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BCCA10D8-AEC2-4D5B-8739-172407058E5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D62A12F-9962-4250-A93F-6101C17D63FF}">
  <ds:schemaRefs>
    <ds:schemaRef ds:uri="b4f9f7ee-5770-4a14-8925-17f3d16e50b7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919</Words>
  <Application>Microsoft Office PowerPoint</Application>
  <PresentationFormat>Widescreen</PresentationFormat>
  <Paragraphs>97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Eduard Fabian Pasare (2518439)</cp:lastModifiedBy>
  <cp:revision>3</cp:revision>
  <dcterms:created xsi:type="dcterms:W3CDTF">2013-01-27T09:14:16Z</dcterms:created>
  <dcterms:modified xsi:type="dcterms:W3CDTF">2026-08-12T11:10:44Z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0x01010060C4E9246EAD664A9A522726E403CA17</vt:lpwstr>
  </property>
</Properties>
</file>