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openxmlformats-officedocument.drawingml.chart+xml" PartName="/ppt/charts/chart1.xml"/>
  <Override ContentType="application/vnd.openxmlformats-officedocument.drawingml.chart+xml" PartName="/ppt/charts/chart2.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5"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autoAdjust="0" sz="15000"/>
    <p:restoredTop sz="94660"/>
  </p:normalViewPr>
  <p:slideViewPr>
    <p:cSldViewPr snapToGrid="0">
      <p:cViewPr varScale="1">
        <p:scale>
          <a:sx d="100" n="70"/>
          <a:sy d="100" n="70"/>
        </p:scale>
        <p:origin x="738" y="72"/>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2.xml" Type="http://schemas.openxmlformats.org/officeDocument/2006/relationships/theme"/></Relationships>
</file>

<file path=ppt/charts/_rels/chart1.xml.rels><?xml version="1.0" encoding="UTF-8" standalone="yes"?><Relationships xmlns="http://schemas.openxmlformats.org/package/2006/relationships"><Relationship Id="rId1" Target="file:///C:\Users\ADEEL%20ASGHAR\Documents\grit%20table.xlsx" TargetMode="External" Type="http://schemas.openxmlformats.org/officeDocument/2006/relationships/oleObject"/></Relationships>
</file>

<file path=ppt/charts/_rels/chart2.xml.rels><?xml version="1.0" encoding="UTF-8" standalone="yes"?><Relationships xmlns="http://schemas.openxmlformats.org/package/2006/relationships"><Relationship Id="rId1" Target="file:///C:\Users\ADEEL%20ASGHAR\Documents\grit%20table.xlsx" TargetMode="External" Type="http://schemas.openxmlformats.org/officeDocument/2006/relationships/oleObject"/></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c:style val="2"/>
  <c:chart>
    <c:title>
      <c:layout>
        <c:manualLayout>
          <c:xMode val="edge"/>
          <c:yMode val="edge"/>
          <c:x val="0.3421139678"/>
          <c:y val="0.8754333307"/>
        </c:manualLayout>
      </c:layout>
      <c:overlay val="0"/>
      <c:spPr>
        <a:noFill/>
        <a:ln>
          <a:noFill/>
        </a:ln>
        <a:effectLst/>
      </c:spPr>
      <c:txPr>
        <a:bodyPr anchor="ctr" anchorCtr="1" numCol="1" rot="0" spcFirstLastPara="1" vert="horz" vertOverflow="ellipsis" wrap="square"/>
        <a:lstStyle/>
        <a:p>
          <a:pPr>
            <a:defRPr b="1" baseline="0" cap="all" i="0" kern="1200" normalizeH="0" spc="100" strike="noStrike" sz="1500" u="none">
              <a:solidFill>
                <a:schemeClr val="lt1"/>
              </a:solidFill>
              <a:latin typeface="+mn-lt"/>
              <a:ea typeface="+mn-ea"/>
              <a:cs typeface="+mn-cs"/>
            </a:defRPr>
          </a:pPr>
          <a:endParaRPr lang="en-US"/>
        </a:p>
      </c:txPr>
    </c:title>
    <c:autoTitleDeleted val="0"/>
    <c:plotArea>
      <c:layout>
        <c:manualLayout>
          <c:layoutTarget val="inner"/>
          <c:xMode val="edge"/>
          <c:yMode val="edge"/>
          <c:x val="0.1017884952"/>
          <c:y val="0.0254283319"/>
          <c:w val="0.8965579615"/>
          <c:h val="0.7208876495"/>
        </c:manualLayout>
      </c:layout>
      <c:lineChart>
        <c:grouping val="standard"/>
        <c:varyColors val="0"/>
        <c:ser>
          <c:idx val="0"/>
          <c:order val="0"/>
          <c:tx>
            <c:v>Grit Scores</c:v>
          </c:tx>
          <c:spPr>
            <a:ln cap="rnd" w="25400">
              <a:solidFill>
                <a:schemeClr val="lt1"/>
              </a:solidFill>
              <a:round/>
            </a:ln>
            <a:effectLst>
              <a:outerShdw algn="tl" dir="2700000" dist="25400" rotWithShape="0">
                <a:schemeClr val="accent1"/>
              </a:outerShdw>
            </a:effectLst>
          </c:spPr>
          <c:marker>
            <c:symbol val="none"/>
          </c:marker>
          <c:dLbls>
            <c:spPr>
              <a:solidFill>
                <a:schemeClr val="accent1"/>
              </a:solidFill>
              <a:ln>
                <a:noFill/>
              </a:ln>
              <a:effectLst/>
            </c:spPr>
            <c:txPr>
              <a:bodyPr anchor="ctr" anchorCtr="1" bIns="19050" lIns="38100" numCol="1" rIns="38100" rot="0" spcFirstLastPara="1" tIns="19050" vert="horz" vertOverflow="ellipsis" wrap="square">
                <a:spAutoFit/>
              </a:bodyPr>
              <a:lstStyle/>
              <a:p>
                <a:pPr>
                  <a:defRPr b="1" baseline="0" i="0" kern="1200" strike="noStrike" sz="900" u="none">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accent1">
                          <a:lumMod val="60000"/>
                          <a:lumOff val="40000"/>
                        </a:schemeClr>
                      </a:solidFill>
                    </a:ln>
                    <a:effectLst/>
                  </c:spPr>
                </c15:leaderLines>
              </c:ext>
            </c:extLst>
          </c:dLbls>
          <c:cat>
            <c:numRef>
              <c:f>Sheet1!$A$2:$A$22</c:f>
              <c:numCache>
                <c:formatCode>General</c:formatCode>
                <c:ptCount val="21"/>
                <c:pt idx="0">
                  <c:v>4</c:v>
                </c:pt>
                <c:pt idx="1">
                  <c:v>4</c:v>
                </c:pt>
                <c:pt idx="2">
                  <c:v>4</c:v>
                </c:pt>
                <c:pt idx="3">
                  <c:v>4</c:v>
                </c:pt>
                <c:pt idx="4">
                  <c:v>4</c:v>
                </c:pt>
                <c:pt idx="5">
                  <c:v>4</c:v>
                </c:pt>
                <c:pt idx="6">
                  <c:v>4</c:v>
                </c:pt>
                <c:pt idx="7">
                  <c:v>4</c:v>
                </c:pt>
                <c:pt idx="8">
                  <c:v>4</c:v>
                </c:pt>
                <c:pt idx="9">
                  <c:v>4</c:v>
                </c:pt>
                <c:pt idx="10">
                  <c:v>4</c:v>
                </c:pt>
                <c:pt idx="11">
                  <c:v>5</c:v>
                </c:pt>
                <c:pt idx="12">
                  <c:v>6</c:v>
                </c:pt>
                <c:pt idx="13">
                  <c:v>8</c:v>
                </c:pt>
                <c:pt idx="14">
                  <c:v>8</c:v>
                </c:pt>
                <c:pt idx="15">
                  <c:v>8</c:v>
                </c:pt>
                <c:pt idx="16">
                  <c:v>8</c:v>
                </c:pt>
                <c:pt idx="17">
                  <c:v>8</c:v>
                </c:pt>
                <c:pt idx="18">
                  <c:v>8</c:v>
                </c:pt>
                <c:pt idx="19">
                  <c:v>8</c:v>
                </c:pt>
                <c:pt idx="20">
                  <c:v>8</c:v>
                </c:pt>
              </c:numCache>
            </c:numRef>
          </c:cat>
          <c:val>
            <c:numRef>
              <c:f>Sheet1!$B$2:$B$22</c:f>
              <c:numCache>
                <c:formatCode>General</c:formatCode>
                <c:ptCount val="21"/>
                <c:pt idx="0">
                  <c:v>2.5</c:v>
                </c:pt>
                <c:pt idx="1">
                  <c:v>2.5</c:v>
                </c:pt>
                <c:pt idx="2">
                  <c:v>2.5</c:v>
                </c:pt>
                <c:pt idx="3">
                  <c:v>2.5</c:v>
                </c:pt>
                <c:pt idx="4">
                  <c:v>2.5</c:v>
                </c:pt>
                <c:pt idx="5">
                  <c:v>2.5</c:v>
                </c:pt>
                <c:pt idx="6">
                  <c:v>2.5</c:v>
                </c:pt>
                <c:pt idx="7">
                  <c:v>2.5</c:v>
                </c:pt>
                <c:pt idx="8">
                  <c:v>3.1</c:v>
                </c:pt>
                <c:pt idx="9">
                  <c:v>3.1</c:v>
                </c:pt>
                <c:pt idx="10">
                  <c:v>3.1</c:v>
                </c:pt>
                <c:pt idx="11">
                  <c:v>3.1</c:v>
                </c:pt>
                <c:pt idx="12">
                  <c:v>4.0999999999999996</c:v>
                </c:pt>
                <c:pt idx="13">
                  <c:v>4.2</c:v>
                </c:pt>
                <c:pt idx="14">
                  <c:v>4.2</c:v>
                </c:pt>
                <c:pt idx="15">
                  <c:v>4.2</c:v>
                </c:pt>
                <c:pt idx="16">
                  <c:v>4.2</c:v>
                </c:pt>
                <c:pt idx="17">
                  <c:v>4.2</c:v>
                </c:pt>
                <c:pt idx="18">
                  <c:v>4.2</c:v>
                </c:pt>
                <c:pt idx="19">
                  <c:v>4.2</c:v>
                </c:pt>
                <c:pt idx="20">
                  <c:v>4.2</c:v>
                </c:pt>
              </c:numCache>
            </c:numRef>
          </c:val>
          <c:smooth val="0"/>
          <c:extLst xmlns:c16r2="http://schemas.microsoft.com/office/drawing/2015/06/chart">
            <c:ext xmlns:c16="http://schemas.microsoft.com/office/drawing/2014/chart" uri="{C3380CC4-5D6E-409C-BE32-E72D297353CC}">
              <c16:uniqueId val="{00000000-A6BC-4B36-AD05-B6FDCF47FBED}"/>
            </c:ext>
          </c:extLst>
        </c:ser>
        <c:dLbls>
          <c:dLblPos val="ctr"/>
          <c:showLegendKey val="0"/>
          <c:showVal val="1"/>
          <c:showCatName val="0"/>
          <c:showSerName val="0"/>
          <c:showPercent val="0"/>
          <c:showBubbleSize val="0"/>
        </c:dLbls>
        <c:dropLines>
          <c:spPr>
            <a:ln algn="ctr" cap="flat" cmpd="sng" w="9525">
              <a:gradFill>
                <a:gsLst>
                  <a:gs pos="0">
                    <a:schemeClr val="lt1"/>
                  </a:gs>
                  <a:gs pos="100000">
                    <a:schemeClr val="lt1">
                      <a:alpha val="0"/>
                    </a:schemeClr>
                  </a:gs>
                </a:gsLst>
                <a:lin ang="5400000" scaled="0"/>
              </a:gradFill>
              <a:round/>
            </a:ln>
            <a:effectLst/>
          </c:spPr>
        </c:dropLines>
        <c:smooth val="0"/>
        <c:axId val="1931877312"/>
        <c:axId val="1931882208"/>
      </c:lineChart>
      <c:catAx>
        <c:axId val="1931877312"/>
        <c:scaling>
          <c:orientation val="minMax"/>
        </c:scaling>
        <c:delete val="0"/>
        <c:axPos val="b"/>
        <c:numFmt formatCode="General" sourceLinked="1"/>
        <c:majorTickMark val="none"/>
        <c:minorTickMark val="none"/>
        <c:tickLblPos val="nextTo"/>
        <c:spPr>
          <a:noFill/>
          <a:ln>
            <a:noFill/>
          </a:ln>
          <a:effectLst/>
        </c:spPr>
        <c:txPr>
          <a:bodyPr anchor="ctr" anchorCtr="1" numCol="1" rot="-60000000" spcFirstLastPara="1" vert="horz" vertOverflow="ellipsis" wrap="square"/>
          <a:lstStyle/>
          <a:p>
            <a:pPr>
              <a:defRPr b="0" baseline="0" i="0" kern="1200" spc="30" strike="noStrike" sz="900" u="none">
                <a:solidFill>
                  <a:schemeClr val="lt1"/>
                </a:solidFill>
                <a:latin typeface="+mn-lt"/>
                <a:ea typeface="+mn-ea"/>
                <a:cs typeface="+mn-cs"/>
              </a:defRPr>
            </a:pPr>
            <a:endParaRPr lang="en-US"/>
          </a:p>
        </c:txPr>
        <c:crossAx val="1931882208"/>
        <c:crosses val="autoZero"/>
        <c:auto val="1"/>
        <c:noMultiLvlLbl val="0"/>
        <c:lblAlgn val="ctr"/>
        <c:lblOffset val="100"/>
      </c:catAx>
      <c:valAx>
        <c:axId val="1931882208"/>
        <c:scaling>
          <c:orientation val="minMax"/>
        </c:scaling>
        <c:delete val="1"/>
        <c:axPos val="l"/>
        <c:numFmt formatCode="General" sourceLinked="1"/>
        <c:majorTickMark val="none"/>
        <c:minorTickMark val="none"/>
        <c:tickLblPos val="nextTo"/>
        <c:crossAx val="1931877312"/>
        <c:crosses val="autoZero"/>
        <c:crossBetween val="between"/>
      </c:valAx>
      <c:spPr>
        <a:noFill/>
        <a:ln>
          <a:noFill/>
        </a:ln>
        <a:effectLst/>
      </c:spPr>
    </c:plotArea>
    <c:plotVisOnly val="1"/>
    <c:dispBlanksAs val="gap"/>
    <c:showDLblsOverMax val="0"/>
  </c:chart>
  <c:spPr>
    <a:solidFill>
      <a:schemeClr val="accent1"/>
    </a:solidFill>
    <a:ln algn="ctr" cap="flat" cmpd="sng" w="9525">
      <a:solidFill>
        <a:schemeClr val="lt1">
          <a:lumMod val="85000"/>
        </a:schemeClr>
      </a:solidFill>
      <a:round/>
    </a:ln>
    <a:effectLst/>
  </c:spPr>
  <c:txPr>
    <a:bodyPr numCol="1"/>
    <a:lstStyle/>
    <a:p>
      <a:pPr>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c:style val="2"/>
  <c:chart>
    <c:title>
      <c:tx>
        <c:rich>
          <a:bodyPr anchor="ctr" anchorCtr="1" numCol="1" rot="0" spcFirstLastPara="1" vert="horz" vertOverflow="ellipsis" wrap="square"/>
          <a:lstStyle/>
          <a:p>
            <a:pPr>
              <a:defRPr b="1" baseline="0" cap="none" i="0" kern="1200" strike="noStrike" sz="1400" u="none">
                <a:solidFill>
                  <a:schemeClr val="lt1">
                    <a:lumMod val="85000"/>
                  </a:schemeClr>
                </a:solidFill>
                <a:latin typeface="+mn-lt"/>
                <a:ea typeface="+mn-ea"/>
                <a:cs typeface="+mn-cs"/>
              </a:defRPr>
            </a:pPr>
            <a:r>
              <a:rPr lang="en-US"/>
              <a:t>Compare</a:t>
            </a:r>
          </a:p>
        </c:rich>
      </c:tx>
      <c:overlay val="0"/>
      <c:spPr>
        <a:noFill/>
        <a:ln>
          <a:noFill/>
        </a:ln>
        <a:effectLst/>
      </c:spPr>
      <c:txPr>
        <a:bodyPr anchor="ctr" anchorCtr="1" numCol="1" rot="0" spcFirstLastPara="1" vert="horz" vertOverflow="ellipsis" wrap="square"/>
        <a:lstStyle/>
        <a:p>
          <a:pPr>
            <a:defRPr b="1" baseline="0" cap="none" i="0" kern="1200" strike="noStrike" sz="1400" u="none">
              <a:solidFill>
                <a:schemeClr val="lt1">
                  <a:lumMod val="85000"/>
                </a:schemeClr>
              </a:solidFill>
              <a:latin typeface="+mn-lt"/>
              <a:ea typeface="+mn-ea"/>
              <a:cs typeface="+mn-cs"/>
            </a:defRPr>
          </a:pPr>
          <a:endParaRPr lang="en-US"/>
        </a:p>
      </c:txPr>
    </c:title>
    <c:autoTitleDeleted val="0"/>
    <c:plotArea>
      <c:layout/>
      <c:lineChart>
        <c:grouping val="standard"/>
        <c:varyColors val="0"/>
        <c:ser>
          <c:idx val="0"/>
          <c:order val="0"/>
          <c:spPr>
            <a:ln cap="rnd" w="22225">
              <a:solidFill>
                <a:schemeClr val="accent1"/>
              </a:solidFill>
            </a:ln>
            <a:effectLst>
              <a:glow rad="139700">
                <a:schemeClr val="accent1">
                  <a:satMod val="175000"/>
                  <a:alpha val="14000"/>
                </a:schemeClr>
              </a:glow>
            </a:effectLst>
          </c:spPr>
          <c:marker>
            <c:symbol val="circle"/>
            <c:size val="4"/>
            <c:spPr>
              <a:solidFill>
                <a:schemeClr val="accent1">
                  <a:lumMod val="60000"/>
                  <a:lumOff val="40000"/>
                </a:schemeClr>
              </a:solidFill>
              <a:ln>
                <a:noFill/>
              </a:ln>
              <a:effectLst>
                <a:glow rad="63500">
                  <a:schemeClr val="accent1">
                    <a:satMod val="175000"/>
                    <a:alpha val="25000"/>
                  </a:schemeClr>
                </a:glow>
              </a:effectLst>
            </c:spPr>
          </c:marker>
          <c:dLbls>
            <c:spPr>
              <a:noFill/>
              <a:ln>
                <a:noFill/>
              </a:ln>
              <a:effectLst/>
            </c:spPr>
            <c:txPr>
              <a:bodyPr anchor="ctr" anchorCtr="1" bIns="19050" lIns="38100" numCol="1" rIns="38100" rot="0" spcFirstLastPara="1" tIns="19050" vert="horz" vertOverflow="ellipsis" wrap="square">
                <a:spAutoFit/>
              </a:bodyPr>
              <a:lstStyle/>
              <a:p>
                <a:pPr>
                  <a:defRPr b="0" baseline="0" i="0" kern="1200" strike="noStrike" sz="900" u="none">
                    <a:solidFill>
                      <a:schemeClr val="lt1">
                        <a:lumMod val="7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50000"/>
                        </a:schemeClr>
                      </a:solidFill>
                      <a:round/>
                    </a:ln>
                    <a:effectLst/>
                  </c:spPr>
                </c15:leaderLines>
              </c:ext>
            </c:extLst>
          </c:dLbls>
          <c:val>
            <c:numRef>
              <c:f>Sheet1!$A$2:$A$22</c:f>
              <c:numCache>
                <c:formatCode>General</c:formatCode>
                <c:ptCount val="21"/>
                <c:pt idx="0">
                  <c:v>4</c:v>
                </c:pt>
                <c:pt idx="1">
                  <c:v>4</c:v>
                </c:pt>
                <c:pt idx="2">
                  <c:v>4</c:v>
                </c:pt>
                <c:pt idx="3">
                  <c:v>4</c:v>
                </c:pt>
                <c:pt idx="4">
                  <c:v>4</c:v>
                </c:pt>
                <c:pt idx="5">
                  <c:v>4</c:v>
                </c:pt>
                <c:pt idx="6">
                  <c:v>4</c:v>
                </c:pt>
                <c:pt idx="7">
                  <c:v>4</c:v>
                </c:pt>
                <c:pt idx="8">
                  <c:v>4</c:v>
                </c:pt>
                <c:pt idx="9">
                  <c:v>4</c:v>
                </c:pt>
                <c:pt idx="10">
                  <c:v>4</c:v>
                </c:pt>
                <c:pt idx="11">
                  <c:v>5</c:v>
                </c:pt>
                <c:pt idx="12">
                  <c:v>6</c:v>
                </c:pt>
                <c:pt idx="13">
                  <c:v>8</c:v>
                </c:pt>
                <c:pt idx="14">
                  <c:v>8</c:v>
                </c:pt>
                <c:pt idx="15">
                  <c:v>8</c:v>
                </c:pt>
                <c:pt idx="16">
                  <c:v>8</c:v>
                </c:pt>
                <c:pt idx="17">
                  <c:v>8</c:v>
                </c:pt>
                <c:pt idx="18">
                  <c:v>8</c:v>
                </c:pt>
                <c:pt idx="19">
                  <c:v>8</c:v>
                </c:pt>
                <c:pt idx="20">
                  <c:v>8</c:v>
                </c:pt>
              </c:numCache>
            </c:numRef>
          </c:val>
          <c:smooth val="0"/>
          <c:extLst xmlns:c16r2="http://schemas.microsoft.com/office/drawing/2015/06/chart">
            <c:ext xmlns:c16="http://schemas.microsoft.com/office/drawing/2014/chart" uri="{C3380CC4-5D6E-409C-BE32-E72D297353CC}">
              <c16:uniqueId val="{00000000-2833-44B6-9E26-95A1CAD50589}"/>
            </c:ext>
          </c:extLst>
        </c:ser>
        <c:ser>
          <c:idx val="1"/>
          <c:order val="1"/>
          <c:spPr>
            <a:ln cap="rnd" w="22225">
              <a:solidFill>
                <a:schemeClr val="accent2"/>
              </a:solidFill>
            </a:ln>
            <a:effectLst>
              <a:glow rad="139700">
                <a:schemeClr val="accent2">
                  <a:satMod val="175000"/>
                  <a:alpha val="14000"/>
                </a:schemeClr>
              </a:glow>
            </a:effectLst>
          </c:spPr>
          <c:marker>
            <c:symbol val="circle"/>
            <c:size val="4"/>
            <c:spPr>
              <a:solidFill>
                <a:schemeClr val="accent2">
                  <a:lumMod val="60000"/>
                  <a:lumOff val="40000"/>
                </a:schemeClr>
              </a:solidFill>
              <a:ln>
                <a:noFill/>
              </a:ln>
              <a:effectLst>
                <a:glow rad="63500">
                  <a:schemeClr val="accent2">
                    <a:satMod val="175000"/>
                    <a:alpha val="25000"/>
                  </a:schemeClr>
                </a:glow>
              </a:effectLst>
            </c:spPr>
          </c:marker>
          <c:dLbls>
            <c:spPr>
              <a:noFill/>
              <a:ln>
                <a:noFill/>
              </a:ln>
              <a:effectLst/>
            </c:spPr>
            <c:txPr>
              <a:bodyPr anchor="ctr" anchorCtr="1" bIns="19050" lIns="38100" numCol="1" rIns="38100" rot="0" spcFirstLastPara="1" tIns="19050" vert="horz" vertOverflow="ellipsis" wrap="square">
                <a:spAutoFit/>
              </a:bodyPr>
              <a:lstStyle/>
              <a:p>
                <a:pPr>
                  <a:defRPr b="0" baseline="0" i="0" kern="1200" strike="noStrike" sz="900" u="none">
                    <a:solidFill>
                      <a:schemeClr val="lt1">
                        <a:lumMod val="7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50000"/>
                        </a:schemeClr>
                      </a:solidFill>
                      <a:round/>
                    </a:ln>
                    <a:effectLst/>
                  </c:spPr>
                </c15:leaderLines>
              </c:ext>
            </c:extLst>
          </c:dLbls>
          <c:val>
            <c:numRef>
              <c:f>Sheet1!$B$2:$B$22</c:f>
              <c:numCache>
                <c:formatCode>General</c:formatCode>
                <c:ptCount val="21"/>
                <c:pt idx="0">
                  <c:v>2.5</c:v>
                </c:pt>
                <c:pt idx="1">
                  <c:v>2.5</c:v>
                </c:pt>
                <c:pt idx="2">
                  <c:v>2.5</c:v>
                </c:pt>
                <c:pt idx="3">
                  <c:v>2.5</c:v>
                </c:pt>
                <c:pt idx="4">
                  <c:v>2.5</c:v>
                </c:pt>
                <c:pt idx="5">
                  <c:v>2.5</c:v>
                </c:pt>
                <c:pt idx="6">
                  <c:v>2.5</c:v>
                </c:pt>
                <c:pt idx="7">
                  <c:v>2.5</c:v>
                </c:pt>
                <c:pt idx="8">
                  <c:v>3.1</c:v>
                </c:pt>
                <c:pt idx="9">
                  <c:v>3.1</c:v>
                </c:pt>
                <c:pt idx="10">
                  <c:v>3.1</c:v>
                </c:pt>
                <c:pt idx="11">
                  <c:v>3.1</c:v>
                </c:pt>
                <c:pt idx="12">
                  <c:v>4.0999999999999996</c:v>
                </c:pt>
                <c:pt idx="13">
                  <c:v>4.2</c:v>
                </c:pt>
                <c:pt idx="14">
                  <c:v>4.2</c:v>
                </c:pt>
                <c:pt idx="15">
                  <c:v>4.2</c:v>
                </c:pt>
                <c:pt idx="16">
                  <c:v>4.2</c:v>
                </c:pt>
                <c:pt idx="17">
                  <c:v>4.2</c:v>
                </c:pt>
                <c:pt idx="18">
                  <c:v>4.2</c:v>
                </c:pt>
                <c:pt idx="19">
                  <c:v>4.2</c:v>
                </c:pt>
                <c:pt idx="20">
                  <c:v>4.2</c:v>
                </c:pt>
              </c:numCache>
            </c:numRef>
          </c:val>
          <c:smooth val="0"/>
          <c:extLst xmlns:c16r2="http://schemas.microsoft.com/office/drawing/2015/06/chart">
            <c:ext xmlns:c16="http://schemas.microsoft.com/office/drawing/2014/chart" uri="{C3380CC4-5D6E-409C-BE32-E72D297353CC}">
              <c16:uniqueId val="{00000001-2833-44B6-9E26-95A1CAD50589}"/>
            </c:ext>
          </c:extLst>
        </c:ser>
        <c:ser>
          <c:idx val="2"/>
          <c:order val="2"/>
          <c:spPr>
            <a:ln cap="rnd" w="22225">
              <a:solidFill>
                <a:schemeClr val="accent3"/>
              </a:solidFill>
            </a:ln>
            <a:effectLst>
              <a:glow rad="139700">
                <a:schemeClr val="accent3">
                  <a:satMod val="175000"/>
                  <a:alpha val="14000"/>
                </a:schemeClr>
              </a:glow>
            </a:effectLst>
          </c:spPr>
          <c:marker>
            <c:symbol val="circle"/>
            <c:size val="4"/>
            <c:spPr>
              <a:solidFill>
                <a:schemeClr val="accent3">
                  <a:lumMod val="60000"/>
                  <a:lumOff val="40000"/>
                </a:schemeClr>
              </a:solidFill>
              <a:ln>
                <a:noFill/>
              </a:ln>
              <a:effectLst>
                <a:glow rad="63500">
                  <a:schemeClr val="accent3">
                    <a:satMod val="175000"/>
                    <a:alpha val="25000"/>
                  </a:schemeClr>
                </a:glow>
              </a:effectLst>
            </c:spPr>
          </c:marker>
          <c:dLbls>
            <c:spPr>
              <a:noFill/>
              <a:ln>
                <a:noFill/>
              </a:ln>
              <a:effectLst/>
            </c:spPr>
            <c:txPr>
              <a:bodyPr anchor="ctr" anchorCtr="1" bIns="19050" lIns="38100" numCol="1" rIns="38100" rot="0" spcFirstLastPara="1" tIns="19050" vert="horz" vertOverflow="ellipsis" wrap="square">
                <a:spAutoFit/>
              </a:bodyPr>
              <a:lstStyle/>
              <a:p>
                <a:pPr>
                  <a:defRPr b="0" baseline="0" i="0" kern="1200" strike="noStrike" sz="900" u="none">
                    <a:solidFill>
                      <a:schemeClr val="lt1">
                        <a:lumMod val="7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50000"/>
                        </a:schemeClr>
                      </a:solidFill>
                      <a:round/>
                    </a:ln>
                    <a:effectLst/>
                  </c:spPr>
                </c15:leaderLines>
              </c:ext>
            </c:extLst>
          </c:dLbls>
          <c:val>
            <c:numRef>
              <c:f>Sheet1!$C$2:$C$22</c:f>
              <c:numCache>
                <c:formatCode>General</c:formatCode>
                <c:ptCount val="21"/>
                <c:pt idx="0">
                  <c:v>3</c:v>
                </c:pt>
                <c:pt idx="1">
                  <c:v>3</c:v>
                </c:pt>
                <c:pt idx="2">
                  <c:v>3</c:v>
                </c:pt>
                <c:pt idx="3">
                  <c:v>3</c:v>
                </c:pt>
                <c:pt idx="4">
                  <c:v>3</c:v>
                </c:pt>
                <c:pt idx="5">
                  <c:v>3</c:v>
                </c:pt>
                <c:pt idx="6">
                  <c:v>3</c:v>
                </c:pt>
                <c:pt idx="7">
                  <c:v>3</c:v>
                </c:pt>
                <c:pt idx="8">
                  <c:v>3</c:v>
                </c:pt>
                <c:pt idx="9">
                  <c:v>3</c:v>
                </c:pt>
                <c:pt idx="10">
                  <c:v>2</c:v>
                </c:pt>
                <c:pt idx="11">
                  <c:v>2</c:v>
                </c:pt>
                <c:pt idx="12">
                  <c:v>2</c:v>
                </c:pt>
                <c:pt idx="13">
                  <c:v>2</c:v>
                </c:pt>
                <c:pt idx="14">
                  <c:v>2</c:v>
                </c:pt>
                <c:pt idx="15">
                  <c:v>2</c:v>
                </c:pt>
                <c:pt idx="16">
                  <c:v>2</c:v>
                </c:pt>
                <c:pt idx="17">
                  <c:v>2</c:v>
                </c:pt>
                <c:pt idx="18">
                  <c:v>2</c:v>
                </c:pt>
                <c:pt idx="19">
                  <c:v>2</c:v>
                </c:pt>
                <c:pt idx="20">
                  <c:v>2</c:v>
                </c:pt>
              </c:numCache>
            </c:numRef>
          </c:val>
          <c:smooth val="0"/>
          <c:extLst xmlns:c16r2="http://schemas.microsoft.com/office/drawing/2015/06/chart">
            <c:ext xmlns:c16="http://schemas.microsoft.com/office/drawing/2014/chart" uri="{C3380CC4-5D6E-409C-BE32-E72D297353CC}">
              <c16:uniqueId val="{00000002-2833-44B6-9E26-95A1CAD50589}"/>
            </c:ext>
          </c:extLst>
        </c:ser>
        <c:ser>
          <c:idx val="3"/>
          <c:order val="3"/>
          <c:spPr>
            <a:ln cap="rnd" w="22225">
              <a:solidFill>
                <a:schemeClr val="accent4"/>
              </a:solidFill>
            </a:ln>
            <a:effectLst>
              <a:glow rad="139700">
                <a:schemeClr val="accent4">
                  <a:satMod val="175000"/>
                  <a:alpha val="14000"/>
                </a:schemeClr>
              </a:glow>
            </a:effectLst>
          </c:spPr>
          <c:marker>
            <c:symbol val="circle"/>
            <c:size val="4"/>
            <c:spPr>
              <a:solidFill>
                <a:schemeClr val="accent4">
                  <a:lumMod val="60000"/>
                  <a:lumOff val="40000"/>
                </a:schemeClr>
              </a:solidFill>
              <a:ln>
                <a:noFill/>
              </a:ln>
              <a:effectLst>
                <a:glow rad="63500">
                  <a:schemeClr val="accent4">
                    <a:satMod val="175000"/>
                    <a:alpha val="25000"/>
                  </a:schemeClr>
                </a:glow>
              </a:effectLst>
            </c:spPr>
          </c:marker>
          <c:dLbls>
            <c:spPr>
              <a:noFill/>
              <a:ln>
                <a:noFill/>
              </a:ln>
              <a:effectLst/>
            </c:spPr>
            <c:txPr>
              <a:bodyPr anchor="ctr" anchorCtr="1" bIns="19050" lIns="38100" numCol="1" rIns="38100" rot="0" spcFirstLastPara="1" tIns="19050" vert="horz" vertOverflow="ellipsis" wrap="square">
                <a:spAutoFit/>
              </a:bodyPr>
              <a:lstStyle/>
              <a:p>
                <a:pPr>
                  <a:defRPr b="0" baseline="0" i="0" kern="1200" strike="noStrike" sz="900" u="none">
                    <a:solidFill>
                      <a:schemeClr val="lt1">
                        <a:lumMod val="7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50000"/>
                        </a:schemeClr>
                      </a:solidFill>
                      <a:round/>
                    </a:ln>
                    <a:effectLst/>
                  </c:spPr>
                </c15:leaderLines>
              </c:ext>
            </c:extLst>
          </c:dLbls>
          <c:val>
            <c:numRef>
              <c:f>Sheet1!$D$2:$D$22</c:f>
              <c:numCache>
                <c:formatCode>General</c:formatCode>
                <c:ptCount val="21"/>
                <c:pt idx="0">
                  <c:v>1.7</c:v>
                </c:pt>
                <c:pt idx="1">
                  <c:v>2.7</c:v>
                </c:pt>
                <c:pt idx="2">
                  <c:v>3.7</c:v>
                </c:pt>
                <c:pt idx="3">
                  <c:v>3.7</c:v>
                </c:pt>
                <c:pt idx="4">
                  <c:v>3.7</c:v>
                </c:pt>
                <c:pt idx="5">
                  <c:v>2.7</c:v>
                </c:pt>
                <c:pt idx="6">
                  <c:v>2.7</c:v>
                </c:pt>
                <c:pt idx="7">
                  <c:v>2.7</c:v>
                </c:pt>
                <c:pt idx="8">
                  <c:v>2.7</c:v>
                </c:pt>
                <c:pt idx="9">
                  <c:v>2.88</c:v>
                </c:pt>
                <c:pt idx="10">
                  <c:v>3.88</c:v>
                </c:pt>
                <c:pt idx="11">
                  <c:v>2.5</c:v>
                </c:pt>
                <c:pt idx="12">
                  <c:v>2.5</c:v>
                </c:pt>
                <c:pt idx="13">
                  <c:v>2.5</c:v>
                </c:pt>
                <c:pt idx="14">
                  <c:v>2.5</c:v>
                </c:pt>
                <c:pt idx="15">
                  <c:v>2.5</c:v>
                </c:pt>
                <c:pt idx="16">
                  <c:v>2.5</c:v>
                </c:pt>
                <c:pt idx="17">
                  <c:v>2.5</c:v>
                </c:pt>
                <c:pt idx="18">
                  <c:v>2.5</c:v>
                </c:pt>
                <c:pt idx="19">
                  <c:v>3.1</c:v>
                </c:pt>
                <c:pt idx="20">
                  <c:v>3.1</c:v>
                </c:pt>
              </c:numCache>
            </c:numRef>
          </c:val>
          <c:smooth val="0"/>
          <c:extLst xmlns:c16r2="http://schemas.microsoft.com/office/drawing/2015/06/chart">
            <c:ext xmlns:c16="http://schemas.microsoft.com/office/drawing/2014/chart" uri="{C3380CC4-5D6E-409C-BE32-E72D297353CC}">
              <c16:uniqueId val="{00000003-2833-44B6-9E26-95A1CAD50589}"/>
            </c:ext>
          </c:extLst>
        </c:ser>
        <c:dLbls>
          <c:dLblPos val="ctr"/>
          <c:showLegendKey val="0"/>
          <c:showVal val="1"/>
          <c:showCatName val="0"/>
          <c:showSerName val="0"/>
          <c:showPercent val="0"/>
          <c:showBubbleSize val="0"/>
        </c:dLbls>
        <c:marker val="1"/>
        <c:smooth val="0"/>
        <c:axId val="1931883840"/>
        <c:axId val="1931886560"/>
      </c:lineChart>
      <c:catAx>
        <c:axId val="1931883840"/>
        <c:scaling>
          <c:orientation val="minMax"/>
        </c:scaling>
        <c:delete val="0"/>
        <c:axPos val="b"/>
        <c:majorGridlines>
          <c:spPr>
            <a:ln algn="ctr" cap="flat" cmpd="sng" w="6350">
              <a:solidFill>
                <a:schemeClr val="accent2"/>
              </a:solidFill>
              <a:prstDash val="solid"/>
              <a:miter lim="800000"/>
            </a:ln>
            <a:effectLst/>
          </c:spPr>
        </c:majorGridlines>
        <c:majorTickMark val="none"/>
        <c:minorTickMark val="none"/>
        <c:tickLblPos val="nextTo"/>
        <c:spPr>
          <a:noFill/>
          <a:ln>
            <a:noFill/>
          </a:ln>
          <a:effectLst/>
        </c:spPr>
        <c:txPr>
          <a:bodyPr anchor="ctr" anchorCtr="1" numCol="1" rot="-60000000" spcFirstLastPara="1" vert="horz" vertOverflow="ellipsis" wrap="square"/>
          <a:lstStyle/>
          <a:p>
            <a:pPr>
              <a:defRPr b="0" baseline="0" i="0" kern="1200" strike="noStrike" sz="900" u="none">
                <a:solidFill>
                  <a:schemeClr val="lt1">
                    <a:lumMod val="75000"/>
                  </a:schemeClr>
                </a:solidFill>
                <a:latin typeface="+mn-lt"/>
                <a:ea typeface="+mn-ea"/>
                <a:cs typeface="+mn-cs"/>
              </a:defRPr>
            </a:pPr>
            <a:endParaRPr lang="en-US"/>
          </a:p>
        </c:txPr>
        <c:crossAx val="1931886560"/>
        <c:crosses val="autoZero"/>
        <c:auto val="1"/>
        <c:noMultiLvlLbl val="0"/>
        <c:lblAlgn val="ctr"/>
        <c:lblOffset val="100"/>
      </c:catAx>
      <c:valAx>
        <c:axId val="1931886560"/>
        <c:scaling>
          <c:orientation val="minMax"/>
        </c:scaling>
        <c:delete val="0"/>
        <c:axPos val="l"/>
        <c:majorGridlines>
          <c:spPr>
            <a:ln algn="ctr" cap="flat" cmpd="sng" w="9525">
              <a:gradFill>
                <a:gsLst>
                  <a:gs pos="100000">
                    <a:schemeClr val="dk1">
                      <a:lumMod val="75000"/>
                      <a:lumOff val="25000"/>
                    </a:schemeClr>
                  </a:gs>
                  <a:gs pos="0">
                    <a:schemeClr val="dk1">
                      <a:lumMod val="65000"/>
                      <a:lumOff val="35000"/>
                    </a:schemeClr>
                  </a:gs>
                </a:gsLst>
                <a:lin ang="5400000" scaled="0"/>
              </a:gradFill>
              <a:round/>
            </a:ln>
            <a:effectLst/>
          </c:spPr>
        </c:majorGridlines>
        <c:numFmt formatCode="General" sourceLinked="1"/>
        <c:majorTickMark val="none"/>
        <c:minorTickMark val="none"/>
        <c:tickLblPos val="nextTo"/>
        <c:spPr>
          <a:noFill/>
          <a:ln>
            <a:noFill/>
          </a:ln>
          <a:effectLst/>
        </c:spPr>
        <c:txPr>
          <a:bodyPr anchor="ctr" anchorCtr="1" numCol="1" rot="-60000000" spcFirstLastPara="1" vert="horz" vertOverflow="ellipsis" wrap="square"/>
          <a:lstStyle/>
          <a:p>
            <a:pPr>
              <a:defRPr b="0" baseline="0" i="0" kern="1200" strike="noStrike" sz="900" u="none">
                <a:solidFill>
                  <a:schemeClr val="lt1">
                    <a:lumMod val="75000"/>
                  </a:schemeClr>
                </a:solidFill>
                <a:latin typeface="+mn-lt"/>
                <a:ea typeface="+mn-ea"/>
                <a:cs typeface="+mn-cs"/>
              </a:defRPr>
            </a:pPr>
            <a:endParaRPr lang="en-US"/>
          </a:p>
        </c:txPr>
        <c:crossAx val="1931883840"/>
        <c:crosses val="autoZero"/>
        <c:crossBetween val="between"/>
      </c:valAx>
      <c:spPr>
        <a:noFill/>
        <a:ln>
          <a:noFill/>
        </a:ln>
        <a:effectLst/>
      </c:spPr>
    </c:plotArea>
    <c:plotVisOnly val="1"/>
    <c:dispBlanksAs val="gap"/>
    <c:showDLblsOverMax val="0"/>
  </c:chart>
  <c:spPr>
    <a:solidFill>
      <a:schemeClr val="dk1">
        <a:lumMod val="75000"/>
        <a:lumOff val="25000"/>
      </a:schemeClr>
    </a:solidFill>
    <a:ln algn="ctr" cap="flat" cmpd="sng" w="9525">
      <a:solidFill>
        <a:schemeClr val="dk1">
          <a:lumMod val="15000"/>
          <a:lumOff val="85000"/>
        </a:schemeClr>
      </a:solidFill>
      <a:round/>
    </a:ln>
    <a:effectLst/>
  </c:spPr>
  <c:txPr>
    <a:bodyPr numCol="1"/>
    <a:lstStyle/>
    <a:p>
      <a:pPr>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78E6C648-B063-4658-BFFA-5D5749FD00C3}" type="datetimeFigureOut">
              <a:rPr lang="en-US" smtClean="0"/>
              <a:t>12/5/2021</a:t>
            </a:fld>
            <a:endParaRPr lang="en-US"/>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lang="en-US"/>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8A715FAE-2C3F-4569-90CB-512446944DC6}" type="slidenum">
              <a:rPr lang="en-US" smtClean="0"/>
              <a:t>‹#›</a:t>
            </a:fld>
            <a:endParaRPr lang="en-US"/>
          </a:p>
        </p:txBody>
      </p:sp>
    </p:spTree>
    <p:extLst>
      <p:ext uri="{BB962C8B-B14F-4D97-AF65-F5344CB8AC3E}">
        <p14:creationId xmlns:p14="http://schemas.microsoft.com/office/powerpoint/2010/main" val="93731389"/>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b="1" dirty="0" kern="1200" lang="en-US" smtClean="0" sz="1200">
                <a:solidFill>
                  <a:schemeClr val="tx1"/>
                </a:solidFill>
                <a:effectLst/>
                <a:latin typeface="+mn-lt"/>
                <a:ea typeface="+mn-ea"/>
                <a:cs typeface="+mn-cs"/>
              </a:rPr>
              <a:t>Introduction</a:t>
            </a:r>
          </a:p>
          <a:p>
            <a:r>
              <a:rPr b="1" dirty="0" i="1" kern="1200" lang="en-US" smtClean="0" sz="1200">
                <a:solidFill>
                  <a:schemeClr val="tx1"/>
                </a:solidFill>
                <a:effectLst/>
                <a:latin typeface="+mn-lt"/>
                <a:ea typeface="+mn-ea"/>
                <a:cs typeface="+mn-cs"/>
              </a:rPr>
              <a:t>Role of Data in modern workplaces</a:t>
            </a:r>
          </a:p>
          <a:p>
            <a:r>
              <a:rPr dirty="0" kern="1200" lang="en-US" smtClean="0" sz="1200">
                <a:solidFill>
                  <a:schemeClr val="tx1"/>
                </a:solidFill>
                <a:effectLst/>
                <a:latin typeface="+mn-lt"/>
                <a:ea typeface="+mn-ea"/>
                <a:cs typeface="+mn-cs"/>
              </a:rPr>
              <a:t>Data plays a crucial role in modern workplaces since it is used to derive important assumptions and is also used to make important business decisions. In the modern world, it is important for students to have data handling skills to convert data into useful information and knowledge (Sun et al., 2020).  </a:t>
            </a:r>
          </a:p>
          <a:p>
            <a:r>
              <a:rPr b="1" dirty="0" i="1" kern="1200" lang="en-US" smtClean="0" sz="1200">
                <a:solidFill>
                  <a:schemeClr val="tx1"/>
                </a:solidFill>
                <a:effectLst/>
                <a:latin typeface="+mn-lt"/>
                <a:ea typeface="+mn-ea"/>
                <a:cs typeface="+mn-cs"/>
              </a:rPr>
              <a:t>Data handling to produce information</a:t>
            </a:r>
          </a:p>
          <a:p>
            <a:r>
              <a:rPr dirty="0" kern="1200" lang="en-US" smtClean="0" sz="1200">
                <a:solidFill>
                  <a:schemeClr val="tx1"/>
                </a:solidFill>
                <a:effectLst/>
                <a:latin typeface="+mn-lt"/>
                <a:ea typeface="+mn-ea"/>
                <a:cs typeface="+mn-cs"/>
              </a:rPr>
              <a:t>It is important to handle data appropriately to produce information, knowledge, and wisdom. Data is considered to be the most basic measurements that are often presented in numbers. These numbers alone cannot make useful information and knowledge unless the data is converted into information. Without information, knowledge cannot be produced (Cormier et al., 2019). </a:t>
            </a:r>
          </a:p>
          <a:p>
            <a:r>
              <a:rPr b="1" dirty="0" i="1" kern="1200" lang="en-US" smtClean="0" sz="1200">
                <a:solidFill>
                  <a:schemeClr val="tx1"/>
                </a:solidFill>
                <a:effectLst/>
                <a:latin typeface="+mn-lt"/>
                <a:ea typeface="+mn-ea"/>
                <a:cs typeface="+mn-cs"/>
              </a:rPr>
              <a:t>Angela Duckworth’s Grit </a:t>
            </a:r>
          </a:p>
          <a:p>
            <a:r>
              <a:rPr dirty="0" kern="1200" lang="en-US" smtClean="0" sz="1200">
                <a:solidFill>
                  <a:schemeClr val="tx1"/>
                </a:solidFill>
                <a:effectLst/>
                <a:latin typeface="+mn-lt"/>
                <a:ea typeface="+mn-ea"/>
                <a:cs typeface="+mn-cs"/>
              </a:rPr>
              <a:t>The aim of this presentation is to highlight the importance of data handling in modern workplaces. this presentation aims to display how data was converted into Useful information and knowledge using the research about Angela Duckworth’s grit. in this presentation Data collected regarding Angela Duckworth’s grit research would be used to explain DIKW pyramid (Du et al., 2020). </a:t>
            </a:r>
          </a:p>
          <a:p>
            <a:r>
              <a:rPr b="1" dirty="0" i="1" kern="1200" lang="en-US" smtClean="0" sz="1200">
                <a:solidFill>
                  <a:schemeClr val="tx1"/>
                </a:solidFill>
                <a:effectLst/>
                <a:latin typeface="+mn-lt"/>
                <a:ea typeface="+mn-ea"/>
                <a:cs typeface="+mn-cs"/>
              </a:rPr>
              <a:t>DIKW Pyramid</a:t>
            </a:r>
          </a:p>
          <a:p>
            <a:r>
              <a:rPr dirty="0" kern="1200" lang="en-US" smtClean="0" sz="1200">
                <a:solidFill>
                  <a:schemeClr val="tx1"/>
                </a:solidFill>
                <a:effectLst/>
                <a:latin typeface="+mn-lt"/>
                <a:ea typeface="+mn-ea"/>
                <a:cs typeface="+mn-cs"/>
              </a:rPr>
              <a:t>The DIKW pyramid is used as a framework in knowledge management since it allows to understand how data is used as a basic resource to generate information, knowledge, and wisdom. Data rests at the bottom of this pyramid, which shows that data is the fundamental aspect of knowledge and information management (Sun et al., 2020). </a:t>
            </a:r>
          </a:p>
        </p:txBody>
      </p:sp>
      <p:sp>
        <p:nvSpPr>
          <p:cNvPr id="4" name="Slide Number Placeholder 3"/>
          <p:cNvSpPr>
            <a:spLocks noGrp="1"/>
          </p:cNvSpPr>
          <p:nvPr>
            <p:ph idx="10" sz="quarter" type="sldNum"/>
          </p:nvPr>
        </p:nvSpPr>
        <p:spPr/>
        <p:txBody>
          <a:bodyPr numCol="1"/>
          <a:lstStyle/>
          <a:p>
            <a:fld id="{8A715FAE-2C3F-4569-90CB-512446944DC6}" type="slidenum">
              <a:rPr lang="en-US" smtClean="0"/>
              <a:t>2</a:t>
            </a:fld>
            <a:endParaRPr lang="en-US"/>
          </a:p>
        </p:txBody>
      </p:sp>
    </p:spTree>
    <p:extLst>
      <p:ext uri="{BB962C8B-B14F-4D97-AF65-F5344CB8AC3E}">
        <p14:creationId xmlns:p14="http://schemas.microsoft.com/office/powerpoint/2010/main" val="14893170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b="1" dirty="0" kern="1200" lang="en-US" smtClean="0" sz="1200">
                <a:solidFill>
                  <a:schemeClr val="tx1"/>
                </a:solidFill>
                <a:effectLst/>
                <a:latin typeface="+mn-lt"/>
                <a:ea typeface="+mn-ea"/>
                <a:cs typeface="+mn-cs"/>
              </a:rPr>
              <a:t>Data and Its Significance</a:t>
            </a:r>
          </a:p>
          <a:p>
            <a:r>
              <a:rPr b="1" dirty="0" i="1" kern="1200" lang="en-US" smtClean="0" sz="1200">
                <a:solidFill>
                  <a:schemeClr val="tx1"/>
                </a:solidFill>
                <a:effectLst/>
                <a:latin typeface="+mn-lt"/>
                <a:ea typeface="+mn-ea"/>
                <a:cs typeface="+mn-cs"/>
              </a:rPr>
              <a:t>What is Data?</a:t>
            </a:r>
          </a:p>
          <a:p>
            <a:r>
              <a:rPr dirty="0" kern="1200" lang="en-US" smtClean="0" sz="1200">
                <a:solidFill>
                  <a:schemeClr val="tx1"/>
                </a:solidFill>
                <a:effectLst/>
                <a:latin typeface="+mn-lt"/>
                <a:ea typeface="+mn-ea"/>
                <a:cs typeface="+mn-cs"/>
              </a:rPr>
              <a:t>Data corresponds to the basic facts and statistical numbers that are obtained for analysis or reference. In other terms, data is regarded as numbers on which different operations can be performed to generate useful information. The most prominent feature of data is that it can be stored and conveyed to develop knowledge and information (Du et al., 2020). </a:t>
            </a:r>
          </a:p>
          <a:p>
            <a:r>
              <a:rPr b="1" dirty="0" i="1" kern="1200" lang="en-US" smtClean="0" sz="1200">
                <a:solidFill>
                  <a:schemeClr val="tx1"/>
                </a:solidFill>
                <a:effectLst/>
                <a:latin typeface="+mn-lt"/>
                <a:ea typeface="+mn-ea"/>
                <a:cs typeface="+mn-cs"/>
              </a:rPr>
              <a:t>Make Informed Decisions</a:t>
            </a:r>
          </a:p>
          <a:p>
            <a:r>
              <a:rPr dirty="0" kern="1200" lang="en-US" smtClean="0" sz="1200">
                <a:solidFill>
                  <a:schemeClr val="tx1"/>
                </a:solidFill>
                <a:effectLst/>
                <a:latin typeface="+mn-lt"/>
                <a:ea typeface="+mn-ea"/>
                <a:cs typeface="+mn-cs"/>
              </a:rPr>
              <a:t>Data helps in making informed decisions since it allows individuals to produce graphs or bars to </a:t>
            </a:r>
            <a:r>
              <a:rPr dirty="0" err="1" kern="1200" lang="en-US" smtClean="0" sz="1200">
                <a:solidFill>
                  <a:schemeClr val="tx1"/>
                </a:solidFill>
                <a:effectLst/>
                <a:latin typeface="+mn-lt"/>
                <a:ea typeface="+mn-ea"/>
                <a:cs typeface="+mn-cs"/>
              </a:rPr>
              <a:t>recognise</a:t>
            </a:r>
            <a:r>
              <a:rPr dirty="0" kern="1200" lang="en-US" smtClean="0" sz="1200">
                <a:solidFill>
                  <a:schemeClr val="tx1"/>
                </a:solidFill>
                <a:effectLst/>
                <a:latin typeface="+mn-lt"/>
                <a:ea typeface="+mn-ea"/>
                <a:cs typeface="+mn-cs"/>
              </a:rPr>
              <a:t> the trends of data. Based on the data, business </a:t>
            </a:r>
            <a:r>
              <a:rPr dirty="0" err="1" kern="1200" lang="en-US" smtClean="0" sz="1200">
                <a:solidFill>
                  <a:schemeClr val="tx1"/>
                </a:solidFill>
                <a:effectLst/>
                <a:latin typeface="+mn-lt"/>
                <a:ea typeface="+mn-ea"/>
                <a:cs typeface="+mn-cs"/>
              </a:rPr>
              <a:t>organisations</a:t>
            </a:r>
            <a:r>
              <a:rPr dirty="0" kern="1200" lang="en-US" smtClean="0" sz="1200">
                <a:solidFill>
                  <a:schemeClr val="tx1"/>
                </a:solidFill>
                <a:effectLst/>
                <a:latin typeface="+mn-lt"/>
                <a:ea typeface="+mn-ea"/>
                <a:cs typeface="+mn-cs"/>
              </a:rPr>
              <a:t> can make important decisions to enhance their productivity (Cormier et al., 2019). </a:t>
            </a:r>
          </a:p>
          <a:p>
            <a:r>
              <a:rPr b="1" dirty="0" i="1" kern="1200" lang="en-US" smtClean="0" sz="1200">
                <a:solidFill>
                  <a:schemeClr val="tx1"/>
                </a:solidFill>
                <a:effectLst/>
                <a:latin typeface="+mn-lt"/>
                <a:ea typeface="+mn-ea"/>
                <a:cs typeface="+mn-cs"/>
              </a:rPr>
              <a:t>Solves Problems</a:t>
            </a:r>
          </a:p>
          <a:p>
            <a:r>
              <a:rPr dirty="0" kern="1200" lang="en-US" smtClean="0" sz="1200">
                <a:solidFill>
                  <a:schemeClr val="tx1"/>
                </a:solidFill>
                <a:effectLst/>
                <a:latin typeface="+mn-lt"/>
                <a:ea typeface="+mn-ea"/>
                <a:cs typeface="+mn-cs"/>
              </a:rPr>
              <a:t>Data is the fundamental unit for generating information and knowledge and it allows to enhance the understanding of different aspects of workplaces. Consequently, data informs business </a:t>
            </a:r>
            <a:r>
              <a:rPr dirty="0" err="1" kern="1200" lang="en-US" smtClean="0" sz="1200">
                <a:solidFill>
                  <a:schemeClr val="tx1"/>
                </a:solidFill>
                <a:effectLst/>
                <a:latin typeface="+mn-lt"/>
                <a:ea typeface="+mn-ea"/>
                <a:cs typeface="+mn-cs"/>
              </a:rPr>
              <a:t>organisations</a:t>
            </a:r>
            <a:r>
              <a:rPr dirty="0" kern="1200" lang="en-US" smtClean="0" sz="1200">
                <a:solidFill>
                  <a:schemeClr val="tx1"/>
                </a:solidFill>
                <a:effectLst/>
                <a:latin typeface="+mn-lt"/>
                <a:ea typeface="+mn-ea"/>
                <a:cs typeface="+mn-cs"/>
              </a:rPr>
              <a:t> about the problems and helps in devising strategies to solve particular problems (</a:t>
            </a:r>
            <a:r>
              <a:rPr dirty="0" err="1" kern="1200" lang="en-US" smtClean="0" sz="1200">
                <a:solidFill>
                  <a:schemeClr val="tx1"/>
                </a:solidFill>
                <a:effectLst/>
                <a:latin typeface="+mn-lt"/>
                <a:ea typeface="+mn-ea"/>
                <a:cs typeface="+mn-cs"/>
              </a:rPr>
              <a:t>Sigurdson</a:t>
            </a:r>
            <a:r>
              <a:rPr dirty="0" kern="1200" lang="en-US" smtClean="0" sz="1200">
                <a:solidFill>
                  <a:schemeClr val="tx1"/>
                </a:solidFill>
                <a:effectLst/>
                <a:latin typeface="+mn-lt"/>
                <a:ea typeface="+mn-ea"/>
                <a:cs typeface="+mn-cs"/>
              </a:rPr>
              <a:t> &amp; Petersen, 2018). </a:t>
            </a:r>
          </a:p>
          <a:p>
            <a:r>
              <a:rPr b="1" dirty="0" i="1" kern="1200" lang="en-US" smtClean="0" sz="1200">
                <a:solidFill>
                  <a:schemeClr val="tx1"/>
                </a:solidFill>
                <a:effectLst/>
                <a:latin typeface="+mn-lt"/>
                <a:ea typeface="+mn-ea"/>
                <a:cs typeface="+mn-cs"/>
              </a:rPr>
              <a:t>Back up arguments</a:t>
            </a:r>
          </a:p>
          <a:p>
            <a:r>
              <a:rPr dirty="0" kern="1200" lang="en-US" smtClean="0" sz="1200">
                <a:solidFill>
                  <a:schemeClr val="tx1"/>
                </a:solidFill>
                <a:effectLst/>
                <a:latin typeface="+mn-lt"/>
                <a:ea typeface="+mn-ea"/>
                <a:cs typeface="+mn-cs"/>
              </a:rPr>
              <a:t>Making arguments is easy but to prove a particular argument needs research and the exploration of different areas. Data helps in backing up arguments since it is used as evidence in research to prove a particular hypothesis (</a:t>
            </a:r>
            <a:r>
              <a:rPr dirty="0" err="1" kern="1200" lang="en-US" smtClean="0" sz="1200">
                <a:solidFill>
                  <a:schemeClr val="tx1"/>
                </a:solidFill>
                <a:effectLst/>
                <a:latin typeface="+mn-lt"/>
                <a:ea typeface="+mn-ea"/>
                <a:cs typeface="+mn-cs"/>
              </a:rPr>
              <a:t>Sigurdson</a:t>
            </a:r>
            <a:r>
              <a:rPr dirty="0" kern="1200" lang="en-US" smtClean="0" sz="1200">
                <a:solidFill>
                  <a:schemeClr val="tx1"/>
                </a:solidFill>
                <a:effectLst/>
                <a:latin typeface="+mn-lt"/>
                <a:ea typeface="+mn-ea"/>
                <a:cs typeface="+mn-cs"/>
              </a:rPr>
              <a:t> &amp; Petersen, 2018). </a:t>
            </a:r>
          </a:p>
          <a:p>
            <a:r>
              <a:rPr b="1" dirty="0" i="1" kern="1200" lang="en-US" smtClean="0" sz="1200">
                <a:solidFill>
                  <a:schemeClr val="tx1"/>
                </a:solidFill>
                <a:effectLst/>
                <a:latin typeface="+mn-lt"/>
                <a:ea typeface="+mn-ea"/>
                <a:cs typeface="+mn-cs"/>
              </a:rPr>
              <a:t>Helps in accessing different information sources</a:t>
            </a:r>
          </a:p>
          <a:p>
            <a:r>
              <a:rPr dirty="0" kern="1200" lang="en-US" smtClean="0" sz="1200">
                <a:solidFill>
                  <a:schemeClr val="tx1"/>
                </a:solidFill>
                <a:effectLst/>
                <a:latin typeface="+mn-lt"/>
                <a:ea typeface="+mn-ea"/>
                <a:cs typeface="+mn-cs"/>
              </a:rPr>
              <a:t>Every research needs data to prove a particular hypothesis. Data allows researchers to decide the sources of information that they intend to use in their research based on the data that is required by a particular research (Cormier et al., 2019).</a:t>
            </a:r>
          </a:p>
        </p:txBody>
      </p:sp>
      <p:sp>
        <p:nvSpPr>
          <p:cNvPr id="4" name="Slide Number Placeholder 3"/>
          <p:cNvSpPr>
            <a:spLocks noGrp="1"/>
          </p:cNvSpPr>
          <p:nvPr>
            <p:ph idx="10" sz="quarter" type="sldNum"/>
          </p:nvPr>
        </p:nvSpPr>
        <p:spPr/>
        <p:txBody>
          <a:bodyPr numCol="1"/>
          <a:lstStyle/>
          <a:p>
            <a:fld id="{8A715FAE-2C3F-4569-90CB-512446944DC6}" type="slidenum">
              <a:rPr lang="en-US" smtClean="0"/>
              <a:t>3</a:t>
            </a:fld>
            <a:endParaRPr lang="en-US"/>
          </a:p>
        </p:txBody>
      </p:sp>
    </p:spTree>
    <p:extLst>
      <p:ext uri="{BB962C8B-B14F-4D97-AF65-F5344CB8AC3E}">
        <p14:creationId xmlns:p14="http://schemas.microsoft.com/office/powerpoint/2010/main" val="2828343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kern="1200" lang="en-US" smtClean="0" sz="1200">
                <a:solidFill>
                  <a:schemeClr val="tx1"/>
                </a:solidFill>
                <a:effectLst/>
                <a:latin typeface="+mn-lt"/>
                <a:ea typeface="+mn-ea"/>
                <a:cs typeface="+mn-cs"/>
              </a:rPr>
              <a:t>The DIKW model is an essential framework used in knowledge management that shows how data is converted into information. According to the pyramid, data rests at the bottom to show that it is the most fundamental aspect of knowledge management. This pyramid shows that data is required to generate information. The DIKW pyramid shows that data is the prerequisite for information and information is a prerequisite for knowledge. Knowledge needs information that was developed through the data. Consequently, The DIKW pyramid displays the relationship between data, information and knowledge and shows how data is converted into information and knowledge (Cormier et al., 2019). </a:t>
            </a:r>
          </a:p>
          <a:p>
            <a:r>
              <a:rPr dirty="0" kern="1200" lang="en-US" smtClean="0" sz="1200">
                <a:solidFill>
                  <a:schemeClr val="tx1"/>
                </a:solidFill>
                <a:effectLst/>
                <a:latin typeface="+mn-lt"/>
                <a:ea typeface="+mn-ea"/>
                <a:cs typeface="+mn-cs"/>
              </a:rPr>
              <a:t>Wisdom rests at the top of the pyramid which shows that wisdom relies on knowledge, information, and data. Wisdom corresponds to the initiatives taken based on information and knowledge. Consequently, the DIKW model allows us to </a:t>
            </a:r>
            <a:r>
              <a:rPr dirty="0" err="1" kern="1200" lang="en-US" smtClean="0" sz="1200">
                <a:solidFill>
                  <a:schemeClr val="tx1"/>
                </a:solidFill>
                <a:effectLst/>
                <a:latin typeface="+mn-lt"/>
                <a:ea typeface="+mn-ea"/>
                <a:cs typeface="+mn-cs"/>
              </a:rPr>
              <a:t>recognise</a:t>
            </a:r>
            <a:r>
              <a:rPr dirty="0" kern="1200" lang="en-US" smtClean="0" sz="1200">
                <a:solidFill>
                  <a:schemeClr val="tx1"/>
                </a:solidFill>
                <a:effectLst/>
                <a:latin typeface="+mn-lt"/>
                <a:ea typeface="+mn-ea"/>
                <a:cs typeface="+mn-cs"/>
              </a:rPr>
              <a:t> the importance of data and how data should be used to generate imperative information and knowledge. This DIKW pyramid shows that data alone is not important for gaining knowledge and information through different resources, but the analysis of data in an appropriate manner allows it to be important for making decisions based on wisdom. The following slides aim to display data collected through the questionnaire regarding the Duckworth’s grit (</a:t>
            </a:r>
            <a:r>
              <a:rPr dirty="0" err="1" kern="1200" lang="en-US" smtClean="0" sz="1200">
                <a:solidFill>
                  <a:schemeClr val="tx1"/>
                </a:solidFill>
                <a:effectLst/>
                <a:latin typeface="+mn-lt"/>
                <a:ea typeface="+mn-ea"/>
                <a:cs typeface="+mn-cs"/>
              </a:rPr>
              <a:t>Sigurdson</a:t>
            </a:r>
            <a:r>
              <a:rPr dirty="0" kern="1200" lang="en-US" smtClean="0" sz="1200">
                <a:solidFill>
                  <a:schemeClr val="tx1"/>
                </a:solidFill>
                <a:effectLst/>
                <a:latin typeface="+mn-lt"/>
                <a:ea typeface="+mn-ea"/>
                <a:cs typeface="+mn-cs"/>
              </a:rPr>
              <a:t> &amp; Petersen, 2018).</a:t>
            </a:r>
            <a:endParaRPr dirty="0" lang="en-US"/>
          </a:p>
        </p:txBody>
      </p:sp>
      <p:sp>
        <p:nvSpPr>
          <p:cNvPr id="4" name="Slide Number Placeholder 3"/>
          <p:cNvSpPr>
            <a:spLocks noGrp="1"/>
          </p:cNvSpPr>
          <p:nvPr>
            <p:ph idx="10" sz="quarter" type="sldNum"/>
          </p:nvPr>
        </p:nvSpPr>
        <p:spPr/>
        <p:txBody>
          <a:bodyPr numCol="1"/>
          <a:lstStyle/>
          <a:p>
            <a:fld id="{8A715FAE-2C3F-4569-90CB-512446944DC6}" type="slidenum">
              <a:rPr lang="en-US" smtClean="0"/>
              <a:t>4</a:t>
            </a:fld>
            <a:endParaRPr lang="en-US"/>
          </a:p>
        </p:txBody>
      </p:sp>
    </p:spTree>
    <p:extLst>
      <p:ext uri="{BB962C8B-B14F-4D97-AF65-F5344CB8AC3E}">
        <p14:creationId xmlns:p14="http://schemas.microsoft.com/office/powerpoint/2010/main" val="3557711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kern="1200" lang="en-US" smtClean="0" sz="1200">
                <a:solidFill>
                  <a:schemeClr val="tx1"/>
                </a:solidFill>
                <a:effectLst/>
                <a:latin typeface="+mn-lt"/>
                <a:ea typeface="+mn-ea"/>
                <a:cs typeface="+mn-cs"/>
              </a:rPr>
              <a:t>According to the definition of data, data corresponds to the figures and measurements attained through different experiments. The following slide is showing the data and it is evident that these are just the numbers collected through an experiment. A questionnaire was used to determine the grit scores of research participants. Grit test was used to compose the questionnaire and the questionnaire was used to determine the grit scores of research participants. It is important to </a:t>
            </a:r>
            <a:r>
              <a:rPr dirty="0" err="1" kern="1200" lang="en-US" smtClean="0" sz="1200">
                <a:solidFill>
                  <a:schemeClr val="tx1"/>
                </a:solidFill>
                <a:effectLst/>
                <a:latin typeface="+mn-lt"/>
                <a:ea typeface="+mn-ea"/>
                <a:cs typeface="+mn-cs"/>
              </a:rPr>
              <a:t>analyse</a:t>
            </a:r>
            <a:r>
              <a:rPr dirty="0" kern="1200" lang="en-US" smtClean="0" sz="1200">
                <a:solidFill>
                  <a:schemeClr val="tx1"/>
                </a:solidFill>
                <a:effectLst/>
                <a:latin typeface="+mn-lt"/>
                <a:ea typeface="+mn-ea"/>
                <a:cs typeface="+mn-cs"/>
              </a:rPr>
              <a:t> the data in an appropriate way to draw any conclusion or information regarding the data. Without analysis, the data is meaningless for any individual or business. </a:t>
            </a:r>
          </a:p>
          <a:p>
            <a:r>
              <a:rPr dirty="0" kern="1200" lang="en-US" smtClean="0" sz="1200">
                <a:solidFill>
                  <a:schemeClr val="tx1"/>
                </a:solidFill>
                <a:effectLst/>
                <a:latin typeface="+mn-lt"/>
                <a:ea typeface="+mn-ea"/>
                <a:cs typeface="+mn-cs"/>
              </a:rPr>
              <a:t>This slide shows the data that was collected using questionnaire regarding Angela Duckworth’s grit. The data collected for this research had two categories. One category shows the highest academic level of research participants. On the other hand, the other category shows the grit score of research participants. It can be clearly seen that this data contains different values and a single assumption cannot be concluded by the given data since it is meaningless to draw any conclusion with only the raw data. To make use of this data, it is essential to convert the data into the information (More, 2020). </a:t>
            </a:r>
            <a:endParaRPr dirty="0" lang="en-US"/>
          </a:p>
        </p:txBody>
      </p:sp>
      <p:sp>
        <p:nvSpPr>
          <p:cNvPr id="4" name="Slide Number Placeholder 3"/>
          <p:cNvSpPr>
            <a:spLocks noGrp="1"/>
          </p:cNvSpPr>
          <p:nvPr>
            <p:ph idx="10" sz="quarter" type="sldNum"/>
          </p:nvPr>
        </p:nvSpPr>
        <p:spPr/>
        <p:txBody>
          <a:bodyPr numCol="1"/>
          <a:lstStyle/>
          <a:p>
            <a:fld id="{8A715FAE-2C3F-4569-90CB-512446944DC6}" type="slidenum">
              <a:rPr lang="en-US" smtClean="0"/>
              <a:t>5</a:t>
            </a:fld>
            <a:endParaRPr lang="en-US"/>
          </a:p>
        </p:txBody>
      </p:sp>
    </p:spTree>
    <p:extLst>
      <p:ext uri="{BB962C8B-B14F-4D97-AF65-F5344CB8AC3E}">
        <p14:creationId xmlns:p14="http://schemas.microsoft.com/office/powerpoint/2010/main" val="2209036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kern="1200" lang="en-US" smtClean="0" sz="1200">
                <a:solidFill>
                  <a:schemeClr val="tx1"/>
                </a:solidFill>
                <a:effectLst/>
                <a:latin typeface="+mn-lt"/>
                <a:ea typeface="+mn-ea"/>
                <a:cs typeface="+mn-cs"/>
              </a:rPr>
              <a:t>This slide shows how data is converted into information. Diagrams, charts, graphs, and bars can be used to </a:t>
            </a:r>
            <a:r>
              <a:rPr dirty="0" err="1" kern="1200" lang="en-US" smtClean="0" sz="1200">
                <a:solidFill>
                  <a:schemeClr val="tx1"/>
                </a:solidFill>
                <a:effectLst/>
                <a:latin typeface="+mn-lt"/>
                <a:ea typeface="+mn-ea"/>
                <a:cs typeface="+mn-cs"/>
              </a:rPr>
              <a:t>recognise</a:t>
            </a:r>
            <a:r>
              <a:rPr dirty="0" kern="1200" lang="en-US" smtClean="0" sz="1200">
                <a:solidFill>
                  <a:schemeClr val="tx1"/>
                </a:solidFill>
                <a:effectLst/>
                <a:latin typeface="+mn-lt"/>
                <a:ea typeface="+mn-ea"/>
                <a:cs typeface="+mn-cs"/>
              </a:rPr>
              <a:t> the trend of data. For instance, the above diagrams are displaying useful information as in the first screenshot it can be seen that oranges represent a major part of the pie making it the fruit that was sold in substantial quantities. This information can enable a business to </a:t>
            </a:r>
            <a:r>
              <a:rPr dirty="0" err="1" kern="1200" lang="en-US" smtClean="0" sz="1200">
                <a:solidFill>
                  <a:schemeClr val="tx1"/>
                </a:solidFill>
                <a:effectLst/>
                <a:latin typeface="+mn-lt"/>
                <a:ea typeface="+mn-ea"/>
                <a:cs typeface="+mn-cs"/>
              </a:rPr>
              <a:t>recognise</a:t>
            </a:r>
            <a:r>
              <a:rPr dirty="0" kern="1200" lang="en-US" smtClean="0" sz="1200">
                <a:solidFill>
                  <a:schemeClr val="tx1"/>
                </a:solidFill>
                <a:effectLst/>
                <a:latin typeface="+mn-lt"/>
                <a:ea typeface="+mn-ea"/>
                <a:cs typeface="+mn-cs"/>
              </a:rPr>
              <a:t> what products are being sold in the market in major proportions so that the business can make imperative decisions regarding its investment. </a:t>
            </a:r>
          </a:p>
          <a:p>
            <a:r>
              <a:rPr dirty="0" kern="1200" lang="en-US" smtClean="0" sz="1200">
                <a:solidFill>
                  <a:schemeClr val="tx1"/>
                </a:solidFill>
                <a:effectLst/>
                <a:latin typeface="+mn-lt"/>
                <a:ea typeface="+mn-ea"/>
                <a:cs typeface="+mn-cs"/>
              </a:rPr>
              <a:t>The second image shows the line graph that is used to determine the trend through the given data. The image shows the number of cars sold in a particular year. The information shows that the number of cars sold in that particular year is declining, which may help the </a:t>
            </a:r>
            <a:r>
              <a:rPr dirty="0" err="1" kern="1200" lang="en-US" smtClean="0" sz="1200">
                <a:solidFill>
                  <a:schemeClr val="tx1"/>
                </a:solidFill>
                <a:effectLst/>
                <a:latin typeface="+mn-lt"/>
                <a:ea typeface="+mn-ea"/>
                <a:cs typeface="+mn-cs"/>
              </a:rPr>
              <a:t>organisation</a:t>
            </a:r>
            <a:r>
              <a:rPr dirty="0" kern="1200" lang="en-US" smtClean="0" sz="1200">
                <a:solidFill>
                  <a:schemeClr val="tx1"/>
                </a:solidFill>
                <a:effectLst/>
                <a:latin typeface="+mn-lt"/>
                <a:ea typeface="+mn-ea"/>
                <a:cs typeface="+mn-cs"/>
              </a:rPr>
              <a:t> to change its business strategy to increase its sales. The last image shows the number of gold medals won by different countries. It can be evidently seen England leads the list of countries that won the most gold medals. This slide shows that data alone cannot enable us to </a:t>
            </a:r>
            <a:r>
              <a:rPr dirty="0" err="1" kern="1200" lang="en-US" smtClean="0" sz="1200">
                <a:solidFill>
                  <a:schemeClr val="tx1"/>
                </a:solidFill>
                <a:effectLst/>
                <a:latin typeface="+mn-lt"/>
                <a:ea typeface="+mn-ea"/>
                <a:cs typeface="+mn-cs"/>
              </a:rPr>
              <a:t>recognise</a:t>
            </a:r>
            <a:r>
              <a:rPr dirty="0" kern="1200" lang="en-US" smtClean="0" sz="1200">
                <a:solidFill>
                  <a:schemeClr val="tx1"/>
                </a:solidFill>
                <a:effectLst/>
                <a:latin typeface="+mn-lt"/>
                <a:ea typeface="+mn-ea"/>
                <a:cs typeface="+mn-cs"/>
              </a:rPr>
              <a:t> the trends or the situation since it needs to be converted into information to draw any conclusions. </a:t>
            </a:r>
          </a:p>
        </p:txBody>
      </p:sp>
      <p:sp>
        <p:nvSpPr>
          <p:cNvPr id="4" name="Slide Number Placeholder 3"/>
          <p:cNvSpPr>
            <a:spLocks noGrp="1"/>
          </p:cNvSpPr>
          <p:nvPr>
            <p:ph idx="10" sz="quarter" type="sldNum"/>
          </p:nvPr>
        </p:nvSpPr>
        <p:spPr/>
        <p:txBody>
          <a:bodyPr numCol="1"/>
          <a:lstStyle/>
          <a:p>
            <a:fld id="{8A715FAE-2C3F-4569-90CB-512446944DC6}" type="slidenum">
              <a:rPr lang="en-US" smtClean="0"/>
              <a:t>6</a:t>
            </a:fld>
            <a:endParaRPr lang="en-US"/>
          </a:p>
        </p:txBody>
      </p:sp>
    </p:spTree>
    <p:extLst>
      <p:ext uri="{BB962C8B-B14F-4D97-AF65-F5344CB8AC3E}">
        <p14:creationId xmlns:p14="http://schemas.microsoft.com/office/powerpoint/2010/main" val="13239691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b="1" dirty="0" i="1" kern="1200" lang="en-US" smtClean="0" sz="1200">
                <a:solidFill>
                  <a:schemeClr val="tx1"/>
                </a:solidFill>
                <a:effectLst/>
                <a:latin typeface="+mn-lt"/>
                <a:ea typeface="+mn-ea"/>
                <a:cs typeface="+mn-cs"/>
              </a:rPr>
              <a:t>Helps in drawing conclusion</a:t>
            </a:r>
          </a:p>
          <a:p>
            <a:r>
              <a:rPr dirty="0" kern="1200" lang="en-US" smtClean="0" sz="1200">
                <a:solidFill>
                  <a:schemeClr val="tx1"/>
                </a:solidFill>
                <a:effectLst/>
                <a:latin typeface="+mn-lt"/>
                <a:ea typeface="+mn-ea"/>
                <a:cs typeface="+mn-cs"/>
              </a:rPr>
              <a:t>Knowledge is obtained through information as information is considered to be a prerequisite for knowledge. Through information alone, a conclusion is not possible to be drawn, but knowledge is required to draw the conclusions. Information just provides awareness about a specific topic, and knowledge is the application of what we have learnt through a particular information (More, 2020).</a:t>
            </a:r>
          </a:p>
          <a:p>
            <a:r>
              <a:rPr b="1" dirty="0" i="1" kern="1200" lang="en-US" smtClean="0" sz="1200">
                <a:solidFill>
                  <a:schemeClr val="tx1"/>
                </a:solidFill>
                <a:effectLst/>
                <a:latin typeface="+mn-lt"/>
                <a:ea typeface="+mn-ea"/>
                <a:cs typeface="+mn-cs"/>
              </a:rPr>
              <a:t>Information and Experience provide knowledge</a:t>
            </a:r>
          </a:p>
          <a:p>
            <a:r>
              <a:rPr dirty="0" kern="1200" lang="en-US" smtClean="0" sz="1200">
                <a:solidFill>
                  <a:schemeClr val="tx1"/>
                </a:solidFill>
                <a:effectLst/>
                <a:latin typeface="+mn-lt"/>
                <a:ea typeface="+mn-ea"/>
                <a:cs typeface="+mn-cs"/>
              </a:rPr>
              <a:t>According to the DIKW pyramid, information is required to gain knowledge. Knowledge can be obtained through information that can be collected through multiple sources. Most prominent information sources include primary and secondary sources. The information collected through different sources can be translated into knowledge (</a:t>
            </a:r>
            <a:r>
              <a:rPr dirty="0" err="1" kern="1200" lang="en-US" smtClean="0" sz="1200">
                <a:solidFill>
                  <a:schemeClr val="tx1"/>
                </a:solidFill>
                <a:effectLst/>
                <a:latin typeface="+mn-lt"/>
                <a:ea typeface="+mn-ea"/>
                <a:cs typeface="+mn-cs"/>
              </a:rPr>
              <a:t>Merkus</a:t>
            </a:r>
            <a:r>
              <a:rPr dirty="0" kern="1200" lang="en-US" smtClean="0" sz="1200">
                <a:solidFill>
                  <a:schemeClr val="tx1"/>
                </a:solidFill>
                <a:effectLst/>
                <a:latin typeface="+mn-lt"/>
                <a:ea typeface="+mn-ea"/>
                <a:cs typeface="+mn-cs"/>
              </a:rPr>
              <a:t> et al., 2019).  </a:t>
            </a:r>
          </a:p>
          <a:p>
            <a:r>
              <a:rPr b="1" dirty="0" i="1" kern="1200" lang="en-US" smtClean="0" sz="1200">
                <a:solidFill>
                  <a:schemeClr val="tx1"/>
                </a:solidFill>
                <a:effectLst/>
                <a:latin typeface="+mn-lt"/>
                <a:ea typeface="+mn-ea"/>
                <a:cs typeface="+mn-cs"/>
              </a:rPr>
              <a:t>It is the understanding of a broad subject</a:t>
            </a:r>
          </a:p>
          <a:p>
            <a:r>
              <a:rPr dirty="0" kern="1200" lang="en-US" smtClean="0" sz="1200">
                <a:solidFill>
                  <a:schemeClr val="tx1"/>
                </a:solidFill>
                <a:effectLst/>
                <a:latin typeface="+mn-lt"/>
                <a:ea typeface="+mn-ea"/>
                <a:cs typeface="+mn-cs"/>
              </a:rPr>
              <a:t>The most prominent difference between knowledge and information is that information is a refined form of data that offers the understanding of a particular topic. On the other hand, knowledge is the understanding of a broad subject (</a:t>
            </a:r>
            <a:r>
              <a:rPr dirty="0" err="1" kern="1200" lang="en-US" smtClean="0" sz="1200">
                <a:solidFill>
                  <a:schemeClr val="tx1"/>
                </a:solidFill>
                <a:effectLst/>
                <a:latin typeface="+mn-lt"/>
                <a:ea typeface="+mn-ea"/>
                <a:cs typeface="+mn-cs"/>
              </a:rPr>
              <a:t>Merkus</a:t>
            </a:r>
            <a:r>
              <a:rPr dirty="0" kern="1200" lang="en-US" smtClean="0" sz="1200">
                <a:solidFill>
                  <a:schemeClr val="tx1"/>
                </a:solidFill>
                <a:effectLst/>
                <a:latin typeface="+mn-lt"/>
                <a:ea typeface="+mn-ea"/>
                <a:cs typeface="+mn-cs"/>
              </a:rPr>
              <a:t> et al., 2019). </a:t>
            </a:r>
          </a:p>
          <a:p>
            <a:r>
              <a:rPr b="1" dirty="0" i="1" kern="1200" lang="en-US" smtClean="0" sz="1200">
                <a:solidFill>
                  <a:schemeClr val="tx1"/>
                </a:solidFill>
                <a:effectLst/>
                <a:latin typeface="+mn-lt"/>
                <a:ea typeface="+mn-ea"/>
                <a:cs typeface="+mn-cs"/>
              </a:rPr>
              <a:t>Helps in predictions</a:t>
            </a:r>
          </a:p>
          <a:p>
            <a:r>
              <a:rPr dirty="0" kern="1200" lang="en-US" smtClean="0" sz="1200">
                <a:solidFill>
                  <a:schemeClr val="tx1"/>
                </a:solidFill>
                <a:effectLst/>
                <a:latin typeface="+mn-lt"/>
                <a:ea typeface="+mn-ea"/>
                <a:cs typeface="+mn-cs"/>
              </a:rPr>
              <a:t>Information cannot help in making predictions and in making informed decisions as it is only the refined form of data, whereas, knowledge helps in making informed decisions and predictions based on understanding and experiences (Van Meter, 2020). </a:t>
            </a:r>
          </a:p>
        </p:txBody>
      </p:sp>
      <p:sp>
        <p:nvSpPr>
          <p:cNvPr id="4" name="Slide Number Placeholder 3"/>
          <p:cNvSpPr>
            <a:spLocks noGrp="1"/>
          </p:cNvSpPr>
          <p:nvPr>
            <p:ph idx="10" sz="quarter" type="sldNum"/>
          </p:nvPr>
        </p:nvSpPr>
        <p:spPr/>
        <p:txBody>
          <a:bodyPr numCol="1"/>
          <a:lstStyle/>
          <a:p>
            <a:fld id="{8A715FAE-2C3F-4569-90CB-512446944DC6}" type="slidenum">
              <a:rPr lang="en-US" smtClean="0"/>
              <a:t>7</a:t>
            </a:fld>
            <a:endParaRPr lang="en-US"/>
          </a:p>
        </p:txBody>
      </p:sp>
    </p:spTree>
    <p:extLst>
      <p:ext uri="{BB962C8B-B14F-4D97-AF65-F5344CB8AC3E}">
        <p14:creationId xmlns:p14="http://schemas.microsoft.com/office/powerpoint/2010/main" val="740000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b="1" dirty="0" i="1" kern="1200" lang="en-US" smtClean="0" sz="1200">
                <a:solidFill>
                  <a:schemeClr val="tx1"/>
                </a:solidFill>
                <a:effectLst/>
                <a:latin typeface="+mn-lt"/>
                <a:ea typeface="+mn-ea"/>
                <a:cs typeface="+mn-cs"/>
              </a:rPr>
              <a:t>Top part of DIKW pyramid</a:t>
            </a:r>
          </a:p>
          <a:p>
            <a:r>
              <a:rPr dirty="0" kern="1200" lang="en-US" smtClean="0" sz="1200">
                <a:solidFill>
                  <a:schemeClr val="tx1"/>
                </a:solidFill>
                <a:effectLst/>
                <a:latin typeface="+mn-lt"/>
                <a:ea typeface="+mn-ea"/>
                <a:cs typeface="+mn-cs"/>
              </a:rPr>
              <a:t>Wisdom is the top part of DIKW pyramid, which suggests that wisdom is reached after obtaining the data, deriving the information, and obtaining knowledge through data and information. According to the DIKW pyramid, data, information, and knowledge relate to the past, and the wisdom relates to the future since it is about the plan of action for the future (</a:t>
            </a:r>
            <a:r>
              <a:rPr dirty="0" err="1" kern="1200" lang="en-US" smtClean="0" sz="1200">
                <a:solidFill>
                  <a:schemeClr val="tx1"/>
                </a:solidFill>
                <a:effectLst/>
                <a:latin typeface="+mn-lt"/>
                <a:ea typeface="+mn-ea"/>
                <a:cs typeface="+mn-cs"/>
              </a:rPr>
              <a:t>Frické</a:t>
            </a:r>
            <a:r>
              <a:rPr dirty="0" kern="1200" lang="en-US" smtClean="0" sz="1200">
                <a:solidFill>
                  <a:schemeClr val="tx1"/>
                </a:solidFill>
                <a:effectLst/>
                <a:latin typeface="+mn-lt"/>
                <a:ea typeface="+mn-ea"/>
                <a:cs typeface="+mn-cs"/>
              </a:rPr>
              <a:t>, 2019).  </a:t>
            </a:r>
          </a:p>
          <a:p>
            <a:r>
              <a:rPr b="1" dirty="0" i="1" kern="1200" lang="en-US" smtClean="0" sz="1200">
                <a:solidFill>
                  <a:schemeClr val="tx1"/>
                </a:solidFill>
                <a:effectLst/>
                <a:latin typeface="+mn-lt"/>
                <a:ea typeface="+mn-ea"/>
                <a:cs typeface="+mn-cs"/>
              </a:rPr>
              <a:t>Relates to Present and Future</a:t>
            </a:r>
          </a:p>
          <a:p>
            <a:r>
              <a:rPr dirty="0" kern="1200" lang="en-US" smtClean="0" sz="1200">
                <a:solidFill>
                  <a:schemeClr val="tx1"/>
                </a:solidFill>
                <a:effectLst/>
                <a:latin typeface="+mn-lt"/>
                <a:ea typeface="+mn-ea"/>
                <a:cs typeface="+mn-cs"/>
              </a:rPr>
              <a:t>As described earlier, wisdom relates to the future. It is about taking the advantage of data, information, and knowledge for making the future action plan (Yang et al., 2019). </a:t>
            </a:r>
          </a:p>
          <a:p>
            <a:r>
              <a:rPr b="1" dirty="0" i="1" kern="1200" lang="en-US" smtClean="0" sz="1200">
                <a:solidFill>
                  <a:schemeClr val="tx1"/>
                </a:solidFill>
                <a:effectLst/>
                <a:latin typeface="+mn-lt"/>
                <a:ea typeface="+mn-ea"/>
                <a:cs typeface="+mn-cs"/>
              </a:rPr>
              <a:t>Knowledge Applied in Action</a:t>
            </a:r>
          </a:p>
          <a:p>
            <a:r>
              <a:rPr dirty="0" kern="1200" lang="en-US" smtClean="0" sz="1200">
                <a:solidFill>
                  <a:schemeClr val="tx1"/>
                </a:solidFill>
                <a:effectLst/>
                <a:latin typeface="+mn-lt"/>
                <a:ea typeface="+mn-ea"/>
                <a:cs typeface="+mn-cs"/>
              </a:rPr>
              <a:t>According to the DIKW pyramid, data is the fundamental part of knowledge </a:t>
            </a:r>
            <a:r>
              <a:rPr dirty="0" err="1" kern="1200" lang="en-US" smtClean="0" sz="1200">
                <a:solidFill>
                  <a:schemeClr val="tx1"/>
                </a:solidFill>
                <a:effectLst/>
                <a:latin typeface="+mn-lt"/>
                <a:ea typeface="+mn-ea"/>
                <a:cs typeface="+mn-cs"/>
              </a:rPr>
              <a:t>managemen</a:t>
            </a:r>
            <a:r>
              <a:rPr dirty="0" kern="1200" lang="en-US" smtClean="0" sz="1200">
                <a:solidFill>
                  <a:schemeClr val="tx1"/>
                </a:solidFill>
                <a:effectLst/>
                <a:latin typeface="+mn-lt"/>
                <a:ea typeface="+mn-ea"/>
                <a:cs typeface="+mn-cs"/>
              </a:rPr>
              <a:t> and information is derived form data. Information helps to build knowledge, and wisdom is drawn from the knowledge. In other words, wisdom is regarded as knowledge applied in action (</a:t>
            </a:r>
            <a:r>
              <a:rPr dirty="0" err="1" kern="1200" lang="en-US" smtClean="0" sz="1200">
                <a:solidFill>
                  <a:schemeClr val="tx1"/>
                </a:solidFill>
                <a:effectLst/>
                <a:latin typeface="+mn-lt"/>
                <a:ea typeface="+mn-ea"/>
                <a:cs typeface="+mn-cs"/>
              </a:rPr>
              <a:t>Frické</a:t>
            </a:r>
            <a:r>
              <a:rPr dirty="0" kern="1200" lang="en-US" smtClean="0" sz="1200">
                <a:solidFill>
                  <a:schemeClr val="tx1"/>
                </a:solidFill>
                <a:effectLst/>
                <a:latin typeface="+mn-lt"/>
                <a:ea typeface="+mn-ea"/>
                <a:cs typeface="+mn-cs"/>
              </a:rPr>
              <a:t>, 2019). </a:t>
            </a:r>
          </a:p>
          <a:p>
            <a:r>
              <a:rPr b="1" dirty="0" i="1" kern="1200" lang="en-US" smtClean="0" sz="1200">
                <a:solidFill>
                  <a:schemeClr val="tx1"/>
                </a:solidFill>
                <a:effectLst/>
                <a:latin typeface="+mn-lt"/>
                <a:ea typeface="+mn-ea"/>
                <a:cs typeface="+mn-cs"/>
              </a:rPr>
              <a:t>Answers the Questions</a:t>
            </a:r>
          </a:p>
          <a:p>
            <a:r>
              <a:rPr dirty="0" kern="1200" lang="en-US" smtClean="0" sz="1200">
                <a:solidFill>
                  <a:schemeClr val="tx1"/>
                </a:solidFill>
                <a:effectLst/>
                <a:latin typeface="+mn-lt"/>
                <a:ea typeface="+mn-ea"/>
                <a:cs typeface="+mn-cs"/>
              </a:rPr>
              <a:t>Wisdom is the final phase of DIKW model since it allows an individual to understand how a particular action can be applied to accomplish desired goals. It answers the questions such as what would be the best action for accomplishing a desired goal (Van Meter, 2020).</a:t>
            </a:r>
            <a:endParaRPr dirty="0" lang="en-US"/>
          </a:p>
        </p:txBody>
      </p:sp>
      <p:sp>
        <p:nvSpPr>
          <p:cNvPr id="4" name="Slide Number Placeholder 3"/>
          <p:cNvSpPr>
            <a:spLocks noGrp="1"/>
          </p:cNvSpPr>
          <p:nvPr>
            <p:ph idx="10" sz="quarter" type="sldNum"/>
          </p:nvPr>
        </p:nvSpPr>
        <p:spPr/>
        <p:txBody>
          <a:bodyPr numCol="1"/>
          <a:lstStyle/>
          <a:p>
            <a:fld id="{8A715FAE-2C3F-4569-90CB-512446944DC6}" type="slidenum">
              <a:rPr lang="en-US" smtClean="0"/>
              <a:t>8</a:t>
            </a:fld>
            <a:endParaRPr lang="en-US"/>
          </a:p>
        </p:txBody>
      </p:sp>
    </p:spTree>
    <p:extLst>
      <p:ext uri="{BB962C8B-B14F-4D97-AF65-F5344CB8AC3E}">
        <p14:creationId xmlns:p14="http://schemas.microsoft.com/office/powerpoint/2010/main" val="2744425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kern="1200" lang="en-US" smtClean="0" sz="1200">
                <a:solidFill>
                  <a:schemeClr val="tx1"/>
                </a:solidFill>
                <a:effectLst/>
                <a:latin typeface="+mn-lt"/>
                <a:ea typeface="+mn-ea"/>
                <a:cs typeface="+mn-cs"/>
              </a:rPr>
              <a:t>The above table shows the information regarding the grit research. The data for this research was collected through questionnaires. The data shows that there four highest academic levels including two, three, four, and five. The graph represents the analysis of data collected from students. The line graph shows that the grit score was at its highest in the academic level 5 and the grit score of students was lowest in the academic level four. The graph shows that grit score of the highest academic level three has been consistent. This analysis helps us in understanding the trend that the data has been following and thus, it can help us in drawing meaningful conclusions from the collected data (Van Meter, 2020).  </a:t>
            </a:r>
          </a:p>
          <a:p>
            <a:r>
              <a:rPr dirty="0" kern="1200" lang="en-US" smtClean="0" sz="1200">
                <a:solidFill>
                  <a:schemeClr val="tx1"/>
                </a:solidFill>
                <a:effectLst/>
                <a:latin typeface="+mn-lt"/>
                <a:ea typeface="+mn-ea"/>
                <a:cs typeface="+mn-cs"/>
              </a:rPr>
              <a:t>The data analysis shows that data has to be converted into information to draw any meaning from it. The DIKW model shows that data handling plays a fundamental role in understanding data. Data alone cannot provide the base on which a business can make imperative decisions, but the that needs to be converted into information and knowledge to understand its importance (</a:t>
            </a:r>
            <a:r>
              <a:rPr dirty="0" err="1" kern="1200" lang="en-US" smtClean="0" sz="1200">
                <a:solidFill>
                  <a:schemeClr val="tx1"/>
                </a:solidFill>
                <a:effectLst/>
                <a:latin typeface="+mn-lt"/>
                <a:ea typeface="+mn-ea"/>
                <a:cs typeface="+mn-cs"/>
              </a:rPr>
              <a:t>Merkus</a:t>
            </a:r>
            <a:r>
              <a:rPr dirty="0" kern="1200" lang="en-US" smtClean="0" sz="1200">
                <a:solidFill>
                  <a:schemeClr val="tx1"/>
                </a:solidFill>
                <a:effectLst/>
                <a:latin typeface="+mn-lt"/>
                <a:ea typeface="+mn-ea"/>
                <a:cs typeface="+mn-cs"/>
              </a:rPr>
              <a:t> et al., 2019).</a:t>
            </a:r>
            <a:endParaRPr dirty="0" lang="en-US"/>
          </a:p>
        </p:txBody>
      </p:sp>
      <p:sp>
        <p:nvSpPr>
          <p:cNvPr id="4" name="Slide Number Placeholder 3"/>
          <p:cNvSpPr>
            <a:spLocks noGrp="1"/>
          </p:cNvSpPr>
          <p:nvPr>
            <p:ph idx="10" sz="quarter" type="sldNum"/>
          </p:nvPr>
        </p:nvSpPr>
        <p:spPr/>
        <p:txBody>
          <a:bodyPr numCol="1"/>
          <a:lstStyle/>
          <a:p>
            <a:fld id="{8A715FAE-2C3F-4569-90CB-512446944DC6}" type="slidenum">
              <a:rPr lang="en-US" smtClean="0"/>
              <a:t>9</a:t>
            </a:fld>
            <a:endParaRPr lang="en-US"/>
          </a:p>
        </p:txBody>
      </p:sp>
    </p:spTree>
    <p:extLst>
      <p:ext uri="{BB962C8B-B14F-4D97-AF65-F5344CB8AC3E}">
        <p14:creationId xmlns:p14="http://schemas.microsoft.com/office/powerpoint/2010/main" val="39330327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kern="1200" lang="en-US" smtClean="0" sz="1200">
                <a:solidFill>
                  <a:schemeClr val="tx1"/>
                </a:solidFill>
                <a:effectLst/>
                <a:latin typeface="+mn-lt"/>
                <a:ea typeface="+mn-ea"/>
                <a:cs typeface="+mn-cs"/>
              </a:rPr>
              <a:t>The comparison of data allows us to draw important information from the data that can be used as a knowledge in future. The comparison chart shows the grit score according to the highest academic levels and compares all the academic levels with each other to draw the knowledge regarding the relationship between the academic levels and grit scores. The graph shows that as individuals advance to the next levels in their academic career, their grit scores tend to improve. This assumption can be taken as knowledge since data and information is backing up this assumption that academic levels have a positive relationship with grit scores. Higher academic levels have higher grit scores and lower academic levels have lower grit scores that proves the assumption of a positive relationship between academic levels and grit scores. </a:t>
            </a:r>
          </a:p>
          <a:p>
            <a:r>
              <a:rPr dirty="0" kern="1200" lang="en-US" smtClean="0" sz="1200">
                <a:solidFill>
                  <a:schemeClr val="tx1"/>
                </a:solidFill>
                <a:effectLst/>
                <a:latin typeface="+mn-lt"/>
                <a:ea typeface="+mn-ea"/>
                <a:cs typeface="+mn-cs"/>
              </a:rPr>
              <a:t>According to DIKW model of knowledge management, it is essential to handle data properly to convert it in meaningful information through data analysis, and then further </a:t>
            </a:r>
            <a:r>
              <a:rPr dirty="0" err="1" kern="1200" lang="en-US" smtClean="0" sz="1200">
                <a:solidFill>
                  <a:schemeClr val="tx1"/>
                </a:solidFill>
                <a:effectLst/>
                <a:latin typeface="+mn-lt"/>
                <a:ea typeface="+mn-ea"/>
                <a:cs typeface="+mn-cs"/>
              </a:rPr>
              <a:t>analysing</a:t>
            </a:r>
            <a:r>
              <a:rPr dirty="0" kern="1200" lang="en-US" smtClean="0" sz="1200">
                <a:solidFill>
                  <a:schemeClr val="tx1"/>
                </a:solidFill>
                <a:effectLst/>
                <a:latin typeface="+mn-lt"/>
                <a:ea typeface="+mn-ea"/>
                <a:cs typeface="+mn-cs"/>
              </a:rPr>
              <a:t> the data to draw knowledge. This report aimed to apply DIKW pyramid to the </a:t>
            </a:r>
            <a:r>
              <a:rPr dirty="0" err="1" kern="1200" lang="en-US" smtClean="0" sz="1200">
                <a:solidFill>
                  <a:schemeClr val="tx1"/>
                </a:solidFill>
                <a:effectLst/>
                <a:latin typeface="+mn-lt"/>
                <a:ea typeface="+mn-ea"/>
                <a:cs typeface="+mn-cs"/>
              </a:rPr>
              <a:t>Dukworth’s</a:t>
            </a:r>
            <a:r>
              <a:rPr dirty="0" kern="1200" lang="en-US" smtClean="0" sz="1200">
                <a:solidFill>
                  <a:schemeClr val="tx1"/>
                </a:solidFill>
                <a:effectLst/>
                <a:latin typeface="+mn-lt"/>
                <a:ea typeface="+mn-ea"/>
                <a:cs typeface="+mn-cs"/>
              </a:rPr>
              <a:t> grit research to conclude that academic levels have a positive relationship with the grit scores (</a:t>
            </a:r>
            <a:r>
              <a:rPr dirty="0" err="1" kern="1200" lang="en-US" smtClean="0" sz="1200">
                <a:solidFill>
                  <a:schemeClr val="tx1"/>
                </a:solidFill>
                <a:effectLst/>
                <a:latin typeface="+mn-lt"/>
                <a:ea typeface="+mn-ea"/>
                <a:cs typeface="+mn-cs"/>
              </a:rPr>
              <a:t>Frické</a:t>
            </a:r>
            <a:r>
              <a:rPr dirty="0" kern="1200" lang="en-US" smtClean="0" sz="1200">
                <a:solidFill>
                  <a:schemeClr val="tx1"/>
                </a:solidFill>
                <a:effectLst/>
                <a:latin typeface="+mn-lt"/>
                <a:ea typeface="+mn-ea"/>
                <a:cs typeface="+mn-cs"/>
              </a:rPr>
              <a:t>, 2019). </a:t>
            </a:r>
          </a:p>
        </p:txBody>
      </p:sp>
      <p:sp>
        <p:nvSpPr>
          <p:cNvPr id="4" name="Slide Number Placeholder 3"/>
          <p:cNvSpPr>
            <a:spLocks noGrp="1"/>
          </p:cNvSpPr>
          <p:nvPr>
            <p:ph idx="10" sz="quarter" type="sldNum"/>
          </p:nvPr>
        </p:nvSpPr>
        <p:spPr/>
        <p:txBody>
          <a:bodyPr numCol="1"/>
          <a:lstStyle/>
          <a:p>
            <a:fld id="{8A715FAE-2C3F-4569-90CB-512446944DC6}" type="slidenum">
              <a:rPr lang="en-US" smtClean="0"/>
              <a:t>10</a:t>
            </a:fld>
            <a:endParaRPr lang="en-US"/>
          </a:p>
        </p:txBody>
      </p:sp>
    </p:spTree>
    <p:extLst>
      <p:ext uri="{BB962C8B-B14F-4D97-AF65-F5344CB8AC3E}">
        <p14:creationId xmlns:p14="http://schemas.microsoft.com/office/powerpoint/2010/main" val="3130449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dirty="0" kern="1200" lang="en-US" smtClean="0" sz="1200">
                <a:solidFill>
                  <a:schemeClr val="tx1"/>
                </a:solidFill>
                <a:effectLst/>
                <a:latin typeface="+mn-lt"/>
                <a:ea typeface="+mn-ea"/>
                <a:cs typeface="+mn-cs"/>
              </a:rPr>
              <a:t>Data handling plays a major role in the modern workplace environment as it helps in understanding different business trends. Data alone is meaningless for businesses since it cannot provide the desired information without analysis. It is important to practice and understand the analysis of data to draw meaningful information. The DIKW pyramid shows how data is converted into information and how information can be converted into knowledge and wisdom that may be used for making imperative decisions (Yang et al., 2019). </a:t>
            </a:r>
          </a:p>
          <a:p>
            <a:r>
              <a:rPr dirty="0" kern="1200" lang="en-US" smtClean="0" sz="1200">
                <a:solidFill>
                  <a:schemeClr val="tx1"/>
                </a:solidFill>
                <a:effectLst/>
                <a:latin typeface="+mn-lt"/>
                <a:ea typeface="+mn-ea"/>
                <a:cs typeface="+mn-cs"/>
              </a:rPr>
              <a:t>In this presentation, the DIKW pyramid was discussed to enhance the understanding about the conversion of data through multiple phases for the development of knowledge and wisdom. The data from the Angela Duckworth’s grit scores research was used to draw the knowledge and information from the data in this presentation. It is essential for individuals to apply and develop appropriate data handling skills to effectively accomplish their career goals since these skills are considered to be essential in the contemporary business and workplace environment (</a:t>
            </a:r>
            <a:r>
              <a:rPr dirty="0" err="1" kern="1200" lang="en-US" smtClean="0" sz="1200">
                <a:solidFill>
                  <a:schemeClr val="tx1"/>
                </a:solidFill>
                <a:effectLst/>
                <a:latin typeface="+mn-lt"/>
                <a:ea typeface="+mn-ea"/>
                <a:cs typeface="+mn-cs"/>
              </a:rPr>
              <a:t>Turulja</a:t>
            </a:r>
            <a:r>
              <a:rPr dirty="0" kern="1200" lang="en-US" smtClean="0" sz="1200">
                <a:solidFill>
                  <a:schemeClr val="tx1"/>
                </a:solidFill>
                <a:effectLst/>
                <a:latin typeface="+mn-lt"/>
                <a:ea typeface="+mn-ea"/>
                <a:cs typeface="+mn-cs"/>
              </a:rPr>
              <a:t> &amp; </a:t>
            </a:r>
            <a:r>
              <a:rPr dirty="0" err="1" kern="1200" lang="en-US" smtClean="0" sz="1200">
                <a:solidFill>
                  <a:schemeClr val="tx1"/>
                </a:solidFill>
                <a:effectLst/>
                <a:latin typeface="+mn-lt"/>
                <a:ea typeface="+mn-ea"/>
                <a:cs typeface="+mn-cs"/>
              </a:rPr>
              <a:t>Bajgorić</a:t>
            </a:r>
            <a:r>
              <a:rPr dirty="0" kern="1200" lang="en-US" smtClean="0" sz="1200">
                <a:solidFill>
                  <a:schemeClr val="tx1"/>
                </a:solidFill>
                <a:effectLst/>
                <a:latin typeface="+mn-lt"/>
                <a:ea typeface="+mn-ea"/>
                <a:cs typeface="+mn-cs"/>
              </a:rPr>
              <a:t>, 2020).</a:t>
            </a:r>
            <a:endParaRPr dirty="0" lang="en-US"/>
          </a:p>
        </p:txBody>
      </p:sp>
      <p:sp>
        <p:nvSpPr>
          <p:cNvPr id="4" name="Slide Number Placeholder 3"/>
          <p:cNvSpPr>
            <a:spLocks noGrp="1"/>
          </p:cNvSpPr>
          <p:nvPr>
            <p:ph idx="10" sz="quarter" type="sldNum"/>
          </p:nvPr>
        </p:nvSpPr>
        <p:spPr/>
        <p:txBody>
          <a:bodyPr numCol="1"/>
          <a:lstStyle/>
          <a:p>
            <a:fld id="{8A715FAE-2C3F-4569-90CB-512446944DC6}" type="slidenum">
              <a:rPr lang="en-US" smtClean="0"/>
              <a:t>11</a:t>
            </a:fld>
            <a:endParaRPr lang="en-US"/>
          </a:p>
        </p:txBody>
      </p:sp>
    </p:spTree>
    <p:extLst>
      <p:ext uri="{BB962C8B-B14F-4D97-AF65-F5344CB8AC3E}">
        <p14:creationId xmlns:p14="http://schemas.microsoft.com/office/powerpoint/2010/main" val="2388791687"/>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type="title">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a:xfrm>
              <a:off x="3367088" y="-4763"/>
              <a:ext cx="1063625" cy="2782888"/>
            </a:xfrm>
            <a:custGeom>
              <a:avLst/>
              <a:gdLst/>
              <a:ahLst/>
              <a:cxnLst/>
              <a:rect b="b" l="0" r="r" t="0"/>
              <a:pathLst>
                <a:path h="1753" w="670">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a:xfrm>
              <a:off x="2928938" y="-4763"/>
              <a:ext cx="1035050" cy="2673350"/>
            </a:xfrm>
            <a:custGeom>
              <a:avLst/>
              <a:gdLst/>
              <a:ahLst/>
              <a:cxnLst/>
              <a:rect b="b" l="0" r="r" t="0"/>
              <a:pathLst>
                <a:path h="1684" w="652">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a:xfrm>
              <a:off x="2928938" y="2582862"/>
              <a:ext cx="2693987" cy="4275138"/>
            </a:xfrm>
            <a:custGeom>
              <a:avLst/>
              <a:gdLst/>
              <a:ahLst/>
              <a:cxnLst/>
              <a:rect b="b" l="0" r="r" t="0"/>
              <a:pathLst>
                <a:path h="2693" w="1697">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a:xfrm>
              <a:off x="3371850" y="2692400"/>
              <a:ext cx="3332162" cy="4165600"/>
            </a:xfrm>
            <a:custGeom>
              <a:avLst/>
              <a:gdLst/>
              <a:ahLst/>
              <a:cxnLst/>
              <a:rect b="b" l="0" r="r" t="0"/>
              <a:pathLst>
                <a:path h="2624" w="2099">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a:xfrm>
              <a:off x="3367088" y="2687637"/>
              <a:ext cx="4576762" cy="4170363"/>
            </a:xfrm>
            <a:custGeom>
              <a:avLst/>
              <a:gdLst/>
              <a:ahLst/>
              <a:cxnLst/>
              <a:rect b="b" l="0" r="r" t="0"/>
              <a:pathLst>
                <a:path h="2627" w="2883">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a:xfrm>
              <a:off x="2928938" y="2578100"/>
              <a:ext cx="3584575" cy="4279900"/>
            </a:xfrm>
            <a:custGeom>
              <a:avLst/>
              <a:gdLst/>
              <a:ahLst/>
              <a:cxnLst/>
              <a:rect b="b" l="0" r="r" t="0"/>
              <a:pathLst>
                <a:path h="2696" w="2258">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numCol="1">
            <a:normAutofit/>
          </a:bodyPr>
          <a:lstStyle>
            <a:lvl1pPr algn="r">
              <a:defRPr sz="6000">
                <a:effectLst/>
              </a:defRPr>
            </a:lvl1pPr>
          </a:lstStyle>
          <a:p>
            <a:r>
              <a:rPr lang="en-US" smtClean="0"/>
              <a:t>Click to edit Master title style</a:t>
            </a:r>
            <a:endParaRPr dirty="0" lang="en-US"/>
          </a:p>
        </p:txBody>
      </p:sp>
      <p:sp>
        <p:nvSpPr>
          <p:cNvPr id="3" name="Subtitle 2"/>
          <p:cNvSpPr>
            <a:spLocks noGrp="1"/>
          </p:cNvSpPr>
          <p:nvPr>
            <p:ph idx="1" type="subTitle"/>
          </p:nvPr>
        </p:nvSpPr>
        <p:spPr>
          <a:xfrm>
            <a:off x="4515377" y="3996267"/>
            <a:ext cx="6987645" cy="1388534"/>
          </a:xfrm>
        </p:spPr>
        <p:txBody>
          <a:bodyPr anchor="t" numCol="1">
            <a:normAutofit/>
          </a:bodyPr>
          <a:lstStyle>
            <a:lvl1pPr algn="r" indent="0" marL="0">
              <a:buNone/>
              <a:defRPr sz="2100">
                <a:solidFill>
                  <a:schemeClr val="tx1"/>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smtClean="0"/>
              <a:t>Click to edit Master subtitle style</a:t>
            </a:r>
            <a:endParaRPr dirty="0" lang="en-US"/>
          </a:p>
        </p:txBody>
      </p:sp>
      <p:sp>
        <p:nvSpPr>
          <p:cNvPr id="4" name="Date Placeholder 3"/>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5" name="Footer Placeholder 4"/>
          <p:cNvSpPr>
            <a:spLocks noGrp="1"/>
          </p:cNvSpPr>
          <p:nvPr>
            <p:ph idx="11" sz="quarter" type="ftr"/>
          </p:nvPr>
        </p:nvSpPr>
        <p:spPr>
          <a:xfrm>
            <a:off x="5332412" y="5883275"/>
            <a:ext cx="4324044" cy="365125"/>
          </a:xfrm>
        </p:spPr>
        <p:txBody>
          <a:bodyPr numCol="1"/>
          <a:lstStyle/>
          <a:p>
            <a:endParaRPr lang="en-US"/>
          </a:p>
        </p:txBody>
      </p:sp>
      <p:sp>
        <p:nvSpPr>
          <p:cNvPr id="6" name="Slide Number Placeholder 5"/>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2411001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dirty="0" lang="en-US"/>
          </a:p>
        </p:txBody>
      </p:sp>
      <p:sp>
        <p:nvSpPr>
          <p:cNvPr id="3" name="Content Placeholder 2"/>
          <p:cNvSpPr>
            <a:spLocks noGrp="1"/>
          </p:cNvSpPr>
          <p:nvPr>
            <p:ph idx="1"/>
          </p:nvPr>
        </p:nvSpPr>
        <p:spPr/>
        <p:txBody>
          <a:bodyPr anchor="ctr" numCol="1"/>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Date Placeholder 3"/>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a:xfrm>
            <a:off x="10951856" y="5867131"/>
            <a:ext cx="551167" cy="365125"/>
          </a:xfrm>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319834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numCol="1"/>
          <a:lstStyle>
            <a:lvl1pPr algn="r">
              <a:defRPr b="0" cap="none" sz="4000"/>
            </a:lvl1pPr>
          </a:lstStyle>
          <a:p>
            <a:r>
              <a:rPr lang="en-US" smtClean="0"/>
              <a:t>Click to edit Master title style</a:t>
            </a:r>
            <a:endParaRPr dirty="0" lang="en-US"/>
          </a:p>
        </p:txBody>
      </p:sp>
      <p:sp>
        <p:nvSpPr>
          <p:cNvPr id="3" name="Text Placeholder 2"/>
          <p:cNvSpPr>
            <a:spLocks noGrp="1"/>
          </p:cNvSpPr>
          <p:nvPr>
            <p:ph idx="1" type="body"/>
          </p:nvPr>
        </p:nvSpPr>
        <p:spPr>
          <a:xfrm>
            <a:off x="2572278" y="4777381"/>
            <a:ext cx="8930748" cy="860400"/>
          </a:xfrm>
        </p:spPr>
        <p:txBody>
          <a:bodyPr anchor="t" numCol="1">
            <a:normAutofit/>
          </a:bodyPr>
          <a:lstStyle>
            <a:lvl1pPr algn="r" indent="0" marL="0">
              <a:buNone/>
              <a:defRPr sz="20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3685843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numCol="1"/>
          <a:lstStyle/>
          <a:p>
            <a:r>
              <a:rPr lang="en-US" smtClean="0"/>
              <a:t>Click to edit Master title style</a:t>
            </a:r>
            <a:endParaRPr dirty="0" lang="en-US"/>
          </a:p>
        </p:txBody>
      </p:sp>
      <p:sp>
        <p:nvSpPr>
          <p:cNvPr id="3" name="Content Placeholder 2"/>
          <p:cNvSpPr>
            <a:spLocks noGrp="1"/>
          </p:cNvSpPr>
          <p:nvPr>
            <p:ph idx="1" sz="half"/>
          </p:nvPr>
        </p:nvSpPr>
        <p:spPr>
          <a:xfrm>
            <a:off x="1484312" y="2666999"/>
            <a:ext cx="4895055" cy="3124201"/>
          </a:xfrm>
        </p:spPr>
        <p:txBody>
          <a:bodyPr numCol="1">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Content Placeholder 3"/>
          <p:cNvSpPr>
            <a:spLocks noGrp="1"/>
          </p:cNvSpPr>
          <p:nvPr>
            <p:ph idx="2" sz="half"/>
          </p:nvPr>
        </p:nvSpPr>
        <p:spPr>
          <a:xfrm>
            <a:off x="6607967" y="2667000"/>
            <a:ext cx="4895056" cy="3124200"/>
          </a:xfrm>
        </p:spPr>
        <p:txBody>
          <a:bodyPr numCol="1">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5" name="Date Placeholder 4"/>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158572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smtClean="0"/>
              <a:t>Click to edit Master title style</a:t>
            </a:r>
            <a:endParaRPr dirty="0" lang="en-US"/>
          </a:p>
        </p:txBody>
      </p:sp>
      <p:sp>
        <p:nvSpPr>
          <p:cNvPr id="3" name="Text Placeholder 2"/>
          <p:cNvSpPr>
            <a:spLocks noGrp="1"/>
          </p:cNvSpPr>
          <p:nvPr>
            <p:ph idx="1" type="body"/>
          </p:nvPr>
        </p:nvSpPr>
        <p:spPr>
          <a:xfrm>
            <a:off x="1772179" y="2658533"/>
            <a:ext cx="4607188" cy="576262"/>
          </a:xfrm>
        </p:spPr>
        <p:txBody>
          <a:bodyPr anchor="b" numCol="1">
            <a:noAutofit/>
          </a:bodyPr>
          <a:lstStyle>
            <a:lvl1pPr indent="0" marL="0">
              <a:buNone/>
              <a:defRPr b="0" sz="2800">
                <a:solidFill>
                  <a:schemeClr val="accent1">
                    <a:lumMod val="75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Edit Master text styles</a:t>
            </a:r>
          </a:p>
        </p:txBody>
      </p:sp>
      <p:sp>
        <p:nvSpPr>
          <p:cNvPr id="4" name="Content Placeholder 3"/>
          <p:cNvSpPr>
            <a:spLocks noGrp="1"/>
          </p:cNvSpPr>
          <p:nvPr>
            <p:ph idx="2" sz="half"/>
          </p:nvPr>
        </p:nvSpPr>
        <p:spPr>
          <a:xfrm>
            <a:off x="1484311" y="3335337"/>
            <a:ext cx="4895056" cy="2455862"/>
          </a:xfrm>
        </p:spPr>
        <p:txBody>
          <a:bodyPr anchor="t" numCol="1">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5" name="Text Placeholder 4"/>
          <p:cNvSpPr>
            <a:spLocks noGrp="1"/>
          </p:cNvSpPr>
          <p:nvPr>
            <p:ph idx="3" sz="quarter" type="body"/>
          </p:nvPr>
        </p:nvSpPr>
        <p:spPr>
          <a:xfrm>
            <a:off x="6880487" y="2667000"/>
            <a:ext cx="4622537" cy="576262"/>
          </a:xfrm>
        </p:spPr>
        <p:txBody>
          <a:bodyPr anchor="b" numCol="1">
            <a:noAutofit/>
          </a:bodyPr>
          <a:lstStyle>
            <a:lvl1pPr indent="0" marL="0">
              <a:buNone/>
              <a:defRPr b="0" sz="2800">
                <a:solidFill>
                  <a:schemeClr val="accent1">
                    <a:lumMod val="75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Edit Master text styles</a:t>
            </a:r>
          </a:p>
        </p:txBody>
      </p:sp>
      <p:sp>
        <p:nvSpPr>
          <p:cNvPr id="6" name="Content Placeholder 5"/>
          <p:cNvSpPr>
            <a:spLocks noGrp="1"/>
          </p:cNvSpPr>
          <p:nvPr>
            <p:ph idx="4" sz="quarter"/>
          </p:nvPr>
        </p:nvSpPr>
        <p:spPr>
          <a:xfrm>
            <a:off x="6607967" y="3335337"/>
            <a:ext cx="4895056" cy="2455862"/>
          </a:xfrm>
        </p:spPr>
        <p:txBody>
          <a:bodyPr anchor="t" numCol="1">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7" name="Date Placeholder 6"/>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8" name="Footer Placeholder 7"/>
          <p:cNvSpPr>
            <a:spLocks noGrp="1"/>
          </p:cNvSpPr>
          <p:nvPr>
            <p:ph idx="11" sz="quarter" type="ftr"/>
          </p:nvPr>
        </p:nvSpPr>
        <p:spPr/>
        <p:txBody>
          <a:bodyPr numCol="1"/>
          <a:lstStyle/>
          <a:p>
            <a:endParaRPr lang="en-US"/>
          </a:p>
        </p:txBody>
      </p:sp>
      <p:sp>
        <p:nvSpPr>
          <p:cNvPr id="9" name="Slide Number Placeholder 8"/>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3556737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dirty="0" lang="en-US"/>
          </a:p>
        </p:txBody>
      </p:sp>
      <p:sp>
        <p:nvSpPr>
          <p:cNvPr id="3" name="Date Placeholder 2"/>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4" name="Footer Placeholder 3"/>
          <p:cNvSpPr>
            <a:spLocks noGrp="1"/>
          </p:cNvSpPr>
          <p:nvPr>
            <p:ph idx="11" sz="quarter" type="ftr"/>
          </p:nvPr>
        </p:nvSpPr>
        <p:spPr/>
        <p:txBody>
          <a:bodyPr numCol="1"/>
          <a:lstStyle/>
          <a:p>
            <a:endParaRPr lang="en-US"/>
          </a:p>
        </p:txBody>
      </p:sp>
      <p:sp>
        <p:nvSpPr>
          <p:cNvPr id="5" name="Slide Number Placeholder 4"/>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2335762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3" name="Footer Placeholder 2"/>
          <p:cNvSpPr>
            <a:spLocks noGrp="1"/>
          </p:cNvSpPr>
          <p:nvPr>
            <p:ph idx="11" sz="quarter" type="ftr"/>
          </p:nvPr>
        </p:nvSpPr>
        <p:spPr/>
        <p:txBody>
          <a:bodyPr numCol="1"/>
          <a:lstStyle/>
          <a:p>
            <a:endParaRPr lang="en-US"/>
          </a:p>
        </p:txBody>
      </p:sp>
      <p:sp>
        <p:nvSpPr>
          <p:cNvPr id="4" name="Slide Number Placeholder 3"/>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575618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numCol="1">
            <a:normAutofit/>
          </a:bodyPr>
          <a:lstStyle>
            <a:lvl1pPr algn="ctr">
              <a:defRPr b="0" sz="2400"/>
            </a:lvl1pPr>
          </a:lstStyle>
          <a:p>
            <a:r>
              <a:rPr lang="en-US" smtClean="0"/>
              <a:t>Click to edit Master title style</a:t>
            </a:r>
            <a:endParaRPr dirty="0" lang="en-US"/>
          </a:p>
        </p:txBody>
      </p:sp>
      <p:sp>
        <p:nvSpPr>
          <p:cNvPr id="3" name="Content Placeholder 2"/>
          <p:cNvSpPr>
            <a:spLocks noGrp="1"/>
          </p:cNvSpPr>
          <p:nvPr>
            <p:ph idx="1"/>
          </p:nvPr>
        </p:nvSpPr>
        <p:spPr>
          <a:xfrm>
            <a:off x="5262033" y="685799"/>
            <a:ext cx="6240990" cy="5105401"/>
          </a:xfrm>
        </p:spPr>
        <p:txBody>
          <a:bodyPr anchor="ctr" numCol="1">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Text Placeholder 3"/>
          <p:cNvSpPr>
            <a:spLocks noGrp="1"/>
          </p:cNvSpPr>
          <p:nvPr>
            <p:ph idx="2" sz="half" type="body"/>
          </p:nvPr>
        </p:nvSpPr>
        <p:spPr>
          <a:xfrm>
            <a:off x="1484312" y="2971800"/>
            <a:ext cx="3549121" cy="1828800"/>
          </a:xfrm>
        </p:spPr>
        <p:txBody>
          <a:bodyPr numCol="1">
            <a:normAutofit/>
          </a:bodyPr>
          <a:lstStyle>
            <a:lvl1pPr algn="ctr" indent="0" marL="0">
              <a:buNone/>
              <a:defRPr sz="16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Edit Master text styles</a:t>
            </a:r>
          </a:p>
        </p:txBody>
      </p:sp>
      <p:sp>
        <p:nvSpPr>
          <p:cNvPr id="5" name="Date Placeholder 4"/>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4137335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numCol="1">
            <a:normAutofit/>
          </a:bodyPr>
          <a:lstStyle>
            <a:lvl1pPr algn="ctr">
              <a:defRPr b="0" sz="2800"/>
            </a:lvl1pPr>
          </a:lstStyle>
          <a:p>
            <a:r>
              <a:rPr lang="en-US" smtClean="0"/>
              <a:t>Click to edit Master title style</a:t>
            </a:r>
            <a:endParaRPr dirty="0" lang="en-US"/>
          </a:p>
        </p:txBody>
      </p:sp>
      <p:sp>
        <p:nvSpPr>
          <p:cNvPr id="14" name="Picture Placeholder 2"/>
          <p:cNvSpPr>
            <a:spLocks noChangeAspect="1" noGrp="1"/>
          </p:cNvSpPr>
          <p:nvPr>
            <p:ph idx="1" type="pic"/>
          </p:nvPr>
        </p:nvSpPr>
        <p:spPr>
          <a:xfrm>
            <a:off x="7594682" y="914400"/>
            <a:ext cx="3280974" cy="4572000"/>
          </a:xfrm>
          <a:prstGeom prst="roundRect">
            <a:avLst>
              <a:gd fmla="val 4280" name="adj"/>
            </a:avLst>
          </a:prstGeom>
          <a:ln w="38100">
            <a:gradFill flip="none" rotWithShape="1">
              <a:gsLst>
                <a:gs pos="0">
                  <a:schemeClr val="bg2"/>
                </a:gs>
                <a:gs pos="100000">
                  <a:schemeClr val="bg2">
                    <a:lumMod val="75000"/>
                  </a:schemeClr>
                </a:gs>
              </a:gsLst>
              <a:lin ang="5400000" scaled="0"/>
              <a:tileRect/>
            </a:gradFill>
          </a:ln>
          <a:effectLst>
            <a:innerShdw blurRad="57150" dir="14460000" dist="38100">
              <a:srgbClr val="000000">
                <a:alpha val="70000"/>
              </a:srgbClr>
            </a:inn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smtClean="0"/>
              <a:t>Click icon to add picture</a:t>
            </a:r>
            <a:endParaRPr dirty="0" lang="en-US"/>
          </a:p>
        </p:txBody>
      </p:sp>
      <p:sp>
        <p:nvSpPr>
          <p:cNvPr id="4" name="Text Placeholder 3"/>
          <p:cNvSpPr>
            <a:spLocks noGrp="1"/>
          </p:cNvSpPr>
          <p:nvPr>
            <p:ph idx="2" sz="half" type="body"/>
          </p:nvPr>
        </p:nvSpPr>
        <p:spPr>
          <a:xfrm>
            <a:off x="1482724" y="3124199"/>
            <a:ext cx="5426158" cy="1828800"/>
          </a:xfrm>
        </p:spPr>
        <p:txBody>
          <a:bodyPr numCol="1">
            <a:normAutofit/>
          </a:bodyPr>
          <a:lstStyle>
            <a:lvl1pPr algn="ctr" indent="0" marL="0">
              <a:buNone/>
              <a:defRPr sz="18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Edit Master text styles</a:t>
            </a:r>
          </a:p>
        </p:txBody>
      </p:sp>
      <p:sp>
        <p:nvSpPr>
          <p:cNvPr id="5" name="Date Placeholder 4"/>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16091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numCol="1">
            <a:normAutofit/>
          </a:bodyPr>
          <a:lstStyle>
            <a:lvl1pPr algn="ctr">
              <a:defRPr b="0" sz="2400"/>
            </a:lvl1pPr>
          </a:lstStyle>
          <a:p>
            <a:r>
              <a:rPr lang="en-US" smtClean="0"/>
              <a:t>Click to edit Master title style</a:t>
            </a:r>
            <a:endParaRPr dirty="0" lang="en-US"/>
          </a:p>
        </p:txBody>
      </p:sp>
      <p:sp>
        <p:nvSpPr>
          <p:cNvPr id="3" name="Picture Placeholder 2"/>
          <p:cNvSpPr>
            <a:spLocks noChangeAspect="1" noGrp="1"/>
          </p:cNvSpPr>
          <p:nvPr>
            <p:ph idx="1" type="pic"/>
          </p:nvPr>
        </p:nvSpPr>
        <p:spPr>
          <a:xfrm>
            <a:off x="2386012" y="932112"/>
            <a:ext cx="8225944" cy="3164976"/>
          </a:xfrm>
          <a:prstGeom prst="roundRect">
            <a:avLst>
              <a:gd fmla="val 4380" name="adj"/>
            </a:avLst>
          </a:prstGeom>
          <a:ln w="38100">
            <a:gradFill flip="none" rotWithShape="1">
              <a:gsLst>
                <a:gs pos="0">
                  <a:schemeClr val="bg2"/>
                </a:gs>
                <a:gs pos="100000">
                  <a:schemeClr val="bg2">
                    <a:lumMod val="75000"/>
                  </a:schemeClr>
                </a:gs>
              </a:gsLst>
              <a:lin ang="5400000" scaled="0"/>
              <a:tileRect/>
            </a:gradFill>
          </a:ln>
          <a:effectLst>
            <a:innerShdw blurRad="57150" dir="14460000" dist="38100">
              <a:srgbClr val="000000">
                <a:alpha val="70000"/>
              </a:srgbClr>
            </a:inn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smtClean="0"/>
              <a:t>Click icon to add picture</a:t>
            </a:r>
            <a:endParaRPr dirty="0" lang="en-US"/>
          </a:p>
        </p:txBody>
      </p:sp>
      <p:sp>
        <p:nvSpPr>
          <p:cNvPr id="4" name="Text Placeholder 3"/>
          <p:cNvSpPr>
            <a:spLocks noGrp="1"/>
          </p:cNvSpPr>
          <p:nvPr>
            <p:ph idx="2" sz="half" type="body"/>
          </p:nvPr>
        </p:nvSpPr>
        <p:spPr>
          <a:xfrm>
            <a:off x="1484311" y="5299603"/>
            <a:ext cx="10018711" cy="493712"/>
          </a:xfrm>
        </p:spPr>
        <p:txBody>
          <a:bodyPr numCol="1">
            <a:normAutofit/>
          </a:bodyPr>
          <a:lstStyle>
            <a:lvl1pPr algn="ct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Edit Master text styles</a:t>
            </a:r>
          </a:p>
        </p:txBody>
      </p:sp>
      <p:sp>
        <p:nvSpPr>
          <p:cNvPr id="5" name="Date Placeholder 4"/>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4150736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numCol="1">
            <a:normAutofit/>
          </a:bodyPr>
          <a:lstStyle>
            <a:lvl1pPr algn="ctr">
              <a:defRPr b="0" cap="none" sz="3200"/>
            </a:lvl1pPr>
          </a:lstStyle>
          <a:p>
            <a:r>
              <a:rPr lang="en-US" smtClean="0"/>
              <a:t>Click to edit Master title style</a:t>
            </a:r>
            <a:endParaRPr dirty="0" lang="en-US"/>
          </a:p>
        </p:txBody>
      </p:sp>
      <p:sp>
        <p:nvSpPr>
          <p:cNvPr id="3" name="Text Placeholder 2"/>
          <p:cNvSpPr>
            <a:spLocks noGrp="1"/>
          </p:cNvSpPr>
          <p:nvPr>
            <p:ph idx="1" type="body"/>
          </p:nvPr>
        </p:nvSpPr>
        <p:spPr>
          <a:xfrm>
            <a:off x="1484312" y="4343400"/>
            <a:ext cx="10018713" cy="1447800"/>
          </a:xfrm>
        </p:spPr>
        <p:txBody>
          <a:bodyPr anchor="ctr" numCol="1">
            <a:normAutofit/>
          </a:bodyPr>
          <a:lstStyle>
            <a:lvl1pPr algn="ctr" indent="0" marL="0">
              <a:buNone/>
              <a:defRPr sz="20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747650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anchor="ctr" bIns="45720" lIns="91440" numCol="1" rIns="91440" rtlCol="0" tIns="45720" vert="horz">
            <a:noAutofit/>
          </a:bodyPr>
          <a:lstStyle>
            <a:lvl1pPr>
              <a:spcBef>
                <a:spcPct val="0"/>
              </a:spcBef>
              <a:buNone/>
              <a:defRPr b="0" cap="all" sz="3200">
                <a:ln cmpd="sng" w="3175">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dirty="0"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anchor="ctr" bIns="45720" lIns="91440" numCol="1" rIns="91440" rtlCol="0" tIns="45720" vert="horz">
            <a:noAutofit/>
          </a:bodyPr>
          <a:lstStyle>
            <a:lvl1pPr>
              <a:spcBef>
                <a:spcPct val="0"/>
              </a:spcBef>
              <a:buNone/>
              <a:defRPr b="0" cap="all" sz="3200">
                <a:ln cmpd="sng" w="3175">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lvl="0"/>
            <a:r>
              <a:rPr dirty="0"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numCol="1">
            <a:normAutofit/>
          </a:bodyPr>
          <a:lstStyle>
            <a:lvl1pPr algn="ctr">
              <a:defRPr b="0" cap="none" sz="3200">
                <a:solidFill>
                  <a:schemeClr val="tx1"/>
                </a:solidFill>
              </a:defRPr>
            </a:lvl1pPr>
          </a:lstStyle>
          <a:p>
            <a:r>
              <a:rPr lang="en-US" smtClean="0"/>
              <a:t>Click to edit Master title style</a:t>
            </a:r>
            <a:endParaRPr dirty="0" lang="en-US"/>
          </a:p>
        </p:txBody>
      </p:sp>
      <p:sp>
        <p:nvSpPr>
          <p:cNvPr id="10" name="Text Placeholder 9"/>
          <p:cNvSpPr>
            <a:spLocks noGrp="1"/>
          </p:cNvSpPr>
          <p:nvPr>
            <p:ph idx="13" sz="quarter" type="body"/>
          </p:nvPr>
        </p:nvSpPr>
        <p:spPr>
          <a:xfrm>
            <a:off x="2436811" y="3428999"/>
            <a:ext cx="8532815" cy="381000"/>
          </a:xfrm>
        </p:spPr>
        <p:txBody>
          <a:bodyPr anchor="ctr" numCol="1">
            <a:normAutofit/>
          </a:bodyPr>
          <a:lstStyle>
            <a:lvl1pPr indent="0" marL="0">
              <a:buFontTx/>
              <a:buNone/>
              <a:defRPr sz="1800"/>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lang="en-US" smtClean="0"/>
              <a:t>Edit Master text styles</a:t>
            </a:r>
          </a:p>
        </p:txBody>
      </p:sp>
      <p:sp>
        <p:nvSpPr>
          <p:cNvPr id="3" name="Text Placeholder 2"/>
          <p:cNvSpPr>
            <a:spLocks noGrp="1"/>
          </p:cNvSpPr>
          <p:nvPr>
            <p:ph idx="1" type="body"/>
          </p:nvPr>
        </p:nvSpPr>
        <p:spPr>
          <a:xfrm>
            <a:off x="1484311" y="4343400"/>
            <a:ext cx="10018711" cy="1447800"/>
          </a:xfrm>
        </p:spPr>
        <p:txBody>
          <a:bodyPr anchor="ctr" numCol="1">
            <a:normAutofit/>
          </a:bodyPr>
          <a:lstStyle>
            <a:lvl1pPr algn="ctr" indent="0" marL="0">
              <a:buNone/>
              <a:defRPr sz="20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40330122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numCol="1">
            <a:normAutofit/>
          </a:bodyPr>
          <a:lstStyle>
            <a:lvl1pPr algn="r">
              <a:defRPr b="0" cap="none" sz="3200"/>
            </a:lvl1pPr>
          </a:lstStyle>
          <a:p>
            <a:r>
              <a:rPr lang="en-US" smtClean="0"/>
              <a:t>Click to edit Master title style</a:t>
            </a:r>
            <a:endParaRPr dirty="0" lang="en-US"/>
          </a:p>
        </p:txBody>
      </p:sp>
      <p:sp>
        <p:nvSpPr>
          <p:cNvPr id="3" name="Text Placeholder 2"/>
          <p:cNvSpPr>
            <a:spLocks noGrp="1"/>
          </p:cNvSpPr>
          <p:nvPr>
            <p:ph idx="1" type="body"/>
          </p:nvPr>
        </p:nvSpPr>
        <p:spPr>
          <a:xfrm>
            <a:off x="1484312" y="4777381"/>
            <a:ext cx="10018710" cy="860400"/>
          </a:xfrm>
        </p:spPr>
        <p:txBody>
          <a:bodyPr anchor="t" numCol="1">
            <a:normAutofit/>
          </a:bodyPr>
          <a:lstStyle>
            <a:lvl1pPr algn="r" indent="0" marL="0">
              <a:buNone/>
              <a:defRPr sz="20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46466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anchor="ctr" bIns="45720" lIns="91440" numCol="1" rIns="91440" rtlCol="0" tIns="45720" vert="horz">
            <a:noAutofit/>
          </a:bodyPr>
          <a:lstStyle>
            <a:lvl1pPr>
              <a:spcBef>
                <a:spcPct val="0"/>
              </a:spcBef>
              <a:buNone/>
              <a:defRPr b="0" cap="all" sz="3200">
                <a:ln cmpd="sng" w="3175">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dirty="0"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anchor="ctr" bIns="45720" lIns="91440" numCol="1" rIns="91440" rtlCol="0" tIns="45720" vert="horz">
            <a:noAutofit/>
          </a:bodyPr>
          <a:lstStyle>
            <a:lvl1pPr>
              <a:spcBef>
                <a:spcPct val="0"/>
              </a:spcBef>
              <a:buNone/>
              <a:defRPr b="0" cap="all" sz="3200">
                <a:ln cmpd="sng" w="3175">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lvl="0"/>
            <a:r>
              <a:rPr dirty="0"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numCol="1">
            <a:normAutofit/>
          </a:bodyPr>
          <a:lstStyle>
            <a:lvl1pPr algn="ctr">
              <a:defRPr b="0" cap="none" sz="3200">
                <a:solidFill>
                  <a:schemeClr val="tx1"/>
                </a:solidFill>
              </a:defRPr>
            </a:lvl1pPr>
          </a:lstStyle>
          <a:p>
            <a:r>
              <a:rPr lang="en-US" smtClean="0"/>
              <a:t>Click to edit Master title style</a:t>
            </a:r>
            <a:endParaRPr dirty="0" lang="en-US"/>
          </a:p>
        </p:txBody>
      </p:sp>
      <p:sp>
        <p:nvSpPr>
          <p:cNvPr id="10" name="Text Placeholder 9"/>
          <p:cNvSpPr>
            <a:spLocks noGrp="1"/>
          </p:cNvSpPr>
          <p:nvPr>
            <p:ph idx="13" sz="quarter" type="body"/>
          </p:nvPr>
        </p:nvSpPr>
        <p:spPr>
          <a:xfrm>
            <a:off x="1484313" y="3886200"/>
            <a:ext cx="10018710" cy="889000"/>
          </a:xfrm>
        </p:spPr>
        <p:txBody>
          <a:bodyPr anchor="b" bIns="45720" lIns="91440" numCol="1" rIns="91440" rtlCol="0" tIns="45720" vert="horz">
            <a:normAutofit/>
          </a:bodyPr>
          <a:lstStyle>
            <a:lvl1pPr algn="r">
              <a:buNone/>
              <a:defRPr b="0" cap="none" dirty="0" lang="en-US" sz="2400">
                <a:ln cmpd="sng" w="3175">
                  <a:noFill/>
                </a:ln>
                <a:solidFill>
                  <a:schemeClr val="tx1"/>
                </a:solidFill>
                <a:effectLst/>
              </a:defRPr>
            </a:lvl1pPr>
          </a:lstStyle>
          <a:p>
            <a:pPr lvl="0" marL="0">
              <a:spcBef>
                <a:spcPct val="0"/>
              </a:spcBef>
              <a:buNone/>
            </a:pPr>
            <a:r>
              <a:rPr lang="en-US" smtClean="0"/>
              <a:t>Edit Master text styles</a:t>
            </a:r>
          </a:p>
        </p:txBody>
      </p:sp>
      <p:sp>
        <p:nvSpPr>
          <p:cNvPr id="3" name="Text Placeholder 2"/>
          <p:cNvSpPr>
            <a:spLocks noGrp="1"/>
          </p:cNvSpPr>
          <p:nvPr>
            <p:ph idx="1" type="body"/>
          </p:nvPr>
        </p:nvSpPr>
        <p:spPr>
          <a:xfrm>
            <a:off x="1484312" y="4775200"/>
            <a:ext cx="10018710" cy="1016000"/>
          </a:xfrm>
        </p:spPr>
        <p:txBody>
          <a:bodyPr anchor="t" numCol="1">
            <a:normAutofit/>
          </a:bodyPr>
          <a:lstStyle>
            <a:lvl1pPr algn="r" indent="0" marL="0">
              <a:buNone/>
              <a:defRPr sz="18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14261692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anchor="ctr" bIns="45720" lIns="91440" numCol="1" rIns="91440" rtlCol="0" tIns="45720" vert="horz">
            <a:normAutofit/>
          </a:bodyPr>
          <a:lstStyle>
            <a:lvl1pPr>
              <a:defRPr b="0" dirty="0" lang="en-US"/>
            </a:lvl1pPr>
          </a:lstStyle>
          <a:p>
            <a:pPr lvl="0" marL="0"/>
            <a:r>
              <a:rPr lang="en-US" smtClean="0"/>
              <a:t>Click to edit Master title style</a:t>
            </a:r>
            <a:endParaRPr dirty="0" lang="en-US"/>
          </a:p>
        </p:txBody>
      </p:sp>
      <p:sp>
        <p:nvSpPr>
          <p:cNvPr id="10" name="Text Placeholder 9"/>
          <p:cNvSpPr>
            <a:spLocks noGrp="1"/>
          </p:cNvSpPr>
          <p:nvPr>
            <p:ph idx="13" sz="quarter" type="body"/>
          </p:nvPr>
        </p:nvSpPr>
        <p:spPr>
          <a:xfrm>
            <a:off x="1484312" y="3505200"/>
            <a:ext cx="10018713" cy="838200"/>
          </a:xfrm>
        </p:spPr>
        <p:txBody>
          <a:bodyPr anchor="b" bIns="45720" lIns="91440" numCol="1" rIns="91440" rtlCol="0" tIns="45720" vert="horz">
            <a:normAutofit/>
          </a:bodyPr>
          <a:lstStyle>
            <a:lvl1pPr>
              <a:buNone/>
              <a:defRPr b="0" cap="none" dirty="0" lang="en-US" sz="2800">
                <a:ln cmpd="sng" w="3175">
                  <a:noFill/>
                </a:ln>
                <a:solidFill>
                  <a:schemeClr val="tx1"/>
                </a:solidFill>
                <a:effectLst/>
              </a:defRPr>
            </a:lvl1pPr>
          </a:lstStyle>
          <a:p>
            <a:pPr lvl="0" marL="0">
              <a:spcBef>
                <a:spcPct val="0"/>
              </a:spcBef>
              <a:buNone/>
            </a:pPr>
            <a:r>
              <a:rPr lang="en-US" smtClean="0"/>
              <a:t>Edit Master text styles</a:t>
            </a:r>
          </a:p>
        </p:txBody>
      </p:sp>
      <p:sp>
        <p:nvSpPr>
          <p:cNvPr id="3" name="Text Placeholder 2"/>
          <p:cNvSpPr>
            <a:spLocks noGrp="1"/>
          </p:cNvSpPr>
          <p:nvPr>
            <p:ph idx="1" type="body"/>
          </p:nvPr>
        </p:nvSpPr>
        <p:spPr>
          <a:xfrm>
            <a:off x="1484311" y="4343400"/>
            <a:ext cx="10018713" cy="1447800"/>
          </a:xfrm>
        </p:spPr>
        <p:txBody>
          <a:bodyPr anchor="t" numCol="1">
            <a:normAutofit/>
          </a:bodyPr>
          <a:lstStyle>
            <a:lvl1pPr algn="l" indent="0" marL="0">
              <a:buNone/>
              <a:defRPr sz="1800">
                <a:solidFill>
                  <a:schemeClr val="tx1"/>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1600746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lgn="ctr">
              <a:defRPr/>
            </a:lvl1pPr>
          </a:lstStyle>
          <a:p>
            <a:r>
              <a:rPr lang="en-US" smtClean="0"/>
              <a:t>Click to edit Master title style</a:t>
            </a:r>
            <a:endParaRPr dirty="0" lang="en-US"/>
          </a:p>
        </p:txBody>
      </p:sp>
      <p:sp>
        <p:nvSpPr>
          <p:cNvPr id="3" name="Vertical Text Placeholder 2"/>
          <p:cNvSpPr>
            <a:spLocks noGrp="1"/>
          </p:cNvSpPr>
          <p:nvPr>
            <p:ph idx="1" orient="vert" type="body"/>
          </p:nvPr>
        </p:nvSpPr>
        <p:spPr/>
        <p:txBody>
          <a:bodyPr anchor="t" numCol="1"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Date Placeholder 3"/>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35418363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9732655" y="685800"/>
            <a:ext cx="1770369" cy="5105400"/>
          </a:xfrm>
        </p:spPr>
        <p:txBody>
          <a:bodyPr numCol="1" vert="eaVert"/>
          <a:lstStyle/>
          <a:p>
            <a:r>
              <a:rPr lang="en-US" smtClean="0"/>
              <a:t>Click to edit Master title style</a:t>
            </a:r>
            <a:endParaRPr dirty="0" lang="en-US"/>
          </a:p>
        </p:txBody>
      </p:sp>
      <p:sp>
        <p:nvSpPr>
          <p:cNvPr id="3" name="Vertical Text Placeholder 2"/>
          <p:cNvSpPr>
            <a:spLocks noGrp="1"/>
          </p:cNvSpPr>
          <p:nvPr>
            <p:ph idx="1" orient="vert" type="body"/>
          </p:nvPr>
        </p:nvSpPr>
        <p:spPr>
          <a:xfrm>
            <a:off x="1484312" y="685800"/>
            <a:ext cx="8019742" cy="5105400"/>
          </a:xfrm>
        </p:spPr>
        <p:txBody>
          <a:bodyPr anchor="t" numCol="1"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Date Placeholder 3"/>
          <p:cNvSpPr>
            <a:spLocks noGrp="1"/>
          </p:cNvSpPr>
          <p:nvPr>
            <p:ph idx="10" sz="half" type="dt"/>
          </p:nvPr>
        </p:nvSpPr>
        <p:spPr/>
        <p:txBody>
          <a:bodyPr numCol="1"/>
          <a:lstStyle/>
          <a:p>
            <a:fld id="{A3E69D66-0FB1-4972-8843-C52D75A7C2B1}" type="datetimeFigureOut">
              <a:rPr lang="en-US" smtClean="0"/>
              <a:t>12/5/2021</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9BC01DE2-C014-4E39-A03C-3828CE5D281A}" type="slidenum">
              <a:rPr lang="en-US" smtClean="0"/>
              <a:t>‹#›</a:t>
            </a:fld>
            <a:endParaRPr lang="en-US"/>
          </a:p>
        </p:txBody>
      </p:sp>
    </p:spTree>
    <p:extLst>
      <p:ext uri="{BB962C8B-B14F-4D97-AF65-F5344CB8AC3E}">
        <p14:creationId xmlns:p14="http://schemas.microsoft.com/office/powerpoint/2010/main" val="2124907404"/>
      </p:ext>
    </p:extLst>
  </p:cSld>
  <p:clrMapOvr>
    <a:masterClrMapping/>
  </p:clrMapOvr>
</p:sldLayout>
</file>

<file path=ppt/slideMasters/_rels/slideMaster1.xml.rels><?xml version="1.0" encoding="UTF-8" standalone="yes"?><Relationships xmlns="http://schemas.openxmlformats.org/package/2006/relationships"><Relationship Id="rId18" Target="../slideLayouts/slideLayout17.xml" Type="http://schemas.openxmlformats.org/officeDocument/2006/relationships/slideLayout"/><Relationship Id="rId17" Target="../slideLayouts/slideLayout16.xml" Type="http://schemas.openxmlformats.org/officeDocument/2006/relationships/slideLayout"/><Relationship Id="rId16" Target="../slideLayouts/slideLayout15.xml" Type="http://schemas.openxmlformats.org/officeDocument/2006/relationships/slideLayout"/><Relationship Id="rId15" Target="../slideLayouts/slideLayout14.xml" Type="http://schemas.openxmlformats.org/officeDocument/2006/relationships/slideLayout"/><Relationship Id="rId14" Target="../slideLayouts/slideLayout13.xml" Type="http://schemas.openxmlformats.org/officeDocument/2006/relationships/slideLayout"/><Relationship Id="rId13" Target="../slideLayouts/slideLayout12.xml" Type="http://schemas.openxmlformats.org/officeDocument/2006/relationships/slideLayout"/><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a:xfrm>
              <a:off x="1627188" y="0"/>
              <a:ext cx="1122363" cy="5329238"/>
            </a:xfrm>
            <a:custGeom>
              <a:avLst/>
              <a:gdLst/>
              <a:ahLst/>
              <a:cxnLst/>
              <a:rect b="b" l="0" r="r" t="0"/>
              <a:pathLst>
                <a:path h="3357" w="70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a:xfrm>
              <a:off x="1320800" y="0"/>
              <a:ext cx="1117600" cy="5276850"/>
            </a:xfrm>
            <a:custGeom>
              <a:avLst/>
              <a:gdLst/>
              <a:ahLst/>
              <a:cxnLst/>
              <a:rect b="b" l="0" r="r" t="0"/>
              <a:pathLst>
                <a:path h="3324" w="70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a:xfrm>
              <a:off x="1320800" y="5238750"/>
              <a:ext cx="1228725" cy="1619250"/>
            </a:xfrm>
            <a:custGeom>
              <a:avLst/>
              <a:gdLst/>
              <a:ahLst/>
              <a:cxnLst/>
              <a:rect b="b" l="0" r="r" t="0"/>
              <a:pathLst>
                <a:path h="1020" w="774">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a:xfrm>
              <a:off x="1627188" y="5291138"/>
              <a:ext cx="1495425" cy="1566863"/>
            </a:xfrm>
            <a:custGeom>
              <a:avLst/>
              <a:gdLst/>
              <a:ahLst/>
              <a:cxnLst/>
              <a:rect b="b" l="0" r="r" t="0"/>
              <a:pathLst>
                <a:path h="987" w="942">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a:xfrm>
              <a:off x="1627188" y="5286375"/>
              <a:ext cx="2130425" cy="1571625"/>
            </a:xfrm>
            <a:custGeom>
              <a:avLst/>
              <a:gdLst/>
              <a:ahLst/>
              <a:cxnLst/>
              <a:rect b="b" l="0" r="r" t="0"/>
              <a:pathLst>
                <a:path h="990" w="1342">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a:xfrm>
              <a:off x="1320800" y="5238750"/>
              <a:ext cx="1695450" cy="1619250"/>
            </a:xfrm>
            <a:custGeom>
              <a:avLst/>
              <a:gdLst/>
              <a:ahLst/>
              <a:cxnLst/>
              <a:rect b="b" l="0" r="r" t="0"/>
              <a:pathLst>
                <a:path h="1020" w="1068">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anchor="ctr" bIns="45720" lIns="91440" numCol="1" rIns="91440" rtlCol="0" tIns="45720" vert="horz">
            <a:normAutofit/>
          </a:bodyPr>
          <a:lstStyle/>
          <a:p>
            <a:r>
              <a:rPr lang="en-US" smtClean="0"/>
              <a:t>Click to edit Master title style</a:t>
            </a:r>
            <a:endParaRPr dirty="0" lang="en-US"/>
          </a:p>
        </p:txBody>
      </p:sp>
      <p:sp>
        <p:nvSpPr>
          <p:cNvPr id="3" name="Text Placeholder 2"/>
          <p:cNvSpPr>
            <a:spLocks noGrp="1"/>
          </p:cNvSpPr>
          <p:nvPr>
            <p:ph idx="1" type="body"/>
          </p:nvPr>
        </p:nvSpPr>
        <p:spPr>
          <a:xfrm>
            <a:off x="1484310" y="2666999"/>
            <a:ext cx="10018713" cy="3124201"/>
          </a:xfrm>
          <a:prstGeom prst="rect">
            <a:avLst/>
          </a:prstGeom>
        </p:spPr>
        <p:txBody>
          <a:bodyPr anchor="ctr" bIns="45720" lIns="91440" numCol="1" rIns="91440" rtlCol="0" tIns="45720" vert="horz">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Date Placeholder 3"/>
          <p:cNvSpPr>
            <a:spLocks noGrp="1"/>
          </p:cNvSpPr>
          <p:nvPr>
            <p:ph idx="2" sz="half" type="dt"/>
          </p:nvPr>
        </p:nvSpPr>
        <p:spPr>
          <a:xfrm>
            <a:off x="9732656" y="5883275"/>
            <a:ext cx="1143000" cy="365125"/>
          </a:xfrm>
          <a:prstGeom prst="rect">
            <a:avLst/>
          </a:prstGeom>
        </p:spPr>
        <p:txBody>
          <a:bodyPr anchor="ctr" bIns="45720" lIns="91440" numCol="1" rIns="91440" rtlCol="0" tIns="45720" vert="horz"/>
          <a:lstStyle>
            <a:lvl1pPr algn="r">
              <a:defRPr b="0" i="0" sz="1000">
                <a:solidFill>
                  <a:schemeClr val="tx1"/>
                </a:solidFill>
                <a:effectLst/>
                <a:latin typeface="+mn-lt"/>
              </a:defRPr>
            </a:lvl1pPr>
          </a:lstStyle>
          <a:p>
            <a:fld id="{A3E69D66-0FB1-4972-8843-C52D75A7C2B1}" type="datetimeFigureOut">
              <a:rPr lang="en-US" smtClean="0"/>
              <a:t>12/5/2021</a:t>
            </a:fld>
            <a:endParaRPr lang="en-US"/>
          </a:p>
        </p:txBody>
      </p:sp>
      <p:sp>
        <p:nvSpPr>
          <p:cNvPr id="5" name="Footer Placeholder 4"/>
          <p:cNvSpPr>
            <a:spLocks noGrp="1"/>
          </p:cNvSpPr>
          <p:nvPr>
            <p:ph idx="3" sz="quarter" type="ftr"/>
          </p:nvPr>
        </p:nvSpPr>
        <p:spPr>
          <a:xfrm>
            <a:off x="2572279" y="5883275"/>
            <a:ext cx="7084177" cy="365125"/>
          </a:xfrm>
          <a:prstGeom prst="rect">
            <a:avLst/>
          </a:prstGeom>
        </p:spPr>
        <p:txBody>
          <a:bodyPr anchor="ctr" bIns="45720" lIns="91440" numCol="1" rIns="91440" rtlCol="0" tIns="45720" vert="horz"/>
          <a:lstStyle>
            <a:lvl1pPr algn="l">
              <a:defRPr b="0" i="0" sz="1000">
                <a:solidFill>
                  <a:schemeClr val="tx1"/>
                </a:solidFill>
                <a:effectLst/>
                <a:latin typeface="+mn-lt"/>
              </a:defRPr>
            </a:lvl1pPr>
          </a:lstStyle>
          <a:p>
            <a:endParaRPr lang="en-US"/>
          </a:p>
        </p:txBody>
      </p:sp>
      <p:sp>
        <p:nvSpPr>
          <p:cNvPr id="6" name="Slide Number Placeholder 5"/>
          <p:cNvSpPr>
            <a:spLocks noGrp="1"/>
          </p:cNvSpPr>
          <p:nvPr>
            <p:ph idx="4" sz="quarter" type="sldNum"/>
          </p:nvPr>
        </p:nvSpPr>
        <p:spPr>
          <a:xfrm>
            <a:off x="10951856" y="5883275"/>
            <a:ext cx="551167" cy="365125"/>
          </a:xfrm>
          <a:prstGeom prst="rect">
            <a:avLst/>
          </a:prstGeom>
        </p:spPr>
        <p:txBody>
          <a:bodyPr anchor="ctr" bIns="45720" lIns="91440" numCol="1" rIns="91440" rtlCol="0" tIns="45720" vert="horz"/>
          <a:lstStyle>
            <a:lvl1pPr algn="r">
              <a:defRPr b="0" i="0" sz="1000">
                <a:solidFill>
                  <a:schemeClr val="tx1"/>
                </a:solidFill>
                <a:effectLst/>
                <a:latin typeface="+mn-lt"/>
              </a:defRPr>
            </a:lvl1pPr>
          </a:lstStyle>
          <a:p>
            <a:fld id="{9BC01DE2-C014-4E39-A03C-3828CE5D281A}" type="slidenum">
              <a:rPr lang="en-US" smtClean="0"/>
              <a:t>‹#›</a:t>
            </a:fld>
            <a:endParaRPr lang="en-US"/>
          </a:p>
        </p:txBody>
      </p:sp>
    </p:spTree>
    <p:extLst>
      <p:ext uri="{BB962C8B-B14F-4D97-AF65-F5344CB8AC3E}">
        <p14:creationId xmlns:p14="http://schemas.microsoft.com/office/powerpoint/2010/main" val="2888279119"/>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 id="2147483664" r:id="rId18"/>
  </p:sldLayoutIdLst>
  <p:txStyles>
    <p:titleStyle>
      <a:lvl1pPr algn="ctr" defTabSz="457200" eaLnBrk="1" hangingPunct="1" latinLnBrk="0" rtl="0">
        <a:spcBef>
          <a:spcPct val="0"/>
        </a:spcBef>
        <a:buNone/>
        <a:defRPr cap="none" kern="1200" sz="4000">
          <a:ln cmpd="sng" w="3175">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285750" latinLnBrk="0" marL="285750" rtl="0">
        <a:spcBef>
          <a:spcPct val="20000"/>
        </a:spcBef>
        <a:spcAft>
          <a:spcPts val="600"/>
        </a:spcAft>
        <a:buClr>
          <a:schemeClr val="accent1">
            <a:lumMod val="75000"/>
          </a:schemeClr>
        </a:buClr>
        <a:buSzPct val="145000"/>
        <a:buFont typeface="Arial"/>
        <a:buChar char="•"/>
        <a:defRPr cap="none" kern="1200" sz="2400">
          <a:solidFill>
            <a:schemeClr val="tx1"/>
          </a:solidFill>
          <a:effectLst/>
          <a:latin typeface="+mn-lt"/>
          <a:ea typeface="+mn-ea"/>
          <a:cs typeface="+mn-cs"/>
        </a:defRPr>
      </a:lvl1pPr>
      <a:lvl2pPr algn="l" defTabSz="457200" eaLnBrk="1" hangingPunct="1" indent="-285750" latinLnBrk="0" marL="742950" rtl="0">
        <a:spcBef>
          <a:spcPct val="20000"/>
        </a:spcBef>
        <a:spcAft>
          <a:spcPts val="600"/>
        </a:spcAft>
        <a:buClr>
          <a:schemeClr val="accent1">
            <a:lumMod val="75000"/>
          </a:schemeClr>
        </a:buClr>
        <a:buSzPct val="145000"/>
        <a:buFont typeface="Arial"/>
        <a:buChar char="•"/>
        <a:defRPr cap="none" kern="1200" sz="2000">
          <a:solidFill>
            <a:schemeClr val="tx1"/>
          </a:solidFill>
          <a:effectLst/>
          <a:latin typeface="+mn-lt"/>
          <a:ea typeface="+mn-ea"/>
          <a:cs typeface="+mn-cs"/>
        </a:defRPr>
      </a:lvl2pPr>
      <a:lvl3pPr algn="l" defTabSz="457200" eaLnBrk="1" hangingPunct="1" indent="-285750" latinLnBrk="0" marL="1200150" rtl="0">
        <a:spcBef>
          <a:spcPct val="20000"/>
        </a:spcBef>
        <a:spcAft>
          <a:spcPts val="600"/>
        </a:spcAft>
        <a:buClr>
          <a:schemeClr val="accent1">
            <a:lumMod val="75000"/>
          </a:schemeClr>
        </a:buClr>
        <a:buSzPct val="145000"/>
        <a:buFont typeface="Arial"/>
        <a:buChar char="•"/>
        <a:defRPr cap="none" kern="1200" sz="1800">
          <a:solidFill>
            <a:schemeClr val="tx1"/>
          </a:solidFill>
          <a:effectLst/>
          <a:latin typeface="+mn-lt"/>
          <a:ea typeface="+mn-ea"/>
          <a:cs typeface="+mn-cs"/>
        </a:defRPr>
      </a:lvl3pPr>
      <a:lvl4pPr algn="l" defTabSz="457200" eaLnBrk="1" hangingPunct="1" indent="-171450" latinLnBrk="0" marL="1543050" rtl="0">
        <a:spcBef>
          <a:spcPct val="20000"/>
        </a:spcBef>
        <a:spcAft>
          <a:spcPts val="600"/>
        </a:spcAft>
        <a:buClr>
          <a:schemeClr val="accent1">
            <a:lumMod val="75000"/>
          </a:schemeClr>
        </a:buClr>
        <a:buSzPct val="145000"/>
        <a:buFont typeface="Arial"/>
        <a:buChar char="•"/>
        <a:defRPr cap="none" kern="1200" sz="1600">
          <a:solidFill>
            <a:schemeClr val="tx1"/>
          </a:solidFill>
          <a:effectLst/>
          <a:latin typeface="+mn-lt"/>
          <a:ea typeface="+mn-ea"/>
          <a:cs typeface="+mn-cs"/>
        </a:defRPr>
      </a:lvl4pPr>
      <a:lvl5pPr algn="l" defTabSz="457200" eaLnBrk="1" hangingPunct="1" indent="-171450" latinLnBrk="0" marL="2000250" rtl="0">
        <a:spcBef>
          <a:spcPct val="20000"/>
        </a:spcBef>
        <a:spcAft>
          <a:spcPts val="600"/>
        </a:spcAft>
        <a:buClr>
          <a:schemeClr val="accent1">
            <a:lumMod val="75000"/>
          </a:schemeClr>
        </a:buClr>
        <a:buSzPct val="145000"/>
        <a:buFont typeface="Arial"/>
        <a:buChar char="•"/>
        <a:defRPr cap="none" kern="1200" sz="1400">
          <a:solidFill>
            <a:schemeClr val="tx1"/>
          </a:solidFill>
          <a:effectLst/>
          <a:latin typeface="+mn-lt"/>
          <a:ea typeface="+mn-ea"/>
          <a:cs typeface="+mn-cs"/>
        </a:defRPr>
      </a:lvl5pPr>
      <a:lvl6pPr algn="l" defTabSz="457200" eaLnBrk="1" hangingPunct="1" indent="-228600" latinLnBrk="0" marL="2514600" rtl="0">
        <a:spcBef>
          <a:spcPct val="20000"/>
        </a:spcBef>
        <a:spcAft>
          <a:spcPts val="600"/>
        </a:spcAft>
        <a:buClr>
          <a:schemeClr val="accent1">
            <a:lumMod val="75000"/>
          </a:schemeClr>
        </a:buClr>
        <a:buSzPct val="145000"/>
        <a:buFont typeface="Arial"/>
        <a:buChar char="•"/>
        <a:defRPr cap="none" kern="1200" sz="1400">
          <a:solidFill>
            <a:schemeClr val="tx1"/>
          </a:solidFill>
          <a:effectLst/>
          <a:latin typeface="+mn-lt"/>
          <a:ea typeface="+mn-ea"/>
          <a:cs typeface="+mn-cs"/>
        </a:defRPr>
      </a:lvl6pPr>
      <a:lvl7pPr algn="l" defTabSz="457200" eaLnBrk="1" hangingPunct="1" indent="-228600" latinLnBrk="0" marL="2971800" rtl="0">
        <a:spcBef>
          <a:spcPct val="20000"/>
        </a:spcBef>
        <a:spcAft>
          <a:spcPts val="600"/>
        </a:spcAft>
        <a:buClr>
          <a:schemeClr val="accent1">
            <a:lumMod val="75000"/>
          </a:schemeClr>
        </a:buClr>
        <a:buSzPct val="145000"/>
        <a:buFont typeface="Arial"/>
        <a:buChar char="•"/>
        <a:defRPr cap="none" kern="1200" sz="1400">
          <a:solidFill>
            <a:schemeClr val="tx1"/>
          </a:solidFill>
          <a:effectLst/>
          <a:latin typeface="+mn-lt"/>
          <a:ea typeface="+mn-ea"/>
          <a:cs typeface="+mn-cs"/>
        </a:defRPr>
      </a:lvl7pPr>
      <a:lvl8pPr algn="l" defTabSz="457200" eaLnBrk="1" hangingPunct="1" indent="-228600" latinLnBrk="0" marL="3429000" rtl="0">
        <a:spcBef>
          <a:spcPct val="20000"/>
        </a:spcBef>
        <a:spcAft>
          <a:spcPts val="600"/>
        </a:spcAft>
        <a:buClr>
          <a:schemeClr val="accent1">
            <a:lumMod val="75000"/>
          </a:schemeClr>
        </a:buClr>
        <a:buSzPct val="145000"/>
        <a:buFont typeface="Arial"/>
        <a:buChar char="•"/>
        <a:defRPr cap="none" kern="1200" sz="1400">
          <a:solidFill>
            <a:schemeClr val="tx1"/>
          </a:solidFill>
          <a:effectLst/>
          <a:latin typeface="+mn-lt"/>
          <a:ea typeface="+mn-ea"/>
          <a:cs typeface="+mn-cs"/>
        </a:defRPr>
      </a:lvl8pPr>
      <a:lvl9pPr algn="l" defTabSz="457200" eaLnBrk="1" hangingPunct="1" indent="-228600" latinLnBrk="0" marL="3886200" rtl="0">
        <a:spcBef>
          <a:spcPct val="20000"/>
        </a:spcBef>
        <a:spcAft>
          <a:spcPts val="600"/>
        </a:spcAft>
        <a:buClr>
          <a:schemeClr val="accent1">
            <a:lumMod val="75000"/>
          </a:schemeClr>
        </a:buClr>
        <a:buSzPct val="145000"/>
        <a:buFont typeface="Arial"/>
        <a:buChar char="•"/>
        <a:defRPr cap="none" kern="1200" sz="1400">
          <a:solidFill>
            <a:schemeClr val="tx1"/>
          </a:solidFill>
          <a:effectLst/>
          <a:latin typeface="+mn-lt"/>
          <a:ea typeface="+mn-ea"/>
          <a:cs typeface="+mn-cs"/>
        </a:defRPr>
      </a:lvl9pPr>
    </p:bodyStyle>
    <p:other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2.pn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4" Target="../media/image4.png" Type="http://schemas.openxmlformats.org/officeDocument/2006/relationships/image"/><Relationship Id="rId3" Target="../media/image3.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5.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6.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charts/chart1.xml" Type="http://schemas.openxmlformats.org/officeDocument/2006/relationships/chart"/><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charts/chart2.xml" Type="http://schemas.openxmlformats.org/officeDocument/2006/relationships/chart"/><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75085" y="2033083"/>
            <a:ext cx="7715002" cy="1397001"/>
          </a:xfrm>
        </p:spPr>
        <p:txBody>
          <a:bodyPr numCol="1">
            <a:normAutofit fontScale="90000"/>
          </a:bodyPr>
          <a:lstStyle/>
          <a:p>
            <a:pPr algn="ctr"/>
            <a:r>
              <a:rPr altLang="en-GB" dirty="0" lang="en-GB"/>
              <a:t>Component </a:t>
            </a:r>
            <a:r>
              <a:rPr altLang="en-GB" dirty="0" lang="en-GB" smtClean="0"/>
              <a:t>Research </a:t>
            </a:r>
            <a:r>
              <a:rPr altLang="en-GB" dirty="0" lang="en-GB"/>
              <a:t>Methods</a:t>
            </a:r>
            <a:endParaRPr dirty="0" lang="en-US"/>
          </a:p>
        </p:txBody>
      </p:sp>
      <p:sp>
        <p:nvSpPr>
          <p:cNvPr id="3" name="Subtitle 2"/>
          <p:cNvSpPr>
            <a:spLocks noGrp="1"/>
          </p:cNvSpPr>
          <p:nvPr>
            <p:ph idx="1" type="subTitle"/>
          </p:nvPr>
        </p:nvSpPr>
        <p:spPr>
          <a:xfrm>
            <a:off x="1708186" y="4499858"/>
            <a:ext cx="9448800" cy="1723570"/>
          </a:xfrm>
        </p:spPr>
        <p:txBody>
          <a:bodyPr numCol="1">
            <a:normAutofit/>
          </a:bodyPr>
          <a:lstStyle/>
          <a:p>
            <a:pPr algn="ctr"/>
            <a:r>
              <a:rPr dirty="0" lang="en-US" smtClean="0"/>
              <a:t>Research Methods</a:t>
            </a:r>
          </a:p>
          <a:p>
            <a:pPr algn="ctr"/>
            <a:r>
              <a:rPr dirty="0" lang="en-US" smtClean="0"/>
              <a:t>Submitted </a:t>
            </a:r>
            <a:r>
              <a:rPr dirty="0" lang="en-US" smtClean="0"/>
              <a:t>By: </a:t>
            </a:r>
            <a:r>
              <a:rPr dirty="0" err="1" lang="en-US" smtClean="0"/>
              <a:t>Avram Ciuca</a:t>
            </a:r>
            <a:endParaRPr dirty="0" lang="en-US" smtClean="0"/>
          </a:p>
          <a:p>
            <a:pPr algn="ctr"/>
            <a:r>
              <a:rPr dirty="0" lang="en-US" smtClean="0"/>
              <a:t>Student ID:</a:t>
            </a:r>
            <a:endParaRPr dirty="0" lang="en-US" smtClean="0"/>
          </a:p>
        </p:txBody>
      </p:sp>
    </p:spTree>
    <p:extLst>
      <p:ext uri="{BB962C8B-B14F-4D97-AF65-F5344CB8AC3E}">
        <p14:creationId xmlns:p14="http://schemas.microsoft.com/office/powerpoint/2010/main" val="3021944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dirty="0" lang="en-US" smtClean="0"/>
              <a:t>Introduction</a:t>
            </a:r>
            <a:endParaRPr dirty="0" lang="en-US"/>
          </a:p>
        </p:txBody>
      </p:sp>
      <p:sp>
        <p:nvSpPr>
          <p:cNvPr id="3" name="Content Placeholder 2"/>
          <p:cNvSpPr>
            <a:spLocks noGrp="1"/>
          </p:cNvSpPr>
          <p:nvPr>
            <p:ph idx="1"/>
          </p:nvPr>
        </p:nvSpPr>
        <p:spPr>
          <a:xfrm>
            <a:off x="1484311" y="2140526"/>
            <a:ext cx="10018713" cy="3124201"/>
          </a:xfrm>
        </p:spPr>
        <p:txBody>
          <a:bodyPr numCol="1">
            <a:normAutofit fontScale="92500" lnSpcReduction="10000"/>
          </a:bodyPr>
          <a:lstStyle/>
          <a:p>
            <a:r>
              <a:rPr dirty="0" lang="en-US"/>
              <a:t>Data, quantitative analysis, and pivot tables may seem intimidating if you're a human services worker who's averse to arithmetic. Don't let yourself be scared! Ignoring the complexity of the data is a mistake. For the sake of strategy and decision-making in the workplace, data might be defined as "valuable information that you gather." </a:t>
            </a:r>
            <a:endParaRPr dirty="0" lang="en-US" smtClean="0"/>
          </a:p>
          <a:p>
            <a:r>
              <a:rPr dirty="0" lang="en-US" smtClean="0"/>
              <a:t>Reasons </a:t>
            </a:r>
            <a:r>
              <a:rPr dirty="0" lang="en-US"/>
              <a:t>why data is essential, what you can do with it, and how it pertains to the human services profession may be found in the following list. For those interested in printing off copies and sharing them with colleagues and other stakeholders (</a:t>
            </a:r>
            <a:r>
              <a:rPr dirty="0" err="1" lang="en-US"/>
              <a:t>masterofproject</a:t>
            </a:r>
            <a:r>
              <a:rPr dirty="0" lang="en-US"/>
              <a:t>, 2020).</a:t>
            </a:r>
          </a:p>
        </p:txBody>
      </p:sp>
    </p:spTree>
    <p:extLst>
      <p:ext uri="{BB962C8B-B14F-4D97-AF65-F5344CB8AC3E}">
        <p14:creationId xmlns:p14="http://schemas.microsoft.com/office/powerpoint/2010/main" val="2242613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dirty="0" lang="en-US"/>
              <a:t>Significance of Data</a:t>
            </a:r>
          </a:p>
        </p:txBody>
      </p:sp>
      <p:sp>
        <p:nvSpPr>
          <p:cNvPr id="3" name="Content Placeholder 2"/>
          <p:cNvSpPr>
            <a:spLocks noGrp="1"/>
          </p:cNvSpPr>
          <p:nvPr>
            <p:ph idx="1"/>
          </p:nvPr>
        </p:nvSpPr>
        <p:spPr>
          <a:xfrm>
            <a:off x="1345765" y="2279071"/>
            <a:ext cx="10707690" cy="3886201"/>
          </a:xfrm>
        </p:spPr>
        <p:txBody>
          <a:bodyPr numCol="1">
            <a:normAutofit fontScale="85000" lnSpcReduction="20000"/>
          </a:bodyPr>
          <a:lstStyle/>
          <a:p>
            <a:r>
              <a:rPr b="1" dirty="0" lang="en-US"/>
              <a:t>Improve the Quality of Life for Individuals:</a:t>
            </a:r>
          </a:p>
          <a:p>
            <a:r>
              <a:rPr dirty="0" lang="en-US"/>
              <a:t>You can use data to enhance the lives of those you support: Organizations should use data to improve quality first &amp; foremost. An efficient data system may help your organization enhance the quality of people's lives by enabling you to measure and take action.</a:t>
            </a:r>
          </a:p>
          <a:p>
            <a:r>
              <a:rPr b="1" dirty="0" lang="en-US"/>
              <a:t>Make Smart Choices:</a:t>
            </a:r>
          </a:p>
          <a:p>
            <a:r>
              <a:rPr dirty="0" lang="en-US"/>
              <a:t>Knowledge is derived by the collection and analysis of data. According to the American Psychological Association (APA), a lack of data might result in lost resources because of inaccurate conclusions drawn from anecdotal evidence, assumptions, or a vague observation.</a:t>
            </a:r>
          </a:p>
          <a:p>
            <a:r>
              <a:rPr b="1" dirty="0" lang="en-US" smtClean="0"/>
              <a:t>Get </a:t>
            </a:r>
            <a:r>
              <a:rPr b="1" dirty="0" lang="en-US"/>
              <a:t>the Results You Desire:</a:t>
            </a:r>
          </a:p>
          <a:p>
            <a:r>
              <a:rPr dirty="0" lang="en-US"/>
              <a:t>Using data, companies are able to evaluate the success of a certain strategy: Data collection is essential when implementing solutions to tackle a problem, since it allows you to assess how effectively your solution is working and if you need to make any long-term adjustments.</a:t>
            </a:r>
          </a:p>
        </p:txBody>
      </p:sp>
    </p:spTree>
    <p:extLst>
      <p:ext uri="{BB962C8B-B14F-4D97-AF65-F5344CB8AC3E}">
        <p14:creationId xmlns:p14="http://schemas.microsoft.com/office/powerpoint/2010/main" val="3425776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dirty="0" lang="en-US" smtClean="0"/>
              <a:t>DIKW</a:t>
            </a:r>
            <a:endParaRPr dirty="0" lang="en-US"/>
          </a:p>
        </p:txBody>
      </p:sp>
      <p:pic>
        <p:nvPicPr>
          <p:cNvPr descr="DIKW Pyramid" id="5" name="Picture 4"/>
          <p:cNvPicPr/>
          <p:nvPr/>
        </p:nvPicPr>
        <p:blipFill rotWithShape="1">
          <a:blip r:embed="rId3">
            <a:extLst>
              <a:ext uri="{28A0092B-C50C-407E-A947-70E740481C1C}">
                <a14:useLocalDpi xmlns:a14="http://schemas.microsoft.com/office/drawing/2010/main" val="0"/>
              </a:ext>
            </a:extLst>
          </a:blip>
          <a:srcRect r="33807"/>
          <a:stretch/>
        </p:blipFill>
        <p:spPr>
          <a:xfrm>
            <a:off x="3768869" y="2102600"/>
            <a:ext cx="5873895" cy="4228927"/>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25438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b="1" dirty="0" lang="en-US"/>
              <a:t>Data</a:t>
            </a:r>
          </a:p>
        </p:txBody>
      </p:sp>
      <p:pic>
        <p:nvPicPr>
          <p:cNvPr id="7" name="Picture 6"/>
          <p:cNvPicPr/>
          <p:nvPr/>
        </p:nvPicPr>
        <p:blipFill>
          <a:blip r:embed="rId3"/>
          <a:stretch>
            <a:fillRect/>
          </a:stretch>
        </p:blipFill>
        <p:spPr>
          <a:xfrm>
            <a:off x="1685492" y="2022446"/>
            <a:ext cx="5075527" cy="4059700"/>
          </a:xfrm>
          <a:prstGeom prst="rect">
            <a:avLst/>
          </a:prstGeom>
        </p:spPr>
      </p:pic>
      <p:pic>
        <p:nvPicPr>
          <p:cNvPr id="8" name="Picture 7"/>
          <p:cNvPicPr/>
          <p:nvPr/>
        </p:nvPicPr>
        <p:blipFill>
          <a:blip r:embed="rId4"/>
          <a:stretch>
            <a:fillRect/>
          </a:stretch>
        </p:blipFill>
        <p:spPr>
          <a:xfrm>
            <a:off x="6962200" y="2022446"/>
            <a:ext cx="3553400" cy="4059700"/>
          </a:xfrm>
          <a:prstGeom prst="rect">
            <a:avLst/>
          </a:prstGeom>
        </p:spPr>
      </p:pic>
    </p:spTree>
    <p:extLst>
      <p:ext uri="{BB962C8B-B14F-4D97-AF65-F5344CB8AC3E}">
        <p14:creationId xmlns:p14="http://schemas.microsoft.com/office/powerpoint/2010/main" val="3271052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b="1" dirty="0" lang="en-US"/>
              <a:t>Form of </a:t>
            </a:r>
            <a:r>
              <a:rPr b="1" dirty="0" lang="en-US" smtClean="0"/>
              <a:t>Information</a:t>
            </a:r>
            <a:endParaRPr dirty="0" lang="en-US"/>
          </a:p>
        </p:txBody>
      </p:sp>
      <p:sp>
        <p:nvSpPr>
          <p:cNvPr id="7" name="Rectangle 6"/>
          <p:cNvSpPr/>
          <p:nvPr/>
        </p:nvSpPr>
        <p:spPr>
          <a:xfrm>
            <a:off x="699655" y="2329542"/>
            <a:ext cx="10730345" cy="1200329"/>
          </a:xfrm>
          <a:prstGeom prst="rect">
            <a:avLst/>
          </a:prstGeom>
        </p:spPr>
        <p:txBody>
          <a:bodyPr numCol="1" wrap="square">
            <a:spAutoFit/>
          </a:bodyPr>
          <a:lstStyle/>
          <a:p>
            <a:r>
              <a:rPr dirty="0" lang="en-US"/>
              <a:t>An example of data being transformed into information is shown. Graphs, charts, bars, and diagrams may all be used to identify trends in a dataset. The below given chart plus data shows that the yearly sale of vehicles. As well as quarterly including money. Data by itself does not allow us to spot patterns or situations, as seen in this presentation. Data must be turned into information before any conclusions can be drawn.</a:t>
            </a:r>
          </a:p>
        </p:txBody>
      </p:sp>
      <p:pic>
        <p:nvPicPr>
          <p:cNvPr descr="https://lh3.googleusercontent.com/TFocrMLbDiV4fbYcI-PYmZL1fKbExq0Y0DbVtahQOHGe2K0ieBjuu4OaRzv2TL3hrPpQcfpdayXdG_3CVLVLySFSbfRkCvT9Hk9oW74rFflYJWsYEtUHJUEtGQqSm2Jn4a43kRmU" id="5" name="Picture 4"/>
          <p:cNvPicPr/>
          <p:nvPr/>
        </p:nvPicPr>
        <p:blipFill>
          <a:blip r:embed="rId3">
            <a:extLst>
              <a:ext uri="{28A0092B-C50C-407E-A947-70E740481C1C}">
                <a14:useLocalDpi xmlns:a14="http://schemas.microsoft.com/office/drawing/2010/main" val="0"/>
              </a:ext>
            </a:extLst>
          </a:blip>
          <a:srcRect/>
          <a:stretch>
            <a:fillRect/>
          </a:stretch>
        </p:blipFill>
        <p:spPr>
          <a:xfrm>
            <a:off x="803564" y="3774581"/>
            <a:ext cx="7536872" cy="1628692"/>
          </a:xfrm>
          <a:prstGeom prst="rect">
            <a:avLst/>
          </a:prstGeom>
          <a:noFill/>
          <a:ln>
            <a:noFill/>
          </a:ln>
        </p:spPr>
      </p:pic>
    </p:spTree>
    <p:extLst>
      <p:ext uri="{BB962C8B-B14F-4D97-AF65-F5344CB8AC3E}">
        <p14:creationId xmlns:p14="http://schemas.microsoft.com/office/powerpoint/2010/main" val="4227348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b="1" dirty="0" lang="en-US"/>
              <a:t>Wisdom Continuum</a:t>
            </a:r>
          </a:p>
        </p:txBody>
      </p:sp>
      <p:sp>
        <p:nvSpPr>
          <p:cNvPr id="3" name="Content Placeholder 2"/>
          <p:cNvSpPr>
            <a:spLocks noGrp="1"/>
          </p:cNvSpPr>
          <p:nvPr>
            <p:ph idx="1"/>
          </p:nvPr>
        </p:nvSpPr>
        <p:spPr/>
        <p:txBody>
          <a:bodyPr numCol="1">
            <a:normAutofit fontScale="70000" lnSpcReduction="20000"/>
          </a:bodyPr>
          <a:lstStyle/>
          <a:p>
            <a:r>
              <a:rPr dirty="0" lang="en-US"/>
              <a:t>This model is a continuum that shows how data serves as the basis for higher degrees of analysis. The more one climbs, the more valuable and difficult things become. Continuum is made up of the following items:</a:t>
            </a:r>
          </a:p>
          <a:p>
            <a:r>
              <a:rPr dirty="0" lang="en-US"/>
              <a:t>One of the most common ways to describe data is to refer to them as "facts." For instance, the room in which I'm writing this is now 24 °F.   The term "information" refers to data that is useful, purposeful, and relevant enough to answer questions (</a:t>
            </a:r>
            <a:r>
              <a:rPr dirty="0" err="1" lang="en-US"/>
              <a:t>eg</a:t>
            </a:r>
            <a:r>
              <a:rPr dirty="0" lang="en-US"/>
              <a:t>. who, what, where, how many, when).  There is a 0.5 C degree difference in the temperature in the room today, for example.</a:t>
            </a:r>
          </a:p>
          <a:p>
            <a:r>
              <a:rPr dirty="0" lang="en-US"/>
              <a:t>Expertise and grounded intuition may also be found in the context of knowledge. Knowledge is embedded in routines, processes, </a:t>
            </a:r>
            <a:r>
              <a:rPr dirty="0" err="1" lang="en-US"/>
              <a:t>practises</a:t>
            </a:r>
            <a:r>
              <a:rPr dirty="0" lang="en-US"/>
              <a:t>, and conventions, not merely in papers and archives. </a:t>
            </a:r>
          </a:p>
          <a:p>
            <a:r>
              <a:rPr dirty="0" lang="en-US"/>
              <a:t>Using today's temperature as an example, an outlier may be found in an ongoing control chart, suggesting an assignable root cause (versus normal process variation or true randomness). It seems that (1) the air conditioner has just been serviced and is in good operating order; and (2) the outside temperature is much higher than it has been in the last few days and on the same day in the past many years (</a:t>
            </a:r>
            <a:r>
              <a:rPr dirty="0" err="1" lang="en-US"/>
              <a:t>Merkus</a:t>
            </a:r>
            <a:r>
              <a:rPr dirty="0" lang="en-US"/>
              <a:t>, 2019).</a:t>
            </a:r>
          </a:p>
        </p:txBody>
      </p:sp>
    </p:spTree>
    <p:extLst>
      <p:ext uri="{BB962C8B-B14F-4D97-AF65-F5344CB8AC3E}">
        <p14:creationId xmlns:p14="http://schemas.microsoft.com/office/powerpoint/2010/main" val="1795168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dirty="0" lang="en-US" smtClean="0"/>
              <a:t>Wisdom</a:t>
            </a:r>
            <a:endParaRPr dirty="0" lang="en-US"/>
          </a:p>
        </p:txBody>
      </p:sp>
      <p:sp>
        <p:nvSpPr>
          <p:cNvPr id="3" name="Content Placeholder 2"/>
          <p:cNvSpPr>
            <a:spLocks noGrp="1"/>
          </p:cNvSpPr>
          <p:nvPr>
            <p:ph idx="1"/>
          </p:nvPr>
        </p:nvSpPr>
        <p:spPr>
          <a:xfrm>
            <a:off x="1097280" y="2438399"/>
            <a:ext cx="6384175" cy="3917756"/>
          </a:xfrm>
        </p:spPr>
        <p:txBody>
          <a:bodyPr numCol="1">
            <a:normAutofit/>
          </a:bodyPr>
          <a:lstStyle/>
          <a:p>
            <a:r>
              <a:rPr dirty="0" lang="en-US"/>
              <a:t>Wise people are those who can answer questions such as "why do something" and "what is best" in the DIKW hierarchy. Wisdom, in other terms, is the application of knowledge in action. </a:t>
            </a:r>
            <a:endParaRPr dirty="0" lang="en-US" smtClean="0"/>
          </a:p>
          <a:p>
            <a:r>
              <a:rPr dirty="0" lang="en-US" smtClean="0"/>
              <a:t>It's </a:t>
            </a:r>
            <a:r>
              <a:rPr dirty="0" lang="en-US"/>
              <a:t>possible to claim that knowledge and wisdom are linked to the present and the future, while data are linked to the past (</a:t>
            </a:r>
            <a:r>
              <a:rPr dirty="0" err="1" lang="en-US"/>
              <a:t>ontotext</a:t>
            </a:r>
            <a:r>
              <a:rPr dirty="0" lang="en-US"/>
              <a:t>, 2019).</a:t>
            </a:r>
          </a:p>
        </p:txBody>
      </p:sp>
      <p:pic>
        <p:nvPicPr>
          <p:cNvPr descr="How to Scale Data Up the Knowledge Pyramid-Wisdom" id="4" name="Picture 3"/>
          <p:cNvPicPr/>
          <p:nvPr/>
        </p:nvPicPr>
        <p:blipFill>
          <a:blip r:embed="rId3">
            <a:extLst>
              <a:ext uri="{28A0092B-C50C-407E-A947-70E740481C1C}">
                <a14:useLocalDpi xmlns:a14="http://schemas.microsoft.com/office/drawing/2010/main" val="0"/>
              </a:ext>
            </a:extLst>
          </a:blip>
          <a:srcRect/>
          <a:stretch>
            <a:fillRect/>
          </a:stretch>
        </p:blipFill>
        <p:spPr>
          <a:xfrm>
            <a:off x="7481455" y="2598518"/>
            <a:ext cx="4585854" cy="2319846"/>
          </a:xfrm>
          <a:prstGeom prst="rect">
            <a:avLst/>
          </a:prstGeom>
          <a:noFill/>
          <a:ln>
            <a:noFill/>
          </a:ln>
        </p:spPr>
      </p:pic>
    </p:spTree>
    <p:extLst>
      <p:ext uri="{BB962C8B-B14F-4D97-AF65-F5344CB8AC3E}">
        <p14:creationId xmlns:p14="http://schemas.microsoft.com/office/powerpoint/2010/main" val="2708100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5147" y="0"/>
            <a:ext cx="10018713" cy="1752599"/>
          </a:xfrm>
        </p:spPr>
        <p:txBody>
          <a:bodyPr numCol="1"/>
          <a:lstStyle/>
          <a:p>
            <a:r>
              <a:rPr b="1" dirty="0" lang="en-US"/>
              <a:t>Studying the Information</a:t>
            </a:r>
          </a:p>
        </p:txBody>
      </p:sp>
      <p:sp>
        <p:nvSpPr>
          <p:cNvPr id="6" name="Rectangle 5"/>
          <p:cNvSpPr/>
          <p:nvPr/>
        </p:nvSpPr>
        <p:spPr>
          <a:xfrm>
            <a:off x="1387062" y="1537300"/>
            <a:ext cx="6676283" cy="4524315"/>
          </a:xfrm>
          <a:prstGeom prst="rect">
            <a:avLst/>
          </a:prstGeom>
        </p:spPr>
        <p:txBody>
          <a:bodyPr numCol="1" wrap="square">
            <a:spAutoFit/>
          </a:bodyPr>
          <a:lstStyle/>
          <a:p>
            <a:r>
              <a:rPr dirty="0" lang="en-US"/>
              <a:t>The following table summarizes the most recent grit study. To collect data for this investigation, we used a series of surveys. As shown by the available data, there seem to be four distinct academic levels, numbered 2, 3, 5, 7, and 8. The graph shows the data collected from pupils. Grit was highest in academic level 5, and lowest in academic level four, according to the graph. The graph shows that there has been no change in the level of academic persistence. As a result of this research, we may be able to draw meaningful inferences from the data we have collected (Van Meter, 2020). According to the study of data, it is necessary to turn data into information in order for it to be useful. As shown by the DIKW paradigm, data management is a critical component of data understanding. Making key business decisions requires more than just data; it also requires data to be translated into information &amp; knowledge. The study of the data indicates that data must be transformed into information in order to have any </a:t>
            </a:r>
            <a:r>
              <a:rPr dirty="0" lang="en-US" smtClean="0"/>
              <a:t>relevance</a:t>
            </a:r>
            <a:r>
              <a:rPr dirty="0" lang="en-US"/>
              <a:t> </a:t>
            </a:r>
            <a:r>
              <a:rPr dirty="0" lang="en-US" smtClean="0"/>
              <a:t>(</a:t>
            </a:r>
            <a:r>
              <a:rPr dirty="0" err="1" lang="en-US" smtClean="0"/>
              <a:t>Merkus</a:t>
            </a:r>
            <a:r>
              <a:rPr dirty="0" lang="en-US"/>
              <a:t>, 2019).</a:t>
            </a:r>
          </a:p>
        </p:txBody>
      </p:sp>
      <p:graphicFrame>
        <p:nvGraphicFramePr>
          <p:cNvPr id="8" name="Chart 7"/>
          <p:cNvGraphicFramePr/>
          <p:nvPr>
            <p:extLst>
              <p:ext uri="{D42A27DB-BD31-4B8C-83A1-F6EECF244321}">
                <p14:modId xmlns:p14="http://schemas.microsoft.com/office/powerpoint/2010/main" val="231232077"/>
              </p:ext>
            </p:extLst>
          </p:nvPr>
        </p:nvGraphicFramePr>
        <p:xfrm>
          <a:off x="8063345" y="1668917"/>
          <a:ext cx="4017819" cy="292386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948213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2828" y="128016"/>
            <a:ext cx="9643872" cy="1152144"/>
          </a:xfrm>
        </p:spPr>
        <p:txBody>
          <a:bodyPr numCol="1">
            <a:normAutofit/>
          </a:bodyPr>
          <a:lstStyle/>
          <a:p>
            <a:r>
              <a:rPr b="1" dirty="0" lang="en-US"/>
              <a:t>Analyzing plus contrasting Information</a:t>
            </a:r>
          </a:p>
        </p:txBody>
      </p:sp>
      <p:sp>
        <p:nvSpPr>
          <p:cNvPr id="6" name="Rectangle 5"/>
          <p:cNvSpPr/>
          <p:nvPr/>
        </p:nvSpPr>
        <p:spPr>
          <a:xfrm>
            <a:off x="1539503" y="1092804"/>
            <a:ext cx="10110521" cy="3139321"/>
          </a:xfrm>
          <a:prstGeom prst="rect">
            <a:avLst/>
          </a:prstGeom>
        </p:spPr>
        <p:txBody>
          <a:bodyPr numCol="1" wrap="square">
            <a:spAutoFit/>
          </a:bodyPr>
          <a:lstStyle/>
          <a:p>
            <a:pPr indent="-285750" marL="285750">
              <a:buFont charset="2" panose="05000000000000000000" pitchFamily="2" typeface="Wingdings"/>
              <a:buChar char="ü"/>
            </a:pPr>
            <a:r>
              <a:rPr dirty="0" lang="en-US"/>
              <a:t>When we compare data, we may be able to extract significant information from the data that may be utilized as a resource for future study. The grit score is calculated based on strong academic achievement, and the correlation between academic achievement and grit scores is seen in the comparison charts. Grit scores of individuals tend to grow as they go up the academic ladder, as seen by the figure below. In light of the fact that data and information support the hypothesis that academic levels and grit scores are connected, this assumption may be considered as fact. </a:t>
            </a:r>
            <a:endParaRPr dirty="0" lang="en-US" smtClean="0"/>
          </a:p>
          <a:p>
            <a:pPr indent="-285750" marL="285750">
              <a:buFont charset="2" panose="05000000000000000000" pitchFamily="2" typeface="Wingdings"/>
              <a:buChar char="ü"/>
            </a:pPr>
            <a:endParaRPr dirty="0" lang="en-US" smtClean="0"/>
          </a:p>
          <a:p>
            <a:pPr indent="-285750" marL="285750">
              <a:buFont charset="2" panose="05000000000000000000" pitchFamily="2" typeface="Wingdings"/>
              <a:buChar char="ü"/>
            </a:pPr>
            <a:r>
              <a:rPr dirty="0" lang="en-US" smtClean="0"/>
              <a:t>For </a:t>
            </a:r>
            <a:r>
              <a:rPr dirty="0" lang="en-US"/>
              <a:t>example, persons with higher levels of education tend to have higher grit ratings, whilst those with lower levels of education tend to be less determined. The DIKW framework claims that excellent data management is critical for knowledge management because it allows for the transformation of raw information into meaningful information and then further analysis of the data to get knowledge. </a:t>
            </a:r>
          </a:p>
        </p:txBody>
      </p:sp>
      <p:graphicFrame>
        <p:nvGraphicFramePr>
          <p:cNvPr id="5" name="Chart 4"/>
          <p:cNvGraphicFramePr/>
          <p:nvPr>
            <p:extLst>
              <p:ext uri="{D42A27DB-BD31-4B8C-83A1-F6EECF244321}">
                <p14:modId xmlns:p14="http://schemas.microsoft.com/office/powerpoint/2010/main" val="3991826422"/>
              </p:ext>
            </p:extLst>
          </p:nvPr>
        </p:nvGraphicFramePr>
        <p:xfrm>
          <a:off x="7135092" y="4232125"/>
          <a:ext cx="4611914" cy="248732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848058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dirty="0" lang="en-US" smtClean="0"/>
              <a:t>Conclusion</a:t>
            </a:r>
            <a:endParaRPr dirty="0" lang="en-US"/>
          </a:p>
        </p:txBody>
      </p:sp>
      <p:sp>
        <p:nvSpPr>
          <p:cNvPr id="3" name="Content Placeholder 2"/>
          <p:cNvSpPr>
            <a:spLocks noGrp="1"/>
          </p:cNvSpPr>
          <p:nvPr>
            <p:ph idx="1"/>
          </p:nvPr>
        </p:nvSpPr>
        <p:spPr>
          <a:xfrm>
            <a:off x="1484311" y="1928862"/>
            <a:ext cx="10292053" cy="4291829"/>
          </a:xfrm>
        </p:spPr>
        <p:txBody>
          <a:bodyPr numCol="1">
            <a:normAutofit fontScale="70000" lnSpcReduction="20000"/>
          </a:bodyPr>
          <a:lstStyle/>
          <a:p>
            <a:pPr algn="just" indent="0" marL="0">
              <a:buNone/>
            </a:pPr>
            <a:r>
              <a:rPr dirty="0" lang="en-US"/>
              <a:t>As of right now, data management is a big deal, knowledge management is based on the DIKW pyramid, and information technology is a big deal. A business's needs extend beyond data collection; effective data management is essential for converting data into knowledge. </a:t>
            </a:r>
            <a:endParaRPr dirty="0" lang="en-US" smtClean="0"/>
          </a:p>
          <a:p>
            <a:pPr algn="just" indent="0" marL="0">
              <a:buNone/>
            </a:pPr>
            <a:r>
              <a:rPr dirty="0" lang="en-US" smtClean="0"/>
              <a:t>It </a:t>
            </a:r>
            <a:r>
              <a:rPr dirty="0" lang="en-US"/>
              <a:t>is vital in today's workplace to handle data because it allows organizations to keep on top of rapidly changing market circumstances. Because data alone does not provide the information that businesses need, it is rendered ineffective. </a:t>
            </a:r>
            <a:endParaRPr dirty="0" lang="en-US" smtClean="0"/>
          </a:p>
          <a:p>
            <a:pPr algn="just" indent="0" marL="0">
              <a:buNone/>
            </a:pPr>
            <a:r>
              <a:rPr dirty="0" lang="en-US" smtClean="0"/>
              <a:t>The </a:t>
            </a:r>
            <a:r>
              <a:rPr dirty="0" lang="en-US"/>
              <a:t>ability to practice and comprehend data analysis is required in order to derive meaningful conclusions from the data. With regard to making vital decisions, the DIKW pyramid depicts the process by which data is turned into information and information into wisdom, and vice versa. </a:t>
            </a:r>
            <a:endParaRPr dirty="0" lang="en-US" smtClean="0"/>
          </a:p>
          <a:p>
            <a:pPr algn="just" indent="0" marL="0">
              <a:buNone/>
            </a:pPr>
            <a:r>
              <a:rPr dirty="0" lang="en-US" smtClean="0"/>
              <a:t>The </a:t>
            </a:r>
            <a:r>
              <a:rPr dirty="0" lang="en-US"/>
              <a:t>DIKW pyramid was utilized in this presentation to describe the multiple processes involved in the transformation of data into knowledge and wisdom, which helped the audience get a better understanding of the process. </a:t>
            </a:r>
            <a:endParaRPr dirty="0" lang="en-US" smtClean="0"/>
          </a:p>
          <a:p>
            <a:pPr indent="0" marL="0">
              <a:buNone/>
            </a:pPr>
            <a:r>
              <a:rPr dirty="0" lang="en-US" smtClean="0"/>
              <a:t>The </a:t>
            </a:r>
            <a:r>
              <a:rPr dirty="0" lang="en-US"/>
              <a:t>data for this presentation was based on the findings of Angela Duckworth's grit scores research, which we used to help us make sense of it. Considering that data handling abilities are seen as critical in today's business and workplace contexts, it is critical for individuals to use and learn necessary data handling skills in order to attain their professional </a:t>
            </a:r>
            <a:r>
              <a:rPr dirty="0" lang="en-US" smtClean="0"/>
              <a:t>goals.</a:t>
            </a:r>
            <a:r>
              <a:rPr dirty="0" lang="en-US"/>
              <a:t/>
            </a:r>
            <a:br>
              <a:rPr dirty="0" lang="en-US"/>
            </a:br>
            <a:endParaRPr dirty="0" lang="en-US"/>
          </a:p>
        </p:txBody>
      </p:sp>
    </p:spTree>
    <p:extLst>
      <p:ext uri="{BB962C8B-B14F-4D97-AF65-F5344CB8AC3E}">
        <p14:creationId xmlns:p14="http://schemas.microsoft.com/office/powerpoint/2010/main" val="780861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dirty="0" lang="en-US">
                <a:solidFill>
                  <a:srgbClr val="262626"/>
                </a:solidFill>
                <a:ea charset="0" panose="02020603050405020304" pitchFamily="18" typeface="Times New Roman"/>
                <a:cs charset="0" panose="02020603050405020304" pitchFamily="18" typeface="Times New Roman"/>
              </a:rPr>
              <a:t>References</a:t>
            </a:r>
            <a:endParaRPr dirty="0" lang="en-US"/>
          </a:p>
        </p:txBody>
      </p:sp>
      <p:sp>
        <p:nvSpPr>
          <p:cNvPr id="5" name="Rectangle 2"/>
          <p:cNvSpPr>
            <a:spLocks noChangeArrowheads="1" noGrp="1"/>
          </p:cNvSpPr>
          <p:nvPr>
            <p:ph idx="1"/>
          </p:nvPr>
        </p:nvSpPr>
        <p:spPr>
          <a:xfrm>
            <a:off x="1623753" y="1664266"/>
            <a:ext cx="10369006" cy="4831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anchor="ctr" anchorCtr="0" bIns="76176" compatLnSpc="1" lIns="0" numCol="1" rIns="0" tIns="228528" vert="horz" wrap="square">
            <a:prstTxWarp prst="textNoShape">
              <a:avLst/>
            </a:prstTxWarp>
            <a:spAutoFit/>
          </a:bodyPr>
          <a:lstStyle/>
          <a:p>
            <a:pPr defTabSz="914400" eaLnBrk="0" fontAlgn="base" hangingPunct="0" indent="0" marL="0">
              <a:spcBef>
                <a:spcPct val="0"/>
              </a:spcBef>
              <a:spcAft>
                <a:spcPct val="0"/>
              </a:spcAft>
              <a:buClrTx/>
              <a:buSzTx/>
              <a:buNone/>
            </a:pPr>
            <a:r>
              <a:rPr dirty="0" lang="en-US" sz="1400">
                <a:latin charset="0" panose="020B0604020202020204" pitchFamily="34" typeface="Arial"/>
                <a:ea charset="0" panose="02020603050405020304" pitchFamily="18" typeface="Times New Roman"/>
                <a:cs charset="0" panose="02020603050405020304" pitchFamily="18" typeface="Times New Roman"/>
              </a:rPr>
              <a:t>c-q-l, 2020. 12 Reasons Why Data Is Important. [Online] </a:t>
            </a:r>
            <a:br>
              <a:rPr dirty="0" lang="en-US" sz="1400">
                <a:latin charset="0" panose="020B0604020202020204" pitchFamily="34" typeface="Arial"/>
                <a:ea charset="0" panose="02020603050405020304" pitchFamily="18" typeface="Times New Roman"/>
                <a:cs charset="0" panose="02020603050405020304" pitchFamily="18" typeface="Times New Roman"/>
              </a:rPr>
            </a:br>
            <a:r>
              <a:rPr dirty="0" lang="en-US" sz="1400">
                <a:latin charset="0" panose="020B0604020202020204" pitchFamily="34" typeface="Arial"/>
                <a:ea charset="0" panose="02020603050405020304" pitchFamily="18" typeface="Times New Roman"/>
                <a:cs charset="0" panose="02020603050405020304" pitchFamily="18" typeface="Times New Roman"/>
              </a:rPr>
              <a:t>Available at: https://www.c-q-l.org/resources/guides/12-reasons-why-data-is-important/#:~:text=Data%20allows%20organizations%20to%20more%20effectively%20determine%20the,or%20vacancy%20rates%20that%20may%20suggest%20a%20cause%3F</a:t>
            </a:r>
            <a:br>
              <a:rPr dirty="0" lang="en-US" sz="1400">
                <a:latin charset="0" panose="020B0604020202020204" pitchFamily="34" typeface="Arial"/>
                <a:ea charset="0" panose="02020603050405020304" pitchFamily="18" typeface="Times New Roman"/>
                <a:cs charset="0" panose="02020603050405020304" pitchFamily="18" typeface="Times New Roman"/>
              </a:rPr>
            </a:br>
            <a:r>
              <a:rPr dirty="0" lang="en-US" sz="1400">
                <a:latin charset="0" panose="020B0604020202020204" pitchFamily="34" typeface="Arial"/>
                <a:ea charset="0" panose="02020603050405020304" pitchFamily="18" typeface="Times New Roman"/>
                <a:cs charset="0" panose="02020603050405020304" pitchFamily="18" typeface="Times New Roman"/>
              </a:rPr>
              <a:t>[Accessed 05 12 2021</a:t>
            </a:r>
            <a:r>
              <a:rPr dirty="0" lang="en-US" smtClean="0" sz="1400">
                <a:latin charset="0" panose="020B0604020202020204" pitchFamily="34" typeface="Arial"/>
                <a:ea charset="0" panose="02020603050405020304" pitchFamily="18" typeface="Times New Roman"/>
                <a:cs charset="0" panose="02020603050405020304" pitchFamily="18" typeface="Times New Roman"/>
              </a:rPr>
              <a:t>].</a:t>
            </a:r>
            <a:endParaRPr b="0" baseline="0" cap="none" dirty="0"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endParaRPr>
          </a:p>
          <a:p>
            <a:pPr algn="l" defTabSz="914400" eaLnBrk="0" fontAlgn="base" hangingPunct="0" indent="0" latinLnBrk="0" lvl="0" marL="0" marR="0" rtl="0">
              <a:lnSpc>
                <a:spcPct val="100000"/>
              </a:lnSpc>
              <a:spcBef>
                <a:spcPct val="0"/>
              </a:spcBef>
              <a:spcAft>
                <a:spcPct val="0"/>
              </a:spcAft>
              <a:buClrTx/>
              <a:buSzTx/>
              <a:buFontTx/>
              <a:buNone/>
              <a:tabLst/>
            </a:pPr>
            <a:r>
              <a:rPr b="0" baseline="0" cap="none" dirty="0" err="1"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Frické</a:t>
            </a:r>
            <a:r>
              <a:rPr b="0" baseline="0" cap="none" dirty="0"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 M., 2019 . KO KNOWLEDGE ORGANIZATION,. </a:t>
            </a:r>
            <a:r>
              <a:rPr b="0" baseline="0" cap="none" dirty="0" i="1"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The knowledge pyramid: the DIKW hierarchy’, </a:t>
            </a:r>
            <a:r>
              <a:rPr b="0" baseline="0" cap="none" dirty="0"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46(1),(2019 ), p. pp. 33–46..</a:t>
            </a:r>
            <a:endParaRPr b="0" baseline="0" cap="none" dirty="0" i="0" kumimoji="0" lang="en-US" normalizeH="0" smtClean="0" strike="noStrike" sz="1400" u="none">
              <a:ln>
                <a:noFill/>
              </a:ln>
              <a:solidFill>
                <a:schemeClr val="tx1"/>
              </a:solidFill>
              <a:effectLst/>
              <a:latin charset="0" panose="020B0604020202020204" pitchFamily="34" typeface="Arial"/>
            </a:endParaRPr>
          </a:p>
          <a:p>
            <a:pPr algn="l" defTabSz="914400" eaLnBrk="0" fontAlgn="base" hangingPunct="0" indent="0" latinLnBrk="0" lvl="0" marL="0" marR="0" rtl="0">
              <a:lnSpc>
                <a:spcPct val="100000"/>
              </a:lnSpc>
              <a:spcBef>
                <a:spcPct val="0"/>
              </a:spcBef>
              <a:spcAft>
                <a:spcPct val="0"/>
              </a:spcAft>
              <a:buClrTx/>
              <a:buSzTx/>
              <a:buFontTx/>
              <a:buNone/>
              <a:tabLst/>
            </a:pPr>
            <a:r>
              <a:rPr b="0" baseline="0" cap="none" dirty="0"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L., T., 2020. Knowledge </a:t>
            </a:r>
            <a:r>
              <a:rPr b="0" baseline="0" cap="none" dirty="0" err="1"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Aquistion</a:t>
            </a:r>
            <a:r>
              <a:rPr b="0" baseline="0" cap="none" dirty="0"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 and innovation towards the ability to adapt to change in Disruptive Technology and applications. </a:t>
            </a:r>
            <a:r>
              <a:rPr b="0" baseline="0" cap="none" dirty="0" err="1" i="1"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dISRUPTIVE</a:t>
            </a:r>
            <a:r>
              <a:rPr b="0" baseline="0" cap="none" dirty="0" i="1"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 </a:t>
            </a:r>
            <a:r>
              <a:rPr b="0" baseline="0" cap="none" dirty="0" err="1" i="1"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tECHNOLOGY</a:t>
            </a:r>
            <a:r>
              <a:rPr b="0" baseline="0" cap="none" dirty="0" i="1"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 Concepts, Methodologies, Tools, and Applications, </a:t>
            </a:r>
            <a:r>
              <a:rPr b="0" baseline="0" cap="none" dirty="0"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Issue 2020, pp. 1019-1036.</a:t>
            </a:r>
            <a:endParaRPr b="0" baseline="0" cap="none" dirty="0" i="0" kumimoji="0" lang="en-US" normalizeH="0" smtClean="0" strike="noStrike" sz="1400" u="none">
              <a:ln>
                <a:noFill/>
              </a:ln>
              <a:solidFill>
                <a:schemeClr val="tx1"/>
              </a:solidFill>
              <a:effectLst/>
              <a:latin charset="0" panose="020B0604020202020204" pitchFamily="34" typeface="Arial"/>
            </a:endParaRPr>
          </a:p>
          <a:p>
            <a:pPr algn="l" defTabSz="914400" eaLnBrk="0" fontAlgn="base" hangingPunct="0" indent="0" latinLnBrk="0" lvl="0" marL="0" marR="0" rtl="0">
              <a:lnSpc>
                <a:spcPct val="100000"/>
              </a:lnSpc>
              <a:spcBef>
                <a:spcPct val="0"/>
              </a:spcBef>
              <a:spcAft>
                <a:spcPct val="0"/>
              </a:spcAft>
              <a:buClrTx/>
              <a:buSzTx/>
              <a:buFontTx/>
              <a:buNone/>
              <a:tabLst/>
            </a:pPr>
            <a:r>
              <a:rPr b="0" baseline="0" cap="none" dirty="0" err="1"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Merkus</a:t>
            </a:r>
            <a:r>
              <a:rPr b="0" baseline="0" cap="none" dirty="0"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 J. H. R. a. K. R. J., 2019. Data Governance and Information Governance. </a:t>
            </a:r>
            <a:r>
              <a:rPr b="0" baseline="0" cap="none" dirty="0" i="1"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Set of Definitions in Relation to Data and Information as Part of DIKW. , </a:t>
            </a:r>
            <a:r>
              <a:rPr b="0" baseline="0" cap="none" dirty="0"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in ICEIS (2), (2019), p. pp. 143–154..</a:t>
            </a:r>
            <a:endParaRPr b="0" baseline="0" cap="none" dirty="0" i="0" kumimoji="0" lang="en-US" normalizeH="0" smtClean="0" strike="noStrike" sz="1400" u="none">
              <a:ln>
                <a:noFill/>
              </a:ln>
              <a:solidFill>
                <a:schemeClr val="tx1"/>
              </a:solidFill>
              <a:effectLst/>
              <a:latin charset="0" panose="020B0604020202020204" pitchFamily="34" typeface="Arial"/>
            </a:endParaRPr>
          </a:p>
          <a:p>
            <a:pPr algn="l" defTabSz="914400" eaLnBrk="0" fontAlgn="base" hangingPunct="0" indent="0" latinLnBrk="0" lvl="0" marL="0" marR="0" rtl="0">
              <a:lnSpc>
                <a:spcPct val="100000"/>
              </a:lnSpc>
              <a:spcBef>
                <a:spcPct val="0"/>
              </a:spcBef>
              <a:spcAft>
                <a:spcPct val="0"/>
              </a:spcAft>
              <a:buClrTx/>
              <a:buSzTx/>
              <a:buFontTx/>
              <a:buNone/>
              <a:tabLst/>
            </a:pPr>
            <a:r>
              <a:rPr b="0" baseline="0" cap="none" dirty="0"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More, R., 2020. Fortune at the Bottom of the Information Pyramid: Leveraging Data Logs to Derive Experience Insights, a Reflective Case Study. </a:t>
            </a:r>
            <a:r>
              <a:rPr b="0" baseline="0" cap="none" dirty="0" i="1"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International Conference on Human-Computer Interaction. Springer, </a:t>
            </a:r>
            <a:r>
              <a:rPr b="0" baseline="0" cap="none" dirty="0"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Issue 2020, p. pp. 241–245..</a:t>
            </a:r>
            <a:endParaRPr b="0" baseline="0" cap="none" dirty="0" i="0" kumimoji="0" lang="en-US" normalizeH="0" smtClean="0" strike="noStrike" sz="1400" u="none">
              <a:ln>
                <a:noFill/>
              </a:ln>
              <a:solidFill>
                <a:schemeClr val="tx1"/>
              </a:solidFill>
              <a:effectLst/>
              <a:latin charset="0" panose="020B0604020202020204" pitchFamily="34" typeface="Arial"/>
            </a:endParaRPr>
          </a:p>
          <a:p>
            <a:pPr algn="l" defTabSz="914400" eaLnBrk="0" fontAlgn="base" hangingPunct="0" indent="0" latinLnBrk="0" lvl="0" marL="0" marR="0" rtl="0">
              <a:lnSpc>
                <a:spcPct val="100000"/>
              </a:lnSpc>
              <a:spcBef>
                <a:spcPct val="0"/>
              </a:spcBef>
              <a:spcAft>
                <a:spcPct val="0"/>
              </a:spcAft>
              <a:buClrTx/>
              <a:buSzTx/>
              <a:buFontTx/>
              <a:buNone/>
              <a:tabLst/>
            </a:pPr>
            <a:r>
              <a:rPr b="0" baseline="0" cap="none" dirty="0" err="1"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Sigurdson</a:t>
            </a:r>
            <a:r>
              <a:rPr b="0" baseline="0" cap="none" dirty="0"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 N. &amp;. P. A., 2018. An exploration of grit in a cs1 context. </a:t>
            </a:r>
            <a:r>
              <a:rPr b="0" baseline="0" cap="none" dirty="0" i="1"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Proceedings of the 18th </a:t>
            </a:r>
            <a:r>
              <a:rPr b="0" baseline="0" cap="none" dirty="0" err="1" i="1"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Koli</a:t>
            </a:r>
            <a:r>
              <a:rPr b="0" baseline="0" cap="none" dirty="0" i="1"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 Calling International Conference on Computing Education Research, </a:t>
            </a:r>
            <a:r>
              <a:rPr b="0" baseline="0" cap="none" dirty="0"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Issue 2018, p. pp. 1–5.</a:t>
            </a:r>
            <a:endParaRPr b="0" baseline="0" cap="none" dirty="0" i="0" kumimoji="0" lang="en-US" normalizeH="0" smtClean="0" strike="noStrike" sz="1400" u="none">
              <a:ln>
                <a:noFill/>
              </a:ln>
              <a:solidFill>
                <a:schemeClr val="tx1"/>
              </a:solidFill>
              <a:effectLst/>
              <a:latin charset="0" panose="020B0604020202020204" pitchFamily="34" typeface="Arial"/>
            </a:endParaRPr>
          </a:p>
          <a:p>
            <a:pPr algn="l" defTabSz="914400" eaLnBrk="0" fontAlgn="base" hangingPunct="0" indent="0" latinLnBrk="0" lvl="0" marL="0" marR="0" rtl="0">
              <a:lnSpc>
                <a:spcPct val="100000"/>
              </a:lnSpc>
              <a:spcBef>
                <a:spcPct val="0"/>
              </a:spcBef>
              <a:spcAft>
                <a:spcPct val="0"/>
              </a:spcAft>
              <a:buClrTx/>
              <a:buSzTx/>
              <a:buFontTx/>
              <a:buNone/>
              <a:tabLst/>
            </a:pPr>
            <a:r>
              <a:rPr b="0" baseline="0" cap="none" dirty="0"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Sun, S. e. a., 2020. Data handling in industry 4.0:. </a:t>
            </a:r>
            <a:r>
              <a:rPr b="0" baseline="0" cap="none" dirty="0" i="1"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Interoperability based on distributed ledger technology’, Sensors, </a:t>
            </a:r>
            <a:r>
              <a:rPr b="0" baseline="0" cap="none" dirty="0" i="0" kumimoji="0" lang="en-US" normalizeH="0" smtClean="0" strike="noStrike" sz="1400" u="none">
                <a:ln>
                  <a:noFill/>
                </a:ln>
                <a:solidFill>
                  <a:schemeClr val="tx1"/>
                </a:solidFill>
                <a:effectLst/>
                <a:latin charset="0" panose="020B0604020202020204" pitchFamily="34" typeface="Arial"/>
                <a:ea charset="0" panose="02020603050405020304" pitchFamily="18" typeface="Times New Roman"/>
                <a:cs charset="0" panose="02020603050405020304" pitchFamily="18" typeface="Times New Roman"/>
              </a:rPr>
              <a:t>20(11)(2020), p. p. 3046.</a:t>
            </a:r>
          </a:p>
          <a:p>
            <a:pPr eaLnBrk="0" fontAlgn="base" hangingPunct="0" indent="0" lvl="0" marL="0">
              <a:lnSpc>
                <a:spcPct val="100000"/>
              </a:lnSpc>
              <a:spcBef>
                <a:spcPct val="0"/>
              </a:spcBef>
              <a:spcAft>
                <a:spcPct val="0"/>
              </a:spcAft>
              <a:buClrTx/>
              <a:buSzTx/>
              <a:buNone/>
            </a:pPr>
            <a:r>
              <a:rPr dirty="0" lang="en-US" sz="1400">
                <a:latin charset="0" panose="020B0604020202020204" pitchFamily="34" typeface="Arial"/>
                <a:ea charset="0" panose="02020603050405020304" pitchFamily="18" typeface="Times New Roman"/>
                <a:cs charset="0" panose="02020603050405020304" pitchFamily="18" typeface="Times New Roman"/>
              </a:rPr>
              <a:t>Van Meter, H. J., 2020. Revising the DIKW pyramid and the real relationship between data, information, knowledge, and wisdom. </a:t>
            </a:r>
            <a:r>
              <a:rPr dirty="0" i="1" lang="en-US" sz="1400">
                <a:latin charset="0" panose="020B0604020202020204" pitchFamily="34" typeface="Arial"/>
                <a:ea charset="0" panose="02020603050405020304" pitchFamily="18" typeface="Times New Roman"/>
                <a:cs charset="0" panose="02020603050405020304" pitchFamily="18" typeface="Times New Roman"/>
              </a:rPr>
              <a:t>Law, Technology and Humans, , </a:t>
            </a:r>
            <a:r>
              <a:rPr dirty="0" lang="en-US" sz="1400">
                <a:latin charset="0" panose="020B0604020202020204" pitchFamily="34" typeface="Arial"/>
                <a:ea charset="0" panose="02020603050405020304" pitchFamily="18" typeface="Times New Roman"/>
                <a:cs charset="0" panose="02020603050405020304" pitchFamily="18" typeface="Times New Roman"/>
              </a:rPr>
              <a:t>2(2)(2020), p. pp. 69–80..</a:t>
            </a:r>
            <a:endParaRPr dirty="0" lang="en-US" sz="1400">
              <a:latin charset="0" panose="020B0604020202020204" pitchFamily="34" typeface="Arial"/>
            </a:endParaRPr>
          </a:p>
          <a:p>
            <a:pPr eaLnBrk="0" fontAlgn="base" hangingPunct="0" indent="0" lvl="0" marL="0">
              <a:lnSpc>
                <a:spcPct val="100000"/>
              </a:lnSpc>
              <a:spcBef>
                <a:spcPct val="0"/>
              </a:spcBef>
              <a:spcAft>
                <a:spcPct val="0"/>
              </a:spcAft>
              <a:buClrTx/>
              <a:buSzTx/>
              <a:buNone/>
            </a:pPr>
            <a:r>
              <a:rPr dirty="0" lang="en-US" sz="1400">
                <a:latin charset="0" panose="020B0604020202020204" pitchFamily="34" typeface="Arial"/>
                <a:ea charset="0" panose="02020603050405020304" pitchFamily="18" typeface="Times New Roman"/>
                <a:cs charset="0" panose="02020603050405020304" pitchFamily="18" typeface="Times New Roman"/>
              </a:rPr>
              <a:t>Yang, C. D. B. B. a. L. C., 2019. From DIKW pyramid to graph database: a tool for machine processing of nutritional epidemiologic research data’, in 2019 IEEE International Conference on Big Data (Big Data). </a:t>
            </a:r>
            <a:r>
              <a:rPr dirty="0" i="1" lang="en-US" sz="1400">
                <a:latin charset="0" panose="020B0604020202020204" pitchFamily="34" typeface="Arial"/>
                <a:ea charset="0" panose="02020603050405020304" pitchFamily="18" typeface="Times New Roman"/>
                <a:cs charset="0" panose="02020603050405020304" pitchFamily="18" typeface="Times New Roman"/>
              </a:rPr>
              <a:t>EEE International Conference on Big Data (Big Data), </a:t>
            </a:r>
            <a:r>
              <a:rPr dirty="0" lang="en-US" sz="1400">
                <a:latin charset="0" panose="020B0604020202020204" pitchFamily="34" typeface="Arial"/>
                <a:ea charset="0" panose="02020603050405020304" pitchFamily="18" typeface="Times New Roman"/>
                <a:cs charset="0" panose="02020603050405020304" pitchFamily="18" typeface="Times New Roman"/>
              </a:rPr>
              <a:t>Issue 2019, p. pp. 5202–5205</a:t>
            </a:r>
            <a:r>
              <a:rPr dirty="0" lang="en-US" smtClean="0" sz="1400">
                <a:latin charset="0" panose="020B0604020202020204" pitchFamily="34" typeface="Arial"/>
                <a:ea charset="0" panose="02020603050405020304" pitchFamily="18" typeface="Times New Roman"/>
                <a:cs charset="0" panose="02020603050405020304" pitchFamily="18" typeface="Times New Roman"/>
              </a:rPr>
              <a:t>..</a:t>
            </a:r>
            <a:endParaRPr dirty="0" lang="en-US" sz="1400">
              <a:latin charset="0" panose="020B0604020202020204" pitchFamily="34" typeface="Arial"/>
              <a:ea charset="0" panose="02020603050405020304" pitchFamily="18" typeface="Times New Roman"/>
              <a:cs charset="0" panose="02020603050405020304" pitchFamily="18" typeface="Times New Roman"/>
            </a:endParaRPr>
          </a:p>
        </p:txBody>
      </p:sp>
    </p:spTree>
    <p:extLst>
      <p:ext uri="{BB962C8B-B14F-4D97-AF65-F5344CB8AC3E}">
        <p14:creationId xmlns:p14="http://schemas.microsoft.com/office/powerpoint/2010/main" val="2718030927"/>
      </p:ext>
    </p:extLst>
  </p:cSld>
  <p:clrMapOvr>
    <a:masterClrMapping/>
  </p:clrMapOvr>
</p:sld>
</file>

<file path=ppt/theme/_rels/theme2.xml.rels><?xml version="1.0" encoding="UTF-8" standalone="yes"?><Relationships xmlns="http://schemas.openxmlformats.org/package/2006/relationships"><Relationship Id="rId1" Target="../media/image1.jpeg" Type="http://schemas.openxmlformats.org/officeDocument/2006/relationships/image"/></Relationships>
</file>

<file path=ppt/theme/theme1.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ppt/theme/theme2.xml><?xml version="1.0" encoding="utf-8"?>
<a:theme xmlns:a="http://schemas.openxmlformats.org/drawingml/2006/main" name="Parallax">
  <a:themeElements>
    <a:clrScheme name="Parallax">
      <a:dk1>
        <a:sysClr lastClr="000000" val="windowText"/>
      </a:dk1>
      <a:lt1>
        <a:sysClr lastClr="FFFFFF" val="window"/>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panose="020B0503020204020204"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panose="020B0503020204020204"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b="50000" l="50000" r="100000" t="100000"/>
          </a:path>
        </a:gradFill>
      </a:fillStyleLst>
      <a:lnStyleLst>
        <a:ln algn="ctr" cap="rnd" cmpd="sng" w="9525">
          <a:solidFill>
            <a:schemeClr val="phClr">
              <a:tint val="60000"/>
            </a:schemeClr>
          </a:solidFill>
          <a:prstDash val="solid"/>
        </a:ln>
        <a:ln algn="ctr" cap="rnd" cmpd="sng" w="15875">
          <a:solidFill>
            <a:schemeClr val="phClr"/>
          </a:solidFill>
          <a:prstDash val="solid"/>
        </a:ln>
        <a:ln algn="ctr" cap="rnd" cmpd="sng" w="22225">
          <a:solidFill>
            <a:schemeClr val="phClr"/>
          </a:solidFill>
          <a:prstDash val="solid"/>
        </a:ln>
      </a:lnStyleLst>
      <a:effectStyleLst>
        <a:effectStyle>
          <a:effectLst/>
        </a:effectStyle>
        <a:effectStyle>
          <a:effectLst>
            <a:reflection blurRad="12700" dir="5400000" dist="12700" endPos="32000" rotWithShape="0" stA="26000" sy="-100000"/>
          </a:effectLst>
        </a:effectStyle>
        <a:effectStyle>
          <a:effectLst>
            <a:outerShdw blurRad="38100" dir="5400000" dist="25400" rotWithShape="0">
              <a:srgbClr val="000000">
                <a:alpha val="64000"/>
              </a:srgbClr>
            </a:outerShdw>
          </a:effectLst>
          <a:scene3d>
            <a:camera prst="orthographicFront">
              <a:rot lat="0" lon="0" rev="0"/>
            </a:camera>
            <a:lightRig dir="tl" rig="threePt">
              <a:rot lat="0" lon="0" rev="1200000"/>
            </a:lightRig>
          </a:scene3d>
          <a:sp3d>
            <a:bevelT h="12700" w="254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id="{3388167B-A2EB-4685-9635-1831D9AEF8C4}" name="Parallax" vid="{93B4CCAC-FD5A-4D59-B1AC-EAF45910B5A9}"/>
    </a:ext>
  </a:extLst>
</a:theme>
</file>

<file path=docProps/app.xml><?xml version="1.0" encoding="utf-8"?>
<Properties xmlns="http://schemas.openxmlformats.org/officeDocument/2006/extended-properties" xmlns:vt="http://schemas.openxmlformats.org/officeDocument/2006/docPropsVTypes">
  <Template>TM03457496[[fn=Parallax]]</Template>
  <Words>2162</Words>
  <Paragraphs>108</Paragraphs>
  <Slides>12</Slides>
  <Notes>10</Notes>
  <TotalTime>65</TotalTime>
  <HiddenSlides>0</HiddenSlides>
  <MMClips>0</MMClips>
  <ScaleCrop>false</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Corbel</vt:lpstr>
      <vt:lpstr>Times New Roman</vt:lpstr>
      <vt:lpstr>Wingdings</vt:lpstr>
      <vt:lpstr>Parallax</vt:lpstr>
      <vt:lpstr>Component Research Methods</vt:lpstr>
      <vt:lpstr>Introduction</vt:lpstr>
      <vt:lpstr>Significance of Data</vt:lpstr>
      <vt:lpstr>DIKW</vt:lpstr>
      <vt:lpstr>Data</vt:lpstr>
      <vt:lpstr>Form of Information</vt:lpstr>
      <vt:lpstr>Wisdom Continuum</vt:lpstr>
      <vt:lpstr>Wisdom</vt:lpstr>
      <vt:lpstr>Studying the Information</vt:lpstr>
      <vt:lpstr>Analyzing plus contrasting Information</vt:lpstr>
      <vt:lpstr>Conclusion</vt:lpstr>
      <vt:lpstr>References</vt:lpstr>
    </vt:vector>
  </TitlesOfParts>
  <LinksUpToDate>false</LinksUpToDate>
  <SharedDoc>false</SharedDoc>
  <HyperlinksChanged>false</HyperlinksChanged>
  <Application>Microsoft Office PowerPoint</Application>
  <AppVersion>15.0000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2021-07-28T12:20:40Z</dcterms:created>
  <dc:creator/>
  <cp:lastModifiedBy>Microsoft account</cp:lastModifiedBy>
  <dcterms:modified xsi:type="dcterms:W3CDTF">2021-12-05T11:03:35Z</dcterms:modified>
  <cp:revision>93</cp:revision>
  <dc:title>Component 2 research methods</dc:title>
</cp:coreProperties>
</file>