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6"/>
  </p:notesMasterIdLst>
  <p:sldIdLst>
    <p:sldId id="256" r:id="rId2"/>
    <p:sldId id="258" r:id="rId3"/>
    <p:sldId id="260" r:id="rId4"/>
    <p:sldId id="269" r:id="rId5"/>
    <p:sldId id="263" r:id="rId6"/>
    <p:sldId id="264" r:id="rId7"/>
    <p:sldId id="266" r:id="rId8"/>
    <p:sldId id="270" r:id="rId9"/>
    <p:sldId id="272" r:id="rId10"/>
    <p:sldId id="274" r:id="rId11"/>
    <p:sldId id="275" r:id="rId12"/>
    <p:sldId id="277" r:id="rId13"/>
    <p:sldId id="276" r:id="rId14"/>
    <p:sldId id="27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OA" initials="D" lastIdx="0" clrIdx="0">
    <p:extLst>
      <p:ext uri="{19B8F6BF-5375-455C-9EA6-DF929625EA0E}">
        <p15:presenceInfo xmlns:p15="http://schemas.microsoft.com/office/powerpoint/2012/main" userId="DO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53" d="100"/>
          <a:sy n="53" d="100"/>
        </p:scale>
        <p:origin x="71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CFB14D-4B02-43CF-B274-C4984BA3E225}" type="datetimeFigureOut">
              <a:rPr lang="en-ZA" smtClean="0"/>
              <a:t>2018-07-06</a:t>
            </a:fld>
            <a:endParaRPr lang="en-Z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Z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Z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451037-0B04-4701-9B5D-ECA2CC6B32A1}" type="slidenum">
              <a:rPr lang="en-ZA" smtClean="0"/>
              <a:t>‹#›</a:t>
            </a:fld>
            <a:endParaRPr lang="en-ZA"/>
          </a:p>
        </p:txBody>
      </p:sp>
    </p:spTree>
    <p:extLst>
      <p:ext uri="{BB962C8B-B14F-4D97-AF65-F5344CB8AC3E}">
        <p14:creationId xmlns:p14="http://schemas.microsoft.com/office/powerpoint/2010/main" val="31651988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78C366-87C4-444B-93AC-D84ED9EB8C12}" type="datetime1">
              <a:rPr lang="en-US" smtClean="0"/>
              <a:t>7/6/2018</a:t>
            </a:fld>
            <a:endParaRPr lang="en-US" dirty="0"/>
          </a:p>
        </p:txBody>
      </p:sp>
      <p:sp>
        <p:nvSpPr>
          <p:cNvPr id="5" name="Footer Placeholder 4"/>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E2E29A-58BE-47D7-A9FC-8B57A9613A42}" type="datetime1">
              <a:rPr lang="en-US" smtClean="0"/>
              <a:t>7/6/2018</a:t>
            </a:fld>
            <a:endParaRPr lang="en-US" dirty="0"/>
          </a:p>
        </p:txBody>
      </p:sp>
      <p:sp>
        <p:nvSpPr>
          <p:cNvPr id="5" name="Footer Placeholder 4"/>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9041DA3-432E-4861-9A80-0F18D3B60C06}" type="datetime1">
              <a:rPr lang="en-US" smtClean="0"/>
              <a:t>7/6/2018</a:t>
            </a:fld>
            <a:endParaRPr lang="en-US" dirty="0"/>
          </a:p>
        </p:txBody>
      </p:sp>
      <p:sp>
        <p:nvSpPr>
          <p:cNvPr id="5" name="Footer Placeholder 4"/>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AA4B9B7-0AE0-4E75-827D-57F00C95F803}" type="datetime1">
              <a:rPr lang="en-US" smtClean="0"/>
              <a:t>7/6/2018</a:t>
            </a:fld>
            <a:endParaRPr lang="en-US" dirty="0"/>
          </a:p>
        </p:txBody>
      </p:sp>
      <p:sp>
        <p:nvSpPr>
          <p:cNvPr id="6" name="Footer Placeholder 5"/>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C4BE1D0-EBD4-40C6-B38E-42EF79A7EEC7}" type="datetime1">
              <a:rPr lang="en-US" smtClean="0"/>
              <a:t>7/6/2018</a:t>
            </a:fld>
            <a:endParaRPr lang="en-US" dirty="0"/>
          </a:p>
        </p:txBody>
      </p:sp>
      <p:sp>
        <p:nvSpPr>
          <p:cNvPr id="8" name="Footer Placeholder 7"/>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46AA21-1A7C-4745-BD6A-1E920913CAB8}" type="datetime1">
              <a:rPr lang="en-US" smtClean="0"/>
              <a:t>7/6/2018</a:t>
            </a:fld>
            <a:endParaRPr lang="en-US" dirty="0"/>
          </a:p>
        </p:txBody>
      </p:sp>
      <p:sp>
        <p:nvSpPr>
          <p:cNvPr id="4" name="Footer Placeholder 3"/>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E2B2A2-3560-4BA6-93F7-7361E47295F2}" type="datetime1">
              <a:rPr lang="en-US" smtClean="0"/>
              <a:t>7/6/2018</a:t>
            </a:fld>
            <a:endParaRPr lang="en-US" dirty="0"/>
          </a:p>
        </p:txBody>
      </p:sp>
      <p:sp>
        <p:nvSpPr>
          <p:cNvPr id="3" name="Footer Placeholder 2"/>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BFDD087-0DD9-4FD7-ABFA-41E886BD9A56}" type="datetime1">
              <a:rPr lang="en-US" smtClean="0"/>
              <a:t>7/6/2018</a:t>
            </a:fld>
            <a:endParaRPr lang="en-US" dirty="0"/>
          </a:p>
        </p:txBody>
      </p:sp>
      <p:sp>
        <p:nvSpPr>
          <p:cNvPr id="6" name="Footer Placeholder 5"/>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04C3DA45-5D2E-45F1-BA39-7FB2F10A648A}" type="datetime1">
              <a:rPr lang="en-US" smtClean="0"/>
              <a:t>7/6/2018</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5BF2A8-89D9-4525-91B3-060B7B445134}" type="datetime1">
              <a:rPr lang="en-US" smtClean="0"/>
              <a:t>7/6/2018</a:t>
            </a:fld>
            <a:endParaRPr lang="en-US" dirty="0"/>
          </a:p>
        </p:txBody>
      </p:sp>
      <p:sp>
        <p:nvSpPr>
          <p:cNvPr id="5" name="Footer Placeholder 4"/>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EE0B6F6-562F-4B42-8E80-D000723E6746}" type="datetime1">
              <a:rPr lang="en-US" smtClean="0"/>
              <a:t>7/6/2018</a:t>
            </a:fld>
            <a:endParaRPr lang="en-US" dirty="0"/>
          </a:p>
        </p:txBody>
      </p:sp>
      <p:sp>
        <p:nvSpPr>
          <p:cNvPr id="5" name="Footer Placeholder 4"/>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D84A5F-7291-4C89-BB38-F99835EFE5FF}" type="datetime1">
              <a:rPr lang="en-US" smtClean="0"/>
              <a:t>7/6/2018</a:t>
            </a:fld>
            <a:endParaRPr lang="en-US" dirty="0"/>
          </a:p>
        </p:txBody>
      </p:sp>
      <p:sp>
        <p:nvSpPr>
          <p:cNvPr id="5" name="Footer Placeholder 4"/>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A531153-D908-47DD-9BD9-427DC36BE176}" type="datetime1">
              <a:rPr lang="en-US" smtClean="0"/>
              <a:t>7/6/2018</a:t>
            </a:fld>
            <a:endParaRPr lang="en-US" dirty="0"/>
          </a:p>
        </p:txBody>
      </p:sp>
      <p:sp>
        <p:nvSpPr>
          <p:cNvPr id="5" name="Footer Placeholder 4"/>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95FE37-3BB2-4975-801E-D1884BDC6714}" type="datetime1">
              <a:rPr lang="en-US" smtClean="0"/>
              <a:t>7/6/2018</a:t>
            </a:fld>
            <a:endParaRPr lang="en-US" dirty="0"/>
          </a:p>
        </p:txBody>
      </p:sp>
      <p:sp>
        <p:nvSpPr>
          <p:cNvPr id="5" name="Footer Placeholder 4"/>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17ED58-1073-4BF9-B8B5-2DE10A05735B}" type="datetime1">
              <a:rPr lang="en-US" smtClean="0"/>
              <a:t>7/6/2018</a:t>
            </a:fld>
            <a:endParaRPr lang="en-US" dirty="0"/>
          </a:p>
        </p:txBody>
      </p:sp>
      <p:sp>
        <p:nvSpPr>
          <p:cNvPr id="5" name="Footer Placeholder 4"/>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ED9E59-736D-484C-B34A-53876C104342}" type="datetime1">
              <a:rPr lang="en-US" smtClean="0"/>
              <a:t>7/6/2018</a:t>
            </a:fld>
            <a:endParaRPr lang="en-US" dirty="0"/>
          </a:p>
        </p:txBody>
      </p:sp>
      <p:sp>
        <p:nvSpPr>
          <p:cNvPr id="5" name="Footer Placeholder 4"/>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58C9447-5431-4D5C-BB36-231B6487DDF4}" type="datetime1">
              <a:rPr lang="en-US" smtClean="0"/>
              <a:t>7/6/2018</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ZA"/>
              <a:t>Judith Nthere Marketing Management SBMA7102D. 6 July 2018. in agreement with  Dr. Huw Thomas, Tutor.  </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hf sldNum="0"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marketingweek.com/2011/08/04/the-only-way-is-ethics/d" TargetMode="External"/><Relationship Id="rId2" Type="http://schemas.openxmlformats.org/officeDocument/2006/relationships/hyperlink" Target="https://www.marketingweek.com/2013/02/26/oxfam-slams-food-brands-for-poor-ethical-performance/" TargetMode="External"/><Relationship Id="rId1" Type="http://schemas.openxmlformats.org/officeDocument/2006/relationships/slideLayout" Target="../slideLayouts/slideLayout7.xml"/><Relationship Id="rId4" Type="http://schemas.openxmlformats.org/officeDocument/2006/relationships/hyperlink" Target="https://www.marketingweek.com/2013/05/29/corporate-social-responsibility-power-to-the-people/"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ec.europa.eu/growth/industry/corporate-social-responsibility_en" TargetMode="External"/><Relationship Id="rId2" Type="http://schemas.openxmlformats.org/officeDocument/2006/relationships/hyperlink" Target="http://journals.sagepub.com/doi/pdf/10.1177/2329490616663708" TargetMode="External"/><Relationship Id="rId1" Type="http://schemas.openxmlformats.org/officeDocument/2006/relationships/slideLayout" Target="../slideLayouts/slideLayout7.xml"/><Relationship Id="rId4" Type="http://schemas.openxmlformats.org/officeDocument/2006/relationships/hyperlink" Target="https://www.marketingweek.com/2017/12/13/marks-and-spencer-sustainability-new-research/"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marketingweek.com/2004/02/26/csr-message-must-be-honest-ethical-and-fair/" TargetMode="External"/><Relationship Id="rId2" Type="http://schemas.openxmlformats.org/officeDocument/2006/relationships/hyperlink" Target="https://www.marketingweek.com/2016/10/17/why-perfecting-corporate-culture-is-the-first-step-to-nailing-real-time-marketing"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www.marketingweek.com/2013/10/09/" TargetMode="External"/><Relationship Id="rId2" Type="http://schemas.openxmlformats.org/officeDocument/2006/relationships/hyperlink" Target="https://www.marketingweek.com/2013/10/01/microsoft-has-best-global-csr-reputation" TargetMode="External"/><Relationship Id="rId1" Type="http://schemas.openxmlformats.org/officeDocument/2006/relationships/slideLayout" Target="../slideLayouts/slideLayout7.xml"/><Relationship Id="rId4" Type="http://schemas.openxmlformats.org/officeDocument/2006/relationships/hyperlink" Target="https://www.marketingweek.com/2016/05/24/lord-browne-former-ceo-of-bp-on-the-importance-of-social-purpose-over-csr/" TargetMode="External"/></Relationships>
</file>

<file path=ppt/slides/_rels/slide14.xml.rels><?xml version="1.0" encoding="UTF-8" standalone="yes"?>
<Relationships xmlns="http://schemas.openxmlformats.org/package/2006/relationships"><Relationship Id="rId2" Type="http://schemas.openxmlformats.org/officeDocument/2006/relationships/hyperlink" Target="https://www.marketingweek.com/2014/01/03/horse-meat-scandal-has-had-a-lasting-effect-on-how-food-is-marketed/"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4971" y="1407887"/>
            <a:ext cx="7779032" cy="2642950"/>
          </a:xfrm>
          <a:gradFill flip="none" rotWithShape="1">
            <a:gsLst>
              <a:gs pos="0">
                <a:schemeClr val="accent2">
                  <a:lumMod val="40000"/>
                  <a:lumOff val="60000"/>
                </a:schemeClr>
              </a:gs>
              <a:gs pos="46000">
                <a:schemeClr val="accent2">
                  <a:lumMod val="95000"/>
                  <a:lumOff val="5000"/>
                </a:schemeClr>
              </a:gs>
              <a:gs pos="100000">
                <a:schemeClr val="accent2">
                  <a:lumMod val="60000"/>
                </a:schemeClr>
              </a:gs>
            </a:gsLst>
            <a:path path="circle">
              <a:fillToRect l="50000" t="130000" r="50000" b="-30000"/>
            </a:path>
            <a:tileRect/>
          </a:gradFill>
        </p:spPr>
        <p:txBody>
          <a:bodyPr/>
          <a:lstStyle/>
          <a:p>
            <a:pPr algn="ctr"/>
            <a:r>
              <a:rPr lang="en-ZA" sz="2800" dirty="0">
                <a:solidFill>
                  <a:schemeClr val="tx1"/>
                </a:solidFill>
              </a:rPr>
              <a:t>1.0.	Corporate Social Responsibility</a:t>
            </a:r>
            <a:br>
              <a:rPr lang="en-ZA" sz="2800" dirty="0">
                <a:solidFill>
                  <a:schemeClr val="tx1"/>
                </a:solidFill>
              </a:rPr>
            </a:br>
            <a:r>
              <a:rPr lang="en-ZA" sz="2800" dirty="0">
                <a:solidFill>
                  <a:schemeClr val="tx1"/>
                </a:solidFill>
              </a:rPr>
              <a:t>		   (CSR) and Social Media and how to respond to challenges. </a:t>
            </a:r>
            <a:br>
              <a:rPr lang="en-ZA" sz="2800" dirty="0">
                <a:solidFill>
                  <a:schemeClr val="tx1"/>
                </a:solidFill>
              </a:rPr>
            </a:br>
            <a:br>
              <a:rPr lang="en-ZA" sz="2800" dirty="0">
                <a:solidFill>
                  <a:schemeClr val="tx1"/>
                </a:solidFill>
              </a:rPr>
            </a:br>
            <a:r>
              <a:rPr lang="en-ZA" sz="2800" dirty="0">
                <a:solidFill>
                  <a:schemeClr val="tx1"/>
                </a:solidFill>
              </a:rPr>
              <a:t> </a:t>
            </a:r>
            <a:endParaRPr lang="en-ZA" sz="2800" dirty="0"/>
          </a:p>
        </p:txBody>
      </p:sp>
      <p:sp>
        <p:nvSpPr>
          <p:cNvPr id="6" name="Footer Placeholder 5">
            <a:extLst>
              <a:ext uri="{FF2B5EF4-FFF2-40B4-BE49-F238E27FC236}">
                <a16:creationId xmlns:a16="http://schemas.microsoft.com/office/drawing/2014/main" id="{2AB7EFFD-F162-4D1F-973F-1DF46538584A}"/>
              </a:ext>
            </a:extLst>
          </p:cNvPr>
          <p:cNvSpPr>
            <a:spLocks noGrp="1"/>
          </p:cNvSpPr>
          <p:nvPr>
            <p:ph type="ftr" sz="quarter" idx="11"/>
          </p:nvPr>
        </p:nvSpPr>
        <p:spPr>
          <a:xfrm>
            <a:off x="719528" y="5786204"/>
            <a:ext cx="6255418" cy="620284"/>
          </a:xfrm>
        </p:spPr>
        <p:txBody>
          <a:bodyPr/>
          <a:lstStyle/>
          <a:p>
            <a:r>
              <a:rPr lang="en-ZA" sz="1600" dirty="0">
                <a:latin typeface="Arial" panose="020B0604020202020204" pitchFamily="34" charset="0"/>
                <a:cs typeface="Arial" panose="020B0604020202020204" pitchFamily="34" charset="0"/>
              </a:rPr>
              <a:t>Judith </a:t>
            </a:r>
            <a:r>
              <a:rPr lang="en-ZA" sz="1600" dirty="0" err="1">
                <a:latin typeface="Arial" panose="020B0604020202020204" pitchFamily="34" charset="0"/>
                <a:cs typeface="Arial" panose="020B0604020202020204" pitchFamily="34" charset="0"/>
              </a:rPr>
              <a:t>Nthere</a:t>
            </a:r>
            <a:r>
              <a:rPr lang="en-ZA" sz="1600" dirty="0">
                <a:latin typeface="Arial" panose="020B0604020202020204" pitchFamily="34" charset="0"/>
                <a:cs typeface="Arial" panose="020B0604020202020204" pitchFamily="34" charset="0"/>
              </a:rPr>
              <a:t> Marketing Management SBMA7102D. 6 July 2018. in agreement with  </a:t>
            </a:r>
            <a:r>
              <a:rPr lang="en-ZA" sz="1600" dirty="0" err="1">
                <a:latin typeface="Arial" panose="020B0604020202020204" pitchFamily="34" charset="0"/>
                <a:cs typeface="Arial" panose="020B0604020202020204" pitchFamily="34" charset="0"/>
              </a:rPr>
              <a:t>Dr.</a:t>
            </a:r>
            <a:r>
              <a:rPr lang="en-ZA" sz="1600" dirty="0">
                <a:latin typeface="Arial" panose="020B0604020202020204" pitchFamily="34" charset="0"/>
                <a:cs typeface="Arial" panose="020B0604020202020204" pitchFamily="34" charset="0"/>
              </a:rPr>
              <a:t> Huw Thomas, Tutor.  </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317794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77334" y="816638"/>
            <a:ext cx="8596668" cy="1113762"/>
          </a:xfrm>
          <a:gradFill flip="none" rotWithShape="1">
            <a:gsLst>
              <a:gs pos="0">
                <a:schemeClr val="accent2">
                  <a:lumMod val="0"/>
                  <a:lumOff val="100000"/>
                </a:schemeClr>
              </a:gs>
              <a:gs pos="35000">
                <a:schemeClr val="accent2">
                  <a:lumMod val="0"/>
                  <a:lumOff val="100000"/>
                </a:schemeClr>
              </a:gs>
              <a:gs pos="100000">
                <a:schemeClr val="accent2">
                  <a:lumMod val="100000"/>
                </a:schemeClr>
              </a:gs>
            </a:gsLst>
            <a:path path="shape">
              <a:fillToRect l="50000" t="50000" r="50000" b="50000"/>
            </a:path>
            <a:tileRect/>
          </a:gradFill>
        </p:spPr>
        <p:txBody>
          <a:bodyPr>
            <a:normAutofit/>
          </a:bodyPr>
          <a:lstStyle/>
          <a:p>
            <a:r>
              <a:rPr lang="en-ZA" sz="4000" dirty="0">
                <a:solidFill>
                  <a:schemeClr val="bg2">
                    <a:lumMod val="25000"/>
                  </a:schemeClr>
                </a:solidFill>
                <a:latin typeface="Arial" panose="020B0604020202020204" pitchFamily="34" charset="0"/>
                <a:cs typeface="Arial" panose="020B0604020202020204" pitchFamily="34" charset="0"/>
              </a:rPr>
              <a:t>1.1. What is CSR?</a:t>
            </a:r>
          </a:p>
        </p:txBody>
      </p:sp>
      <p:sp>
        <p:nvSpPr>
          <p:cNvPr id="3" name="Content Placeholder 2"/>
          <p:cNvSpPr>
            <a:spLocks noGrp="1"/>
          </p:cNvSpPr>
          <p:nvPr>
            <p:ph idx="1"/>
          </p:nvPr>
        </p:nvSpPr>
        <p:spPr/>
        <p:txBody>
          <a:bodyPr>
            <a:normAutofit/>
          </a:bodyPr>
          <a:lstStyle/>
          <a:p>
            <a:endParaRPr lang="en-ZA" sz="2800" dirty="0">
              <a:latin typeface="Arial" panose="020B0604020202020204" pitchFamily="34" charset="0"/>
              <a:cs typeface="Arial" panose="020B0604020202020204" pitchFamily="34" charset="0"/>
            </a:endParaRPr>
          </a:p>
          <a:p>
            <a:r>
              <a:rPr lang="en-ZA" sz="2400" dirty="0">
                <a:latin typeface="Arial" panose="020B0604020202020204" pitchFamily="34" charset="0"/>
                <a:cs typeface="Arial" panose="020B0604020202020204" pitchFamily="34" charset="0"/>
              </a:rPr>
              <a:t>CSR is a concept whereby companies integrate social and environmental concerns in their business operations and in their interaction with their stakeholders on a voluntary basis, Hooley et al (2017). </a:t>
            </a:r>
          </a:p>
          <a:p>
            <a:r>
              <a:rPr lang="en-ZA" sz="2400" dirty="0">
                <a:latin typeface="Arial" panose="020B0604020202020204" pitchFamily="34" charset="0"/>
                <a:cs typeface="Arial" panose="020B0604020202020204" pitchFamily="34" charset="0"/>
              </a:rPr>
              <a:t>Companies can become socially responsible by following the law and integrating social, environmental, ethical, consumer and human rights concerns into their business strategy and operations</a:t>
            </a:r>
            <a:r>
              <a:rPr lang="en-ZA" sz="2400" dirty="0"/>
              <a:t>.  </a:t>
            </a:r>
          </a:p>
        </p:txBody>
      </p:sp>
      <p:sp>
        <p:nvSpPr>
          <p:cNvPr id="7" name="Footer Placeholder 6">
            <a:extLst>
              <a:ext uri="{FF2B5EF4-FFF2-40B4-BE49-F238E27FC236}">
                <a16:creationId xmlns:a16="http://schemas.microsoft.com/office/drawing/2014/main" id="{70E55246-5089-4BAA-A0FF-5C6DC9753F85}"/>
              </a:ext>
            </a:extLst>
          </p:cNvPr>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Tree>
    <p:extLst>
      <p:ext uri="{BB962C8B-B14F-4D97-AF65-F5344CB8AC3E}">
        <p14:creationId xmlns:p14="http://schemas.microsoft.com/office/powerpoint/2010/main" val="26851308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a:gradFill>
            <a:gsLst>
              <a:gs pos="0">
                <a:schemeClr val="accent2">
                  <a:lumMod val="0"/>
                  <a:lumOff val="100000"/>
                </a:schemeClr>
              </a:gs>
              <a:gs pos="35000">
                <a:schemeClr val="accent2">
                  <a:lumMod val="0"/>
                  <a:lumOff val="100000"/>
                </a:schemeClr>
              </a:gs>
              <a:gs pos="100000">
                <a:schemeClr val="accent2">
                  <a:lumMod val="100000"/>
                </a:schemeClr>
              </a:gs>
            </a:gsLst>
            <a:path path="shape">
              <a:fillToRect l="50000" t="50000" r="50000" b="50000"/>
            </a:path>
          </a:gradFill>
        </p:spPr>
        <p:txBody>
          <a:bodyPr/>
          <a:lstStyle/>
          <a:p>
            <a:pPr algn="ctr"/>
            <a:br>
              <a:rPr lang="en-ZA" dirty="0">
                <a:solidFill>
                  <a:schemeClr val="tx1">
                    <a:lumMod val="75000"/>
                    <a:lumOff val="25000"/>
                  </a:schemeClr>
                </a:solidFill>
              </a:rPr>
            </a:br>
            <a:r>
              <a:rPr lang="en-ZA" dirty="0">
                <a:solidFill>
                  <a:schemeClr val="tx1">
                    <a:lumMod val="75000"/>
                    <a:lumOff val="25000"/>
                  </a:schemeClr>
                </a:solidFill>
              </a:rPr>
              <a:t>1.2.  Drivers of CSR Initiatives</a:t>
            </a:r>
          </a:p>
        </p:txBody>
      </p:sp>
      <p:sp>
        <p:nvSpPr>
          <p:cNvPr id="3" name="Content Placeholder 2"/>
          <p:cNvSpPr>
            <a:spLocks noGrp="1"/>
          </p:cNvSpPr>
          <p:nvPr>
            <p:ph idx="1"/>
          </p:nvPr>
        </p:nvSpPr>
        <p:spPr/>
        <p:txBody>
          <a:bodyPr>
            <a:normAutofit/>
          </a:bodyPr>
          <a:lstStyle/>
          <a:p>
            <a:endParaRPr lang="en-ZA" sz="2400" dirty="0"/>
          </a:p>
          <a:p>
            <a:r>
              <a:rPr lang="en-ZA" sz="2400" dirty="0">
                <a:latin typeface="Arial" panose="020B0604020202020204" pitchFamily="34" charset="0"/>
                <a:cs typeface="Arial" panose="020B0604020202020204" pitchFamily="34" charset="0"/>
              </a:rPr>
              <a:t>Competitive advantage.</a:t>
            </a:r>
          </a:p>
          <a:p>
            <a:r>
              <a:rPr lang="en-ZA" sz="2400" dirty="0">
                <a:latin typeface="Arial" panose="020B0604020202020204" pitchFamily="34" charset="0"/>
                <a:cs typeface="Arial" panose="020B0604020202020204" pitchFamily="34" charset="0"/>
              </a:rPr>
              <a:t>Globalisation.</a:t>
            </a:r>
          </a:p>
          <a:p>
            <a:r>
              <a:rPr lang="en-ZA" sz="2400" dirty="0">
                <a:latin typeface="Arial" panose="020B0604020202020204" pitchFamily="34" charset="0"/>
                <a:cs typeface="Arial" panose="020B0604020202020204" pitchFamily="34" charset="0"/>
              </a:rPr>
              <a:t>Moral obligation/good citizen.</a:t>
            </a:r>
          </a:p>
          <a:p>
            <a:r>
              <a:rPr lang="en-ZA" sz="2400" dirty="0">
                <a:latin typeface="Arial" panose="020B0604020202020204" pitchFamily="34" charset="0"/>
                <a:cs typeface="Arial" panose="020B0604020202020204" pitchFamily="34" charset="0"/>
              </a:rPr>
              <a:t>Sustainable development.</a:t>
            </a:r>
          </a:p>
          <a:p>
            <a:r>
              <a:rPr lang="en-ZA" sz="2400" dirty="0">
                <a:latin typeface="Arial" panose="020B0604020202020204" pitchFamily="34" charset="0"/>
                <a:cs typeface="Arial" panose="020B0604020202020204" pitchFamily="34" charset="0"/>
              </a:rPr>
              <a:t>Ethical culture.</a:t>
            </a:r>
          </a:p>
          <a:p>
            <a:pPr marL="0" indent="0">
              <a:buNone/>
            </a:pPr>
            <a:endParaRPr lang="en-ZA" sz="2400" dirty="0">
              <a:latin typeface="Arial" panose="020B0604020202020204" pitchFamily="34" charset="0"/>
              <a:cs typeface="Arial" panose="020B0604020202020204" pitchFamily="34" charset="0"/>
            </a:endParaRPr>
          </a:p>
        </p:txBody>
      </p:sp>
      <p:sp>
        <p:nvSpPr>
          <p:cNvPr id="5" name="Footer Placeholder 4">
            <a:extLst>
              <a:ext uri="{FF2B5EF4-FFF2-40B4-BE49-F238E27FC236}">
                <a16:creationId xmlns:a16="http://schemas.microsoft.com/office/drawing/2014/main" id="{FC510537-1AF3-48DE-AC72-604B8918961E}"/>
              </a:ext>
            </a:extLst>
          </p:cNvPr>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Tree>
    <p:extLst>
      <p:ext uri="{BB962C8B-B14F-4D97-AF65-F5344CB8AC3E}">
        <p14:creationId xmlns:p14="http://schemas.microsoft.com/office/powerpoint/2010/main" val="33857713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30E29-0241-4B9B-9AD6-747536CE7B0F}"/>
              </a:ext>
            </a:extLst>
          </p:cNvPr>
          <p:cNvSpPr>
            <a:spLocks noGrp="1"/>
          </p:cNvSpPr>
          <p:nvPr>
            <p:ph type="title"/>
          </p:nvPr>
        </p:nvSpPr>
        <p:spPr>
          <a:gradFill>
            <a:gsLst>
              <a:gs pos="0">
                <a:schemeClr val="accent2">
                  <a:lumMod val="0"/>
                  <a:lumOff val="100000"/>
                </a:schemeClr>
              </a:gs>
              <a:gs pos="35000">
                <a:schemeClr val="accent2">
                  <a:lumMod val="0"/>
                  <a:lumOff val="100000"/>
                </a:schemeClr>
              </a:gs>
              <a:gs pos="100000">
                <a:schemeClr val="accent2">
                  <a:lumMod val="100000"/>
                </a:schemeClr>
              </a:gs>
            </a:gsLst>
            <a:path path="shape">
              <a:fillToRect l="50000" t="50000" r="50000" b="50000"/>
            </a:path>
          </a:gradFill>
        </p:spPr>
        <p:txBody>
          <a:bodyPr>
            <a:normAutofit/>
          </a:bodyPr>
          <a:lstStyle/>
          <a:p>
            <a:r>
              <a:rPr lang="en-ZA" sz="2400" dirty="0">
                <a:solidFill>
                  <a:schemeClr val="tx1">
                    <a:lumMod val="75000"/>
                    <a:lumOff val="25000"/>
                  </a:schemeClr>
                </a:solidFill>
              </a:rPr>
              <a:t>1.3. The four CSR  dimensions</a:t>
            </a:r>
          </a:p>
        </p:txBody>
      </p:sp>
      <p:sp>
        <p:nvSpPr>
          <p:cNvPr id="4" name="Text Placeholder 3">
            <a:extLst>
              <a:ext uri="{FF2B5EF4-FFF2-40B4-BE49-F238E27FC236}">
                <a16:creationId xmlns:a16="http://schemas.microsoft.com/office/drawing/2014/main" id="{FE0A0ECE-D041-47CE-8EB8-DCAB176D41AC}"/>
              </a:ext>
            </a:extLst>
          </p:cNvPr>
          <p:cNvSpPr>
            <a:spLocks noGrp="1"/>
          </p:cNvSpPr>
          <p:nvPr>
            <p:ph type="body" sz="half" idx="2"/>
          </p:nvPr>
        </p:nvSpPr>
        <p:spPr/>
        <p:txBody>
          <a:bodyPr>
            <a:normAutofit fontScale="70000" lnSpcReduction="20000"/>
          </a:bodyPr>
          <a:lstStyle/>
          <a:p>
            <a:endParaRPr lang="en-ZA" sz="2400" dirty="0"/>
          </a:p>
          <a:p>
            <a:pPr algn="just"/>
            <a:r>
              <a:rPr lang="en-ZA" sz="2800" dirty="0">
                <a:latin typeface="Arial" panose="020B0604020202020204" pitchFamily="34" charset="0"/>
                <a:cs typeface="Arial" panose="020B0604020202020204" pitchFamily="34" charset="0"/>
              </a:rPr>
              <a:t>The social responsibility of business encompasses the economic, legal, ethical and discretionary/philanthropic expectations that society has of organisations at a given point in time (Carroll 1979. p. 500, 1991 p.83).  </a:t>
            </a:r>
          </a:p>
        </p:txBody>
      </p:sp>
      <p:pic>
        <p:nvPicPr>
          <p:cNvPr id="5" name="Picture 2" descr="https://research-methodology.net/wp-content/uploads/2012/10/New-Picture1.png">
            <a:extLst>
              <a:ext uri="{FF2B5EF4-FFF2-40B4-BE49-F238E27FC236}">
                <a16:creationId xmlns:a16="http://schemas.microsoft.com/office/drawing/2014/main" id="{B9DD02DC-09BD-479C-A234-E36F58EC3A7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60912" y="1291771"/>
            <a:ext cx="5181373" cy="4601029"/>
          </a:xfrm>
          <a:prstGeom prst="rect">
            <a:avLst/>
          </a:prstGeom>
          <a:noFill/>
          <a:extLst>
            <a:ext uri="{909E8E84-426E-40DD-AFC4-6F175D3DCCD1}">
              <a14:hiddenFill xmlns:a14="http://schemas.microsoft.com/office/drawing/2010/main">
                <a:solidFill>
                  <a:srgbClr val="FFFFFF"/>
                </a:solidFill>
              </a14:hiddenFill>
            </a:ext>
          </a:extLst>
        </p:spPr>
      </p:pic>
      <p:sp>
        <p:nvSpPr>
          <p:cNvPr id="7" name="Footer Placeholder 6">
            <a:extLst>
              <a:ext uri="{FF2B5EF4-FFF2-40B4-BE49-F238E27FC236}">
                <a16:creationId xmlns:a16="http://schemas.microsoft.com/office/drawing/2014/main" id="{00C494C5-EC3C-4F17-921F-024C63CE61FA}"/>
              </a:ext>
            </a:extLst>
          </p:cNvPr>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Tree>
    <p:extLst>
      <p:ext uri="{BB962C8B-B14F-4D97-AF65-F5344CB8AC3E}">
        <p14:creationId xmlns:p14="http://schemas.microsoft.com/office/powerpoint/2010/main" val="932582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gradFill>
            <a:gsLst>
              <a:gs pos="0">
                <a:schemeClr val="accent2">
                  <a:lumMod val="0"/>
                  <a:lumOff val="100000"/>
                </a:schemeClr>
              </a:gs>
              <a:gs pos="35000">
                <a:schemeClr val="accent2">
                  <a:lumMod val="0"/>
                  <a:lumOff val="100000"/>
                </a:schemeClr>
              </a:gs>
              <a:gs pos="100000">
                <a:schemeClr val="accent2">
                  <a:lumMod val="100000"/>
                </a:schemeClr>
              </a:gs>
            </a:gsLst>
            <a:path path="shape">
              <a:fillToRect l="50000" t="50000" r="50000" b="50000"/>
            </a:path>
          </a:gradFill>
        </p:spPr>
        <p:txBody>
          <a:bodyPr/>
          <a:lstStyle/>
          <a:p>
            <a:r>
              <a:rPr lang="en-ZA" dirty="0">
                <a:solidFill>
                  <a:schemeClr val="tx1">
                    <a:lumMod val="75000"/>
                    <a:lumOff val="25000"/>
                  </a:schemeClr>
                </a:solidFill>
              </a:rPr>
              <a:t>1.4. Benefits of CSR</a:t>
            </a:r>
          </a:p>
        </p:txBody>
      </p:sp>
      <p:sp>
        <p:nvSpPr>
          <p:cNvPr id="3" name="Content Placeholder 2"/>
          <p:cNvSpPr>
            <a:spLocks noGrp="1"/>
          </p:cNvSpPr>
          <p:nvPr>
            <p:ph idx="1"/>
          </p:nvPr>
        </p:nvSpPr>
        <p:spPr/>
        <p:txBody>
          <a:bodyPr>
            <a:normAutofit/>
          </a:bodyPr>
          <a:lstStyle/>
          <a:p>
            <a:endParaRPr lang="en-ZA" sz="2400" dirty="0">
              <a:latin typeface="Arial" panose="020B0604020202020204" pitchFamily="34" charset="0"/>
              <a:cs typeface="Arial" panose="020B0604020202020204" pitchFamily="34" charset="0"/>
            </a:endParaRPr>
          </a:p>
          <a:p>
            <a:r>
              <a:rPr lang="en-ZA" sz="2400" dirty="0">
                <a:latin typeface="Arial" panose="020B0604020202020204" pitchFamily="34" charset="0"/>
                <a:cs typeface="Arial" panose="020B0604020202020204" pitchFamily="34" charset="0"/>
              </a:rPr>
              <a:t>Brand value.</a:t>
            </a:r>
          </a:p>
          <a:p>
            <a:r>
              <a:rPr lang="en-ZA" sz="2400" dirty="0">
                <a:latin typeface="Arial" panose="020B0604020202020204" pitchFamily="34" charset="0"/>
                <a:cs typeface="Arial" panose="020B0604020202020204" pitchFamily="34" charset="0"/>
              </a:rPr>
              <a:t>Innovation.</a:t>
            </a:r>
          </a:p>
          <a:p>
            <a:r>
              <a:rPr lang="en-ZA" sz="2400" dirty="0">
                <a:latin typeface="Arial" panose="020B0604020202020204" pitchFamily="34" charset="0"/>
                <a:cs typeface="Arial" panose="020B0604020202020204" pitchFamily="34" charset="0"/>
              </a:rPr>
              <a:t>Risk and cost minimization.</a:t>
            </a:r>
          </a:p>
          <a:p>
            <a:r>
              <a:rPr lang="en-ZA" sz="2400" dirty="0">
                <a:latin typeface="Arial" panose="020B0604020202020204" pitchFamily="34" charset="0"/>
                <a:cs typeface="Arial" panose="020B0604020202020204" pitchFamily="34" charset="0"/>
              </a:rPr>
              <a:t>Good reputation and legitimacy.</a:t>
            </a:r>
          </a:p>
          <a:p>
            <a:r>
              <a:rPr lang="en-ZA" sz="2400" dirty="0">
                <a:latin typeface="Arial" panose="020B0604020202020204" pitchFamily="34" charset="0"/>
                <a:cs typeface="Arial" panose="020B0604020202020204" pitchFamily="34" charset="0"/>
              </a:rPr>
              <a:t>Seeking win-win outcomes through value creation.</a:t>
            </a:r>
          </a:p>
        </p:txBody>
      </p:sp>
      <p:sp>
        <p:nvSpPr>
          <p:cNvPr id="5" name="Footer Placeholder 4">
            <a:extLst>
              <a:ext uri="{FF2B5EF4-FFF2-40B4-BE49-F238E27FC236}">
                <a16:creationId xmlns:a16="http://schemas.microsoft.com/office/drawing/2014/main" id="{00FB4E15-3F7A-4C71-AA8B-2407F71F3C80}"/>
              </a:ext>
            </a:extLst>
          </p:cNvPr>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Tree>
    <p:extLst>
      <p:ext uri="{BB962C8B-B14F-4D97-AF65-F5344CB8AC3E}">
        <p14:creationId xmlns:p14="http://schemas.microsoft.com/office/powerpoint/2010/main" val="659092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gradFill>
            <a:gsLst>
              <a:gs pos="0">
                <a:schemeClr val="accent2">
                  <a:lumMod val="0"/>
                  <a:lumOff val="100000"/>
                </a:schemeClr>
              </a:gs>
              <a:gs pos="35000">
                <a:schemeClr val="accent2">
                  <a:lumMod val="0"/>
                  <a:lumOff val="100000"/>
                </a:schemeClr>
              </a:gs>
              <a:gs pos="100000">
                <a:schemeClr val="accent2">
                  <a:lumMod val="100000"/>
                </a:schemeClr>
              </a:gs>
            </a:gsLst>
            <a:path path="shape">
              <a:fillToRect l="50000" t="50000" r="50000" b="50000"/>
            </a:path>
          </a:gradFill>
        </p:spPr>
        <p:txBody>
          <a:bodyPr/>
          <a:lstStyle/>
          <a:p>
            <a:r>
              <a:rPr lang="en-ZA" dirty="0">
                <a:solidFill>
                  <a:schemeClr val="tx1">
                    <a:lumMod val="75000"/>
                    <a:lumOff val="25000"/>
                  </a:schemeClr>
                </a:solidFill>
              </a:rPr>
              <a:t>2.0. CSR corporates scandals</a:t>
            </a:r>
          </a:p>
        </p:txBody>
      </p:sp>
      <p:sp>
        <p:nvSpPr>
          <p:cNvPr id="3" name="Content Placeholder 2"/>
          <p:cNvSpPr>
            <a:spLocks noGrp="1"/>
          </p:cNvSpPr>
          <p:nvPr>
            <p:ph idx="1"/>
          </p:nvPr>
        </p:nvSpPr>
        <p:spPr/>
        <p:txBody>
          <a:bodyPr/>
          <a:lstStyle/>
          <a:p>
            <a:endParaRPr lang="en-ZA" sz="2000" dirty="0">
              <a:latin typeface="Arial" panose="020B0604020202020204" pitchFamily="34" charset="0"/>
              <a:cs typeface="Arial" panose="020B0604020202020204" pitchFamily="34" charset="0"/>
            </a:endParaRPr>
          </a:p>
          <a:p>
            <a:endParaRPr lang="en-ZA" sz="2400" dirty="0">
              <a:latin typeface="Arial" panose="020B0604020202020204" pitchFamily="34" charset="0"/>
              <a:cs typeface="Arial" panose="020B0604020202020204" pitchFamily="34" charset="0"/>
            </a:endParaRPr>
          </a:p>
          <a:p>
            <a:r>
              <a:rPr lang="en-ZA" sz="2400" dirty="0">
                <a:latin typeface="Arial" panose="020B0604020202020204" pitchFamily="34" charset="0"/>
                <a:cs typeface="Arial" panose="020B0604020202020204" pitchFamily="34" charset="0"/>
              </a:rPr>
              <a:t>The Horse meat scandal emerged in 2015 in which Irish inspectors found traces of horse meat in UK supermarkets including Tesco and Lidl.</a:t>
            </a:r>
          </a:p>
          <a:p>
            <a:r>
              <a:rPr lang="en-ZA" sz="2400" dirty="0">
                <a:latin typeface="Arial" panose="020B0604020202020204" pitchFamily="34" charset="0"/>
                <a:cs typeface="Arial" panose="020B0604020202020204" pitchFamily="34" charset="0"/>
              </a:rPr>
              <a:t>Avoidance to pay tax by Amazon, Starbucks, Facebook and Apple.</a:t>
            </a:r>
          </a:p>
          <a:p>
            <a:pPr marL="0" indent="0">
              <a:buNone/>
            </a:pPr>
            <a:endParaRPr lang="en-ZA" dirty="0"/>
          </a:p>
          <a:p>
            <a:endParaRPr lang="en-ZA" dirty="0"/>
          </a:p>
        </p:txBody>
      </p:sp>
      <p:sp>
        <p:nvSpPr>
          <p:cNvPr id="5" name="Footer Placeholder 4">
            <a:extLst>
              <a:ext uri="{FF2B5EF4-FFF2-40B4-BE49-F238E27FC236}">
                <a16:creationId xmlns:a16="http://schemas.microsoft.com/office/drawing/2014/main" id="{25B4B9B6-9374-463F-A0FA-E3F2C5AEBA5F}"/>
              </a:ext>
            </a:extLst>
          </p:cNvPr>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Tree>
    <p:extLst>
      <p:ext uri="{BB962C8B-B14F-4D97-AF65-F5344CB8AC3E}">
        <p14:creationId xmlns:p14="http://schemas.microsoft.com/office/powerpoint/2010/main" val="1285384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439" y="474664"/>
            <a:ext cx="8596668" cy="1320800"/>
          </a:xfrm>
          <a:gradFill>
            <a:gsLst>
              <a:gs pos="0">
                <a:schemeClr val="accent2">
                  <a:lumMod val="0"/>
                  <a:lumOff val="100000"/>
                </a:schemeClr>
              </a:gs>
              <a:gs pos="35000">
                <a:schemeClr val="accent2">
                  <a:lumMod val="0"/>
                  <a:lumOff val="100000"/>
                </a:schemeClr>
              </a:gs>
              <a:gs pos="100000">
                <a:schemeClr val="accent2">
                  <a:lumMod val="100000"/>
                </a:schemeClr>
              </a:gs>
            </a:gsLst>
            <a:path path="shape">
              <a:fillToRect l="50000" t="50000" r="50000" b="50000"/>
            </a:path>
          </a:gradFill>
        </p:spPr>
        <p:txBody>
          <a:bodyPr/>
          <a:lstStyle/>
          <a:p>
            <a:r>
              <a:rPr lang="en-ZA" dirty="0">
                <a:solidFill>
                  <a:schemeClr val="tx1">
                    <a:lumMod val="75000"/>
                    <a:lumOff val="25000"/>
                  </a:schemeClr>
                </a:solidFill>
              </a:rPr>
              <a:t>3.0. How marketers can react to CSR    </a:t>
            </a:r>
            <a:br>
              <a:rPr lang="en-ZA" dirty="0">
                <a:solidFill>
                  <a:schemeClr val="tx1">
                    <a:lumMod val="75000"/>
                    <a:lumOff val="25000"/>
                  </a:schemeClr>
                </a:solidFill>
              </a:rPr>
            </a:br>
            <a:r>
              <a:rPr lang="en-ZA" dirty="0">
                <a:solidFill>
                  <a:schemeClr val="tx1">
                    <a:lumMod val="75000"/>
                    <a:lumOff val="25000"/>
                  </a:schemeClr>
                </a:solidFill>
              </a:rPr>
              <a:t>       challenges</a:t>
            </a:r>
          </a:p>
        </p:txBody>
      </p:sp>
      <p:sp>
        <p:nvSpPr>
          <p:cNvPr id="3" name="Content Placeholder 2"/>
          <p:cNvSpPr>
            <a:spLocks noGrp="1"/>
          </p:cNvSpPr>
          <p:nvPr>
            <p:ph idx="1"/>
          </p:nvPr>
        </p:nvSpPr>
        <p:spPr>
          <a:xfrm>
            <a:off x="614439" y="1959429"/>
            <a:ext cx="8659563" cy="4447058"/>
          </a:xfrm>
        </p:spPr>
        <p:txBody>
          <a:bodyPr/>
          <a:lstStyle/>
          <a:p>
            <a:pPr lvl="0"/>
            <a:r>
              <a:rPr lang="en-ZA" sz="2000" dirty="0">
                <a:latin typeface="Arial" panose="020B0604020202020204" pitchFamily="34" charset="0"/>
                <a:cs typeface="Arial" panose="020B0604020202020204" pitchFamily="34" charset="0"/>
              </a:rPr>
              <a:t>Promote good cause CSR activities e.g., the Microsoft reduction of Carbon emissions campaign.   </a:t>
            </a:r>
          </a:p>
          <a:p>
            <a:pPr lvl="0"/>
            <a:r>
              <a:rPr lang="en-ZA" sz="2000" dirty="0">
                <a:latin typeface="Arial" panose="020B0604020202020204" pitchFamily="34" charset="0"/>
                <a:cs typeface="Arial" panose="020B0604020202020204" pitchFamily="34" charset="0"/>
              </a:rPr>
              <a:t>Marketers should not work in silos but should collaborate with HR and operations.</a:t>
            </a:r>
          </a:p>
          <a:p>
            <a:pPr lvl="0"/>
            <a:r>
              <a:rPr lang="en-ZA" sz="2000" dirty="0">
                <a:latin typeface="Arial" panose="020B0604020202020204" pitchFamily="34" charset="0"/>
                <a:cs typeface="Arial" panose="020B0604020202020204" pitchFamily="34" charset="0"/>
              </a:rPr>
              <a:t>CSR message should be ethical, clear, honest and fair.      </a:t>
            </a:r>
          </a:p>
          <a:p>
            <a:r>
              <a:rPr lang="en-ZA" sz="2000" dirty="0">
                <a:latin typeface="Arial" panose="020B0604020202020204" pitchFamily="34" charset="0"/>
                <a:cs typeface="Arial" panose="020B0604020202020204" pitchFamily="34" charset="0"/>
              </a:rPr>
              <a:t>Good leadership and a good CEO. </a:t>
            </a:r>
          </a:p>
          <a:p>
            <a:pPr lvl="0"/>
            <a:r>
              <a:rPr lang="en-ZA" sz="2000" dirty="0">
                <a:latin typeface="Arial" panose="020B0604020202020204" pitchFamily="34" charset="0"/>
                <a:cs typeface="Arial" panose="020B0604020202020204" pitchFamily="34" charset="0"/>
              </a:rPr>
              <a:t>Avoid backlash campaigns like the recent Kendall Jenner Pepsi controversy.  Diversity and inclusivity and women would bring in more diverse ideas.</a:t>
            </a:r>
          </a:p>
          <a:p>
            <a:pPr lvl="0"/>
            <a:r>
              <a:rPr lang="en-ZA" sz="2000" dirty="0">
                <a:latin typeface="Arial" panose="020B0604020202020204" pitchFamily="34" charset="0"/>
                <a:cs typeface="Arial" panose="020B0604020202020204" pitchFamily="34" charset="0"/>
              </a:rPr>
              <a:t>Have long-term brand commitment campaign like the Heineken ‘Open your world’ campaign (Marketing week 2017).</a:t>
            </a:r>
          </a:p>
          <a:p>
            <a:endParaRPr lang="en-ZA" sz="2000" dirty="0">
              <a:latin typeface="Arial" panose="020B0604020202020204" pitchFamily="34" charset="0"/>
              <a:cs typeface="Arial" panose="020B0604020202020204" pitchFamily="34" charset="0"/>
            </a:endParaRPr>
          </a:p>
          <a:p>
            <a:endParaRPr lang="en-ZA" dirty="0"/>
          </a:p>
          <a:p>
            <a:endParaRPr lang="en-ZA" dirty="0"/>
          </a:p>
        </p:txBody>
      </p:sp>
      <p:sp>
        <p:nvSpPr>
          <p:cNvPr id="5" name="Footer Placeholder 4">
            <a:extLst>
              <a:ext uri="{FF2B5EF4-FFF2-40B4-BE49-F238E27FC236}">
                <a16:creationId xmlns:a16="http://schemas.microsoft.com/office/drawing/2014/main" id="{9D991A33-57B3-49AF-AF1E-D9E4B059F4FC}"/>
              </a:ext>
            </a:extLst>
          </p:cNvPr>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Tree>
    <p:extLst>
      <p:ext uri="{BB962C8B-B14F-4D97-AF65-F5344CB8AC3E}">
        <p14:creationId xmlns:p14="http://schemas.microsoft.com/office/powerpoint/2010/main" val="608254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gradFill>
            <a:gsLst>
              <a:gs pos="0">
                <a:schemeClr val="accent2">
                  <a:lumMod val="0"/>
                  <a:lumOff val="100000"/>
                </a:schemeClr>
              </a:gs>
              <a:gs pos="35000">
                <a:schemeClr val="accent2">
                  <a:lumMod val="0"/>
                  <a:lumOff val="100000"/>
                </a:schemeClr>
              </a:gs>
              <a:gs pos="100000">
                <a:schemeClr val="accent2">
                  <a:lumMod val="100000"/>
                </a:schemeClr>
              </a:gs>
            </a:gsLst>
            <a:path path="shape">
              <a:fillToRect l="50000" t="50000" r="50000" b="50000"/>
            </a:path>
          </a:gradFill>
        </p:spPr>
        <p:txBody>
          <a:bodyPr/>
          <a:lstStyle/>
          <a:p>
            <a:r>
              <a:rPr lang="en-ZA" dirty="0">
                <a:solidFill>
                  <a:schemeClr val="tx1">
                    <a:lumMod val="75000"/>
                    <a:lumOff val="25000"/>
                  </a:schemeClr>
                </a:solidFill>
              </a:rPr>
              <a:t>4.0.  Social Media</a:t>
            </a:r>
          </a:p>
        </p:txBody>
      </p:sp>
      <p:sp>
        <p:nvSpPr>
          <p:cNvPr id="3" name="Content Placeholder 2"/>
          <p:cNvSpPr>
            <a:spLocks noGrp="1"/>
          </p:cNvSpPr>
          <p:nvPr>
            <p:ph idx="1"/>
          </p:nvPr>
        </p:nvSpPr>
        <p:spPr>
          <a:xfrm>
            <a:off x="522514" y="2160589"/>
            <a:ext cx="8751488" cy="4486954"/>
          </a:xfrm>
        </p:spPr>
        <p:txBody>
          <a:bodyPr/>
          <a:lstStyle/>
          <a:p>
            <a:pPr marL="0" lvl="0" indent="0">
              <a:buNone/>
            </a:pPr>
            <a:endParaRPr lang="en-ZA" dirty="0">
              <a:latin typeface="Arial" panose="020B0604020202020204" pitchFamily="34" charset="0"/>
              <a:cs typeface="Arial" panose="020B0604020202020204" pitchFamily="34" charset="0"/>
            </a:endParaRPr>
          </a:p>
          <a:p>
            <a:pPr algn="just"/>
            <a:r>
              <a:rPr lang="en-ZA" sz="2000" dirty="0">
                <a:latin typeface="Arial" panose="020B0604020202020204" pitchFamily="34" charset="0"/>
                <a:cs typeface="Arial" panose="020B0604020202020204" pitchFamily="34" charset="0"/>
              </a:rPr>
              <a:t>Technological advancement and use of mobile devices has given rise to online social media communities for consumers to congregate and share experiences. Marketers are using social media platforms such as google+, twitter and Facebook to communicate CSR activities, engage customers and create substantial brand communities (Kotler et al 2017).  Marketers should aim at gaining favourable stakeholder attitudes.  Communicating CSR to publics is critical in gaining corporate reputation, support and legitimacy (Coombs &amp; Holladay 2012).  Marketers could face challenges with posting CSR messages as they could be perceived by publics ‘as self-serving for the corporation than for the community which can create stakeholder scepticism.  </a:t>
            </a:r>
          </a:p>
          <a:p>
            <a:endParaRPr lang="en-ZA" sz="2000" dirty="0">
              <a:latin typeface="Arial" panose="020B0604020202020204" pitchFamily="34" charset="0"/>
              <a:cs typeface="Arial" panose="020B0604020202020204" pitchFamily="34" charset="0"/>
            </a:endParaRPr>
          </a:p>
          <a:p>
            <a:pPr marL="0" indent="0">
              <a:buNone/>
            </a:pPr>
            <a:endParaRPr lang="en-ZA" dirty="0"/>
          </a:p>
          <a:p>
            <a:endParaRPr lang="en-ZA" dirty="0"/>
          </a:p>
        </p:txBody>
      </p:sp>
      <p:sp>
        <p:nvSpPr>
          <p:cNvPr id="5" name="Footer Placeholder 4">
            <a:extLst>
              <a:ext uri="{FF2B5EF4-FFF2-40B4-BE49-F238E27FC236}">
                <a16:creationId xmlns:a16="http://schemas.microsoft.com/office/drawing/2014/main" id="{9D991A33-57B3-49AF-AF1E-D9E4B059F4FC}"/>
              </a:ext>
            </a:extLst>
          </p:cNvPr>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Tree>
    <p:extLst>
      <p:ext uri="{BB962C8B-B14F-4D97-AF65-F5344CB8AC3E}">
        <p14:creationId xmlns:p14="http://schemas.microsoft.com/office/powerpoint/2010/main" val="802561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gradFill>
            <a:gsLst>
              <a:gs pos="0">
                <a:schemeClr val="accent2">
                  <a:lumMod val="0"/>
                  <a:lumOff val="100000"/>
                </a:schemeClr>
              </a:gs>
              <a:gs pos="35000">
                <a:schemeClr val="accent2">
                  <a:lumMod val="0"/>
                  <a:lumOff val="100000"/>
                </a:schemeClr>
              </a:gs>
              <a:gs pos="100000">
                <a:schemeClr val="accent2">
                  <a:lumMod val="100000"/>
                </a:schemeClr>
              </a:gs>
            </a:gsLst>
            <a:path path="shape">
              <a:fillToRect l="50000" t="50000" r="50000" b="50000"/>
            </a:path>
          </a:gradFill>
        </p:spPr>
        <p:txBody>
          <a:bodyPr>
            <a:normAutofit/>
          </a:bodyPr>
          <a:lstStyle/>
          <a:p>
            <a:r>
              <a:rPr lang="en-ZA" sz="2800" dirty="0">
                <a:solidFill>
                  <a:schemeClr val="tx1">
                    <a:lumMod val="75000"/>
                    <a:lumOff val="25000"/>
                  </a:schemeClr>
                </a:solidFill>
                <a:latin typeface="Arial" panose="020B0604020202020204" pitchFamily="34" charset="0"/>
                <a:cs typeface="Arial" panose="020B0604020202020204" pitchFamily="34" charset="0"/>
              </a:rPr>
              <a:t>    Social Media</a:t>
            </a:r>
            <a:endParaRPr lang="en-ZA" sz="2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lgn="just">
              <a:buNone/>
            </a:pPr>
            <a:endParaRPr lang="en-ZA" dirty="0">
              <a:latin typeface="Arial" panose="020B0604020202020204" pitchFamily="34" charset="0"/>
              <a:cs typeface="Arial" panose="020B0604020202020204" pitchFamily="34" charset="0"/>
            </a:endParaRPr>
          </a:p>
          <a:p>
            <a:pPr algn="just"/>
            <a:r>
              <a:rPr lang="en-ZA" sz="2000" dirty="0">
                <a:latin typeface="Arial" panose="020B0604020202020204" pitchFamily="34" charset="0"/>
                <a:cs typeface="Arial" panose="020B0604020202020204" pitchFamily="34" charset="0"/>
              </a:rPr>
              <a:t>Consumers are likely to switch brands if associated with a good cause or boycott a brand if associated with negative CSR practices. Social media is interactive, give real-time feedback especially Facebook, and their ‘engagement and social sharing capabilities’ (Kotler et al 2017).  Social media are uncontrollable, and users can alter information Friedman (2006).  Marketers can sell brands and pledge a part for a good cause. Johnson sold baby shampoo and donated 10 cents to the world wild life fund efforts for every purchase to save animals from extinction (Menon &amp; Kahn 2003) to gain trust. </a:t>
            </a:r>
          </a:p>
          <a:p>
            <a:endParaRPr lang="en-ZA" dirty="0"/>
          </a:p>
        </p:txBody>
      </p:sp>
      <p:sp>
        <p:nvSpPr>
          <p:cNvPr id="6" name="Footer Placeholder 5">
            <a:extLst>
              <a:ext uri="{FF2B5EF4-FFF2-40B4-BE49-F238E27FC236}">
                <a16:creationId xmlns:a16="http://schemas.microsoft.com/office/drawing/2014/main" id="{6A1A29B5-BE45-4DE2-913F-32CCB3197E76}"/>
              </a:ext>
            </a:extLst>
          </p:cNvPr>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Tree>
    <p:extLst>
      <p:ext uri="{BB962C8B-B14F-4D97-AF65-F5344CB8AC3E}">
        <p14:creationId xmlns:p14="http://schemas.microsoft.com/office/powerpoint/2010/main" val="24361594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
        <p:nvSpPr>
          <p:cNvPr id="4" name="Rectangle 3"/>
          <p:cNvSpPr/>
          <p:nvPr/>
        </p:nvSpPr>
        <p:spPr>
          <a:xfrm>
            <a:off x="522514" y="158682"/>
            <a:ext cx="8853715" cy="4941033"/>
          </a:xfrm>
          <a:prstGeom prst="rect">
            <a:avLst/>
          </a:prstGeom>
        </p:spPr>
        <p:txBody>
          <a:bodyPr wrap="square">
            <a:spAutoFit/>
          </a:bodyPr>
          <a:lstStyle/>
          <a:p>
            <a:pPr>
              <a:lnSpc>
                <a:spcPct val="107000"/>
              </a:lnSpc>
              <a:spcAft>
                <a:spcPts val="800"/>
              </a:spcAft>
            </a:pPr>
            <a:endParaRPr lang="en-ZA" sz="1200" u="sng" dirty="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ZA" sz="1600" u="sng" dirty="0">
                <a:latin typeface="Arial" panose="020B0604020202020204" pitchFamily="34" charset="0"/>
                <a:ea typeface="Calibri" panose="020F0502020204030204" pitchFamily="34" charset="0"/>
                <a:cs typeface="Arial" panose="020B0604020202020204" pitchFamily="34" charset="0"/>
              </a:rPr>
              <a:t>References.</a:t>
            </a:r>
          </a:p>
          <a:p>
            <a:pPr>
              <a:spcAft>
                <a:spcPts val="0"/>
              </a:spcAft>
            </a:pPr>
            <a:r>
              <a:rPr lang="en-ZA" sz="1600" dirty="0">
                <a:latin typeface="Arial" panose="020B0604020202020204" pitchFamily="34" charset="0"/>
                <a:ea typeface="Calibri" panose="020F0502020204030204" pitchFamily="34" charset="0"/>
                <a:cs typeface="Arial" panose="020B0604020202020204" pitchFamily="34" charset="0"/>
              </a:rPr>
              <a:t> </a:t>
            </a:r>
          </a:p>
          <a:p>
            <a:pPr>
              <a:spcAft>
                <a:spcPts val="0"/>
              </a:spcAft>
            </a:pPr>
            <a:r>
              <a:rPr lang="en-ZA" sz="1600" dirty="0">
                <a:solidFill>
                  <a:schemeClr val="tx1">
                    <a:lumMod val="85000"/>
                    <a:lumOff val="15000"/>
                  </a:schemeClr>
                </a:solidFill>
                <a:latin typeface="Arial" panose="020B0604020202020204" pitchFamily="34" charset="0"/>
                <a:ea typeface="Calibri" panose="020F0502020204030204" pitchFamily="34" charset="0"/>
                <a:cs typeface="Arial" panose="020B0604020202020204" pitchFamily="34" charset="0"/>
              </a:rPr>
              <a:t>Baker, R. (2013), </a:t>
            </a:r>
            <a:r>
              <a:rPr lang="en-ZA" sz="1600" i="1" dirty="0">
                <a:solidFill>
                  <a:schemeClr val="tx1">
                    <a:lumMod val="85000"/>
                    <a:lumOff val="15000"/>
                  </a:schemeClr>
                </a:solidFill>
                <a:latin typeface="Arial" panose="020B0604020202020204" pitchFamily="34" charset="0"/>
                <a:ea typeface="Calibri" panose="020F0502020204030204" pitchFamily="34" charset="0"/>
                <a:cs typeface="Arial" panose="020B0604020202020204" pitchFamily="34" charset="0"/>
              </a:rPr>
              <a:t>Oxfam slams food brands for poor performance</a:t>
            </a:r>
            <a:r>
              <a:rPr lang="en-ZA" sz="1600" dirty="0">
                <a:solidFill>
                  <a:schemeClr val="tx1">
                    <a:lumMod val="85000"/>
                    <a:lumOff val="15000"/>
                  </a:schemeClr>
                </a:solidFill>
                <a:latin typeface="Arial" panose="020B0604020202020204" pitchFamily="34" charset="0"/>
                <a:ea typeface="Calibri" panose="020F0502020204030204" pitchFamily="34" charset="0"/>
                <a:cs typeface="Arial" panose="020B0604020202020204" pitchFamily="34" charset="0"/>
              </a:rPr>
              <a:t>, 	Available online;    	</a:t>
            </a:r>
            <a:r>
              <a:rPr lang="en-ZA" sz="1600" u="sng" dirty="0">
                <a:solidFill>
                  <a:srgbClr val="0563C1"/>
                </a:solidFill>
                <a:latin typeface="Arial" panose="020B0604020202020204" pitchFamily="34" charset="0"/>
                <a:ea typeface="Calibri" panose="020F0502020204030204" pitchFamily="34" charset="0"/>
                <a:cs typeface="Arial" panose="020B0604020202020204" pitchFamily="34" charset="0"/>
                <a:hlinkClick r:id="rId2"/>
              </a:rPr>
              <a:t>https://www.marketingweek.com/2013/02/26/oxfam-slams-food-	brands-for-poor-	ethical-performance/</a:t>
            </a:r>
            <a:r>
              <a:rPr lang="en-ZA" sz="1600" u="sng" dirty="0">
                <a:solidFill>
                  <a:srgbClr val="0563C1"/>
                </a:solidFill>
                <a:latin typeface="Arial" panose="020B0604020202020204" pitchFamily="34" charset="0"/>
                <a:ea typeface="Calibri" panose="020F0502020204030204" pitchFamily="34" charset="0"/>
                <a:cs typeface="Arial" panose="020B0604020202020204" pitchFamily="34" charset="0"/>
              </a:rPr>
              <a:t>.  </a:t>
            </a:r>
            <a:r>
              <a:rPr lang="en-ZA" sz="1600" dirty="0">
                <a:solidFill>
                  <a:schemeClr val="tx1">
                    <a:lumMod val="85000"/>
                    <a:lumOff val="15000"/>
                  </a:schemeClr>
                </a:solidFill>
                <a:latin typeface="Arial" panose="020B0604020202020204" pitchFamily="34" charset="0"/>
                <a:ea typeface="Calibri" panose="020F0502020204030204" pitchFamily="34" charset="0"/>
                <a:cs typeface="Arial" panose="020B0604020202020204" pitchFamily="34" charset="0"/>
              </a:rPr>
              <a:t>[Accessed on 02/07/2018].</a:t>
            </a:r>
          </a:p>
          <a:p>
            <a:pPr>
              <a:spcAft>
                <a:spcPts val="0"/>
              </a:spcAft>
            </a:pPr>
            <a:endParaRPr lang="en-ZA" sz="1600" dirty="0">
              <a:solidFill>
                <a:schemeClr val="tx1">
                  <a:lumMod val="85000"/>
                  <a:lumOff val="15000"/>
                </a:schemeClr>
              </a:solidFill>
              <a:latin typeface="Arial" panose="020B0604020202020204" pitchFamily="34" charset="0"/>
              <a:ea typeface="Calibri" panose="020F0502020204030204" pitchFamily="34" charset="0"/>
              <a:cs typeface="Arial" panose="020B0604020202020204" pitchFamily="34" charset="0"/>
            </a:endParaRPr>
          </a:p>
          <a:p>
            <a:pPr>
              <a:spcAft>
                <a:spcPts val="0"/>
              </a:spcAft>
            </a:pPr>
            <a:r>
              <a:rPr lang="en-ZA" sz="1600" dirty="0">
                <a:latin typeface="Arial" panose="020B0604020202020204" pitchFamily="34" charset="0"/>
                <a:ea typeface="Calibri" panose="020F0502020204030204" pitchFamily="34" charset="0"/>
                <a:cs typeface="Arial" panose="020B0604020202020204" pitchFamily="34" charset="0"/>
              </a:rPr>
              <a:t>Barnet, M. (2011), </a:t>
            </a:r>
            <a:r>
              <a:rPr lang="en-ZA" sz="1600" i="1" dirty="0">
                <a:latin typeface="Arial" panose="020B0604020202020204" pitchFamily="34" charset="0"/>
                <a:ea typeface="Calibri" panose="020F0502020204030204" pitchFamily="34" charset="0"/>
                <a:cs typeface="Arial" panose="020B0604020202020204" pitchFamily="34" charset="0"/>
              </a:rPr>
              <a:t>The only way is Ethics</a:t>
            </a:r>
            <a:r>
              <a:rPr lang="en-ZA" sz="1600" dirty="0">
                <a:latin typeface="Arial" panose="020B0604020202020204" pitchFamily="34" charset="0"/>
                <a:ea typeface="Calibri" panose="020F0502020204030204" pitchFamily="34" charset="0"/>
                <a:cs typeface="Arial" panose="020B0604020202020204" pitchFamily="34" charset="0"/>
              </a:rPr>
              <a:t>, Available online;    </a:t>
            </a:r>
          </a:p>
          <a:p>
            <a:pPr>
              <a:spcAft>
                <a:spcPts val="0"/>
              </a:spcAft>
            </a:pPr>
            <a:r>
              <a:rPr lang="en-ZA" sz="1600" dirty="0">
                <a:latin typeface="Arial" panose="020B0604020202020204" pitchFamily="34" charset="0"/>
                <a:ea typeface="Calibri" panose="020F0502020204030204" pitchFamily="34" charset="0"/>
                <a:cs typeface="Arial" panose="020B0604020202020204" pitchFamily="34" charset="0"/>
              </a:rPr>
              <a:t>        </a:t>
            </a:r>
            <a:r>
              <a:rPr lang="en-ZA" sz="1600" dirty="0">
                <a:solidFill>
                  <a:srgbClr val="0563C1"/>
                </a:solidFill>
                <a:latin typeface="Arial" panose="020B0604020202020204" pitchFamily="34" charset="0"/>
                <a:ea typeface="Calibri" panose="020F0502020204030204" pitchFamily="34" charset="0"/>
                <a:cs typeface="Arial" panose="020B0604020202020204" pitchFamily="34" charset="0"/>
                <a:hlinkClick r:id="rId3"/>
              </a:rPr>
              <a:t>https://www.marketingweek.com/2011/08/04/the-only-	way-	is-	ethics/</a:t>
            </a:r>
            <a:r>
              <a:rPr lang="en-ZA" sz="1600" dirty="0">
                <a:latin typeface="Arial" panose="020B0604020202020204" pitchFamily="34" charset="0"/>
                <a:ea typeface="Calibri" panose="020F0502020204030204" pitchFamily="34" charset="0"/>
                <a:cs typeface="Arial" panose="020B0604020202020204" pitchFamily="34" charset="0"/>
              </a:rPr>
              <a:t>. [Accessed on 	2/07/2018]</a:t>
            </a:r>
          </a:p>
          <a:p>
            <a:pPr>
              <a:spcAft>
                <a:spcPts val="0"/>
              </a:spcAft>
            </a:pPr>
            <a:endParaRPr lang="en-ZA" sz="1600" dirty="0">
              <a:latin typeface="Arial" panose="020B0604020202020204" pitchFamily="34" charset="0"/>
              <a:ea typeface="Calibri" panose="020F0502020204030204" pitchFamily="34" charset="0"/>
              <a:cs typeface="Arial" panose="020B0604020202020204" pitchFamily="34" charset="0"/>
            </a:endParaRPr>
          </a:p>
          <a:p>
            <a:r>
              <a:rPr lang="en-ZA" sz="1600" dirty="0">
                <a:solidFill>
                  <a:srgbClr val="262626"/>
                </a:solidFill>
                <a:latin typeface="Arial" panose="020B0604020202020204" pitchFamily="34" charset="0"/>
                <a:ea typeface="Calibri" panose="020F0502020204030204" pitchFamily="34" charset="0"/>
                <a:cs typeface="Arial" panose="020B0604020202020204" pitchFamily="34" charset="0"/>
              </a:rPr>
              <a:t>Barnett, M. (2013), </a:t>
            </a:r>
            <a:r>
              <a:rPr lang="en-ZA" sz="1600" i="1" dirty="0">
                <a:solidFill>
                  <a:srgbClr val="262626"/>
                </a:solidFill>
                <a:latin typeface="Arial" panose="020B0604020202020204" pitchFamily="34" charset="0"/>
                <a:ea typeface="Calibri" panose="020F0502020204030204" pitchFamily="34" charset="0"/>
                <a:cs typeface="Arial" panose="020B0604020202020204" pitchFamily="34" charset="0"/>
              </a:rPr>
              <a:t>Corporate Social Responsibility: Power to the 	People</a:t>
            </a:r>
            <a:r>
              <a:rPr lang="en-ZA" sz="1600" dirty="0">
                <a:solidFill>
                  <a:srgbClr val="262626"/>
                </a:solidFill>
                <a:latin typeface="Arial" panose="020B0604020202020204" pitchFamily="34" charset="0"/>
                <a:ea typeface="Calibri" panose="020F0502020204030204" pitchFamily="34" charset="0"/>
                <a:cs typeface="Arial" panose="020B0604020202020204" pitchFamily="34" charset="0"/>
              </a:rPr>
              <a:t>; Available online; 	</a:t>
            </a:r>
            <a:r>
              <a:rPr lang="en-ZA" sz="1600" u="sng" dirty="0">
                <a:solidFill>
                  <a:srgbClr val="0563C1"/>
                </a:solidFill>
                <a:latin typeface="Arial" panose="020B0604020202020204" pitchFamily="34" charset="0"/>
                <a:ea typeface="Calibri" panose="020F0502020204030204" pitchFamily="34" charset="0"/>
                <a:cs typeface="Arial" panose="020B0604020202020204" pitchFamily="34" charset="0"/>
                <a:hlinkClick r:id="rId4"/>
              </a:rPr>
              <a:t>https://www.marketingweek.com/2013/05/29/corporate-social-responsibility-power-to-the-	people/</a:t>
            </a:r>
            <a:r>
              <a:rPr lang="en-ZA" sz="1600" u="sng" dirty="0">
                <a:solidFill>
                  <a:srgbClr val="0563C1"/>
                </a:solidFill>
                <a:latin typeface="Arial" panose="020B0604020202020204" pitchFamily="34" charset="0"/>
                <a:ea typeface="Calibri" panose="020F0502020204030204" pitchFamily="34" charset="0"/>
                <a:cs typeface="Arial" panose="020B0604020202020204" pitchFamily="34" charset="0"/>
              </a:rPr>
              <a:t>.</a:t>
            </a:r>
            <a:r>
              <a:rPr lang="en-ZA" sz="1600" u="sng" dirty="0">
                <a:latin typeface="Arial" panose="020B0604020202020204" pitchFamily="34" charset="0"/>
                <a:ea typeface="Calibri" panose="020F0502020204030204" pitchFamily="34" charset="0"/>
                <a:cs typeface="Arial" panose="020B0604020202020204" pitchFamily="34" charset="0"/>
              </a:rPr>
              <a:t> </a:t>
            </a:r>
            <a:r>
              <a:rPr lang="en-ZA" sz="1600" dirty="0">
                <a:latin typeface="Arial" panose="020B0604020202020204" pitchFamily="34" charset="0"/>
                <a:ea typeface="Calibri" panose="020F0502020204030204" pitchFamily="34" charset="0"/>
                <a:cs typeface="Arial" panose="020B0604020202020204" pitchFamily="34" charset="0"/>
              </a:rPr>
              <a:t>[Accessed on 02/07/2018].</a:t>
            </a:r>
          </a:p>
          <a:p>
            <a:pPr>
              <a:spcAft>
                <a:spcPts val="0"/>
              </a:spcAft>
            </a:pPr>
            <a:endParaRPr lang="en-ZA" sz="1600" dirty="0">
              <a:latin typeface="Arial" panose="020B0604020202020204" pitchFamily="34" charset="0"/>
              <a:ea typeface="Calibri" panose="020F0502020204030204" pitchFamily="34" charset="0"/>
              <a:cs typeface="Arial" panose="020B0604020202020204" pitchFamily="34" charset="0"/>
            </a:endParaRPr>
          </a:p>
          <a:p>
            <a:r>
              <a:rPr lang="en-ZA" sz="1600" dirty="0">
                <a:latin typeface="Arial" panose="020B0604020202020204" pitchFamily="34" charset="0"/>
                <a:ea typeface="Calibri" panose="020F0502020204030204" pitchFamily="34" charset="0"/>
                <a:cs typeface="Arial" panose="020B0604020202020204" pitchFamily="34" charset="0"/>
              </a:rPr>
              <a:t>Carroll, A.B. (1970), </a:t>
            </a:r>
            <a:r>
              <a:rPr lang="en-ZA" sz="1600" i="1" dirty="0">
                <a:latin typeface="Arial" panose="020B0604020202020204" pitchFamily="34" charset="0"/>
                <a:ea typeface="Calibri" panose="020F0502020204030204" pitchFamily="34" charset="0"/>
                <a:cs typeface="Arial" panose="020B0604020202020204" pitchFamily="34" charset="0"/>
              </a:rPr>
              <a:t>A three-dimensional conceptual model of corporate performance. </a:t>
            </a:r>
            <a:r>
              <a:rPr lang="en-ZA" sz="1600" dirty="0">
                <a:latin typeface="Arial" panose="020B0604020202020204" pitchFamily="34" charset="0"/>
                <a:ea typeface="Calibri" panose="020F0502020204030204" pitchFamily="34" charset="0"/>
                <a:cs typeface="Arial" panose="020B0604020202020204" pitchFamily="34" charset="0"/>
              </a:rPr>
              <a:t>The 	Academy 	of Management Review, 4(4), 497-	505.</a:t>
            </a:r>
          </a:p>
          <a:p>
            <a:pPr marL="457200" indent="-457200">
              <a:lnSpc>
                <a:spcPct val="107000"/>
              </a:lnSpc>
              <a:spcAft>
                <a:spcPts val="800"/>
              </a:spcAft>
            </a:pPr>
            <a:endParaRPr lang="en-ZA" sz="1200" dirty="0">
              <a:solidFill>
                <a:schemeClr val="tx1">
                  <a:lumMod val="85000"/>
                  <a:lumOff val="15000"/>
                </a:schemeClr>
              </a:solidFill>
              <a:latin typeface="Calibri" panose="020F0502020204030204" pitchFamily="34" charset="0"/>
              <a:ea typeface="Calibri" panose="020F0502020204030204" pitchFamily="34" charset="0"/>
              <a:cs typeface="Times New Roman" panose="02020603050405020304" pitchFamily="18" charset="0"/>
            </a:endParaRPr>
          </a:p>
          <a:p>
            <a:pPr marL="457200" indent="-457200">
              <a:lnSpc>
                <a:spcPct val="107000"/>
              </a:lnSpc>
              <a:spcAft>
                <a:spcPts val="800"/>
              </a:spcAft>
            </a:pPr>
            <a:endParaRPr lang="en-ZA" sz="1200" dirty="0">
              <a:solidFill>
                <a:schemeClr val="tx1">
                  <a:lumMod val="85000"/>
                  <a:lumOff val="15000"/>
                </a:schemeClr>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93933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ZA" dirty="0"/>
              <a:t>Judith </a:t>
            </a:r>
            <a:r>
              <a:rPr lang="en-ZA" dirty="0" err="1"/>
              <a:t>Nthere</a:t>
            </a:r>
            <a:r>
              <a:rPr lang="en-ZA" dirty="0"/>
              <a:t> Marketing Management SBMA7102D. 6 July 2018. in agreement with  </a:t>
            </a:r>
            <a:r>
              <a:rPr lang="en-ZA" dirty="0" err="1"/>
              <a:t>Dr.</a:t>
            </a:r>
            <a:r>
              <a:rPr lang="en-ZA" dirty="0"/>
              <a:t> Huw Thomas, Tutor.  </a:t>
            </a:r>
            <a:endParaRPr lang="en-US" dirty="0"/>
          </a:p>
        </p:txBody>
      </p:sp>
      <p:sp>
        <p:nvSpPr>
          <p:cNvPr id="3" name="Rectangle 2"/>
          <p:cNvSpPr/>
          <p:nvPr/>
        </p:nvSpPr>
        <p:spPr>
          <a:xfrm>
            <a:off x="972458" y="160594"/>
            <a:ext cx="8418286" cy="6863417"/>
          </a:xfrm>
          <a:prstGeom prst="rect">
            <a:avLst/>
          </a:prstGeom>
        </p:spPr>
        <p:txBody>
          <a:bodyPr wrap="square">
            <a:spAutoFit/>
          </a:bodyPr>
          <a:lstStyle/>
          <a:p>
            <a:pPr>
              <a:spcAft>
                <a:spcPts val="0"/>
              </a:spcAft>
            </a:pPr>
            <a:endParaRPr lang="en-ZA" sz="1200" u="sng"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en-ZA" sz="1200" u="sng"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ZA" sz="1600" u="sng" dirty="0">
                <a:latin typeface="Arial" panose="020B0604020202020204" pitchFamily="34" charset="0"/>
                <a:ea typeface="Calibri" panose="020F0502020204030204" pitchFamily="34" charset="0"/>
                <a:cs typeface="Arial" panose="020B0604020202020204" pitchFamily="34" charset="0"/>
              </a:rPr>
              <a:t>References.</a:t>
            </a:r>
            <a:endParaRPr lang="en-ZA" sz="1600" dirty="0">
              <a:latin typeface="Arial" panose="020B0604020202020204" pitchFamily="34" charset="0"/>
              <a:ea typeface="Calibri" panose="020F0502020204030204" pitchFamily="34" charset="0"/>
              <a:cs typeface="Arial" panose="020B0604020202020204" pitchFamily="34" charset="0"/>
            </a:endParaRPr>
          </a:p>
          <a:p>
            <a:pPr>
              <a:spcAft>
                <a:spcPts val="0"/>
              </a:spcAft>
            </a:pPr>
            <a:r>
              <a:rPr lang="en-ZA" sz="1600" dirty="0">
                <a:latin typeface="Arial" panose="020B0604020202020204" pitchFamily="34" charset="0"/>
                <a:ea typeface="Calibri" panose="020F0502020204030204" pitchFamily="34" charset="0"/>
                <a:cs typeface="Arial" panose="020B0604020202020204" pitchFamily="34" charset="0"/>
              </a:rPr>
              <a:t> </a:t>
            </a:r>
          </a:p>
          <a:p>
            <a:r>
              <a:rPr lang="en-ZA" sz="1600" dirty="0">
                <a:latin typeface="Arial" panose="020B0604020202020204" pitchFamily="34" charset="0"/>
                <a:ea typeface="Calibri" panose="020F0502020204030204" pitchFamily="34" charset="0"/>
                <a:cs typeface="Arial" panose="020B0604020202020204" pitchFamily="34" charset="0"/>
              </a:rPr>
              <a:t> Cho, M. </a:t>
            </a:r>
            <a:r>
              <a:rPr lang="en-ZA" sz="1600" dirty="0" err="1">
                <a:latin typeface="Arial" panose="020B0604020202020204" pitchFamily="34" charset="0"/>
                <a:ea typeface="Calibri" panose="020F0502020204030204" pitchFamily="34" charset="0"/>
                <a:cs typeface="Arial" panose="020B0604020202020204" pitchFamily="34" charset="0"/>
              </a:rPr>
              <a:t>Furey</a:t>
            </a:r>
            <a:r>
              <a:rPr lang="en-ZA" sz="1600" dirty="0">
                <a:latin typeface="Arial" panose="020B0604020202020204" pitchFamily="34" charset="0"/>
                <a:ea typeface="Calibri" panose="020F0502020204030204" pitchFamily="34" charset="0"/>
                <a:cs typeface="Arial" panose="020B0604020202020204" pitchFamily="34" charset="0"/>
              </a:rPr>
              <a:t> L.D. &amp; Mohr, T. (2017), </a:t>
            </a:r>
            <a:r>
              <a:rPr lang="en-ZA" sz="1600" i="1" dirty="0">
                <a:latin typeface="Arial" panose="020B0604020202020204" pitchFamily="34" charset="0"/>
                <a:ea typeface="Calibri" panose="020F0502020204030204" pitchFamily="34" charset="0"/>
                <a:cs typeface="Arial" panose="020B0604020202020204" pitchFamily="34" charset="0"/>
              </a:rPr>
              <a:t>Communicating Corporate 	Social Responsibility 	on Social 	Media: Strategies, 	Stakeholders, and Public Engagement on 	Corporate 	Facebook</a:t>
            </a:r>
            <a:r>
              <a:rPr lang="en-ZA" sz="1600" dirty="0">
                <a:latin typeface="Arial" panose="020B0604020202020204" pitchFamily="34" charset="0"/>
                <a:ea typeface="Calibri" panose="020F0502020204030204" pitchFamily="34" charset="0"/>
                <a:cs typeface="Arial" panose="020B0604020202020204" pitchFamily="34" charset="0"/>
              </a:rPr>
              <a:t>; Available online on,  	</a:t>
            </a:r>
            <a:r>
              <a:rPr lang="en-ZA" sz="1600" dirty="0">
                <a:latin typeface="Arial" panose="020B0604020202020204" pitchFamily="34" charset="0"/>
                <a:ea typeface="Calibri" panose="020F0502020204030204" pitchFamily="34" charset="0"/>
                <a:cs typeface="Arial" panose="020B0604020202020204" pitchFamily="34" charset="0"/>
                <a:hlinkClick r:id="rId2"/>
              </a:rPr>
              <a:t>http://journals.sagepub.com/doi/pdf/10.1177/2329490616663708</a:t>
            </a:r>
            <a:r>
              <a:rPr lang="en-ZA" sz="1600" dirty="0">
                <a:latin typeface="Arial" panose="020B0604020202020204" pitchFamily="34" charset="0"/>
                <a:ea typeface="Calibri" panose="020F0502020204030204" pitchFamily="34" charset="0"/>
                <a:cs typeface="Arial" panose="020B0604020202020204" pitchFamily="34" charset="0"/>
              </a:rPr>
              <a:t>.  	[Accessed 	on 5/07/2018].</a:t>
            </a:r>
          </a:p>
          <a:p>
            <a:endParaRPr lang="en-ZA" sz="1600" dirty="0">
              <a:latin typeface="Arial" panose="020B0604020202020204" pitchFamily="34" charset="0"/>
              <a:ea typeface="Calibri" panose="020F0502020204030204" pitchFamily="34" charset="0"/>
              <a:cs typeface="Arial" panose="020B0604020202020204" pitchFamily="34" charset="0"/>
            </a:endParaRPr>
          </a:p>
          <a:p>
            <a:r>
              <a:rPr lang="en-ZA" sz="1600" dirty="0">
                <a:latin typeface="Arial" panose="020B0604020202020204" pitchFamily="34" charset="0"/>
                <a:ea typeface="Calibri" panose="020F0502020204030204" pitchFamily="34" charset="0"/>
                <a:cs typeface="Arial" panose="020B0604020202020204" pitchFamily="34" charset="0"/>
              </a:rPr>
              <a:t>Coombs, W.T., &amp; Holladay, S.J. (2012). Managing corporate responsibility: A 	communication approach. Malden, MA: Wiley-Blackwell.  </a:t>
            </a:r>
          </a:p>
          <a:p>
            <a:pPr>
              <a:spcAft>
                <a:spcPts val="0"/>
              </a:spcAft>
            </a:pPr>
            <a:endParaRPr lang="en-ZA" sz="1600" dirty="0">
              <a:solidFill>
                <a:schemeClr val="tx1">
                  <a:lumMod val="85000"/>
                  <a:lumOff val="15000"/>
                </a:schemeClr>
              </a:solidFill>
              <a:latin typeface="Arial" panose="020B0604020202020204" pitchFamily="34" charset="0"/>
              <a:ea typeface="Calibri" panose="020F0502020204030204" pitchFamily="34" charset="0"/>
              <a:cs typeface="Arial" panose="020B0604020202020204" pitchFamily="34" charset="0"/>
            </a:endParaRPr>
          </a:p>
          <a:p>
            <a:r>
              <a:rPr lang="en-ZA" sz="1600" dirty="0">
                <a:latin typeface="Arial" panose="020B0604020202020204" pitchFamily="34" charset="0"/>
                <a:ea typeface="Calibri" panose="020F0502020204030204" pitchFamily="34" charset="0"/>
                <a:cs typeface="Arial" panose="020B0604020202020204" pitchFamily="34" charset="0"/>
              </a:rPr>
              <a:t>Corporate Social Responsibility (CSR) (No date) 	</a:t>
            </a:r>
            <a:r>
              <a:rPr lang="en-ZA" sz="1600" u="sng" dirty="0">
                <a:solidFill>
                  <a:srgbClr val="0563C1"/>
                </a:solidFill>
                <a:latin typeface="Arial" panose="020B0604020202020204" pitchFamily="34" charset="0"/>
                <a:ea typeface="Times New Roman" panose="02020603050405020304" pitchFamily="18" charset="0"/>
                <a:cs typeface="Arial" panose="020B0604020202020204" pitchFamily="34" charset="0"/>
                <a:hlinkClick r:id="rId3"/>
              </a:rPr>
              <a:t>https://ec.europa.eu/growth/industry/corporate-social-responsibility_en</a:t>
            </a:r>
            <a:r>
              <a:rPr lang="en-ZA"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[Accessed 	on 03/07/2018).  </a:t>
            </a:r>
          </a:p>
          <a:p>
            <a:endParaRPr lang="en-ZA" sz="160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r>
              <a:rPr lang="en-ZA"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Friedman, T.L. (2006). The world is flat: A brief history of the twenty-first 	century (Rev. 	ed.). New York, NY: Farrar, Strauss and Giroux. </a:t>
            </a:r>
          </a:p>
          <a:p>
            <a:endParaRPr lang="en-ZA" sz="1600" dirty="0">
              <a:latin typeface="Arial" panose="020B0604020202020204" pitchFamily="34" charset="0"/>
              <a:ea typeface="Calibri" panose="020F0502020204030204" pitchFamily="34" charset="0"/>
              <a:cs typeface="Arial" panose="020B0604020202020204" pitchFamily="34" charset="0"/>
            </a:endParaRPr>
          </a:p>
          <a:p>
            <a:r>
              <a:rPr lang="en-ZA" sz="1600" dirty="0">
                <a:latin typeface="Arial" panose="020B0604020202020204" pitchFamily="34" charset="0"/>
                <a:ea typeface="Calibri" panose="020F0502020204030204" pitchFamily="34" charset="0"/>
                <a:cs typeface="Arial" panose="020B0604020202020204" pitchFamily="34" charset="0"/>
              </a:rPr>
              <a:t>Hobbs, T. (2017). </a:t>
            </a:r>
            <a:r>
              <a:rPr lang="en-ZA" sz="1600" i="1" dirty="0">
                <a:latin typeface="Arial" panose="020B0604020202020204" pitchFamily="34" charset="0"/>
                <a:ea typeface="Calibri" panose="020F0502020204030204" pitchFamily="34" charset="0"/>
                <a:cs typeface="Arial" panose="020B0604020202020204" pitchFamily="34" charset="0"/>
              </a:rPr>
              <a:t>M&amp;S on how Marks and Spencer can turn 	sustainability into a success</a:t>
            </a:r>
            <a:r>
              <a:rPr lang="en-ZA" sz="1600" dirty="0">
                <a:latin typeface="Arial" panose="020B0604020202020204" pitchFamily="34" charset="0"/>
                <a:ea typeface="Calibri" panose="020F0502020204030204" pitchFamily="34" charset="0"/>
                <a:cs typeface="Arial" panose="020B0604020202020204" pitchFamily="34" charset="0"/>
              </a:rPr>
              <a:t>; 	Available online, </a:t>
            </a:r>
            <a:r>
              <a:rPr lang="en-ZA" sz="1600" dirty="0">
                <a:solidFill>
                  <a:srgbClr val="0563C1"/>
                </a:solidFill>
                <a:latin typeface="Arial" panose="020B0604020202020204" pitchFamily="34" charset="0"/>
                <a:ea typeface="Calibri" panose="020F0502020204030204" pitchFamily="34" charset="0"/>
                <a:cs typeface="Arial" panose="020B0604020202020204" pitchFamily="34" charset="0"/>
                <a:hlinkClick r:id="rId4"/>
              </a:rPr>
              <a:t>https://www.marketingweek.com/2017/12/13/marks-and-spencer-</a:t>
            </a:r>
            <a:r>
              <a:rPr lang="en-ZA" sz="1600" u="sng" dirty="0">
                <a:solidFill>
                  <a:srgbClr val="0563C1"/>
                </a:solidFill>
                <a:latin typeface="Arial" panose="020B0604020202020204" pitchFamily="34" charset="0"/>
                <a:ea typeface="Calibri" panose="020F0502020204030204" pitchFamily="34" charset="0"/>
                <a:cs typeface="Arial" panose="020B0604020202020204" pitchFamily="34" charset="0"/>
                <a:hlinkClick r:id="rId4"/>
              </a:rPr>
              <a:t>	sustainability-new-research/</a:t>
            </a:r>
            <a:r>
              <a:rPr lang="en-ZA" sz="1600" dirty="0">
                <a:latin typeface="Arial" panose="020B0604020202020204" pitchFamily="34" charset="0"/>
                <a:ea typeface="Calibri" panose="020F0502020204030204" pitchFamily="34" charset="0"/>
                <a:cs typeface="Arial" panose="020B0604020202020204" pitchFamily="34" charset="0"/>
              </a:rPr>
              <a:t>. [Accessed on 31/06/2018]. </a:t>
            </a:r>
          </a:p>
          <a:p>
            <a:pPr>
              <a:spcAft>
                <a:spcPts val="0"/>
              </a:spcAft>
            </a:pPr>
            <a:endParaRPr lang="en-ZA" sz="1600" dirty="0">
              <a:solidFill>
                <a:schemeClr val="tx1">
                  <a:lumMod val="85000"/>
                  <a:lumOff val="15000"/>
                </a:schemeClr>
              </a:solidFill>
              <a:latin typeface="Arial" panose="020B0604020202020204" pitchFamily="34" charset="0"/>
              <a:ea typeface="Calibri" panose="020F0502020204030204" pitchFamily="34" charset="0"/>
              <a:cs typeface="Arial" panose="020B0604020202020204" pitchFamily="34" charset="0"/>
            </a:endParaRPr>
          </a:p>
          <a:p>
            <a:pPr>
              <a:spcAft>
                <a:spcPts val="0"/>
              </a:spcAft>
            </a:pPr>
            <a:endParaRPr lang="en-ZA" sz="1600" dirty="0">
              <a:latin typeface="Arial" panose="020B0604020202020204" pitchFamily="34" charset="0"/>
              <a:ea typeface="Calibri" panose="020F0502020204030204" pitchFamily="34" charset="0"/>
              <a:cs typeface="Arial" panose="020B0604020202020204" pitchFamily="34" charset="0"/>
            </a:endParaRPr>
          </a:p>
          <a:p>
            <a:pPr>
              <a:spcAft>
                <a:spcPts val="0"/>
              </a:spcAft>
            </a:pPr>
            <a:endParaRPr lang="en-ZA" sz="1600" dirty="0">
              <a:latin typeface="Arial" panose="020B0604020202020204" pitchFamily="34" charset="0"/>
              <a:ea typeface="Calibri" panose="020F0502020204030204" pitchFamily="34" charset="0"/>
              <a:cs typeface="Arial" panose="020B0604020202020204" pitchFamily="34" charset="0"/>
            </a:endParaRPr>
          </a:p>
          <a:p>
            <a:r>
              <a:rPr lang="en-ZA" sz="1600" dirty="0">
                <a:latin typeface="Arial" panose="020B0604020202020204" pitchFamily="34" charset="0"/>
                <a:ea typeface="Calibri" panose="020F0502020204030204" pitchFamily="34" charset="0"/>
                <a:cs typeface="Arial" panose="020B0604020202020204" pitchFamily="34" charset="0"/>
              </a:rPr>
              <a:t> </a:t>
            </a:r>
            <a:endParaRPr lang="en-ZA" sz="12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73205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ZA" dirty="0"/>
              <a:t>Judith </a:t>
            </a:r>
            <a:r>
              <a:rPr lang="en-ZA" dirty="0" err="1"/>
              <a:t>Nthere</a:t>
            </a:r>
            <a:r>
              <a:rPr lang="en-ZA" dirty="0"/>
              <a:t> Marketing Management SBMA7102D. 6 July 2018. in agreement with  </a:t>
            </a:r>
            <a:r>
              <a:rPr lang="en-ZA" dirty="0" err="1"/>
              <a:t>Dr.</a:t>
            </a:r>
            <a:r>
              <a:rPr lang="en-ZA" dirty="0"/>
              <a:t> Huw Thomas, Tutor.  </a:t>
            </a:r>
            <a:endParaRPr lang="en-US" dirty="0"/>
          </a:p>
        </p:txBody>
      </p:sp>
      <p:sp>
        <p:nvSpPr>
          <p:cNvPr id="3" name="Rectangle 2"/>
          <p:cNvSpPr/>
          <p:nvPr/>
        </p:nvSpPr>
        <p:spPr>
          <a:xfrm>
            <a:off x="348343" y="451513"/>
            <a:ext cx="8795657" cy="7388176"/>
          </a:xfrm>
          <a:prstGeom prst="rect">
            <a:avLst/>
          </a:prstGeom>
        </p:spPr>
        <p:txBody>
          <a:bodyPr wrap="square">
            <a:spAutoFit/>
          </a:bodyPr>
          <a:lstStyle/>
          <a:p>
            <a:pPr marL="450215" indent="-450215">
              <a:lnSpc>
                <a:spcPct val="107000"/>
              </a:lnSpc>
              <a:spcAft>
                <a:spcPts val="800"/>
              </a:spcAft>
            </a:pPr>
            <a:r>
              <a:rPr lang="en-ZA" sz="1600" u="sng" dirty="0">
                <a:solidFill>
                  <a:srgbClr val="0D0D0D"/>
                </a:solidFill>
                <a:latin typeface="Arial" panose="020B0604020202020204" pitchFamily="34" charset="0"/>
                <a:ea typeface="Calibri" panose="020F0502020204030204" pitchFamily="34" charset="0"/>
                <a:cs typeface="Arial" panose="020B0604020202020204" pitchFamily="34" charset="0"/>
              </a:rPr>
              <a:t>References.</a:t>
            </a:r>
            <a:endParaRPr lang="en-ZA" sz="1600" u="sng" dirty="0">
              <a:solidFill>
                <a:srgbClr val="262626"/>
              </a:solidFill>
              <a:latin typeface="Arial" panose="020B0604020202020204" pitchFamily="34" charset="0"/>
              <a:ea typeface="Times New Roman" panose="02020603050405020304" pitchFamily="18" charset="0"/>
              <a:cs typeface="Arial" panose="020B0604020202020204" pitchFamily="34" charset="0"/>
            </a:endParaRPr>
          </a:p>
          <a:p>
            <a:pPr>
              <a:spcAft>
                <a:spcPts val="0"/>
              </a:spcAft>
            </a:pPr>
            <a:endParaRPr lang="en-ZA" sz="1600" dirty="0">
              <a:latin typeface="Arial" panose="020B0604020202020204" pitchFamily="34" charset="0"/>
              <a:ea typeface="Calibri" panose="020F0502020204030204" pitchFamily="34" charset="0"/>
              <a:cs typeface="Arial" panose="020B0604020202020204" pitchFamily="34" charset="0"/>
            </a:endParaRPr>
          </a:p>
          <a:p>
            <a:pPr>
              <a:spcAft>
                <a:spcPts val="0"/>
              </a:spcAft>
            </a:pPr>
            <a:r>
              <a:rPr lang="en-ZA" sz="1600" dirty="0">
                <a:latin typeface="Arial" panose="020B0604020202020204" pitchFamily="34" charset="0"/>
                <a:ea typeface="Calibri" panose="020F0502020204030204" pitchFamily="34" charset="0"/>
                <a:cs typeface="Arial" panose="020B0604020202020204" pitchFamily="34" charset="0"/>
              </a:rPr>
              <a:t> Hooley, G. </a:t>
            </a:r>
            <a:r>
              <a:rPr lang="en-ZA" sz="1600" dirty="0" err="1">
                <a:latin typeface="Arial" panose="020B0604020202020204" pitchFamily="34" charset="0"/>
                <a:ea typeface="Calibri" panose="020F0502020204030204" pitchFamily="34" charset="0"/>
                <a:cs typeface="Arial" panose="020B0604020202020204" pitchFamily="34" charset="0"/>
              </a:rPr>
              <a:t>Nicolaud</a:t>
            </a:r>
            <a:r>
              <a:rPr lang="en-ZA" sz="1600" dirty="0">
                <a:latin typeface="Arial" panose="020B0604020202020204" pitchFamily="34" charset="0"/>
                <a:ea typeface="Calibri" panose="020F0502020204030204" pitchFamily="34" charset="0"/>
                <a:cs typeface="Arial" panose="020B0604020202020204" pitchFamily="34" charset="0"/>
              </a:rPr>
              <a:t>, B. Piercy, N. Ruud, J. (2017), </a:t>
            </a:r>
            <a:r>
              <a:rPr lang="en-ZA" sz="1600" i="1" dirty="0">
                <a:latin typeface="Arial" panose="020B0604020202020204" pitchFamily="34" charset="0"/>
                <a:ea typeface="Calibri" panose="020F0502020204030204" pitchFamily="34" charset="0"/>
                <a:cs typeface="Arial" panose="020B0604020202020204" pitchFamily="34" charset="0"/>
              </a:rPr>
              <a:t>Marketing 	Strategy and 	Competitive 	Positioning</a:t>
            </a:r>
            <a:r>
              <a:rPr lang="en-ZA" sz="1600" dirty="0">
                <a:latin typeface="Arial" panose="020B0604020202020204" pitchFamily="34" charset="0"/>
                <a:ea typeface="Calibri" panose="020F0502020204030204" pitchFamily="34" charset="0"/>
                <a:cs typeface="Arial" panose="020B0604020202020204" pitchFamily="34" charset="0"/>
              </a:rPr>
              <a:t>, 6</a:t>
            </a:r>
            <a:r>
              <a:rPr lang="en-ZA" sz="1600" baseline="30000" dirty="0">
                <a:latin typeface="Arial" panose="020B0604020202020204" pitchFamily="34" charset="0"/>
                <a:ea typeface="Calibri" panose="020F0502020204030204" pitchFamily="34" charset="0"/>
                <a:cs typeface="Arial" panose="020B0604020202020204" pitchFamily="34" charset="0"/>
              </a:rPr>
              <a:t>th</a:t>
            </a:r>
            <a:r>
              <a:rPr lang="en-ZA" sz="1600" dirty="0">
                <a:latin typeface="Arial" panose="020B0604020202020204" pitchFamily="34" charset="0"/>
                <a:ea typeface="Calibri" panose="020F0502020204030204" pitchFamily="34" charset="0"/>
                <a:cs typeface="Arial" panose="020B0604020202020204" pitchFamily="34" charset="0"/>
              </a:rPr>
              <a:t> Ed. Pearson, </a:t>
            </a:r>
          </a:p>
          <a:p>
            <a:pPr>
              <a:spcAft>
                <a:spcPts val="0"/>
              </a:spcAft>
            </a:pPr>
            <a:r>
              <a:rPr lang="en-ZA" sz="1600" dirty="0">
                <a:latin typeface="Arial" panose="020B0604020202020204" pitchFamily="34" charset="0"/>
                <a:ea typeface="Calibri" panose="020F0502020204030204" pitchFamily="34" charset="0"/>
                <a:cs typeface="Arial" panose="020B0604020202020204" pitchFamily="34" charset="0"/>
              </a:rPr>
              <a:t>	(p, 462-477).</a:t>
            </a:r>
          </a:p>
          <a:p>
            <a:endParaRPr lang="en-ZA" sz="1600" dirty="0">
              <a:latin typeface="Arial" panose="020B0604020202020204" pitchFamily="34" charset="0"/>
              <a:ea typeface="Calibri" panose="020F0502020204030204" pitchFamily="34" charset="0"/>
              <a:cs typeface="Arial" panose="020B0604020202020204" pitchFamily="34" charset="0"/>
            </a:endParaRPr>
          </a:p>
          <a:p>
            <a:r>
              <a:rPr lang="en-ZA" sz="1600" dirty="0">
                <a:latin typeface="Arial" panose="020B0604020202020204" pitchFamily="34" charset="0"/>
                <a:ea typeface="Calibri" panose="020F0502020204030204" pitchFamily="34" charset="0"/>
                <a:cs typeface="Arial" panose="020B0604020202020204" pitchFamily="34" charset="0"/>
              </a:rPr>
              <a:t>Jones, M.C. (2016), </a:t>
            </a:r>
            <a:r>
              <a:rPr lang="en-ZA" sz="1600" i="1" dirty="0">
                <a:latin typeface="Arial" panose="020B0604020202020204" pitchFamily="34" charset="0"/>
                <a:ea typeface="Calibri" panose="020F0502020204030204" pitchFamily="34" charset="0"/>
                <a:cs typeface="Arial" panose="020B0604020202020204" pitchFamily="34" charset="0"/>
              </a:rPr>
              <a:t>Why perfecting corporate culture is the first step 	to nailing real 	time 	marketing</a:t>
            </a:r>
            <a:r>
              <a:rPr lang="en-ZA" sz="1600" dirty="0">
                <a:latin typeface="Arial" panose="020B0604020202020204" pitchFamily="34" charset="0"/>
                <a:ea typeface="Calibri" panose="020F0502020204030204" pitchFamily="34" charset="0"/>
                <a:cs typeface="Arial" panose="020B0604020202020204" pitchFamily="34" charset="0"/>
              </a:rPr>
              <a:t>; Available online; 	</a:t>
            </a:r>
            <a:r>
              <a:rPr lang="en-ZA" sz="1600" u="sng" dirty="0">
                <a:solidFill>
                  <a:srgbClr val="0563C1"/>
                </a:solidFill>
                <a:latin typeface="Arial" panose="020B0604020202020204" pitchFamily="34" charset="0"/>
                <a:ea typeface="Times New Roman" panose="02020603050405020304" pitchFamily="18" charset="0"/>
                <a:cs typeface="Arial" panose="020B0604020202020204" pitchFamily="34" charset="0"/>
                <a:hlinkClick r:id="rId2"/>
              </a:rPr>
              <a:t>https://www.marketingweek.com/2016/10/17/why-	perfecting-corporate-culture-I	s-the-first-step-to-nailing-real-time-marketing</a:t>
            </a:r>
            <a:r>
              <a:rPr lang="en-ZA" sz="1600" u="sng" dirty="0">
                <a:solidFill>
                  <a:srgbClr val="232323"/>
                </a:solidFill>
                <a:latin typeface="Arial" panose="020B0604020202020204" pitchFamily="34" charset="0"/>
                <a:ea typeface="Times New Roman" panose="02020603050405020304" pitchFamily="18" charset="0"/>
                <a:cs typeface="Arial" panose="020B0604020202020204" pitchFamily="34" charset="0"/>
              </a:rPr>
              <a:t>. </a:t>
            </a:r>
            <a:r>
              <a:rPr lang="en-ZA" sz="1600" dirty="0">
                <a:solidFill>
                  <a:srgbClr val="232323"/>
                </a:solidFill>
                <a:latin typeface="Arial" panose="020B0604020202020204" pitchFamily="34" charset="0"/>
                <a:ea typeface="Times New Roman" panose="02020603050405020304" pitchFamily="18" charset="0"/>
                <a:cs typeface="Arial" panose="020B0604020202020204" pitchFamily="34" charset="0"/>
              </a:rPr>
              <a:t>	[Accessed on 2/07/2018].</a:t>
            </a:r>
            <a:endParaRPr lang="en-ZA" sz="1600" dirty="0">
              <a:latin typeface="Arial" panose="020B0604020202020204" pitchFamily="34" charset="0"/>
              <a:ea typeface="Calibri" panose="020F0502020204030204" pitchFamily="34" charset="0"/>
              <a:cs typeface="Arial" panose="020B0604020202020204" pitchFamily="34" charset="0"/>
            </a:endParaRPr>
          </a:p>
          <a:p>
            <a:endParaRPr lang="en-ZA" sz="2000" dirty="0">
              <a:latin typeface="Arial" panose="020B0604020202020204" pitchFamily="34" charset="0"/>
              <a:ea typeface="Calibri" panose="020F0502020204030204" pitchFamily="34" charset="0"/>
              <a:cs typeface="Arial" panose="020B0604020202020204" pitchFamily="34" charset="0"/>
            </a:endParaRPr>
          </a:p>
          <a:p>
            <a:pPr algn="just"/>
            <a:r>
              <a:rPr lang="en-ZA" sz="1600" dirty="0">
                <a:latin typeface="Arial" panose="020B0604020202020204" pitchFamily="34" charset="0"/>
                <a:ea typeface="Calibri" panose="020F0502020204030204" pitchFamily="34" charset="0"/>
                <a:cs typeface="Arial" panose="020B0604020202020204" pitchFamily="34" charset="0"/>
              </a:rPr>
              <a:t>Kotler, P. Armstrong, G. Harris, LI.C. </a:t>
            </a:r>
            <a:r>
              <a:rPr lang="en-ZA" sz="1600" dirty="0" err="1">
                <a:latin typeface="Arial" panose="020B0604020202020204" pitchFamily="34" charset="0"/>
                <a:ea typeface="Calibri" panose="020F0502020204030204" pitchFamily="34" charset="0"/>
                <a:cs typeface="Arial" panose="020B0604020202020204" pitchFamily="34" charset="0"/>
              </a:rPr>
              <a:t>Piercy,N</a:t>
            </a:r>
            <a:r>
              <a:rPr lang="en-ZA" sz="1600" dirty="0">
                <a:latin typeface="Arial" panose="020B0604020202020204" pitchFamily="34" charset="0"/>
                <a:ea typeface="Calibri" panose="020F0502020204030204" pitchFamily="34" charset="0"/>
                <a:cs typeface="Arial" panose="020B0604020202020204" pitchFamily="34" charset="0"/>
              </a:rPr>
              <a:t>. (2017) </a:t>
            </a:r>
            <a:r>
              <a:rPr lang="en-ZA" sz="1600" i="1" dirty="0">
                <a:latin typeface="Arial" panose="020B0604020202020204" pitchFamily="34" charset="0"/>
                <a:ea typeface="Calibri" panose="020F0502020204030204" pitchFamily="34" charset="0"/>
                <a:cs typeface="Arial" panose="020B0604020202020204" pitchFamily="34" charset="0"/>
              </a:rPr>
              <a:t>Principles 	of Marketing,</a:t>
            </a:r>
            <a:r>
              <a:rPr lang="en-ZA" sz="1600" dirty="0">
                <a:latin typeface="Arial" panose="020B0604020202020204" pitchFamily="34" charset="0"/>
                <a:ea typeface="Calibri" panose="020F0502020204030204" pitchFamily="34" charset="0"/>
                <a:cs typeface="Arial" panose="020B0604020202020204" pitchFamily="34" charset="0"/>
              </a:rPr>
              <a:t> 7</a:t>
            </a:r>
            <a:r>
              <a:rPr lang="en-ZA" sz="1600" baseline="30000" dirty="0">
                <a:latin typeface="Arial" panose="020B0604020202020204" pitchFamily="34" charset="0"/>
                <a:ea typeface="Calibri" panose="020F0502020204030204" pitchFamily="34" charset="0"/>
                <a:cs typeface="Arial" panose="020B0604020202020204" pitchFamily="34" charset="0"/>
              </a:rPr>
              <a:t>th</a:t>
            </a:r>
            <a:r>
              <a:rPr lang="en-ZA" sz="1600" dirty="0">
                <a:latin typeface="Arial" panose="020B0604020202020204" pitchFamily="34" charset="0"/>
                <a:ea typeface="Calibri" panose="020F0502020204030204" pitchFamily="34" charset="0"/>
                <a:cs typeface="Arial" panose="020B0604020202020204" pitchFamily="34" charset="0"/>
              </a:rPr>
              <a:t> 	European ed. Pearson. </a:t>
            </a:r>
          </a:p>
          <a:p>
            <a:endParaRPr lang="en-ZA" sz="1600" dirty="0">
              <a:latin typeface="Arial" panose="020B0604020202020204" pitchFamily="34" charset="0"/>
              <a:ea typeface="Calibri" panose="020F0502020204030204" pitchFamily="34" charset="0"/>
              <a:cs typeface="Arial" panose="020B0604020202020204" pitchFamily="34" charset="0"/>
            </a:endParaRPr>
          </a:p>
          <a:p>
            <a:r>
              <a:rPr lang="en-ZA" sz="1600" dirty="0">
                <a:latin typeface="Arial" panose="020B0604020202020204" pitchFamily="34" charset="0"/>
                <a:ea typeface="Calibri" panose="020F0502020204030204" pitchFamily="34" charset="0"/>
                <a:cs typeface="Arial" panose="020B0604020202020204" pitchFamily="34" charset="0"/>
              </a:rPr>
              <a:t>Marketing Week (2004), </a:t>
            </a:r>
            <a:r>
              <a:rPr lang="en-ZA" sz="1600" i="1" dirty="0">
                <a:latin typeface="Arial" panose="020B0604020202020204" pitchFamily="34" charset="0"/>
                <a:ea typeface="Calibri" panose="020F0502020204030204" pitchFamily="34" charset="0"/>
                <a:cs typeface="Arial" panose="020B0604020202020204" pitchFamily="34" charset="0"/>
              </a:rPr>
              <a:t>CSR Message must be honest, ethical &amp; fair</a:t>
            </a:r>
            <a:r>
              <a:rPr lang="en-ZA" sz="1600" dirty="0">
                <a:latin typeface="Arial" panose="020B0604020202020204" pitchFamily="34" charset="0"/>
                <a:ea typeface="Calibri" panose="020F0502020204030204" pitchFamily="34" charset="0"/>
                <a:cs typeface="Arial" panose="020B0604020202020204" pitchFamily="34" charset="0"/>
              </a:rPr>
              <a:t>, Available online, 	</a:t>
            </a:r>
            <a:r>
              <a:rPr lang="en-ZA" sz="1600" dirty="0">
                <a:solidFill>
                  <a:srgbClr val="0563C1"/>
                </a:solidFill>
                <a:latin typeface="Arial" panose="020B0604020202020204" pitchFamily="34" charset="0"/>
                <a:ea typeface="Calibri" panose="020F0502020204030204" pitchFamily="34" charset="0"/>
                <a:cs typeface="Arial" panose="020B0604020202020204" pitchFamily="34" charset="0"/>
                <a:hlinkClick r:id="rId3"/>
              </a:rPr>
              <a:t>https://www.marketingweek.com/2004/02/26/csr-message-must-be-honest-	ethical-	and-fair</a:t>
            </a:r>
            <a:r>
              <a:rPr lang="en-ZA" sz="1600" u="sng" dirty="0">
                <a:solidFill>
                  <a:srgbClr val="0563C1"/>
                </a:solidFill>
                <a:latin typeface="Arial" panose="020B0604020202020204" pitchFamily="34" charset="0"/>
                <a:ea typeface="Calibri" panose="020F0502020204030204" pitchFamily="34" charset="0"/>
                <a:cs typeface="Arial" panose="020B0604020202020204" pitchFamily="34" charset="0"/>
                <a:hlinkClick r:id="rId3"/>
              </a:rPr>
              <a:t>/</a:t>
            </a:r>
            <a:r>
              <a:rPr lang="en-ZA" sz="1600" dirty="0">
                <a:latin typeface="Arial" panose="020B0604020202020204" pitchFamily="34" charset="0"/>
                <a:ea typeface="Calibri" panose="020F0502020204030204" pitchFamily="34" charset="0"/>
                <a:cs typeface="Arial" panose="020B0604020202020204" pitchFamily="34" charset="0"/>
              </a:rPr>
              <a:t>.  [Accessed on 3/07/2018).</a:t>
            </a:r>
          </a:p>
          <a:p>
            <a:endParaRPr lang="en-ZA" sz="1600" u="sng" dirty="0">
              <a:solidFill>
                <a:srgbClr val="262626"/>
              </a:solidFill>
              <a:latin typeface="Arial" panose="020B0604020202020204" pitchFamily="34" charset="0"/>
              <a:ea typeface="Times New Roman" panose="02020603050405020304" pitchFamily="18" charset="0"/>
              <a:cs typeface="Arial" panose="020B0604020202020204" pitchFamily="34" charset="0"/>
            </a:endParaRPr>
          </a:p>
          <a:p>
            <a:r>
              <a:rPr lang="en-ZA" sz="1600" dirty="0">
                <a:solidFill>
                  <a:srgbClr val="262626"/>
                </a:solidFill>
                <a:latin typeface="Arial" panose="020B0604020202020204" pitchFamily="34" charset="0"/>
                <a:ea typeface="Times New Roman" panose="02020603050405020304" pitchFamily="18" charset="0"/>
                <a:cs typeface="Arial" panose="020B0604020202020204" pitchFamily="34" charset="0"/>
              </a:rPr>
              <a:t>Menon, S. and Kahn, B.E. (2003).Corporate sponsorships of philanthropic activities: 	when 	do they impact perception of sponsor brand?. Journal of Consumer Psychology, 41, 	pp. 	847-855.</a:t>
            </a:r>
          </a:p>
          <a:p>
            <a:pPr marL="450215" indent="-450215">
              <a:spcAft>
                <a:spcPts val="0"/>
              </a:spcAft>
            </a:pPr>
            <a:endParaRPr lang="en-ZA" sz="1600" u="sng" dirty="0">
              <a:solidFill>
                <a:srgbClr val="262626"/>
              </a:solidFill>
              <a:latin typeface="Arial" panose="020B0604020202020204" pitchFamily="34" charset="0"/>
              <a:ea typeface="Times New Roman" panose="02020603050405020304" pitchFamily="18" charset="0"/>
              <a:cs typeface="Arial" panose="020B0604020202020204" pitchFamily="34" charset="0"/>
            </a:endParaRPr>
          </a:p>
          <a:p>
            <a:pPr marL="450215" indent="-450215">
              <a:spcAft>
                <a:spcPts val="0"/>
              </a:spcAft>
            </a:pPr>
            <a:endParaRPr lang="en-ZA" sz="1600" b="1" dirty="0">
              <a:solidFill>
                <a:srgbClr val="0563C1"/>
              </a:solidFill>
              <a:effectLst/>
              <a:latin typeface="Arial" panose="020B0604020202020204" pitchFamily="34" charset="0"/>
              <a:ea typeface="Calibri" panose="020F0502020204030204" pitchFamily="34" charset="0"/>
              <a:cs typeface="Arial" panose="020B0604020202020204" pitchFamily="34" charset="0"/>
            </a:endParaRPr>
          </a:p>
          <a:p>
            <a:pPr marL="450215" indent="-450215">
              <a:lnSpc>
                <a:spcPct val="107000"/>
              </a:lnSpc>
              <a:spcAft>
                <a:spcPts val="800"/>
              </a:spcAft>
            </a:pPr>
            <a:endParaRPr lang="en-ZA" sz="1600" dirty="0">
              <a:solidFill>
                <a:srgbClr val="0D0D0D"/>
              </a:solidFill>
              <a:latin typeface="Arial" panose="020B0604020202020204" pitchFamily="34" charset="0"/>
              <a:ea typeface="Calibri" panose="020F0502020204030204" pitchFamily="34" charset="0"/>
              <a:cs typeface="Arial" panose="020B0604020202020204" pitchFamily="34" charset="0"/>
            </a:endParaRPr>
          </a:p>
          <a:p>
            <a:pPr marL="450215" indent="-450215">
              <a:lnSpc>
                <a:spcPct val="107000"/>
              </a:lnSpc>
              <a:spcAft>
                <a:spcPts val="800"/>
              </a:spcAft>
            </a:pPr>
            <a:endParaRPr lang="en-ZA" sz="1200" dirty="0">
              <a:solidFill>
                <a:schemeClr val="tx1">
                  <a:lumMod val="85000"/>
                  <a:lumOff val="15000"/>
                </a:schemeClr>
              </a:solidFill>
              <a:latin typeface="Arial" panose="020B0604020202020204" pitchFamily="34" charset="0"/>
              <a:ea typeface="Calibri" panose="020F0502020204030204" pitchFamily="34" charset="0"/>
              <a:cs typeface="Arial" panose="020B0604020202020204" pitchFamily="34" charset="0"/>
            </a:endParaRPr>
          </a:p>
          <a:p>
            <a:pPr marL="450215" indent="-450215">
              <a:lnSpc>
                <a:spcPct val="107000"/>
              </a:lnSpc>
              <a:spcAft>
                <a:spcPts val="800"/>
              </a:spcAft>
            </a:pPr>
            <a:endParaRPr lang="en-ZA" sz="1200" dirty="0">
              <a:solidFill>
                <a:schemeClr val="tx1">
                  <a:lumMod val="85000"/>
                  <a:lumOff val="15000"/>
                </a:schemeClr>
              </a:solidFill>
              <a:latin typeface="Calibri" panose="020F0502020204030204" pitchFamily="34" charset="0"/>
              <a:ea typeface="Calibri" panose="020F0502020204030204" pitchFamily="34" charset="0"/>
              <a:cs typeface="Times New Roman" panose="02020603050405020304" pitchFamily="18" charset="0"/>
            </a:endParaRPr>
          </a:p>
          <a:p>
            <a:pPr marL="450215" indent="-450215">
              <a:lnSpc>
                <a:spcPct val="107000"/>
              </a:lnSpc>
              <a:spcAft>
                <a:spcPts val="800"/>
              </a:spcAft>
            </a:pPr>
            <a:endParaRPr lang="en-ZA" sz="1200" dirty="0">
              <a:solidFill>
                <a:schemeClr val="tx1">
                  <a:lumMod val="85000"/>
                  <a:lumOff val="15000"/>
                </a:schemeClr>
              </a:solidFill>
              <a:latin typeface="Calibri" panose="020F0502020204030204" pitchFamily="34" charset="0"/>
              <a:ea typeface="Calibri" panose="020F0502020204030204" pitchFamily="34" charset="0"/>
              <a:cs typeface="Times New Roman" panose="02020603050405020304" pitchFamily="18" charset="0"/>
            </a:endParaRPr>
          </a:p>
          <a:p>
            <a:pPr marL="450215" indent="-450215">
              <a:spcAft>
                <a:spcPts val="0"/>
              </a:spcAft>
            </a:pP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849796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
        <p:nvSpPr>
          <p:cNvPr id="3" name="Rectangle 2"/>
          <p:cNvSpPr/>
          <p:nvPr/>
        </p:nvSpPr>
        <p:spPr>
          <a:xfrm>
            <a:off x="3048000" y="-185002"/>
            <a:ext cx="6096000" cy="1938992"/>
          </a:xfrm>
          <a:prstGeom prst="rect">
            <a:avLst/>
          </a:prstGeom>
        </p:spPr>
        <p:txBody>
          <a:bodyPr>
            <a:spAutoFit/>
          </a:bodyPr>
          <a:lstStyle/>
          <a:p>
            <a:pPr marL="450215" indent="-450215">
              <a:spcAft>
                <a:spcPts val="0"/>
              </a:spcAft>
            </a:pPr>
            <a:endParaRPr lang="en-ZA" sz="1200" u="sng" dirty="0">
              <a:solidFill>
                <a:srgbClr val="262626"/>
              </a:solidFill>
              <a:latin typeface="Calibri" panose="020F0502020204030204" pitchFamily="34" charset="0"/>
              <a:ea typeface="Times New Roman" panose="02020603050405020304" pitchFamily="18" charset="0"/>
              <a:cs typeface="Times New Roman" panose="02020603050405020304" pitchFamily="18" charset="0"/>
            </a:endParaRPr>
          </a:p>
          <a:p>
            <a:pPr marL="450215" indent="-450215">
              <a:spcAft>
                <a:spcPts val="0"/>
              </a:spcAft>
            </a:pPr>
            <a:endParaRPr lang="en-ZA" sz="1200" u="sng" dirty="0">
              <a:solidFill>
                <a:srgbClr val="262626"/>
              </a:solidFill>
              <a:latin typeface="Calibri" panose="020F0502020204030204" pitchFamily="34" charset="0"/>
              <a:ea typeface="Times New Roman" panose="02020603050405020304" pitchFamily="18" charset="0"/>
              <a:cs typeface="Times New Roman" panose="02020603050405020304" pitchFamily="18" charset="0"/>
            </a:endParaRPr>
          </a:p>
          <a:p>
            <a:pPr marL="450215" indent="-450215">
              <a:spcAft>
                <a:spcPts val="0"/>
              </a:spcAft>
            </a:pPr>
            <a:endParaRPr lang="en-ZA" sz="1200" u="sng" dirty="0">
              <a:solidFill>
                <a:srgbClr val="262626"/>
              </a:solidFill>
              <a:latin typeface="Calibri" panose="020F0502020204030204" pitchFamily="34" charset="0"/>
              <a:ea typeface="Times New Roman" panose="02020603050405020304" pitchFamily="18" charset="0"/>
              <a:cs typeface="Times New Roman" panose="02020603050405020304" pitchFamily="18" charset="0"/>
            </a:endParaRPr>
          </a:p>
          <a:p>
            <a:pPr marL="450215" indent="-450215">
              <a:spcAft>
                <a:spcPts val="0"/>
              </a:spcAft>
            </a:pPr>
            <a:endParaRPr lang="en-ZA" sz="1200" u="sng" dirty="0">
              <a:solidFill>
                <a:srgbClr val="262626"/>
              </a:solidFill>
              <a:latin typeface="Calibri" panose="020F0502020204030204" pitchFamily="34" charset="0"/>
              <a:ea typeface="Times New Roman" panose="02020603050405020304" pitchFamily="18" charset="0"/>
              <a:cs typeface="Times New Roman" panose="02020603050405020304" pitchFamily="18" charset="0"/>
            </a:endParaRPr>
          </a:p>
          <a:p>
            <a:pPr marL="450215" indent="-450215">
              <a:spcAft>
                <a:spcPts val="0"/>
              </a:spcAft>
            </a:pPr>
            <a:endParaRPr lang="en-ZA" sz="1200" u="sng" dirty="0">
              <a:solidFill>
                <a:srgbClr val="262626"/>
              </a:solidFill>
              <a:latin typeface="Calibri" panose="020F0502020204030204" pitchFamily="34" charset="0"/>
              <a:ea typeface="Times New Roman" panose="02020603050405020304" pitchFamily="18" charset="0"/>
              <a:cs typeface="Times New Roman" panose="02020603050405020304" pitchFamily="18" charset="0"/>
            </a:endParaRPr>
          </a:p>
          <a:p>
            <a:pPr marL="450215" indent="-450215">
              <a:spcAft>
                <a:spcPts val="0"/>
              </a:spcAft>
            </a:pPr>
            <a:endParaRPr lang="en-ZA" sz="1200" u="sng" dirty="0">
              <a:solidFill>
                <a:srgbClr val="262626"/>
              </a:solidFill>
              <a:latin typeface="Calibri" panose="020F0502020204030204" pitchFamily="34" charset="0"/>
              <a:ea typeface="Times New Roman" panose="02020603050405020304" pitchFamily="18" charset="0"/>
              <a:cs typeface="Times New Roman" panose="02020603050405020304" pitchFamily="18" charset="0"/>
            </a:endParaRPr>
          </a:p>
          <a:p>
            <a:pPr marL="450215" indent="-450215">
              <a:spcAft>
                <a:spcPts val="0"/>
              </a:spcAft>
            </a:pPr>
            <a:endParaRPr lang="en-ZA" sz="1200" u="sng" dirty="0">
              <a:solidFill>
                <a:srgbClr val="262626"/>
              </a:solidFill>
              <a:latin typeface="Calibri" panose="020F0502020204030204" pitchFamily="34" charset="0"/>
              <a:ea typeface="Times New Roman" panose="02020603050405020304" pitchFamily="18" charset="0"/>
              <a:cs typeface="Times New Roman" panose="02020603050405020304" pitchFamily="18" charset="0"/>
            </a:endParaRPr>
          </a:p>
          <a:p>
            <a:pPr marL="450215" indent="-450215">
              <a:spcAft>
                <a:spcPts val="0"/>
              </a:spcAft>
            </a:pPr>
            <a:endParaRPr lang="en-ZA" sz="1200" u="sng" dirty="0">
              <a:solidFill>
                <a:srgbClr val="262626"/>
              </a:solidFill>
              <a:latin typeface="Calibri" panose="020F0502020204030204" pitchFamily="34" charset="0"/>
              <a:ea typeface="Times New Roman" panose="02020603050405020304" pitchFamily="18" charset="0"/>
              <a:cs typeface="Times New Roman" panose="02020603050405020304" pitchFamily="18" charset="0"/>
            </a:endParaRPr>
          </a:p>
          <a:p>
            <a:pPr marL="450215" indent="-450215">
              <a:spcAft>
                <a:spcPts val="0"/>
              </a:spcAft>
            </a:pPr>
            <a:endParaRPr lang="en-ZA" sz="1200" u="sng" dirty="0">
              <a:solidFill>
                <a:srgbClr val="262626"/>
              </a:solidFill>
              <a:latin typeface="Calibri" panose="020F0502020204030204" pitchFamily="34" charset="0"/>
              <a:ea typeface="Times New Roman" panose="02020603050405020304" pitchFamily="18" charset="0"/>
              <a:cs typeface="Times New Roman" panose="02020603050405020304" pitchFamily="18" charset="0"/>
            </a:endParaRPr>
          </a:p>
          <a:p>
            <a:pPr marL="450215" indent="-450215">
              <a:spcAft>
                <a:spcPts val="0"/>
              </a:spcAft>
            </a:pPr>
            <a:endParaRPr lang="en-ZA" sz="1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9F8A7BF0-4A3F-4CC5-B0A0-D5ADF1D6BFFB}"/>
              </a:ext>
            </a:extLst>
          </p:cNvPr>
          <p:cNvSpPr/>
          <p:nvPr/>
        </p:nvSpPr>
        <p:spPr>
          <a:xfrm>
            <a:off x="677334" y="1436914"/>
            <a:ext cx="8466666" cy="4029949"/>
          </a:xfrm>
          <a:prstGeom prst="rect">
            <a:avLst/>
          </a:prstGeom>
        </p:spPr>
        <p:txBody>
          <a:bodyPr wrap="square">
            <a:spAutoFit/>
          </a:bodyPr>
          <a:lstStyle/>
          <a:p>
            <a:pPr marL="450215" indent="-450215">
              <a:spcAft>
                <a:spcPts val="0"/>
              </a:spcAft>
            </a:pPr>
            <a:r>
              <a:rPr lang="en-ZA" sz="1600" u="sng" dirty="0">
                <a:solidFill>
                  <a:srgbClr val="262626"/>
                </a:solidFill>
                <a:latin typeface="Arial" panose="020B0604020202020204" pitchFamily="34" charset="0"/>
                <a:ea typeface="Times New Roman" panose="02020603050405020304" pitchFamily="18" charset="0"/>
                <a:cs typeface="Arial" panose="020B0604020202020204" pitchFamily="34" charset="0"/>
              </a:rPr>
              <a:t>References.</a:t>
            </a:r>
          </a:p>
          <a:p>
            <a:pPr marL="450215" indent="-450215">
              <a:spcAft>
                <a:spcPts val="0"/>
              </a:spcAft>
            </a:pPr>
            <a:endParaRPr lang="en-ZA" sz="1600" u="sng" dirty="0">
              <a:solidFill>
                <a:srgbClr val="262626"/>
              </a:solidFill>
              <a:latin typeface="Arial" panose="020B0604020202020204" pitchFamily="34" charset="0"/>
              <a:ea typeface="Times New Roman" panose="02020603050405020304" pitchFamily="18" charset="0"/>
              <a:cs typeface="Arial" panose="020B0604020202020204" pitchFamily="34" charset="0"/>
            </a:endParaRPr>
          </a:p>
          <a:p>
            <a:pPr marL="450215" indent="-450215">
              <a:spcAft>
                <a:spcPts val="0"/>
              </a:spcAft>
            </a:pPr>
            <a:r>
              <a:rPr lang="en-ZA" sz="1600" dirty="0" err="1">
                <a:solidFill>
                  <a:srgbClr val="262626"/>
                </a:solidFill>
                <a:latin typeface="Arial" panose="020B0604020202020204" pitchFamily="34" charset="0"/>
                <a:ea typeface="Times New Roman" panose="02020603050405020304" pitchFamily="18" charset="0"/>
                <a:cs typeface="Arial" panose="020B0604020202020204" pitchFamily="34" charset="0"/>
              </a:rPr>
              <a:t>O’Reily</a:t>
            </a:r>
            <a:r>
              <a:rPr lang="en-ZA" sz="1600" dirty="0">
                <a:solidFill>
                  <a:srgbClr val="262626"/>
                </a:solidFill>
                <a:latin typeface="Arial" panose="020B0604020202020204" pitchFamily="34" charset="0"/>
                <a:ea typeface="Times New Roman" panose="02020603050405020304" pitchFamily="18" charset="0"/>
                <a:cs typeface="Arial" panose="020B0604020202020204" pitchFamily="34" charset="0"/>
              </a:rPr>
              <a:t>, L.</a:t>
            </a:r>
            <a:r>
              <a:rPr lang="en-ZA" sz="1600" dirty="0">
                <a:solidFill>
                  <a:srgbClr val="232323"/>
                </a:solidFill>
                <a:latin typeface="Arial" panose="020B0604020202020204" pitchFamily="34" charset="0"/>
                <a:ea typeface="Calibri" panose="020F0502020204030204" pitchFamily="34" charset="0"/>
                <a:cs typeface="Arial" panose="020B0604020202020204" pitchFamily="34" charset="0"/>
              </a:rPr>
              <a:t> (2013), Microsoft has the best global CSR reputation; Available online, </a:t>
            </a:r>
            <a:r>
              <a:rPr lang="en-ZA" sz="1600" u="sng" dirty="0">
                <a:solidFill>
                  <a:srgbClr val="0563C1"/>
                </a:solidFill>
                <a:latin typeface="Arial" panose="020B0604020202020204" pitchFamily="34" charset="0"/>
                <a:ea typeface="Calibri" panose="020F0502020204030204" pitchFamily="34" charset="0"/>
                <a:cs typeface="Arial" panose="020B0604020202020204" pitchFamily="34" charset="0"/>
                <a:hlinkClick r:id="rId2"/>
              </a:rPr>
              <a:t>https://www.marketingweek.com/2013/10/01/microsoft-has-best-global-csr-reputation</a:t>
            </a:r>
            <a:r>
              <a:rPr lang="en-ZA" sz="1600" dirty="0">
                <a:latin typeface="Arial" panose="020B0604020202020204" pitchFamily="34" charset="0"/>
                <a:ea typeface="Calibri" panose="020F0502020204030204" pitchFamily="34" charset="0"/>
                <a:cs typeface="Arial" panose="020B0604020202020204" pitchFamily="34" charset="0"/>
              </a:rPr>
              <a:t> </a:t>
            </a:r>
          </a:p>
          <a:p>
            <a:pPr marL="450215" indent="-450215">
              <a:spcAft>
                <a:spcPts val="0"/>
              </a:spcAft>
            </a:pPr>
            <a:r>
              <a:rPr lang="en-ZA" sz="1600" dirty="0">
                <a:solidFill>
                  <a:srgbClr val="262626"/>
                </a:solidFill>
                <a:latin typeface="Arial" panose="020B0604020202020204" pitchFamily="34" charset="0"/>
                <a:ea typeface="Times New Roman" panose="02020603050405020304" pitchFamily="18" charset="0"/>
                <a:cs typeface="Arial" panose="020B0604020202020204" pitchFamily="34" charset="0"/>
              </a:rPr>
              <a:t>	[Accessed on 1/07/2018).</a:t>
            </a:r>
            <a:endParaRPr lang="en-ZA" sz="1600" dirty="0">
              <a:latin typeface="Arial" panose="020B0604020202020204" pitchFamily="34" charset="0"/>
              <a:ea typeface="Calibri" panose="020F0502020204030204" pitchFamily="34" charset="0"/>
              <a:cs typeface="Arial" panose="020B0604020202020204" pitchFamily="34" charset="0"/>
            </a:endParaRPr>
          </a:p>
          <a:p>
            <a:pPr marL="450215" indent="-450215">
              <a:spcAft>
                <a:spcPts val="0"/>
              </a:spcAft>
            </a:pPr>
            <a:endParaRPr lang="en-ZA" sz="1600" dirty="0">
              <a:latin typeface="Arial" panose="020B0604020202020204" pitchFamily="34" charset="0"/>
              <a:ea typeface="Calibri" panose="020F0502020204030204" pitchFamily="34" charset="0"/>
              <a:cs typeface="Arial" panose="020B0604020202020204" pitchFamily="34" charset="0"/>
            </a:endParaRPr>
          </a:p>
          <a:p>
            <a:pPr marL="450215" indent="-450215">
              <a:spcAft>
                <a:spcPts val="0"/>
              </a:spcAft>
            </a:pPr>
            <a:endParaRPr lang="en-ZA" sz="1600" dirty="0">
              <a:latin typeface="Arial" panose="020B0604020202020204" pitchFamily="34" charset="0"/>
              <a:ea typeface="Calibri" panose="020F0502020204030204" pitchFamily="34" charset="0"/>
              <a:cs typeface="Arial" panose="020B0604020202020204" pitchFamily="34" charset="0"/>
            </a:endParaRPr>
          </a:p>
          <a:p>
            <a:pPr marL="450215" indent="-450215">
              <a:spcAft>
                <a:spcPts val="0"/>
              </a:spcAft>
            </a:pPr>
            <a:r>
              <a:rPr lang="en-ZA" sz="1600" dirty="0">
                <a:latin typeface="Arial" panose="020B0604020202020204" pitchFamily="34" charset="0"/>
                <a:ea typeface="Calibri" panose="020F0502020204030204" pitchFamily="34" charset="0"/>
                <a:cs typeface="Arial" panose="020B0604020202020204" pitchFamily="34" charset="0"/>
              </a:rPr>
              <a:t>Parsons, R. (2013), </a:t>
            </a:r>
            <a:r>
              <a:rPr lang="en-ZA" sz="1600" i="1" dirty="0">
                <a:latin typeface="Arial" panose="020B0604020202020204" pitchFamily="34" charset="0"/>
                <a:ea typeface="Calibri" panose="020F0502020204030204" pitchFamily="34" charset="0"/>
                <a:cs typeface="Arial" panose="020B0604020202020204" pitchFamily="34" charset="0"/>
              </a:rPr>
              <a:t>Moving CSR from Philanthropy to alignment with commercial objectives</a:t>
            </a:r>
            <a:r>
              <a:rPr lang="en-ZA" sz="1600" dirty="0">
                <a:latin typeface="Arial" panose="020B0604020202020204" pitchFamily="34" charset="0"/>
                <a:ea typeface="Calibri" panose="020F0502020204030204" pitchFamily="34" charset="0"/>
                <a:cs typeface="Arial" panose="020B0604020202020204" pitchFamily="34" charset="0"/>
              </a:rPr>
              <a:t>; Available online; </a:t>
            </a:r>
            <a:r>
              <a:rPr lang="en-ZA" sz="1600" u="sng" dirty="0">
                <a:solidFill>
                  <a:srgbClr val="0563C1"/>
                </a:solidFill>
                <a:latin typeface="Arial" panose="020B0604020202020204" pitchFamily="34" charset="0"/>
                <a:ea typeface="Times New Roman" panose="02020603050405020304" pitchFamily="18" charset="0"/>
                <a:cs typeface="Arial" panose="020B0604020202020204" pitchFamily="34" charset="0"/>
                <a:hlinkClick r:id="rId3"/>
              </a:rPr>
              <a:t>https://www.marketingweek.com/2013/10/09/</a:t>
            </a:r>
            <a:endParaRPr lang="en-ZA" sz="1600" dirty="0">
              <a:latin typeface="Arial" panose="020B0604020202020204" pitchFamily="34" charset="0"/>
              <a:ea typeface="Calibri" panose="020F0502020204030204" pitchFamily="34" charset="0"/>
              <a:cs typeface="Arial" panose="020B0604020202020204" pitchFamily="34" charset="0"/>
            </a:endParaRPr>
          </a:p>
          <a:p>
            <a:pPr marL="450215">
              <a:spcAft>
                <a:spcPts val="0"/>
              </a:spcAft>
            </a:pPr>
            <a:r>
              <a:rPr lang="en-ZA" sz="1600" dirty="0">
                <a:latin typeface="Arial" panose="020B0604020202020204" pitchFamily="34" charset="0"/>
                <a:ea typeface="Calibri" panose="020F0502020204030204" pitchFamily="34" charset="0"/>
                <a:cs typeface="Arial" panose="020B0604020202020204" pitchFamily="34" charset="0"/>
              </a:rPr>
              <a:t>moving-csr-from-philanthropy-to-alignment-with-commercial-objectives/. [Accessed on 2/07/2018]. </a:t>
            </a:r>
            <a:endParaRPr lang="en-ZA" sz="1600" dirty="0">
              <a:solidFill>
                <a:srgbClr val="262626"/>
              </a:solidFill>
              <a:latin typeface="Arial" panose="020B0604020202020204" pitchFamily="34" charset="0"/>
              <a:ea typeface="Times New Roman" panose="02020603050405020304" pitchFamily="18" charset="0"/>
              <a:cs typeface="Arial" panose="020B0604020202020204" pitchFamily="34" charset="0"/>
            </a:endParaRPr>
          </a:p>
          <a:p>
            <a:pPr marL="450215" indent="-450215">
              <a:spcAft>
                <a:spcPts val="0"/>
              </a:spcAft>
            </a:pPr>
            <a:endParaRPr lang="en-ZA" sz="1600" dirty="0">
              <a:solidFill>
                <a:srgbClr val="262626"/>
              </a:solidFill>
              <a:latin typeface="Arial" panose="020B0604020202020204" pitchFamily="34" charset="0"/>
              <a:ea typeface="Times New Roman" panose="02020603050405020304" pitchFamily="18" charset="0"/>
              <a:cs typeface="Arial" panose="020B0604020202020204" pitchFamily="34" charset="0"/>
            </a:endParaRPr>
          </a:p>
          <a:p>
            <a:pPr marL="450215" indent="-450215">
              <a:spcAft>
                <a:spcPts val="0"/>
              </a:spcAft>
            </a:pPr>
            <a:r>
              <a:rPr lang="en-ZA" sz="1600" dirty="0">
                <a:solidFill>
                  <a:srgbClr val="262626"/>
                </a:solidFill>
                <a:latin typeface="Arial" panose="020B0604020202020204" pitchFamily="34" charset="0"/>
                <a:ea typeface="Times New Roman" panose="02020603050405020304" pitchFamily="18" charset="0"/>
                <a:cs typeface="Arial" panose="020B0604020202020204" pitchFamily="34" charset="0"/>
              </a:rPr>
              <a:t>Rogers, C. (2016), </a:t>
            </a:r>
            <a:r>
              <a:rPr lang="en-ZA" sz="1600" i="1" dirty="0">
                <a:solidFill>
                  <a:srgbClr val="262626"/>
                </a:solidFill>
                <a:latin typeface="Arial" panose="020B0604020202020204" pitchFamily="34" charset="0"/>
                <a:ea typeface="Times New Roman" panose="02020603050405020304" pitchFamily="18" charset="0"/>
                <a:cs typeface="Arial" panose="020B0604020202020204" pitchFamily="34" charset="0"/>
              </a:rPr>
              <a:t>The importance of social purpose over CSR</a:t>
            </a:r>
            <a:r>
              <a:rPr lang="en-ZA" sz="1600" dirty="0">
                <a:solidFill>
                  <a:srgbClr val="262626"/>
                </a:solidFill>
                <a:latin typeface="Arial" panose="020B0604020202020204" pitchFamily="34" charset="0"/>
                <a:ea typeface="Times New Roman" panose="02020603050405020304" pitchFamily="18" charset="0"/>
                <a:cs typeface="Arial" panose="020B0604020202020204" pitchFamily="34" charset="0"/>
              </a:rPr>
              <a:t>; Available online</a:t>
            </a:r>
            <a:r>
              <a:rPr lang="en-ZA" sz="1600" b="1" dirty="0">
                <a:solidFill>
                  <a:srgbClr val="595959"/>
                </a:solidFill>
                <a:latin typeface="Arial" panose="020B0604020202020204" pitchFamily="34" charset="0"/>
                <a:ea typeface="Times New Roman" panose="02020603050405020304" pitchFamily="18" charset="0"/>
                <a:cs typeface="Arial" panose="020B0604020202020204" pitchFamily="34" charset="0"/>
              </a:rPr>
              <a:t>; </a:t>
            </a:r>
            <a:r>
              <a:rPr lang="en-ZA" sz="1600" u="sng" dirty="0">
                <a:solidFill>
                  <a:srgbClr val="0563C1"/>
                </a:solidFill>
                <a:latin typeface="Arial" panose="020B0604020202020204" pitchFamily="34" charset="0"/>
                <a:ea typeface="Times New Roman" panose="02020603050405020304" pitchFamily="18" charset="0"/>
                <a:cs typeface="Arial" panose="020B0604020202020204" pitchFamily="34" charset="0"/>
                <a:hlinkClick r:id="rId4"/>
              </a:rPr>
              <a:t>https://www.marketingweek.com/2016/05/24/lord-browne-former-ceo-of-bp-on-the-importance-of-social-purpose-over-csr/</a:t>
            </a:r>
            <a:r>
              <a:rPr lang="en-ZA" sz="1600" b="1" u="sng" dirty="0">
                <a:solidFill>
                  <a:srgbClr val="0563C1"/>
                </a:solidFill>
                <a:latin typeface="Arial" panose="020B0604020202020204" pitchFamily="34" charset="0"/>
                <a:ea typeface="Times New Roman" panose="02020603050405020304" pitchFamily="18" charset="0"/>
                <a:cs typeface="Arial" panose="020B0604020202020204" pitchFamily="34" charset="0"/>
              </a:rPr>
              <a:t>.</a:t>
            </a:r>
            <a:r>
              <a:rPr lang="en-ZA" sz="1600" b="1" dirty="0">
                <a:solidFill>
                  <a:srgbClr val="0563C1"/>
                </a:solidFill>
                <a:latin typeface="Arial" panose="020B0604020202020204" pitchFamily="34" charset="0"/>
                <a:ea typeface="Times New Roman" panose="02020603050405020304" pitchFamily="18" charset="0"/>
                <a:cs typeface="Arial" panose="020B0604020202020204" pitchFamily="34" charset="0"/>
              </a:rPr>
              <a:t> </a:t>
            </a:r>
            <a:r>
              <a:rPr lang="en-ZA" sz="1600" dirty="0">
                <a:solidFill>
                  <a:srgbClr val="262626"/>
                </a:solidFill>
                <a:latin typeface="Arial" panose="020B0604020202020204" pitchFamily="34" charset="0"/>
                <a:ea typeface="Times New Roman" panose="02020603050405020304" pitchFamily="18" charset="0"/>
                <a:cs typeface="Arial" panose="020B0604020202020204" pitchFamily="34" charset="0"/>
              </a:rPr>
              <a:t>[Accessed on 2/07/2018].</a:t>
            </a:r>
            <a:r>
              <a:rPr lang="en-ZA" sz="1600" b="1" dirty="0">
                <a:solidFill>
                  <a:srgbClr val="0563C1"/>
                </a:solidFill>
                <a:latin typeface="Arial" panose="020B0604020202020204" pitchFamily="34" charset="0"/>
                <a:ea typeface="Times New Roman" panose="02020603050405020304" pitchFamily="18" charset="0"/>
                <a:cs typeface="Arial" panose="020B0604020202020204" pitchFamily="34" charset="0"/>
              </a:rPr>
              <a:t> </a:t>
            </a:r>
          </a:p>
          <a:p>
            <a:pPr marL="450215" indent="-450215">
              <a:lnSpc>
                <a:spcPct val="107000"/>
              </a:lnSpc>
              <a:spcAft>
                <a:spcPts val="800"/>
              </a:spcAft>
            </a:pPr>
            <a:endParaRPr lang="en-ZA" sz="1600"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286250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BB18AD35-5DA5-4CA9-A771-89AD00D77436}"/>
              </a:ext>
            </a:extLst>
          </p:cNvPr>
          <p:cNvSpPr>
            <a:spLocks noGrp="1"/>
          </p:cNvSpPr>
          <p:nvPr>
            <p:ph type="ftr" sz="quarter" idx="11"/>
          </p:nvPr>
        </p:nvSpPr>
        <p:spPr/>
        <p:txBody>
          <a:bodyPr/>
          <a:lstStyle/>
          <a:p>
            <a:r>
              <a:rPr lang="en-ZA"/>
              <a:t>Judith Nthere Marketing Management SBMA7102D. 6 July 2018. in agreement with  Dr. Huw Thomas, Tutor.  </a:t>
            </a:r>
            <a:endParaRPr lang="en-US" dirty="0"/>
          </a:p>
        </p:txBody>
      </p:sp>
      <p:sp>
        <p:nvSpPr>
          <p:cNvPr id="3" name="Rectangle 2">
            <a:extLst>
              <a:ext uri="{FF2B5EF4-FFF2-40B4-BE49-F238E27FC236}">
                <a16:creationId xmlns:a16="http://schemas.microsoft.com/office/drawing/2014/main" id="{2A6AA4C6-37C9-4EED-9442-46470C39F1DB}"/>
              </a:ext>
            </a:extLst>
          </p:cNvPr>
          <p:cNvSpPr/>
          <p:nvPr/>
        </p:nvSpPr>
        <p:spPr>
          <a:xfrm>
            <a:off x="972457" y="2652666"/>
            <a:ext cx="8171543" cy="1655261"/>
          </a:xfrm>
          <a:prstGeom prst="rect">
            <a:avLst/>
          </a:prstGeom>
        </p:spPr>
        <p:txBody>
          <a:bodyPr wrap="square">
            <a:spAutoFit/>
          </a:bodyPr>
          <a:lstStyle/>
          <a:p>
            <a:pPr marL="450215" indent="-450215">
              <a:lnSpc>
                <a:spcPct val="107000"/>
              </a:lnSpc>
              <a:spcAft>
                <a:spcPts val="800"/>
              </a:spcAft>
            </a:pPr>
            <a:r>
              <a:rPr lang="en-ZA" u="sng" dirty="0">
                <a:latin typeface="Arial" panose="020B0604020202020204" pitchFamily="34" charset="0"/>
                <a:ea typeface="Calibri" panose="020F0502020204030204" pitchFamily="34" charset="0"/>
                <a:cs typeface="Arial" panose="020B0604020202020204" pitchFamily="34" charset="0"/>
              </a:rPr>
              <a:t>References.</a:t>
            </a:r>
          </a:p>
          <a:p>
            <a:pPr marL="450215" indent="-450215">
              <a:lnSpc>
                <a:spcPct val="107000"/>
              </a:lnSpc>
              <a:spcAft>
                <a:spcPts val="800"/>
              </a:spcAft>
            </a:pPr>
            <a:r>
              <a:rPr lang="en-ZA" dirty="0">
                <a:latin typeface="Arial" panose="020B0604020202020204" pitchFamily="34" charset="0"/>
                <a:ea typeface="Calibri" panose="020F0502020204030204" pitchFamily="34" charset="0"/>
                <a:cs typeface="Arial" panose="020B0604020202020204" pitchFamily="34" charset="0"/>
              </a:rPr>
              <a:t>Vizard, S. (2017), </a:t>
            </a:r>
            <a:r>
              <a:rPr lang="en-ZA" i="1" dirty="0">
                <a:latin typeface="Arial" panose="020B0604020202020204" pitchFamily="34" charset="0"/>
                <a:ea typeface="Calibri" panose="020F0502020204030204" pitchFamily="34" charset="0"/>
                <a:cs typeface="Arial" panose="020B0604020202020204" pitchFamily="34" charset="0"/>
              </a:rPr>
              <a:t>Horsemeat has had such a lasting effect on how food is marketed</a:t>
            </a:r>
            <a:r>
              <a:rPr lang="en-ZA" dirty="0">
                <a:latin typeface="Arial" panose="020B0604020202020204" pitchFamily="34" charset="0"/>
                <a:ea typeface="Calibri" panose="020F0502020204030204" pitchFamily="34" charset="0"/>
                <a:cs typeface="Arial" panose="020B0604020202020204" pitchFamily="34" charset="0"/>
              </a:rPr>
              <a:t> , Available online;          </a:t>
            </a:r>
            <a:r>
              <a:rPr lang="en-ZA" u="sng" dirty="0">
                <a:solidFill>
                  <a:srgbClr val="0563C1"/>
                </a:solidFill>
                <a:latin typeface="Arial" panose="020B0604020202020204" pitchFamily="34" charset="0"/>
                <a:ea typeface="Calibri" panose="020F0502020204030204" pitchFamily="34" charset="0"/>
                <a:cs typeface="Arial" panose="020B0604020202020204" pitchFamily="34" charset="0"/>
                <a:hlinkClick r:id="rId2"/>
              </a:rPr>
              <a:t>https://www.marketingweek.com/2014/01/03/horse-meat-scandal-has-had-a-lasting-effect-on-how-food-is-marketed</a:t>
            </a:r>
            <a:r>
              <a:rPr lang="en-ZA" dirty="0">
                <a:solidFill>
                  <a:srgbClr val="0563C1"/>
                </a:solidFill>
                <a:latin typeface="Arial" panose="020B0604020202020204" pitchFamily="34" charset="0"/>
                <a:ea typeface="Calibri" panose="020F0502020204030204" pitchFamily="34" charset="0"/>
                <a:cs typeface="Arial" panose="020B0604020202020204" pitchFamily="34" charset="0"/>
                <a:hlinkClick r:id="rId2"/>
              </a:rPr>
              <a:t>/</a:t>
            </a:r>
            <a:r>
              <a:rPr lang="en-ZA" dirty="0">
                <a:solidFill>
                  <a:srgbClr val="0563C1"/>
                </a:solidFill>
                <a:latin typeface="Arial" panose="020B0604020202020204" pitchFamily="34" charset="0"/>
                <a:ea typeface="Calibri" panose="020F0502020204030204" pitchFamily="34" charset="0"/>
                <a:cs typeface="Arial" panose="020B0604020202020204" pitchFamily="34" charset="0"/>
              </a:rPr>
              <a:t>. </a:t>
            </a:r>
            <a:r>
              <a:rPr lang="en-ZA" dirty="0">
                <a:solidFill>
                  <a:schemeClr val="tx1">
                    <a:lumMod val="85000"/>
                    <a:lumOff val="15000"/>
                  </a:schemeClr>
                </a:solidFill>
                <a:latin typeface="Arial" panose="020B0604020202020204" pitchFamily="34" charset="0"/>
                <a:ea typeface="Calibri" panose="020F0502020204030204" pitchFamily="34" charset="0"/>
                <a:cs typeface="Arial" panose="020B0604020202020204" pitchFamily="34" charset="0"/>
              </a:rPr>
              <a:t>[</a:t>
            </a:r>
            <a:r>
              <a:rPr lang="en-ZA"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Accessed on 3/07/2018].</a:t>
            </a:r>
          </a:p>
        </p:txBody>
      </p:sp>
    </p:spTree>
    <p:extLst>
      <p:ext uri="{BB962C8B-B14F-4D97-AF65-F5344CB8AC3E}">
        <p14:creationId xmlns:p14="http://schemas.microsoft.com/office/powerpoint/2010/main" val="167342067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1458</TotalTime>
  <Words>913</Words>
  <Application>Microsoft Office PowerPoint</Application>
  <PresentationFormat>Widescreen</PresentationFormat>
  <Paragraphs>121</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Times New Roman</vt:lpstr>
      <vt:lpstr>Trebuchet MS</vt:lpstr>
      <vt:lpstr>Wingdings 3</vt:lpstr>
      <vt:lpstr>Facet</vt:lpstr>
      <vt:lpstr>1.0. Corporate Social Responsibility      (CSR) and Social Media and how to respond to challenges.    </vt:lpstr>
      <vt:lpstr>1.1. What is CSR?</vt:lpstr>
      <vt:lpstr> 1.2.  Drivers of CSR Initiatives</vt:lpstr>
      <vt:lpstr>1.3. The four CSR  dimensions</vt:lpstr>
      <vt:lpstr>1.4. Benefits of CSR</vt:lpstr>
      <vt:lpstr>2.0. CSR corporates scandals</vt:lpstr>
      <vt:lpstr>3.0. How marketers can react to CSR            challenges</vt:lpstr>
      <vt:lpstr>4.0.  Social Media</vt:lpstr>
      <vt:lpstr>    Social Media</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BRIG GEN LETSHOLO</dc:creator>
  <cp:lastModifiedBy>DOA</cp:lastModifiedBy>
  <cp:revision>63</cp:revision>
  <dcterms:created xsi:type="dcterms:W3CDTF">2018-07-03T15:20:41Z</dcterms:created>
  <dcterms:modified xsi:type="dcterms:W3CDTF">2018-07-06T21:07:17Z</dcterms:modified>
</cp:coreProperties>
</file>