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Lst>
  <p:notesMasterIdLst>
    <p:notesMasterId r:id="rId46"/>
  </p:notesMasterIdLst>
  <p:handoutMasterIdLst>
    <p:handoutMasterId r:id="rId47"/>
  </p:handoutMasterIdLst>
  <p:sldIdLst>
    <p:sldId id="258" r:id="rId3"/>
    <p:sldId id="259" r:id="rId4"/>
    <p:sldId id="260" r:id="rId5"/>
    <p:sldId id="275" r:id="rId6"/>
    <p:sldId id="274" r:id="rId7"/>
    <p:sldId id="276" r:id="rId8"/>
    <p:sldId id="277" r:id="rId9"/>
    <p:sldId id="290" r:id="rId10"/>
    <p:sldId id="291" r:id="rId11"/>
    <p:sldId id="292" r:id="rId12"/>
    <p:sldId id="283" r:id="rId13"/>
    <p:sldId id="279" r:id="rId14"/>
    <p:sldId id="284" r:id="rId15"/>
    <p:sldId id="289" r:id="rId16"/>
    <p:sldId id="285" r:id="rId17"/>
    <p:sldId id="286" r:id="rId18"/>
    <p:sldId id="288" r:id="rId19"/>
    <p:sldId id="287" r:id="rId20"/>
    <p:sldId id="282" r:id="rId21"/>
    <p:sldId id="294" r:id="rId22"/>
    <p:sldId id="296" r:id="rId23"/>
    <p:sldId id="297" r:id="rId24"/>
    <p:sldId id="298" r:id="rId25"/>
    <p:sldId id="300" r:id="rId26"/>
    <p:sldId id="301" r:id="rId27"/>
    <p:sldId id="302" r:id="rId28"/>
    <p:sldId id="303" r:id="rId29"/>
    <p:sldId id="304" r:id="rId30"/>
    <p:sldId id="305" r:id="rId31"/>
    <p:sldId id="307" r:id="rId32"/>
    <p:sldId id="308" r:id="rId33"/>
    <p:sldId id="309" r:id="rId34"/>
    <p:sldId id="310" r:id="rId35"/>
    <p:sldId id="311" r:id="rId36"/>
    <p:sldId id="312" r:id="rId37"/>
    <p:sldId id="313" r:id="rId38"/>
    <p:sldId id="314" r:id="rId39"/>
    <p:sldId id="315" r:id="rId40"/>
    <p:sldId id="316" r:id="rId41"/>
    <p:sldId id="317" r:id="rId42"/>
    <p:sldId id="318" r:id="rId43"/>
    <p:sldId id="319" r:id="rId44"/>
    <p:sldId id="320"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DF069A-B00B-41E3-A3C1-0B43EDB0DD34}" type="datetimeFigureOut">
              <a:rPr lang="en-GB" smtClean="0"/>
              <a:t>06/01/2021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1143000" y="685800"/>
            <a:ext cx="4572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smtClean="0"/>
              <a:t>Croeso</a:t>
            </a:r>
          </a:p>
          <a:p>
            <a:r>
              <a:rPr lang="cy-GB" altLang="cy-GB" smtClean="0"/>
              <a:t>Cyflwyno gweddill y tîm </a:t>
            </a:r>
          </a:p>
        </p:txBody>
      </p:sp>
    </p:spTree>
    <p:extLst>
      <p:ext uri="{BB962C8B-B14F-4D97-AF65-F5344CB8AC3E}">
        <p14:creationId xmlns:p14="http://schemas.microsoft.com/office/powerpoint/2010/main" val="387248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2076713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maths?</a:t>
            </a:r>
          </a:p>
          <a:p>
            <a:r>
              <a:rPr lang="en-GB" dirty="0" smtClean="0"/>
              <a:t>What comes to mind when we think about maths?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1194144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1769320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472495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220864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 to </a:t>
            </a:r>
            <a:r>
              <a:rPr lang="en-GB" dirty="0" err="1" smtClean="0"/>
              <a:t>Panopto</a:t>
            </a:r>
            <a:r>
              <a:rPr lang="en-GB" dirty="0" smtClean="0"/>
              <a:t> video</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18607963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a:t>
            </a:r>
            <a:r>
              <a:rPr lang="en-GB" dirty="0" smtClean="0"/>
              <a:t>the</a:t>
            </a:r>
            <a:r>
              <a:rPr lang="en-GB" baseline="0" dirty="0" smtClean="0"/>
              <a:t> </a:t>
            </a:r>
            <a:r>
              <a:rPr lang="en-GB" dirty="0" smtClean="0"/>
              <a:t>new </a:t>
            </a:r>
            <a:r>
              <a:rPr lang="en-GB" dirty="0" smtClean="0"/>
              <a:t>curriculum, however note that while the ethos is the same</a:t>
            </a:r>
            <a:r>
              <a:rPr lang="en-GB" baseline="0" dirty="0" smtClean="0"/>
              <a:t> there is a greater emphasis upon the how and why- Introduce the ‘what matters statements’ – These will be </a:t>
            </a:r>
            <a:r>
              <a:rPr lang="en-GB" baseline="0" dirty="0" smtClean="0"/>
              <a:t>placed onto moodle.</a:t>
            </a:r>
            <a:endParaRPr lang="en-GB" baseline="0" dirty="0" smtClean="0"/>
          </a:p>
          <a:p>
            <a:r>
              <a:rPr lang="en-GB" baseline="0" dirty="0" smtClean="0"/>
              <a:t>Go through these and discuss.</a:t>
            </a:r>
          </a:p>
          <a:p>
            <a:r>
              <a:rPr lang="en-GB" dirty="0" smtClean="0"/>
              <a:t>The number system is used to represent and compare relationships between numbers and quantities.</a:t>
            </a:r>
          </a:p>
          <a:p>
            <a:r>
              <a:rPr lang="en-GB" dirty="0" smtClean="0"/>
              <a:t>Algebra uses symbol systems to express the structures of relationships between numbers, quantities and relations.</a:t>
            </a:r>
          </a:p>
          <a:p>
            <a:r>
              <a:rPr lang="en-GB" dirty="0" smtClean="0"/>
              <a:t>Geometry focuses on relationships involving properties of shape, space and position, and measurement focuses on quantifying phenomena in the physical world.</a:t>
            </a:r>
          </a:p>
          <a:p>
            <a:r>
              <a:rPr lang="en-GB" dirty="0" smtClean="0"/>
              <a:t>Statistics represent data, probability models chance, and both support informed inferences and decisions.</a:t>
            </a:r>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2185184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a:t>
            </a:r>
            <a:r>
              <a:rPr lang="en-GB" dirty="0" smtClean="0"/>
              <a:t>both the use of indoors and out to support children’s enquiry- curiosity.</a:t>
            </a:r>
          </a:p>
          <a:p>
            <a:r>
              <a:rPr lang="en-GB" dirty="0" smtClean="0"/>
              <a:t>Ask</a:t>
            </a:r>
            <a:r>
              <a:rPr lang="en-GB" baseline="0" dirty="0" smtClean="0"/>
              <a:t> the students </a:t>
            </a:r>
            <a:r>
              <a:rPr lang="en-GB" dirty="0" smtClean="0"/>
              <a:t>how </a:t>
            </a:r>
            <a:r>
              <a:rPr lang="en-GB" dirty="0" smtClean="0"/>
              <a:t>these relate /support</a:t>
            </a:r>
            <a:r>
              <a:rPr lang="en-GB" baseline="0" dirty="0" smtClean="0"/>
              <a:t> the four purposes – would they make additions here- if so what?</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552528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students should be placed into break out rooms on teams</a:t>
            </a:r>
            <a:r>
              <a:rPr lang="en-GB" baseline="0" dirty="0" smtClean="0"/>
              <a:t> to begin then each group should work through the questions below.</a:t>
            </a:r>
          </a:p>
          <a:p>
            <a:r>
              <a:rPr lang="en-GB" dirty="0" smtClean="0"/>
              <a:t>Using </a:t>
            </a:r>
            <a:r>
              <a:rPr lang="en-GB" dirty="0" smtClean="0"/>
              <a:t>the following image discuss in your groups how this supports </a:t>
            </a:r>
            <a:r>
              <a:rPr lang="en-GB" dirty="0" smtClean="0"/>
              <a:t>mathematical play-</a:t>
            </a:r>
            <a:r>
              <a:rPr lang="en-GB" baseline="0" dirty="0" smtClean="0"/>
              <a:t> curiosity – how might this support mathematical concepts and skills?</a:t>
            </a:r>
          </a:p>
          <a:p>
            <a:r>
              <a:rPr lang="en-GB" baseline="0" dirty="0" smtClean="0"/>
              <a:t>Would this type of self led play support </a:t>
            </a:r>
            <a:r>
              <a:rPr lang="en-GB" dirty="0" smtClean="0"/>
              <a:t>the </a:t>
            </a:r>
            <a:r>
              <a:rPr lang="en-GB" dirty="0" smtClean="0"/>
              <a:t>4 purposes</a:t>
            </a:r>
            <a:r>
              <a:rPr lang="en-GB" baseline="0" dirty="0" smtClean="0"/>
              <a:t> </a:t>
            </a:r>
            <a:r>
              <a:rPr lang="en-GB" dirty="0" smtClean="0"/>
              <a:t>specifically linked to maths </a:t>
            </a:r>
            <a:r>
              <a:rPr lang="en-GB" baseline="0" dirty="0" smtClean="0"/>
              <a:t> – could links be made to other </a:t>
            </a:r>
            <a:r>
              <a:rPr lang="en-GB" baseline="0" dirty="0" err="1" smtClean="0"/>
              <a:t>AoLE</a:t>
            </a:r>
            <a:r>
              <a:rPr lang="en-GB" baseline="0" dirty="0" smtClean="0"/>
              <a:t>? These will also be placed onto moodle- the students may need these shared with them.</a:t>
            </a:r>
            <a:endParaRPr lang="en-GB" baseline="0" dirty="0" smtClean="0"/>
          </a:p>
          <a:p>
            <a:r>
              <a:rPr lang="en-GB" baseline="0" dirty="0" smtClean="0"/>
              <a:t>How does this support the Foundation Phase – does this engagement happen in practice – if not Why –  The discussion should be focused and led by the lecturer – enabling students to  evaluate and critique.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13</a:t>
            </a:fld>
            <a:endParaRPr lang="en-GB"/>
          </a:p>
        </p:txBody>
      </p:sp>
    </p:spTree>
    <p:extLst>
      <p:ext uri="{BB962C8B-B14F-4D97-AF65-F5344CB8AC3E}">
        <p14:creationId xmlns:p14="http://schemas.microsoft.com/office/powerpoint/2010/main" val="935114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 students should work in their break out rooms and produce a maths activity that uses loose parts- these might be kitchen utensils, natural objects such as stones shells etc. No work sheets . I would suggest 40 minutes for this activity- </a:t>
            </a:r>
            <a:endParaRPr lang="en-GB" baseline="0" dirty="0" smtClean="0"/>
          </a:p>
          <a:p>
            <a:r>
              <a:rPr lang="en-GB" baseline="0" dirty="0" smtClean="0"/>
              <a:t>Once they have produced there activity- they can come back into the whole group on teams and discuss </a:t>
            </a:r>
            <a:r>
              <a:rPr lang="en-GB" baseline="0" dirty="0" smtClean="0"/>
              <a:t>the learning that has occurred, support the students to make links to theory- enable a critical discussion around the FP and formal number application.</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2134464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Hand</a:t>
            </a:r>
            <a:r>
              <a:rPr lang="en-GB" baseline="0" dirty="0" smtClean="0"/>
              <a:t> outs of the Mathematics and Numeracy areas of learning and experience will be available</a:t>
            </a:r>
            <a:r>
              <a:rPr lang="en-GB" baseline="0" dirty="0" smtClean="0"/>
              <a:t>.</a:t>
            </a:r>
          </a:p>
          <a:p>
            <a:r>
              <a:rPr lang="en-GB" baseline="0" dirty="0" smtClean="0"/>
              <a:t>This will now be a self led study to complete during the duration of the module.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255707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the clips and ask the students to explain</a:t>
            </a:r>
            <a:r>
              <a:rPr lang="en-GB" baseline="0" dirty="0" smtClean="0"/>
              <a:t> what they liked/disliked- have they seen practice like this- What links did they see to maths?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3523047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GB" baseline="0" dirty="0" smtClean="0"/>
              <a:t>Please can you give the students time in the lecture to read this- this ensures that they actually read it- discuss this article afterwards- allow 30 </a:t>
            </a:r>
            <a:r>
              <a:rPr lang="en-GB" baseline="0" dirty="0" err="1" smtClean="0"/>
              <a:t>mins</a:t>
            </a:r>
            <a:r>
              <a:rPr lang="en-GB" baseline="0" dirty="0" smtClean="0"/>
              <a:t> depending on your group.</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3445837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23397602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28222936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hape 90"/>
          <p:cNvSpPr>
            <a:spLocks noGrp="1" noRot="1" noChangeAspect="1" noTextEdit="1"/>
          </p:cNvSpPr>
          <p:nvPr>
            <p:ph type="sldImg"/>
          </p:nvPr>
        </p:nvSpPr>
        <p:spPr>
          <a:xfrm>
            <a:off x="917575" y="744538"/>
            <a:ext cx="4962525" cy="3722687"/>
          </a:xfrm>
          <a:ln/>
        </p:spPr>
      </p:sp>
      <p:sp>
        <p:nvSpPr>
          <p:cNvPr id="22531"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Again</a:t>
            </a:r>
            <a:r>
              <a:rPr lang="en-US" altLang="en-US" baseline="0" dirty="0" smtClean="0">
                <a:latin typeface="Arial" panose="020B0604020202020204" pitchFamily="34" charset="0"/>
              </a:rPr>
              <a:t> students should do this and then join breakout rooms to discuss share ideas and formulate answers to posed questions. The time allowed for this activity is up to you.</a:t>
            </a:r>
          </a:p>
          <a:p>
            <a:r>
              <a:rPr lang="en-US" altLang="en-US" baseline="0" dirty="0" smtClean="0">
                <a:latin typeface="Arial" panose="020B0604020202020204" pitchFamily="34" charset="0"/>
              </a:rPr>
              <a:t>The students should then join back as a whole group and discuss the activity- consider theoretical links such as Piaget- Vygotsky- Montessori- Frobel/ Steiner and </a:t>
            </a:r>
            <a:r>
              <a:rPr lang="en-US" altLang="en-US" baseline="0" dirty="0" err="1" smtClean="0">
                <a:latin typeface="Arial" panose="020B0604020202020204" pitchFamily="34" charset="0"/>
              </a:rPr>
              <a:t>Mcmillan</a:t>
            </a:r>
            <a:r>
              <a:rPr lang="en-US" altLang="en-US" baseline="0" dirty="0" smtClean="0">
                <a:latin typeface="Arial" panose="020B0604020202020204" pitchFamily="34" charset="0"/>
              </a:rPr>
              <a:t> </a:t>
            </a:r>
          </a:p>
          <a:p>
            <a:r>
              <a:rPr lang="en-US" altLang="en-US" baseline="0" dirty="0" smtClean="0">
                <a:latin typeface="Arial" panose="020B0604020202020204" pitchFamily="34" charset="0"/>
              </a:rPr>
              <a:t>Why might this approach to </a:t>
            </a:r>
            <a:r>
              <a:rPr lang="en-US" altLang="en-US" baseline="0" dirty="0" err="1" smtClean="0">
                <a:latin typeface="Arial" panose="020B0604020202020204" pitchFamily="34" charset="0"/>
              </a:rPr>
              <a:t>maths</a:t>
            </a:r>
            <a:r>
              <a:rPr lang="en-US" altLang="en-US" baseline="0" dirty="0" smtClean="0">
                <a:latin typeface="Arial" panose="020B0604020202020204" pitchFamily="34" charset="0"/>
              </a:rPr>
              <a:t> be more successful- discuss</a:t>
            </a:r>
            <a:endParaRPr lang="en-US" altLang="en-US" dirty="0" smtClean="0">
              <a:latin typeface="Arial" panose="020B0604020202020204" pitchFamily="34" charset="0"/>
            </a:endParaRPr>
          </a:p>
        </p:txBody>
      </p:sp>
    </p:spTree>
    <p:extLst>
      <p:ext uri="{BB962C8B-B14F-4D97-AF65-F5344CB8AC3E}">
        <p14:creationId xmlns:p14="http://schemas.microsoft.com/office/powerpoint/2010/main" val="3998578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hape 90"/>
          <p:cNvSpPr>
            <a:spLocks noGrp="1" noRot="1" noChangeAspect="1" noTextEdit="1"/>
          </p:cNvSpPr>
          <p:nvPr>
            <p:ph type="sldImg"/>
          </p:nvPr>
        </p:nvSpPr>
        <p:spPr>
          <a:xfrm>
            <a:off x="917575" y="744538"/>
            <a:ext cx="4962525" cy="3722687"/>
          </a:xfrm>
          <a:ln/>
        </p:spPr>
      </p:sp>
      <p:sp>
        <p:nvSpPr>
          <p:cNvPr id="24579"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1437256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hape 72"/>
          <p:cNvSpPr>
            <a:spLocks noGrp="1" noRot="1" noChangeAspect="1" noTextEdit="1"/>
          </p:cNvSpPr>
          <p:nvPr>
            <p:ph type="sldImg"/>
          </p:nvPr>
        </p:nvSpPr>
        <p:spPr>
          <a:xfrm>
            <a:off x="917575" y="744538"/>
            <a:ext cx="4962525" cy="3722687"/>
          </a:xfrm>
          <a:ln/>
        </p:spPr>
      </p:sp>
      <p:sp>
        <p:nvSpPr>
          <p:cNvPr id="22531" name="Shape 73"/>
          <p:cNvSpPr>
            <a:spLocks noGrp="1"/>
          </p:cNvSpPr>
          <p:nvPr>
            <p:ph type="body" sz="quarter"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dirty="0" smtClean="0">
                <a:latin typeface="Arial" pitchFamily="34" charset="0"/>
              </a:rPr>
              <a:t>Piaget – stages  - continuum from functional play through symbolic to play with rules – Advocates pre number activities such as matching and sorting</a:t>
            </a:r>
          </a:p>
          <a:p>
            <a:pPr>
              <a:defRPr/>
            </a:pPr>
            <a:endParaRPr lang="en-US" altLang="en-US" dirty="0" smtClean="0">
              <a:latin typeface="Arial" pitchFamily="34" charset="0"/>
            </a:endParaRPr>
          </a:p>
          <a:p>
            <a:pPr>
              <a:defRPr/>
            </a:pPr>
            <a:r>
              <a:rPr lang="en-US" altLang="en-US" dirty="0" smtClean="0">
                <a:latin typeface="Arial" pitchFamily="34" charset="0"/>
              </a:rPr>
              <a:t>Vygotsky – Language assists learning and development – enables a child to discuss </a:t>
            </a:r>
            <a:r>
              <a:rPr lang="en-US" altLang="en-US" dirty="0" err="1" smtClean="0">
                <a:latin typeface="Arial" pitchFamily="34" charset="0"/>
              </a:rPr>
              <a:t>maths</a:t>
            </a:r>
            <a:r>
              <a:rPr lang="en-US" altLang="en-US" dirty="0" smtClean="0">
                <a:latin typeface="Arial" pitchFamily="34" charset="0"/>
              </a:rPr>
              <a:t>- relate to </a:t>
            </a:r>
            <a:r>
              <a:rPr lang="en-US" altLang="en-US" dirty="0" err="1" smtClean="0">
                <a:latin typeface="Arial" pitchFamily="34" charset="0"/>
              </a:rPr>
              <a:t>childs’</a:t>
            </a:r>
            <a:r>
              <a:rPr lang="en-US" altLang="en-US" dirty="0" smtClean="0">
                <a:latin typeface="Arial" pitchFamily="34" charset="0"/>
              </a:rPr>
              <a:t> own experiences.</a:t>
            </a:r>
          </a:p>
          <a:p>
            <a:pPr>
              <a:defRPr/>
            </a:pPr>
            <a:endParaRPr lang="en-US" altLang="en-US" dirty="0" smtClean="0">
              <a:latin typeface="Arial" pitchFamily="34" charset="0"/>
            </a:endParaRPr>
          </a:p>
          <a:p>
            <a:pPr>
              <a:defRPr/>
            </a:pPr>
            <a:r>
              <a:rPr lang="en-US" altLang="en-US" dirty="0" smtClean="0">
                <a:latin typeface="Arial" pitchFamily="34" charset="0"/>
              </a:rPr>
              <a:t>Bruner – Highlight that the National Numeracy strategy ( </a:t>
            </a:r>
            <a:r>
              <a:rPr lang="en-US" altLang="en-US" dirty="0" err="1" smtClean="0">
                <a:latin typeface="Arial" pitchFamily="34" charset="0"/>
              </a:rPr>
              <a:t>DfEE</a:t>
            </a:r>
            <a:r>
              <a:rPr lang="en-US" altLang="en-US" dirty="0" smtClean="0">
                <a:latin typeface="Arial" pitchFamily="34" charset="0"/>
              </a:rPr>
              <a:t>, 1999) is based on the need for children to revisit ideas. Spiral Curriculum</a:t>
            </a:r>
          </a:p>
          <a:p>
            <a:pPr>
              <a:defRPr/>
            </a:pPr>
            <a:endParaRPr lang="en-US" altLang="en-US" dirty="0" smtClean="0">
              <a:latin typeface="Arial" pitchFamily="34" charset="0"/>
            </a:endParaRPr>
          </a:p>
          <a:p>
            <a:pPr>
              <a:defRPr/>
            </a:pPr>
            <a:r>
              <a:rPr lang="en-US" altLang="en-US" dirty="0" err="1" smtClean="0">
                <a:latin typeface="Arial" pitchFamily="34" charset="0"/>
              </a:rPr>
              <a:t>Smilansky</a:t>
            </a:r>
            <a:r>
              <a:rPr lang="en-US" altLang="en-US" dirty="0" smtClean="0">
                <a:latin typeface="Arial" pitchFamily="34" charset="0"/>
              </a:rPr>
              <a:t> and </a:t>
            </a:r>
            <a:r>
              <a:rPr lang="en-US" altLang="en-US" dirty="0" err="1" smtClean="0">
                <a:latin typeface="Arial" pitchFamily="34" charset="0"/>
              </a:rPr>
              <a:t>Shefatya</a:t>
            </a:r>
            <a:r>
              <a:rPr lang="en-US" altLang="en-US" dirty="0" smtClean="0">
                <a:latin typeface="Arial" pitchFamily="34" charset="0"/>
              </a:rPr>
              <a:t> – Through play children assimilate knowledge – By selecting different role play areas children are supported to develop an awareness of specific mathematical concepts such as the use of money, measure.</a:t>
            </a:r>
          </a:p>
          <a:p>
            <a:pPr>
              <a:defRPr/>
            </a:pPr>
            <a:endParaRPr lang="en-US" altLang="en-US" dirty="0" smtClean="0">
              <a:latin typeface="Arial" pitchFamily="34" charset="0"/>
            </a:endParaRPr>
          </a:p>
          <a:p>
            <a:pPr>
              <a:spcBef>
                <a:spcPct val="0"/>
              </a:spcBef>
              <a:defRPr/>
            </a:pPr>
            <a:r>
              <a:rPr lang="en-US" altLang="en-US" dirty="0" smtClean="0">
                <a:latin typeface="Arial" pitchFamily="34" charset="0"/>
              </a:rPr>
              <a:t>Point the students to a handout on </a:t>
            </a:r>
            <a:r>
              <a:rPr lang="en-US" altLang="en-US" dirty="0" err="1" smtClean="0">
                <a:latin typeface="Arial" pitchFamily="34" charset="0"/>
              </a:rPr>
              <a:t>moodle</a:t>
            </a:r>
            <a:r>
              <a:rPr lang="en-US" altLang="en-US" dirty="0" smtClean="0">
                <a:latin typeface="Arial" pitchFamily="34" charset="0"/>
              </a:rPr>
              <a:t> that further explores the theories.</a:t>
            </a:r>
            <a:r>
              <a:rPr lang="en-GB" altLang="en-US" sz="1800" dirty="0" smtClean="0">
                <a:solidFill>
                  <a:prstClr val="black"/>
                </a:solidFill>
                <a:latin typeface="Times" pitchFamily="18" charset="0"/>
                <a:cs typeface="+mn-cs"/>
              </a:rPr>
              <a:t> </a:t>
            </a:r>
          </a:p>
          <a:p>
            <a:pPr>
              <a:spcBef>
                <a:spcPct val="0"/>
              </a:spcBef>
              <a:defRPr/>
            </a:pPr>
            <a:endParaRPr lang="en-GB" altLang="en-US" sz="1800" dirty="0" smtClean="0">
              <a:solidFill>
                <a:prstClr val="black"/>
              </a:solidFill>
              <a:latin typeface="Times" pitchFamily="18" charset="0"/>
              <a:cs typeface="+mn-cs"/>
            </a:endParaRPr>
          </a:p>
          <a:p>
            <a:pPr>
              <a:defRPr/>
            </a:pPr>
            <a:endParaRPr lang="en-US" altLang="en-US" dirty="0" smtClean="0">
              <a:latin typeface="Arial" pitchFamily="34" charset="0"/>
            </a:endParaRPr>
          </a:p>
          <a:p>
            <a:pPr>
              <a:defRPr/>
            </a:pPr>
            <a:r>
              <a:rPr lang="en-US" altLang="en-US" dirty="0" smtClean="0">
                <a:latin typeface="Arial" pitchFamily="34" charset="0"/>
              </a:rPr>
              <a:t>(Tucker, 2014)</a:t>
            </a:r>
          </a:p>
        </p:txBody>
      </p:sp>
    </p:spTree>
    <p:extLst>
      <p:ext uri="{BB962C8B-B14F-4D97-AF65-F5344CB8AC3E}">
        <p14:creationId xmlns:p14="http://schemas.microsoft.com/office/powerpoint/2010/main" val="33276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hape 72"/>
          <p:cNvSpPr>
            <a:spLocks noGrp="1" noRot="1" noChangeAspect="1" noTextEdit="1"/>
          </p:cNvSpPr>
          <p:nvPr>
            <p:ph type="sldImg"/>
          </p:nvPr>
        </p:nvSpPr>
        <p:spPr>
          <a:xfrm>
            <a:off x="917575" y="744538"/>
            <a:ext cx="4962525" cy="3722687"/>
          </a:xfrm>
          <a:ln/>
        </p:spPr>
      </p:sp>
      <p:sp>
        <p:nvSpPr>
          <p:cNvPr id="28675" name="Shape 73"/>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a:p>
            <a:r>
              <a:rPr lang="en-US" altLang="en-US" dirty="0" smtClean="0">
                <a:latin typeface="Arial" panose="020B0604020202020204" pitchFamily="34" charset="0"/>
              </a:rPr>
              <a:t>These are to consolidate the earlier discussion and depending on student feedback from the activity these</a:t>
            </a:r>
            <a:r>
              <a:rPr lang="en-US" altLang="en-US" baseline="0" dirty="0" smtClean="0">
                <a:latin typeface="Arial" panose="020B0604020202020204" pitchFamily="34" charset="0"/>
              </a:rPr>
              <a:t> may need to be for reference only.</a:t>
            </a:r>
            <a:endParaRPr lang="en-US" altLang="en-US" dirty="0" smtClean="0">
              <a:latin typeface="Arial" panose="020B0604020202020204" pitchFamily="34" charset="0"/>
            </a:endParaRPr>
          </a:p>
          <a:p>
            <a:r>
              <a:rPr lang="en-US" altLang="en-US" dirty="0" smtClean="0">
                <a:latin typeface="Arial" panose="020B0604020202020204" pitchFamily="34" charset="0"/>
              </a:rPr>
              <a:t>Piaget </a:t>
            </a:r>
            <a:r>
              <a:rPr lang="en-US" altLang="en-US" dirty="0" smtClean="0">
                <a:latin typeface="Arial" panose="020B0604020202020204" pitchFamily="34" charset="0"/>
              </a:rPr>
              <a:t>– stages  - continuum from functional play through symbolic to play with rules – Advocates pre number activities such as matching and sorting</a:t>
            </a:r>
          </a:p>
          <a:p>
            <a:endParaRPr lang="en-US" altLang="en-US" dirty="0" smtClean="0">
              <a:latin typeface="Arial" panose="020B0604020202020204" pitchFamily="34" charset="0"/>
            </a:endParaRPr>
          </a:p>
          <a:p>
            <a:r>
              <a:rPr lang="en-US" altLang="en-US" dirty="0" smtClean="0">
                <a:latin typeface="Arial" panose="020B0604020202020204" pitchFamily="34" charset="0"/>
              </a:rPr>
              <a:t>Vygotsky – Language assists learning and development – enables a child to discuss </a:t>
            </a:r>
            <a:r>
              <a:rPr lang="en-US" altLang="en-US" dirty="0" err="1" smtClean="0">
                <a:latin typeface="Arial" panose="020B0604020202020204" pitchFamily="34" charset="0"/>
              </a:rPr>
              <a:t>maths</a:t>
            </a:r>
            <a:r>
              <a:rPr lang="en-US" altLang="en-US" dirty="0" smtClean="0">
                <a:latin typeface="Arial" panose="020B0604020202020204" pitchFamily="34" charset="0"/>
              </a:rPr>
              <a:t>- relate to </a:t>
            </a:r>
            <a:r>
              <a:rPr lang="en-US" altLang="en-US" dirty="0" err="1" smtClean="0">
                <a:latin typeface="Arial" panose="020B0604020202020204" pitchFamily="34" charset="0"/>
              </a:rPr>
              <a:t>childs’</a:t>
            </a:r>
            <a:r>
              <a:rPr lang="en-US" altLang="en-US" dirty="0" smtClean="0">
                <a:latin typeface="Arial" panose="020B0604020202020204" pitchFamily="34" charset="0"/>
              </a:rPr>
              <a:t> own experiences.</a:t>
            </a:r>
          </a:p>
          <a:p>
            <a:endParaRPr lang="en-US" altLang="en-US" dirty="0" smtClean="0">
              <a:latin typeface="Arial" panose="020B0604020202020204" pitchFamily="34" charset="0"/>
            </a:endParaRPr>
          </a:p>
          <a:p>
            <a:r>
              <a:rPr lang="en-US" altLang="en-US" dirty="0" smtClean="0">
                <a:latin typeface="Arial" panose="020B0604020202020204" pitchFamily="34" charset="0"/>
              </a:rPr>
              <a:t>Bruner – Highlight that the National Numeracy strategy ( </a:t>
            </a:r>
            <a:r>
              <a:rPr lang="en-US" altLang="en-US" dirty="0" err="1" smtClean="0">
                <a:latin typeface="Arial" panose="020B0604020202020204" pitchFamily="34" charset="0"/>
              </a:rPr>
              <a:t>DfEE</a:t>
            </a:r>
            <a:r>
              <a:rPr lang="en-US" altLang="en-US" dirty="0" smtClean="0">
                <a:latin typeface="Arial" panose="020B0604020202020204" pitchFamily="34" charset="0"/>
              </a:rPr>
              <a:t>, 1999) is based on the need for children to revisit ideas. Spiral Curriculum</a:t>
            </a:r>
          </a:p>
          <a:p>
            <a:endParaRPr lang="en-US" altLang="en-US" dirty="0" smtClean="0">
              <a:latin typeface="Arial" panose="020B0604020202020204" pitchFamily="34" charset="0"/>
            </a:endParaRPr>
          </a:p>
          <a:p>
            <a:r>
              <a:rPr lang="en-US" altLang="en-US" dirty="0" err="1" smtClean="0">
                <a:latin typeface="Arial" panose="020B0604020202020204" pitchFamily="34" charset="0"/>
              </a:rPr>
              <a:t>Smilansky</a:t>
            </a:r>
            <a:r>
              <a:rPr lang="en-US" altLang="en-US" dirty="0" smtClean="0">
                <a:latin typeface="Arial" panose="020B0604020202020204" pitchFamily="34" charset="0"/>
              </a:rPr>
              <a:t> and </a:t>
            </a:r>
            <a:r>
              <a:rPr lang="en-US" altLang="en-US" dirty="0" err="1" smtClean="0">
                <a:latin typeface="Arial" panose="020B0604020202020204" pitchFamily="34" charset="0"/>
              </a:rPr>
              <a:t>Shefatya</a:t>
            </a:r>
            <a:r>
              <a:rPr lang="en-US" altLang="en-US" dirty="0" smtClean="0">
                <a:latin typeface="Arial" panose="020B0604020202020204" pitchFamily="34" charset="0"/>
              </a:rPr>
              <a:t> – Through play children assimilate knowledge – By selecting different role play areas children are supported to develop an awareness of specific mathematical concepts such as the use of money, measure.</a:t>
            </a:r>
          </a:p>
          <a:p>
            <a:endParaRPr lang="en-US" altLang="en-US" dirty="0" smtClean="0">
              <a:latin typeface="Arial" panose="020B0604020202020204" pitchFamily="34" charset="0"/>
            </a:endParaRPr>
          </a:p>
          <a:p>
            <a:r>
              <a:rPr lang="en-US" altLang="en-US" dirty="0" smtClean="0">
                <a:latin typeface="Arial" panose="020B0604020202020204" pitchFamily="34" charset="0"/>
              </a:rPr>
              <a:t>Point the students to a handout on moodle that further explores the theories.</a:t>
            </a:r>
          </a:p>
          <a:p>
            <a:endParaRPr lang="en-US" altLang="en-US" dirty="0" smtClean="0">
              <a:latin typeface="Arial" panose="020B0604020202020204" pitchFamily="34" charset="0"/>
            </a:endParaRPr>
          </a:p>
          <a:p>
            <a:r>
              <a:rPr lang="en-US" altLang="en-US" dirty="0" smtClean="0">
                <a:latin typeface="Arial" panose="020B0604020202020204" pitchFamily="34" charset="0"/>
              </a:rPr>
              <a:t>(Tucker, 2014)</a:t>
            </a:r>
          </a:p>
        </p:txBody>
      </p:sp>
    </p:spTree>
    <p:extLst>
      <p:ext uri="{BB962C8B-B14F-4D97-AF65-F5344CB8AC3E}">
        <p14:creationId xmlns:p14="http://schemas.microsoft.com/office/powerpoint/2010/main" val="28657754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hape 78"/>
          <p:cNvSpPr>
            <a:spLocks noGrp="1" noRot="1" noChangeAspect="1" noTextEdit="1"/>
          </p:cNvSpPr>
          <p:nvPr>
            <p:ph type="sldImg"/>
          </p:nvPr>
        </p:nvSpPr>
        <p:spPr>
          <a:xfrm>
            <a:off x="917575" y="744538"/>
            <a:ext cx="4962525" cy="3722687"/>
          </a:xfrm>
          <a:ln/>
        </p:spPr>
      </p:sp>
      <p:sp>
        <p:nvSpPr>
          <p:cNvPr id="30723" name="Shape 79"/>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1" u="sng" smtClean="0">
              <a:latin typeface="Arial" panose="020B0604020202020204" pitchFamily="34" charset="0"/>
            </a:endParaRPr>
          </a:p>
          <a:p>
            <a:endParaRPr lang="en-US" altLang="en-US" b="1" u="sng" smtClean="0">
              <a:latin typeface="Arial" panose="020B0604020202020204" pitchFamily="34" charset="0"/>
            </a:endParaRPr>
          </a:p>
          <a:p>
            <a:endParaRPr lang="en-US" altLang="en-US" b="1" u="sng" smtClean="0">
              <a:latin typeface="Arial" panose="020B0604020202020204" pitchFamily="34" charset="0"/>
            </a:endParaRPr>
          </a:p>
          <a:p>
            <a:endParaRPr lang="en-US" altLang="en-US" b="1" u="sng" smtClean="0">
              <a:latin typeface="Arial" panose="020B0604020202020204" pitchFamily="34" charset="0"/>
            </a:endParaRPr>
          </a:p>
        </p:txBody>
      </p:sp>
    </p:spTree>
    <p:extLst>
      <p:ext uri="{BB962C8B-B14F-4D97-AF65-F5344CB8AC3E}">
        <p14:creationId xmlns:p14="http://schemas.microsoft.com/office/powerpoint/2010/main" val="26155161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hape 78"/>
          <p:cNvSpPr>
            <a:spLocks noGrp="1" noRot="1" noChangeAspect="1" noTextEdit="1"/>
          </p:cNvSpPr>
          <p:nvPr>
            <p:ph type="sldImg"/>
          </p:nvPr>
        </p:nvSpPr>
        <p:spPr>
          <a:xfrm>
            <a:off x="917575" y="744538"/>
            <a:ext cx="4962525" cy="3722687"/>
          </a:xfrm>
          <a:ln/>
        </p:spPr>
      </p:sp>
      <p:sp>
        <p:nvSpPr>
          <p:cNvPr id="32771" name="Shape 79"/>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1" u="sng" smtClean="0">
              <a:latin typeface="Arial" panose="020B0604020202020204" pitchFamily="34" charset="0"/>
            </a:endParaRPr>
          </a:p>
          <a:p>
            <a:endParaRPr lang="en-US" altLang="en-US" b="1" u="sng" smtClean="0">
              <a:latin typeface="Arial" panose="020B0604020202020204" pitchFamily="34" charset="0"/>
            </a:endParaRPr>
          </a:p>
          <a:p>
            <a:endParaRPr lang="en-US" altLang="en-US" b="1" u="sng" smtClean="0">
              <a:latin typeface="Arial" panose="020B0604020202020204" pitchFamily="34" charset="0"/>
            </a:endParaRPr>
          </a:p>
          <a:p>
            <a:endParaRPr lang="en-US" altLang="en-US" b="1" u="sng" smtClean="0">
              <a:latin typeface="Arial" panose="020B0604020202020204" pitchFamily="34" charset="0"/>
            </a:endParaRPr>
          </a:p>
        </p:txBody>
      </p:sp>
    </p:spTree>
    <p:extLst>
      <p:ext uri="{BB962C8B-B14F-4D97-AF65-F5344CB8AC3E}">
        <p14:creationId xmlns:p14="http://schemas.microsoft.com/office/powerpoint/2010/main" val="39348254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17575" y="744538"/>
            <a:ext cx="4962525"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What does 100 or 1000 look like? It is easier to imagine the abstract f you have experience of the actual</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8C4B1C5-0FE4-42F2-ABBA-21D393FCDEA7}" type="slidenum">
              <a:rPr lang="cy-GB" altLang="en-US" sz="1200" smtClean="0">
                <a:latin typeface="Arial" panose="020B0604020202020204" pitchFamily="34" charset="0"/>
              </a:rPr>
              <a:pPr/>
              <a:t>28</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4260310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17575" y="744538"/>
            <a:ext cx="4962525"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3 d and 2 d shapes, exposing a cylinder or a cuboid, what does a pyramid or sphere look or feel like? How is it different to the 2 d shape?</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A0DE63-CFAF-4D02-9846-D90899D8DC6E}" type="slidenum">
              <a:rPr lang="cy-GB" altLang="en-US" sz="1200" smtClean="0">
                <a:latin typeface="Arial" panose="020B0604020202020204" pitchFamily="34" charset="0"/>
              </a:rPr>
              <a:pPr/>
              <a:t>29</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8047308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17575" y="744538"/>
            <a:ext cx="4962525"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Montessori maths</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9E87D92-9904-451B-BA66-B2497CD1B96A}" type="slidenum">
              <a:rPr lang="cy-GB" altLang="en-US" sz="1200" smtClean="0">
                <a:latin typeface="Arial" panose="020B0604020202020204" pitchFamily="34" charset="0"/>
              </a:rPr>
              <a:pPr/>
              <a:t>30</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4754657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hape 84"/>
          <p:cNvSpPr>
            <a:spLocks noGrp="1" noRot="1" noChangeAspect="1" noTextEdit="1"/>
          </p:cNvSpPr>
          <p:nvPr>
            <p:ph type="sldImg"/>
          </p:nvPr>
        </p:nvSpPr>
        <p:spPr>
          <a:xfrm>
            <a:off x="917575" y="744538"/>
            <a:ext cx="4962525" cy="3722687"/>
          </a:xfrm>
          <a:ln/>
        </p:spPr>
      </p:sp>
      <p:sp>
        <p:nvSpPr>
          <p:cNvPr id="40963" name="Shape 85"/>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a:p>
            <a:endParaRPr lang="en-US" altLang="en-US" smtClean="0">
              <a:latin typeface="Arial" panose="020B0604020202020204" pitchFamily="34" charset="0"/>
            </a:endParaRPr>
          </a:p>
          <a:p>
            <a:r>
              <a:rPr lang="en-US" altLang="en-US" smtClean="0">
                <a:latin typeface="Arial" panose="020B0604020202020204" pitchFamily="34" charset="0"/>
              </a:rPr>
              <a:t>Highlight links to new curriculum the ‘What matters’</a:t>
            </a:r>
          </a:p>
          <a:p>
            <a:endParaRPr lang="en-US" altLang="en-US" smtClean="0">
              <a:latin typeface="Arial" panose="020B0604020202020204" pitchFamily="34" charset="0"/>
            </a:endParaRPr>
          </a:p>
          <a:p>
            <a:r>
              <a:rPr lang="en-US" altLang="en-US" smtClean="0">
                <a:latin typeface="Arial" panose="020B0604020202020204" pitchFamily="34" charset="0"/>
              </a:rPr>
              <a:t>Discuss links to theory – Piaget </a:t>
            </a:r>
          </a:p>
        </p:txBody>
      </p:sp>
    </p:spTree>
    <p:extLst>
      <p:ext uri="{BB962C8B-B14F-4D97-AF65-F5344CB8AC3E}">
        <p14:creationId xmlns:p14="http://schemas.microsoft.com/office/powerpoint/2010/main" val="31975409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17575" y="744538"/>
            <a:ext cx="4962525"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Ideas could be </a:t>
            </a:r>
          </a:p>
          <a:p>
            <a:r>
              <a:rPr lang="en-GB" altLang="en-US" smtClean="0">
                <a:latin typeface="Arial" panose="020B0604020202020204" pitchFamily="34" charset="0"/>
              </a:rPr>
              <a:t>Count fruit out for snack time –</a:t>
            </a:r>
          </a:p>
          <a:p>
            <a:r>
              <a:rPr lang="en-GB" altLang="en-US" smtClean="0">
                <a:latin typeface="Arial" panose="020B0604020202020204" pitchFamily="34" charset="0"/>
              </a:rPr>
              <a:t>Making sure there is enough milk/juice for everyone</a:t>
            </a:r>
          </a:p>
          <a:p>
            <a:r>
              <a:rPr lang="en-GB" altLang="en-US" smtClean="0">
                <a:latin typeface="Arial" panose="020B0604020202020204" pitchFamily="34" charset="0"/>
              </a:rPr>
              <a:t>Sharing out ingredients / resources.</a:t>
            </a:r>
          </a:p>
          <a:p>
            <a:r>
              <a:rPr lang="en-GB" altLang="en-US" smtClean="0">
                <a:latin typeface="Arial" panose="020B0604020202020204" pitchFamily="34" charset="0"/>
              </a:rPr>
              <a:t>Connecting pipes –to move water - items</a:t>
            </a:r>
          </a:p>
          <a:p>
            <a:r>
              <a:rPr lang="en-GB" altLang="en-US" smtClean="0">
                <a:latin typeface="Arial" panose="020B0604020202020204" pitchFamily="34" charset="0"/>
              </a:rPr>
              <a:t>Winching small world objects</a:t>
            </a:r>
          </a:p>
          <a:p>
            <a:endParaRPr lang="en-GB" altLang="en-US"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0123C37-95B6-4637-86EF-0A7FAA45B874}" type="slidenum">
              <a:rPr lang="cy-GB" altLang="en-US" sz="1200" smtClean="0">
                <a:latin typeface="Arial" panose="020B0604020202020204" pitchFamily="34" charset="0"/>
              </a:rPr>
              <a:pPr/>
              <a:t>32</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4516963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917575" y="744538"/>
            <a:ext cx="4962525" cy="3722687"/>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CD81B70-D074-40A8-BB3C-CC962685B3CB}" type="slidenum">
              <a:rPr lang="cy-GB" altLang="en-US" sz="1200" smtClean="0">
                <a:latin typeface="Arial" panose="020B0604020202020204" pitchFamily="34" charset="0"/>
              </a:rPr>
              <a:pPr/>
              <a:t>33</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6208699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hape 90"/>
          <p:cNvSpPr>
            <a:spLocks noGrp="1" noRot="1" noChangeAspect="1" noTextEdit="1"/>
          </p:cNvSpPr>
          <p:nvPr>
            <p:ph type="sldImg"/>
          </p:nvPr>
        </p:nvSpPr>
        <p:spPr>
          <a:xfrm>
            <a:off x="917575" y="744538"/>
            <a:ext cx="4962525" cy="3722687"/>
          </a:xfrm>
          <a:ln/>
        </p:spPr>
      </p:sp>
      <p:sp>
        <p:nvSpPr>
          <p:cNvPr id="47107"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a:p>
            <a:r>
              <a:rPr lang="en-US" altLang="en-US" smtClean="0">
                <a:latin typeface="Arial" panose="020B0604020202020204" pitchFamily="34" charset="0"/>
              </a:rPr>
              <a:t>Note that revisiting is aligned to Reggio</a:t>
            </a:r>
          </a:p>
        </p:txBody>
      </p:sp>
    </p:spTree>
    <p:extLst>
      <p:ext uri="{BB962C8B-B14F-4D97-AF65-F5344CB8AC3E}">
        <p14:creationId xmlns:p14="http://schemas.microsoft.com/office/powerpoint/2010/main" val="8606797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917575" y="744538"/>
            <a:ext cx="4962525" cy="3722687"/>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8E653E7-805D-4B12-8452-FDD715195AB6}" type="slidenum">
              <a:rPr lang="cy-GB" altLang="en-US" sz="1200" smtClean="0">
                <a:latin typeface="Arial" panose="020B0604020202020204" pitchFamily="34" charset="0"/>
              </a:rPr>
              <a:pPr/>
              <a:t>35</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17950011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hape 90"/>
          <p:cNvSpPr>
            <a:spLocks noGrp="1" noRot="1" noChangeAspect="1" noTextEdit="1"/>
          </p:cNvSpPr>
          <p:nvPr>
            <p:ph type="sldImg"/>
          </p:nvPr>
        </p:nvSpPr>
        <p:spPr>
          <a:xfrm>
            <a:off x="917575" y="744538"/>
            <a:ext cx="4962525" cy="3722687"/>
          </a:xfrm>
          <a:ln/>
        </p:spPr>
      </p:sp>
      <p:sp>
        <p:nvSpPr>
          <p:cNvPr id="51203"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Maths </a:t>
            </a:r>
            <a:r>
              <a:rPr lang="en-GB" altLang="en-US" dirty="0" err="1" smtClean="0">
                <a:latin typeface="Arial" panose="020B0604020202020204" pitchFamily="34" charset="0"/>
              </a:rPr>
              <a:t>yn</a:t>
            </a:r>
            <a:r>
              <a:rPr lang="en-GB" altLang="en-US" dirty="0" smtClean="0">
                <a:latin typeface="Arial" panose="020B0604020202020204" pitchFamily="34" charset="0"/>
              </a:rPr>
              <a:t> </a:t>
            </a:r>
            <a:r>
              <a:rPr lang="en-GB" altLang="en-US" dirty="0" err="1" smtClean="0">
                <a:latin typeface="Arial" panose="020B0604020202020204" pitchFamily="34" charset="0"/>
              </a:rPr>
              <a:t>ymwneud</a:t>
            </a:r>
            <a:r>
              <a:rPr lang="en-GB" altLang="en-US" dirty="0" smtClean="0">
                <a:latin typeface="Arial" panose="020B0604020202020204" pitchFamily="34" charset="0"/>
              </a:rPr>
              <a:t> a </a:t>
            </a:r>
            <a:r>
              <a:rPr lang="en-GB" altLang="en-US" dirty="0" err="1" smtClean="0">
                <a:latin typeface="Arial" panose="020B0604020202020204" pitchFamily="34" charset="0"/>
              </a:rPr>
              <a:t>bwyd</a:t>
            </a:r>
            <a:r>
              <a:rPr lang="en-GB" altLang="en-US" dirty="0" smtClean="0">
                <a:latin typeface="Arial" panose="020B0604020202020204" pitchFamily="34" charset="0"/>
              </a:rPr>
              <a:t>. </a:t>
            </a:r>
            <a:r>
              <a:rPr lang="en-GB" altLang="en-US" dirty="0" err="1" smtClean="0">
                <a:latin typeface="Arial" panose="020B0604020202020204" pitchFamily="34" charset="0"/>
              </a:rPr>
              <a:t>Meddwl</a:t>
            </a:r>
            <a:r>
              <a:rPr lang="en-GB" altLang="en-US" dirty="0" smtClean="0">
                <a:latin typeface="Arial" panose="020B0604020202020204" pitchFamily="34" charset="0"/>
              </a:rPr>
              <a:t> am </a:t>
            </a:r>
            <a:r>
              <a:rPr lang="en-GB" altLang="en-US" dirty="0" err="1" smtClean="0">
                <a:latin typeface="Arial" panose="020B0604020202020204" pitchFamily="34" charset="0"/>
              </a:rPr>
              <a:t>yr</a:t>
            </a:r>
            <a:r>
              <a:rPr lang="en-GB" altLang="en-US" dirty="0" smtClean="0">
                <a:latin typeface="Arial" panose="020B0604020202020204" pitchFamily="34" charset="0"/>
              </a:rPr>
              <a:t> </a:t>
            </a:r>
            <a:r>
              <a:rPr lang="en-GB" altLang="en-US" dirty="0" err="1" smtClean="0">
                <a:latin typeface="Arial" panose="020B0604020202020204" pitchFamily="34" charset="0"/>
              </a:rPr>
              <a:t>holl</a:t>
            </a:r>
            <a:r>
              <a:rPr lang="en-GB" altLang="en-US" dirty="0" smtClean="0">
                <a:latin typeface="Arial" panose="020B0604020202020204" pitchFamily="34" charset="0"/>
              </a:rPr>
              <a:t> </a:t>
            </a:r>
            <a:r>
              <a:rPr lang="en-GB" altLang="en-US" dirty="0" err="1" smtClean="0">
                <a:latin typeface="Arial" panose="020B0604020202020204" pitchFamily="34" charset="0"/>
              </a:rPr>
              <a:t>stwff</a:t>
            </a:r>
            <a:r>
              <a:rPr lang="en-GB" altLang="en-US" dirty="0" smtClean="0">
                <a:latin typeface="Arial" panose="020B0604020202020204" pitchFamily="34" charset="0"/>
              </a:rPr>
              <a:t> chi </a:t>
            </a:r>
            <a:r>
              <a:rPr lang="en-GB" altLang="en-US" dirty="0" err="1" smtClean="0">
                <a:latin typeface="Arial" panose="020B0604020202020204" pitchFamily="34" charset="0"/>
              </a:rPr>
              <a:t>gallu</a:t>
            </a:r>
            <a:r>
              <a:rPr lang="en-GB" altLang="en-US" dirty="0" smtClean="0">
                <a:latin typeface="Arial" panose="020B0604020202020204" pitchFamily="34" charset="0"/>
              </a:rPr>
              <a:t> </a:t>
            </a:r>
            <a:r>
              <a:rPr lang="en-GB" altLang="en-US" dirty="0" err="1" smtClean="0">
                <a:latin typeface="Arial" panose="020B0604020202020204" pitchFamily="34" charset="0"/>
              </a:rPr>
              <a:t>neud</a:t>
            </a:r>
            <a:r>
              <a:rPr lang="en-GB" altLang="en-US" dirty="0" smtClean="0">
                <a:latin typeface="Arial" panose="020B0604020202020204" pitchFamily="34" charset="0"/>
              </a:rPr>
              <a:t> </a:t>
            </a:r>
            <a:r>
              <a:rPr lang="en-GB" altLang="en-US" dirty="0" err="1" smtClean="0">
                <a:latin typeface="Arial" panose="020B0604020202020204" pitchFamily="34" charset="0"/>
              </a:rPr>
              <a:t>gyda</a:t>
            </a:r>
            <a:r>
              <a:rPr lang="en-GB" altLang="en-US" dirty="0" smtClean="0">
                <a:latin typeface="Arial" panose="020B0604020202020204" pitchFamily="34" charset="0"/>
              </a:rPr>
              <a:t> </a:t>
            </a:r>
            <a:r>
              <a:rPr lang="en-GB" altLang="en-US" dirty="0" err="1" smtClean="0">
                <a:latin typeface="Arial" panose="020B0604020202020204" pitchFamily="34" charset="0"/>
              </a:rPr>
              <a:t>bwyd</a:t>
            </a:r>
            <a:r>
              <a:rPr lang="en-GB" altLang="en-US" dirty="0" smtClean="0">
                <a:latin typeface="Arial" panose="020B0604020202020204" pitchFamily="34" charset="0"/>
              </a:rPr>
              <a:t> a </a:t>
            </a:r>
            <a:r>
              <a:rPr lang="en-GB" altLang="en-US" dirty="0" err="1" smtClean="0">
                <a:latin typeface="Arial" panose="020B0604020202020204" pitchFamily="34" charset="0"/>
              </a:rPr>
              <a:t>mathemateg</a:t>
            </a:r>
            <a:r>
              <a:rPr lang="en-GB" altLang="en-US" dirty="0" smtClean="0">
                <a:latin typeface="Arial" panose="020B0604020202020204" pitchFamily="34" charset="0"/>
              </a:rPr>
              <a:t>. </a:t>
            </a:r>
            <a:r>
              <a:rPr lang="en-GB" altLang="en-US" dirty="0" err="1" smtClean="0">
                <a:latin typeface="Arial" panose="020B0604020202020204" pitchFamily="34" charset="0"/>
              </a:rPr>
              <a:t>Dod</a:t>
            </a:r>
            <a:r>
              <a:rPr lang="en-GB" altLang="en-US" dirty="0" smtClean="0">
                <a:latin typeface="Arial" panose="020B0604020202020204" pitchFamily="34" charset="0"/>
              </a:rPr>
              <a:t> </a:t>
            </a:r>
            <a:r>
              <a:rPr lang="en-GB" altLang="en-US" dirty="0" err="1" smtClean="0">
                <a:latin typeface="Arial" panose="020B0604020202020204" pitchFamily="34" charset="0"/>
              </a:rPr>
              <a:t>mewn</a:t>
            </a:r>
            <a:r>
              <a:rPr lang="en-GB" altLang="en-US" dirty="0" smtClean="0">
                <a:latin typeface="Arial" panose="020B0604020202020204" pitchFamily="34" charset="0"/>
              </a:rPr>
              <a:t> a </a:t>
            </a:r>
            <a:r>
              <a:rPr lang="en-GB" altLang="en-US" dirty="0" err="1" smtClean="0">
                <a:latin typeface="Arial" panose="020B0604020202020204" pitchFamily="34" charset="0"/>
              </a:rPr>
              <a:t>pethau</a:t>
            </a:r>
            <a:r>
              <a:rPr lang="en-GB" altLang="en-US" dirty="0" smtClean="0">
                <a:latin typeface="Arial" panose="020B0604020202020204" pitchFamily="34" charset="0"/>
              </a:rPr>
              <a:t> </a:t>
            </a:r>
            <a:r>
              <a:rPr lang="en-GB" altLang="en-US" dirty="0" err="1" smtClean="0">
                <a:latin typeface="Arial" panose="020B0604020202020204" pitchFamily="34" charset="0"/>
              </a:rPr>
              <a:t>fel</a:t>
            </a:r>
            <a:r>
              <a:rPr lang="en-GB" altLang="en-US" dirty="0" smtClean="0">
                <a:latin typeface="Arial" panose="020B0604020202020204" pitchFamily="34" charset="0"/>
              </a:rPr>
              <a:t> healthy eating (</a:t>
            </a:r>
            <a:r>
              <a:rPr lang="en-GB" altLang="en-US" dirty="0" err="1" smtClean="0">
                <a:latin typeface="Arial" panose="020B0604020202020204" pitchFamily="34" charset="0"/>
              </a:rPr>
              <a:t>bwyta’n</a:t>
            </a:r>
            <a:r>
              <a:rPr lang="en-GB" altLang="en-US" dirty="0" smtClean="0">
                <a:latin typeface="Arial" panose="020B0604020202020204" pitchFamily="34" charset="0"/>
              </a:rPr>
              <a:t> </a:t>
            </a:r>
            <a:r>
              <a:rPr lang="en-GB" altLang="en-US" dirty="0" err="1" smtClean="0">
                <a:latin typeface="Arial" panose="020B0604020202020204" pitchFamily="34" charset="0"/>
              </a:rPr>
              <a:t>iach</a:t>
            </a:r>
            <a:r>
              <a:rPr lang="en-GB" altLang="en-US" dirty="0" smtClean="0">
                <a:latin typeface="Arial" panose="020B0604020202020204" pitchFamily="34" charset="0"/>
              </a:rPr>
              <a:t>)</a:t>
            </a:r>
          </a:p>
          <a:p>
            <a:endParaRPr lang="en-GB" altLang="en-US" dirty="0" smtClean="0">
              <a:latin typeface="Arial" panose="020B0604020202020204" pitchFamily="34" charset="0"/>
            </a:endParaRPr>
          </a:p>
          <a:p>
            <a:r>
              <a:rPr lang="en-GB" altLang="en-US" b="1" u="sng" dirty="0" smtClean="0">
                <a:latin typeface="Arial" panose="020B0604020202020204" pitchFamily="34" charset="0"/>
              </a:rPr>
              <a:t>Piaget -</a:t>
            </a:r>
            <a:r>
              <a:rPr lang="en-GB" altLang="en-US" dirty="0" smtClean="0">
                <a:latin typeface="Arial" panose="020B0604020202020204" pitchFamily="34" charset="0"/>
              </a:rPr>
              <a:t> 0-2 </a:t>
            </a:r>
            <a:r>
              <a:rPr lang="en-GB" altLang="en-US" dirty="0" err="1" smtClean="0">
                <a:latin typeface="Arial" panose="020B0604020202020204" pitchFamily="34" charset="0"/>
              </a:rPr>
              <a:t>oed</a:t>
            </a:r>
            <a:r>
              <a:rPr lang="en-GB" altLang="en-US" dirty="0" smtClean="0">
                <a:latin typeface="Arial" panose="020B0604020202020204" pitchFamily="34" charset="0"/>
              </a:rPr>
              <a:t>, </a:t>
            </a:r>
            <a:r>
              <a:rPr lang="en-GB" altLang="en-US" dirty="0" err="1" smtClean="0">
                <a:latin typeface="Arial" panose="020B0604020202020204" pitchFamily="34" charset="0"/>
              </a:rPr>
              <a:t>sensori</a:t>
            </a:r>
            <a:r>
              <a:rPr lang="en-GB" altLang="en-US" dirty="0" smtClean="0">
                <a:latin typeface="Arial" panose="020B0604020202020204" pitchFamily="34" charset="0"/>
              </a:rPr>
              <a:t>-motor, plant </a:t>
            </a:r>
            <a:r>
              <a:rPr lang="en-GB" altLang="en-US" dirty="0" err="1" smtClean="0">
                <a:latin typeface="Arial" panose="020B0604020202020204" pitchFamily="34" charset="0"/>
              </a:rPr>
              <a:t>yn</a:t>
            </a:r>
            <a:r>
              <a:rPr lang="en-GB" altLang="en-US" dirty="0" smtClean="0">
                <a:latin typeface="Arial" panose="020B0604020202020204" pitchFamily="34" charset="0"/>
              </a:rPr>
              <a:t> </a:t>
            </a:r>
            <a:r>
              <a:rPr lang="en-GB" altLang="en-US" dirty="0" err="1" smtClean="0">
                <a:latin typeface="Arial" panose="020B0604020202020204" pitchFamily="34" charset="0"/>
              </a:rPr>
              <a:t>dysgu</a:t>
            </a:r>
            <a:r>
              <a:rPr lang="en-GB" altLang="en-US" dirty="0" smtClean="0">
                <a:latin typeface="Arial" panose="020B0604020202020204" pitchFamily="34" charset="0"/>
              </a:rPr>
              <a:t> </a:t>
            </a:r>
            <a:r>
              <a:rPr lang="en-GB" altLang="en-US" dirty="0" err="1" smtClean="0">
                <a:latin typeface="Arial" panose="020B0604020202020204" pitchFamily="34" charset="0"/>
              </a:rPr>
              <a:t>trwy</a:t>
            </a:r>
            <a:r>
              <a:rPr lang="en-GB" altLang="en-US" dirty="0" smtClean="0">
                <a:latin typeface="Arial" panose="020B0604020202020204" pitchFamily="34" charset="0"/>
              </a:rPr>
              <a:t> </a:t>
            </a:r>
            <a:r>
              <a:rPr lang="en-GB" altLang="en-US" dirty="0" err="1" smtClean="0">
                <a:latin typeface="Arial" panose="020B0604020202020204" pitchFamily="34" charset="0"/>
              </a:rPr>
              <a:t>synhwyrau</a:t>
            </a:r>
            <a:r>
              <a:rPr lang="en-GB" altLang="en-US" dirty="0" smtClean="0">
                <a:latin typeface="Arial" panose="020B0604020202020204" pitchFamily="34" charset="0"/>
              </a:rPr>
              <a:t>, </a:t>
            </a:r>
          </a:p>
          <a:p>
            <a:endParaRPr lang="en-GB" altLang="en-US" dirty="0" smtClean="0">
              <a:latin typeface="Arial" panose="020B0604020202020204" pitchFamily="34" charset="0"/>
            </a:endParaRPr>
          </a:p>
          <a:p>
            <a:r>
              <a:rPr lang="en-GB" altLang="en-US" b="1" u="sng" dirty="0" smtClean="0">
                <a:latin typeface="Arial" panose="020B0604020202020204" pitchFamily="34" charset="0"/>
              </a:rPr>
              <a:t>Montessori</a:t>
            </a:r>
            <a:r>
              <a:rPr lang="en-GB" altLang="en-US" dirty="0" smtClean="0">
                <a:latin typeface="Arial" panose="020B0604020202020204" pitchFamily="34" charset="0"/>
              </a:rPr>
              <a:t> - Plant </a:t>
            </a:r>
            <a:r>
              <a:rPr lang="en-GB" altLang="en-US" dirty="0" err="1" smtClean="0">
                <a:latin typeface="Arial" panose="020B0604020202020204" pitchFamily="34" charset="0"/>
              </a:rPr>
              <a:t>yn</a:t>
            </a:r>
            <a:r>
              <a:rPr lang="en-GB" altLang="en-US" dirty="0" smtClean="0">
                <a:latin typeface="Arial" panose="020B0604020202020204" pitchFamily="34" charset="0"/>
              </a:rPr>
              <a:t> </a:t>
            </a:r>
            <a:r>
              <a:rPr lang="en-GB" altLang="en-US" dirty="0" err="1" smtClean="0">
                <a:latin typeface="Arial" panose="020B0604020202020204" pitchFamily="34" charset="0"/>
              </a:rPr>
              <a:t>dysgu</a:t>
            </a:r>
            <a:r>
              <a:rPr lang="en-GB" altLang="en-US" dirty="0" smtClean="0">
                <a:latin typeface="Arial" panose="020B0604020202020204" pitchFamily="34" charset="0"/>
              </a:rPr>
              <a:t> </a:t>
            </a:r>
            <a:r>
              <a:rPr lang="en-GB" altLang="en-US" dirty="0" err="1" smtClean="0">
                <a:latin typeface="Arial" panose="020B0604020202020204" pitchFamily="34" charset="0"/>
              </a:rPr>
              <a:t>trwy</a:t>
            </a:r>
            <a:r>
              <a:rPr lang="en-GB" altLang="en-US" dirty="0" smtClean="0">
                <a:latin typeface="Arial" panose="020B0604020202020204" pitchFamily="34" charset="0"/>
              </a:rPr>
              <a:t> </a:t>
            </a:r>
            <a:r>
              <a:rPr lang="en-GB" altLang="en-US" dirty="0" err="1" smtClean="0">
                <a:latin typeface="Arial" panose="020B0604020202020204" pitchFamily="34" charset="0"/>
              </a:rPr>
              <a:t>synhwyrau</a:t>
            </a:r>
            <a:r>
              <a:rPr lang="en-GB" altLang="en-US" dirty="0" smtClean="0">
                <a:latin typeface="Arial" panose="020B0604020202020204" pitchFamily="34" charset="0"/>
              </a:rPr>
              <a:t>. </a:t>
            </a:r>
            <a:r>
              <a:rPr lang="en-GB" altLang="en-US" dirty="0" err="1" smtClean="0">
                <a:latin typeface="Arial" panose="020B0604020202020204" pitchFamily="34" charset="0"/>
              </a:rPr>
              <a:t>Adeiladu</a:t>
            </a:r>
            <a:r>
              <a:rPr lang="en-GB" altLang="en-US" dirty="0" smtClean="0">
                <a:latin typeface="Arial" panose="020B0604020202020204" pitchFamily="34" charset="0"/>
              </a:rPr>
              <a:t> </a:t>
            </a:r>
            <a:r>
              <a:rPr lang="en-GB" altLang="en-US" dirty="0" err="1" smtClean="0">
                <a:latin typeface="Arial" panose="020B0604020202020204" pitchFamily="34" charset="0"/>
              </a:rPr>
              <a:t>ar</a:t>
            </a:r>
            <a:r>
              <a:rPr lang="en-GB" altLang="en-US" dirty="0" smtClean="0">
                <a:latin typeface="Arial" panose="020B0604020202020204" pitchFamily="34" charset="0"/>
              </a:rPr>
              <a:t> </a:t>
            </a:r>
            <a:r>
              <a:rPr lang="en-GB" altLang="en-US" dirty="0" err="1" smtClean="0">
                <a:latin typeface="Arial" panose="020B0604020202020204" pitchFamily="34" charset="0"/>
              </a:rPr>
              <a:t>datblygiad</a:t>
            </a:r>
            <a:r>
              <a:rPr lang="en-GB" altLang="en-US" dirty="0" smtClean="0">
                <a:latin typeface="Arial" panose="020B0604020202020204" pitchFamily="34" charset="0"/>
              </a:rPr>
              <a:t> </a:t>
            </a:r>
            <a:r>
              <a:rPr lang="en-GB" altLang="en-US" dirty="0" err="1" smtClean="0">
                <a:latin typeface="Arial" panose="020B0604020202020204" pitchFamily="34" charset="0"/>
              </a:rPr>
              <a:t>ffisegol</a:t>
            </a:r>
            <a:r>
              <a:rPr lang="en-GB" altLang="en-US" dirty="0" smtClean="0">
                <a:latin typeface="Arial" panose="020B0604020202020204" pitchFamily="34" charset="0"/>
              </a:rPr>
              <a:t>, objects </a:t>
            </a:r>
            <a:r>
              <a:rPr lang="en-GB" altLang="en-US" dirty="0" err="1" smtClean="0">
                <a:latin typeface="Arial" panose="020B0604020202020204" pitchFamily="34" charset="0"/>
              </a:rPr>
              <a:t>gorfod</a:t>
            </a:r>
            <a:r>
              <a:rPr lang="en-GB" altLang="en-US" dirty="0" smtClean="0">
                <a:latin typeface="Arial" panose="020B0604020202020204" pitchFamily="34" charset="0"/>
              </a:rPr>
              <a:t> </a:t>
            </a:r>
            <a:r>
              <a:rPr lang="en-GB" altLang="en-US" dirty="0" err="1" smtClean="0">
                <a:latin typeface="Arial" panose="020B0604020202020204" pitchFamily="34" charset="0"/>
              </a:rPr>
              <a:t>fod</a:t>
            </a:r>
            <a:r>
              <a:rPr lang="en-GB" altLang="en-US" dirty="0" smtClean="0">
                <a:latin typeface="Arial" panose="020B0604020202020204" pitchFamily="34" charset="0"/>
              </a:rPr>
              <a:t> </a:t>
            </a:r>
            <a:r>
              <a:rPr lang="en-GB" altLang="en-US" dirty="0" err="1" smtClean="0">
                <a:latin typeface="Arial" panose="020B0604020202020204" pitchFamily="34" charset="0"/>
              </a:rPr>
              <a:t>yn</a:t>
            </a:r>
            <a:r>
              <a:rPr lang="en-GB" altLang="en-US" dirty="0" smtClean="0">
                <a:latin typeface="Arial" panose="020B0604020202020204" pitchFamily="34" charset="0"/>
              </a:rPr>
              <a:t> </a:t>
            </a:r>
            <a:r>
              <a:rPr lang="en-GB" altLang="en-US" dirty="0" err="1" smtClean="0">
                <a:latin typeface="Arial" panose="020B0604020202020204" pitchFamily="34" charset="0"/>
              </a:rPr>
              <a:t>bert</a:t>
            </a:r>
            <a:r>
              <a:rPr lang="en-GB" altLang="en-US" dirty="0" smtClean="0">
                <a:latin typeface="Arial" panose="020B0604020202020204" pitchFamily="34" charset="0"/>
              </a:rPr>
              <a:t> </a:t>
            </a:r>
            <a:r>
              <a:rPr lang="en-GB" altLang="en-US" dirty="0" err="1" smtClean="0">
                <a:latin typeface="Arial" panose="020B0604020202020204" pitchFamily="34" charset="0"/>
              </a:rPr>
              <a:t>i</a:t>
            </a:r>
            <a:r>
              <a:rPr lang="en-GB" altLang="en-US" dirty="0" smtClean="0">
                <a:latin typeface="Arial" panose="020B0604020202020204" pitchFamily="34" charset="0"/>
              </a:rPr>
              <a:t> </a:t>
            </a:r>
            <a:r>
              <a:rPr lang="en-GB" altLang="en-US" dirty="0" err="1" smtClean="0">
                <a:latin typeface="Arial" panose="020B0604020202020204" pitchFamily="34" charset="0"/>
              </a:rPr>
              <a:t>attracto</a:t>
            </a:r>
            <a:r>
              <a:rPr lang="en-GB" altLang="en-US" dirty="0" smtClean="0">
                <a:latin typeface="Arial" panose="020B0604020202020204" pitchFamily="34" charset="0"/>
              </a:rPr>
              <a:t> plant. </a:t>
            </a:r>
          </a:p>
          <a:p>
            <a:endParaRPr lang="en-GB" altLang="en-US" dirty="0" smtClean="0">
              <a:latin typeface="Arial" panose="020B0604020202020204" pitchFamily="34" charset="0"/>
            </a:endParaRPr>
          </a:p>
          <a:p>
            <a:r>
              <a:rPr lang="en-GB" altLang="en-US" dirty="0" smtClean="0">
                <a:latin typeface="Arial" panose="020B0604020202020204" pitchFamily="34" charset="0"/>
              </a:rPr>
              <a:t>Plant </a:t>
            </a:r>
            <a:r>
              <a:rPr lang="en-GB" altLang="en-US" dirty="0" err="1" smtClean="0">
                <a:latin typeface="Arial" panose="020B0604020202020204" pitchFamily="34" charset="0"/>
              </a:rPr>
              <a:t>yn</a:t>
            </a:r>
            <a:r>
              <a:rPr lang="en-GB" altLang="en-US" dirty="0" smtClean="0">
                <a:latin typeface="Arial" panose="020B0604020202020204" pitchFamily="34" charset="0"/>
              </a:rPr>
              <a:t> </a:t>
            </a:r>
            <a:r>
              <a:rPr lang="en-GB" altLang="en-US" dirty="0" err="1" smtClean="0">
                <a:latin typeface="Arial" panose="020B0604020202020204" pitchFamily="34" charset="0"/>
              </a:rPr>
              <a:t>defnyddio</a:t>
            </a:r>
            <a:r>
              <a:rPr lang="en-GB" altLang="en-US" dirty="0" smtClean="0">
                <a:latin typeface="Arial" panose="020B0604020202020204" pitchFamily="34" charset="0"/>
              </a:rPr>
              <a:t> </a:t>
            </a:r>
            <a:r>
              <a:rPr lang="en-GB" altLang="en-US" dirty="0" err="1" smtClean="0">
                <a:latin typeface="Arial" panose="020B0604020202020204" pitchFamily="34" charset="0"/>
              </a:rPr>
              <a:t>synhwyrau</a:t>
            </a:r>
            <a:r>
              <a:rPr lang="en-GB" altLang="en-US" dirty="0" smtClean="0">
                <a:latin typeface="Arial" panose="020B0604020202020204" pitchFamily="34" charset="0"/>
              </a:rPr>
              <a:t> </a:t>
            </a:r>
            <a:r>
              <a:rPr lang="en-GB" altLang="en-US" dirty="0" err="1" smtClean="0">
                <a:latin typeface="Arial" panose="020B0604020202020204" pitchFamily="34" charset="0"/>
              </a:rPr>
              <a:t>i</a:t>
            </a:r>
            <a:r>
              <a:rPr lang="en-GB" altLang="en-US" dirty="0" smtClean="0">
                <a:latin typeface="Arial" panose="020B0604020202020204" pitchFamily="34" charset="0"/>
              </a:rPr>
              <a:t> </a:t>
            </a:r>
            <a:r>
              <a:rPr lang="en-GB" altLang="en-US" dirty="0" err="1" smtClean="0">
                <a:latin typeface="Arial" panose="020B0604020202020204" pitchFamily="34" charset="0"/>
              </a:rPr>
              <a:t>gyd</a:t>
            </a:r>
            <a:r>
              <a:rPr lang="en-GB" altLang="en-US" dirty="0" smtClean="0">
                <a:latin typeface="Arial" panose="020B0604020202020204" pitchFamily="34" charset="0"/>
              </a:rPr>
              <a:t> </a:t>
            </a:r>
            <a:r>
              <a:rPr lang="en-GB" altLang="en-US" dirty="0" err="1" smtClean="0">
                <a:latin typeface="Arial" panose="020B0604020202020204" pitchFamily="34" charset="0"/>
              </a:rPr>
              <a:t>i</a:t>
            </a:r>
            <a:r>
              <a:rPr lang="en-GB" altLang="en-US" dirty="0" smtClean="0">
                <a:latin typeface="Arial" panose="020B0604020202020204" pitchFamily="34" charset="0"/>
              </a:rPr>
              <a:t> </a:t>
            </a:r>
            <a:r>
              <a:rPr lang="en-GB" altLang="en-US" dirty="0" err="1" smtClean="0">
                <a:latin typeface="Arial" panose="020B0604020202020204" pitchFamily="34" charset="0"/>
              </a:rPr>
              <a:t>ddatblygu</a:t>
            </a:r>
            <a:r>
              <a:rPr lang="en-GB" altLang="en-US" dirty="0" smtClean="0">
                <a:latin typeface="Arial" panose="020B0604020202020204" pitchFamily="34" charset="0"/>
              </a:rPr>
              <a:t>. Holistic dev. </a:t>
            </a:r>
          </a:p>
          <a:p>
            <a:endParaRPr lang="en-US" altLang="en-US" dirty="0" smtClean="0">
              <a:latin typeface="Arial" panose="020B0604020202020204" pitchFamily="34" charset="0"/>
            </a:endParaRPr>
          </a:p>
          <a:p>
            <a:r>
              <a:rPr lang="en-GB" altLang="en-US" dirty="0" smtClean="0">
                <a:latin typeface="Arial" panose="020B0604020202020204" pitchFamily="34" charset="0"/>
              </a:rPr>
              <a:t>Maths related to food. Think of all the stuff you can make with food and maths. Get in  things like healthy eating (eat healthy)</a:t>
            </a:r>
          </a:p>
          <a:p>
            <a:endParaRPr lang="en-GB" altLang="en-US" dirty="0" smtClean="0">
              <a:latin typeface="Arial" panose="020B0604020202020204" pitchFamily="34" charset="0"/>
            </a:endParaRPr>
          </a:p>
          <a:p>
            <a:r>
              <a:rPr lang="en-GB" altLang="en-US" dirty="0" smtClean="0">
                <a:latin typeface="Arial" panose="020B0604020202020204" pitchFamily="34" charset="0"/>
              </a:rPr>
              <a:t>Piaget - 0-2 years old, sensor-motor, children learning through senses,</a:t>
            </a:r>
          </a:p>
          <a:p>
            <a:endParaRPr lang="en-GB" altLang="en-US" dirty="0" smtClean="0">
              <a:latin typeface="Arial" panose="020B0604020202020204" pitchFamily="34" charset="0"/>
            </a:endParaRPr>
          </a:p>
          <a:p>
            <a:r>
              <a:rPr lang="en-GB" altLang="en-US" dirty="0" smtClean="0">
                <a:latin typeface="Arial" panose="020B0604020202020204" pitchFamily="34" charset="0"/>
              </a:rPr>
              <a:t>Montessori - Children learn through senses. Building on physical development, objects have to be pretty to attract children.</a:t>
            </a:r>
          </a:p>
          <a:p>
            <a:endParaRPr lang="en-GB" altLang="en-US" dirty="0" smtClean="0">
              <a:latin typeface="Arial" panose="020B0604020202020204" pitchFamily="34" charset="0"/>
            </a:endParaRPr>
          </a:p>
          <a:p>
            <a:r>
              <a:rPr lang="en-GB" altLang="en-US" dirty="0" smtClean="0">
                <a:latin typeface="Arial" panose="020B0604020202020204" pitchFamily="34" charset="0"/>
              </a:rPr>
              <a:t>Children use all senses to develop. Holistic dev.</a:t>
            </a:r>
          </a:p>
          <a:p>
            <a:endParaRPr lang="en-US" altLang="en-US" dirty="0" smtClean="0">
              <a:latin typeface="Arial" panose="020B0604020202020204" pitchFamily="34" charset="0"/>
            </a:endParaRPr>
          </a:p>
        </p:txBody>
      </p:sp>
    </p:spTree>
    <p:extLst>
      <p:ext uri="{BB962C8B-B14F-4D97-AF65-F5344CB8AC3E}">
        <p14:creationId xmlns:p14="http://schemas.microsoft.com/office/powerpoint/2010/main" val="18128536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hape 90"/>
          <p:cNvSpPr>
            <a:spLocks noGrp="1" noRot="1" noChangeAspect="1" noTextEdit="1"/>
          </p:cNvSpPr>
          <p:nvPr>
            <p:ph type="sldImg"/>
          </p:nvPr>
        </p:nvSpPr>
        <p:spPr>
          <a:xfrm>
            <a:off x="917575" y="744538"/>
            <a:ext cx="4962525" cy="3722687"/>
          </a:xfrm>
          <a:ln/>
        </p:spPr>
      </p:sp>
      <p:sp>
        <p:nvSpPr>
          <p:cNvPr id="53251"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Banana dipped in choc. M &amp; M's eyes &amp; feet.</a:t>
            </a:r>
          </a:p>
          <a:p>
            <a:endParaRPr lang="en-GB" altLang="en-US" smtClean="0">
              <a:latin typeface="Arial" panose="020B0604020202020204" pitchFamily="34" charset="0"/>
            </a:endParaRPr>
          </a:p>
          <a:p>
            <a:r>
              <a:rPr lang="en-GB" altLang="en-US" smtClean="0">
                <a:latin typeface="Arial" panose="020B0604020202020204" pitchFamily="34" charset="0"/>
              </a:rPr>
              <a:t>Develop maths with this?</a:t>
            </a:r>
          </a:p>
          <a:p>
            <a:endParaRPr lang="en-GB" altLang="en-US" smtClean="0">
              <a:latin typeface="Arial" panose="020B0604020202020204" pitchFamily="34" charset="0"/>
            </a:endParaRPr>
          </a:p>
          <a:p>
            <a:r>
              <a:rPr lang="en-GB" altLang="en-US" smtClean="0">
                <a:latin typeface="Arial" panose="020B0604020202020204" pitchFamily="34" charset="0"/>
              </a:rPr>
              <a:t>Count bananas, m &amp; ms, etc.</a:t>
            </a:r>
          </a:p>
          <a:p>
            <a:endParaRPr lang="en-GB" altLang="en-US" smtClean="0">
              <a:latin typeface="Arial" panose="020B0604020202020204" pitchFamily="34" charset="0"/>
            </a:endParaRPr>
          </a:p>
          <a:p>
            <a:r>
              <a:rPr lang="en-GB" altLang="en-US" smtClean="0">
                <a:latin typeface="Arial" panose="020B0604020202020204" pitchFamily="34" charset="0"/>
              </a:rPr>
              <a:t>Cut bananas half, quarter, etc.</a:t>
            </a:r>
          </a:p>
          <a:p>
            <a:endParaRPr lang="en-GB" altLang="en-US" smtClean="0">
              <a:latin typeface="Arial" panose="020B0604020202020204" pitchFamily="34" charset="0"/>
            </a:endParaRPr>
          </a:p>
          <a:p>
            <a:r>
              <a:rPr lang="en-GB" altLang="en-US" smtClean="0">
                <a:latin typeface="Arial" panose="020B0604020202020204" pitchFamily="34" charset="0"/>
              </a:rPr>
              <a:t>Chocolate - temperature, timing, make sure there is enough chocolate,</a:t>
            </a:r>
          </a:p>
          <a:p>
            <a:endParaRPr lang="en-GB" altLang="en-US" smtClean="0">
              <a:latin typeface="Arial" panose="020B0604020202020204" pitchFamily="34" charset="0"/>
            </a:endParaRPr>
          </a:p>
          <a:p>
            <a:r>
              <a:rPr lang="en-GB" altLang="en-US" smtClean="0">
                <a:latin typeface="Arial" panose="020B0604020202020204" pitchFamily="34" charset="0"/>
              </a:rPr>
              <a:t>Things like x - 2 m &amp; m per banana as much as everyone wants. Bag of m &amp; ms 100 in there. pull 20 out to make bananas, etc.</a:t>
            </a:r>
          </a:p>
          <a:p>
            <a:endParaRPr lang="en-GB" altLang="en-US" smtClean="0">
              <a:latin typeface="Arial" panose="020B0604020202020204" pitchFamily="34" charset="0"/>
            </a:endParaRPr>
          </a:p>
          <a:p>
            <a:r>
              <a:rPr lang="en-GB" altLang="en-US" smtClean="0">
                <a:latin typeface="Arial" panose="020B0604020202020204" pitchFamily="34" charset="0"/>
              </a:rPr>
              <a:t>What kind of play is this?</a:t>
            </a:r>
            <a:endParaRPr lang="en-US" altLang="en-US" smtClean="0">
              <a:latin typeface="Arial" panose="020B0604020202020204" pitchFamily="34" charset="0"/>
            </a:endParaRPr>
          </a:p>
        </p:txBody>
      </p:sp>
    </p:spTree>
    <p:extLst>
      <p:ext uri="{BB962C8B-B14F-4D97-AF65-F5344CB8AC3E}">
        <p14:creationId xmlns:p14="http://schemas.microsoft.com/office/powerpoint/2010/main" val="1045041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hape 90"/>
          <p:cNvSpPr>
            <a:spLocks noGrp="1" noRot="1" noChangeAspect="1" noTextEdit="1"/>
          </p:cNvSpPr>
          <p:nvPr>
            <p:ph type="sldImg"/>
          </p:nvPr>
        </p:nvSpPr>
        <p:spPr>
          <a:xfrm>
            <a:off x="917575" y="744538"/>
            <a:ext cx="4962525" cy="3722687"/>
          </a:xfrm>
          <a:ln/>
        </p:spPr>
      </p:sp>
      <p:sp>
        <p:nvSpPr>
          <p:cNvPr id="55299"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Plant </a:t>
            </a:r>
            <a:r>
              <a:rPr lang="en-GB" altLang="en-US" dirty="0" err="1" smtClean="0">
                <a:latin typeface="Arial" panose="020B0604020202020204" pitchFamily="34" charset="0"/>
              </a:rPr>
              <a:t>yn</a:t>
            </a:r>
            <a:r>
              <a:rPr lang="en-GB" altLang="en-US" dirty="0" smtClean="0">
                <a:latin typeface="Arial" panose="020B0604020202020204" pitchFamily="34" charset="0"/>
              </a:rPr>
              <a:t> </a:t>
            </a:r>
            <a:r>
              <a:rPr lang="en-GB" altLang="en-US" dirty="0" err="1" smtClean="0">
                <a:latin typeface="Arial" panose="020B0604020202020204" pitchFamily="34" charset="0"/>
              </a:rPr>
              <a:t>gwybod</a:t>
            </a:r>
            <a:r>
              <a:rPr lang="en-GB" altLang="en-US" dirty="0" smtClean="0">
                <a:latin typeface="Arial" panose="020B0604020202020204" pitchFamily="34" charset="0"/>
              </a:rPr>
              <a:t> am Dominos, </a:t>
            </a:r>
            <a:r>
              <a:rPr lang="en-GB" altLang="en-US" dirty="0" err="1" smtClean="0">
                <a:latin typeface="Arial" panose="020B0604020202020204" pitchFamily="34" charset="0"/>
              </a:rPr>
              <a:t>rhieni</a:t>
            </a:r>
            <a:r>
              <a:rPr lang="en-GB" altLang="en-US" dirty="0" smtClean="0">
                <a:latin typeface="Arial" panose="020B0604020202020204" pitchFamily="34" charset="0"/>
              </a:rPr>
              <a:t> </a:t>
            </a:r>
            <a:r>
              <a:rPr lang="en-GB" altLang="en-US" dirty="0" err="1" smtClean="0">
                <a:latin typeface="Arial" panose="020B0604020202020204" pitchFamily="34" charset="0"/>
              </a:rPr>
              <a:t>yn</a:t>
            </a:r>
            <a:r>
              <a:rPr lang="en-GB" altLang="en-US" dirty="0" smtClean="0">
                <a:latin typeface="Arial" panose="020B0604020202020204" pitchFamily="34" charset="0"/>
              </a:rPr>
              <a:t> </a:t>
            </a:r>
            <a:r>
              <a:rPr lang="en-GB" altLang="en-US" dirty="0" err="1" smtClean="0">
                <a:latin typeface="Arial" panose="020B0604020202020204" pitchFamily="34" charset="0"/>
              </a:rPr>
              <a:t>mynd</a:t>
            </a:r>
            <a:r>
              <a:rPr lang="en-GB" altLang="en-US" dirty="0" smtClean="0">
                <a:latin typeface="Arial" panose="020B0604020202020204" pitchFamily="34" charset="0"/>
              </a:rPr>
              <a:t> </a:t>
            </a:r>
            <a:r>
              <a:rPr lang="en-GB" altLang="en-US" dirty="0" err="1" smtClean="0">
                <a:latin typeface="Arial" panose="020B0604020202020204" pitchFamily="34" charset="0"/>
              </a:rPr>
              <a:t>yna</a:t>
            </a:r>
            <a:r>
              <a:rPr lang="en-GB" altLang="en-US" dirty="0" smtClean="0">
                <a:latin typeface="Arial" panose="020B0604020202020204" pitchFamily="34" charset="0"/>
              </a:rPr>
              <a:t>. </a:t>
            </a:r>
          </a:p>
          <a:p>
            <a:r>
              <a:rPr lang="en-GB" altLang="en-US" dirty="0" smtClean="0">
                <a:latin typeface="Arial" panose="020B0604020202020204" pitchFamily="34" charset="0"/>
              </a:rPr>
              <a:t>All images have</a:t>
            </a:r>
            <a:r>
              <a:rPr lang="en-GB" altLang="en-US" baseline="0" dirty="0" smtClean="0">
                <a:latin typeface="Arial" panose="020B0604020202020204" pitchFamily="34" charset="0"/>
              </a:rPr>
              <a:t> been taken from edible sorts in </a:t>
            </a:r>
            <a:r>
              <a:rPr lang="en-GB" altLang="en-US" baseline="0" dirty="0" err="1" smtClean="0">
                <a:latin typeface="Arial" panose="020B0604020202020204" pitchFamily="34" charset="0"/>
              </a:rPr>
              <a:t>pinterest</a:t>
            </a:r>
            <a:r>
              <a:rPr lang="en-GB" altLang="en-US" baseline="0" dirty="0" smtClean="0">
                <a:latin typeface="Arial" panose="020B0604020202020204" pitchFamily="34" charset="0"/>
              </a:rPr>
              <a:t>.</a:t>
            </a:r>
            <a:endParaRPr lang="en-GB" altLang="en-US" dirty="0" smtClean="0">
              <a:latin typeface="Arial" panose="020B0604020202020204" pitchFamily="34" charset="0"/>
            </a:endParaRPr>
          </a:p>
          <a:p>
            <a:r>
              <a:rPr lang="en-GB" altLang="en-US" dirty="0" err="1" smtClean="0">
                <a:latin typeface="Arial" panose="020B0604020202020204" pitchFamily="34" charset="0"/>
              </a:rPr>
              <a:t>Ffractiynau</a:t>
            </a:r>
            <a:r>
              <a:rPr lang="en-GB" altLang="en-US" dirty="0" smtClean="0">
                <a:latin typeface="Arial" panose="020B0604020202020204" pitchFamily="34" charset="0"/>
              </a:rPr>
              <a:t>, toppings, </a:t>
            </a:r>
            <a:r>
              <a:rPr lang="en-GB" altLang="en-US" dirty="0" err="1" smtClean="0">
                <a:latin typeface="Arial" panose="020B0604020202020204" pitchFamily="34" charset="0"/>
              </a:rPr>
              <a:t>cyfri</a:t>
            </a:r>
            <a:r>
              <a:rPr lang="en-GB" altLang="en-US" dirty="0" smtClean="0">
                <a:latin typeface="Arial" panose="020B0604020202020204" pitchFamily="34" charset="0"/>
              </a:rPr>
              <a:t> </a:t>
            </a:r>
            <a:r>
              <a:rPr lang="en-GB" altLang="en-US" dirty="0" err="1" smtClean="0">
                <a:latin typeface="Arial" panose="020B0604020202020204" pitchFamily="34" charset="0"/>
              </a:rPr>
              <a:t>eto</a:t>
            </a:r>
            <a:r>
              <a:rPr lang="en-GB" altLang="en-US" dirty="0" smtClean="0">
                <a:latin typeface="Arial" panose="020B0604020202020204" pitchFamily="34" charset="0"/>
              </a:rPr>
              <a:t>, </a:t>
            </a:r>
            <a:r>
              <a:rPr lang="en-GB" altLang="en-US" dirty="0" err="1" smtClean="0">
                <a:latin typeface="Arial" panose="020B0604020202020204" pitchFamily="34" charset="0"/>
              </a:rPr>
              <a:t>neud</a:t>
            </a:r>
            <a:r>
              <a:rPr lang="en-GB" altLang="en-US" dirty="0" smtClean="0">
                <a:latin typeface="Arial" panose="020B0604020202020204" pitchFamily="34" charset="0"/>
              </a:rPr>
              <a:t> e </a:t>
            </a:r>
            <a:r>
              <a:rPr lang="en-GB" altLang="en-US" dirty="0" err="1" smtClean="0">
                <a:latin typeface="Arial" panose="020B0604020202020204" pitchFamily="34" charset="0"/>
              </a:rPr>
              <a:t>mewn</a:t>
            </a:r>
            <a:r>
              <a:rPr lang="en-GB" altLang="en-US" dirty="0" smtClean="0">
                <a:latin typeface="Arial" panose="020B0604020202020204" pitchFamily="34" charset="0"/>
              </a:rPr>
              <a:t> </a:t>
            </a:r>
            <a:r>
              <a:rPr lang="en-GB" altLang="en-US" dirty="0" err="1" smtClean="0">
                <a:latin typeface="Arial" panose="020B0604020202020204" pitchFamily="34" charset="0"/>
              </a:rPr>
              <a:t>i</a:t>
            </a:r>
            <a:r>
              <a:rPr lang="en-GB" altLang="en-US" dirty="0" smtClean="0">
                <a:latin typeface="Arial" panose="020B0604020202020204" pitchFamily="34" charset="0"/>
              </a:rPr>
              <a:t> </a:t>
            </a:r>
            <a:r>
              <a:rPr lang="en-GB" altLang="en-US" dirty="0" err="1" smtClean="0">
                <a:latin typeface="Arial" panose="020B0604020202020204" pitchFamily="34" charset="0"/>
              </a:rPr>
              <a:t>sori</a:t>
            </a:r>
            <a:r>
              <a:rPr lang="en-GB" altLang="en-US" dirty="0" smtClean="0">
                <a:latin typeface="Arial" panose="020B0604020202020204" pitchFamily="34" charset="0"/>
              </a:rPr>
              <a:t>, </a:t>
            </a:r>
            <a:r>
              <a:rPr lang="en-GB" altLang="en-US" dirty="0" err="1" smtClean="0">
                <a:latin typeface="Arial" panose="020B0604020202020204" pitchFamily="34" charset="0"/>
              </a:rPr>
              <a:t>datrys</a:t>
            </a:r>
            <a:r>
              <a:rPr lang="en-GB" altLang="en-US" dirty="0" smtClean="0">
                <a:latin typeface="Arial" panose="020B0604020202020204" pitchFamily="34" charset="0"/>
              </a:rPr>
              <a:t> </a:t>
            </a:r>
            <a:r>
              <a:rPr lang="en-GB" altLang="en-US" dirty="0" err="1" smtClean="0">
                <a:latin typeface="Arial" panose="020B0604020202020204" pitchFamily="34" charset="0"/>
              </a:rPr>
              <a:t>problemau</a:t>
            </a:r>
            <a:r>
              <a:rPr lang="en-GB" altLang="en-US" dirty="0" smtClean="0">
                <a:latin typeface="Arial" panose="020B0604020202020204" pitchFamily="34" charset="0"/>
              </a:rPr>
              <a:t>, </a:t>
            </a:r>
            <a:r>
              <a:rPr lang="en-GB" altLang="en-US" dirty="0" err="1" smtClean="0">
                <a:latin typeface="Arial" panose="020B0604020202020204" pitchFamily="34" charset="0"/>
              </a:rPr>
              <a:t>sut</a:t>
            </a:r>
            <a:r>
              <a:rPr lang="en-GB" altLang="en-US" dirty="0" smtClean="0">
                <a:latin typeface="Arial" panose="020B0604020202020204" pitchFamily="34" charset="0"/>
              </a:rPr>
              <a:t> </a:t>
            </a:r>
            <a:r>
              <a:rPr lang="en-GB" altLang="en-US" dirty="0" err="1" smtClean="0">
                <a:latin typeface="Arial" panose="020B0604020202020204" pitchFamily="34" charset="0"/>
              </a:rPr>
              <a:t>i</a:t>
            </a:r>
            <a:r>
              <a:rPr lang="en-GB" altLang="en-US" dirty="0" smtClean="0">
                <a:latin typeface="Arial" panose="020B0604020202020204" pitchFamily="34" charset="0"/>
              </a:rPr>
              <a:t> </a:t>
            </a:r>
            <a:r>
              <a:rPr lang="en-GB" altLang="en-US" dirty="0" err="1" smtClean="0">
                <a:latin typeface="Arial" panose="020B0604020202020204" pitchFamily="34" charset="0"/>
              </a:rPr>
              <a:t>ffitio</a:t>
            </a:r>
            <a:r>
              <a:rPr lang="en-GB" altLang="en-US" dirty="0" smtClean="0">
                <a:latin typeface="Arial" panose="020B0604020202020204" pitchFamily="34" charset="0"/>
              </a:rPr>
              <a:t> </a:t>
            </a:r>
            <a:r>
              <a:rPr lang="en-GB" altLang="en-US" dirty="0" err="1" smtClean="0">
                <a:latin typeface="Arial" panose="020B0604020202020204" pitchFamily="34" charset="0"/>
              </a:rPr>
              <a:t>popeth</a:t>
            </a:r>
            <a:r>
              <a:rPr lang="en-GB" altLang="en-US" dirty="0" smtClean="0">
                <a:latin typeface="Arial" panose="020B0604020202020204" pitchFamily="34" charset="0"/>
              </a:rPr>
              <a:t> </a:t>
            </a:r>
            <a:r>
              <a:rPr lang="en-GB" altLang="en-US" dirty="0" err="1" smtClean="0">
                <a:latin typeface="Arial" panose="020B0604020202020204" pitchFamily="34" charset="0"/>
              </a:rPr>
              <a:t>ar</a:t>
            </a:r>
            <a:r>
              <a:rPr lang="en-GB" altLang="en-US" dirty="0" smtClean="0">
                <a:latin typeface="Arial" panose="020B0604020202020204" pitchFamily="34" charset="0"/>
              </a:rPr>
              <a:t> y pizza?</a:t>
            </a:r>
          </a:p>
          <a:p>
            <a:endParaRPr lang="en-GB" altLang="en-US" dirty="0" smtClean="0">
              <a:latin typeface="Arial" panose="020B0604020202020204" pitchFamily="34" charset="0"/>
            </a:endParaRPr>
          </a:p>
          <a:p>
            <a:r>
              <a:rPr lang="en-GB" altLang="en-US" dirty="0" smtClean="0">
                <a:latin typeface="Arial" panose="020B0604020202020204" pitchFamily="34" charset="0"/>
              </a:rPr>
              <a:t>Pa </a:t>
            </a:r>
            <a:r>
              <a:rPr lang="en-GB" altLang="en-US" dirty="0" err="1" smtClean="0">
                <a:latin typeface="Arial" panose="020B0604020202020204" pitchFamily="34" charset="0"/>
              </a:rPr>
              <a:t>fath</a:t>
            </a:r>
            <a:r>
              <a:rPr lang="en-GB" altLang="en-US" dirty="0" smtClean="0">
                <a:latin typeface="Arial" panose="020B0604020202020204" pitchFamily="34" charset="0"/>
              </a:rPr>
              <a:t> o </a:t>
            </a:r>
            <a:r>
              <a:rPr lang="en-GB" altLang="en-US" dirty="0" err="1" smtClean="0">
                <a:latin typeface="Arial" panose="020B0604020202020204" pitchFamily="34" charset="0"/>
              </a:rPr>
              <a:t>chwarae</a:t>
            </a:r>
            <a:r>
              <a:rPr lang="en-GB" altLang="en-US" dirty="0" smtClean="0">
                <a:latin typeface="Arial" panose="020B0604020202020204" pitchFamily="34" charset="0"/>
              </a:rPr>
              <a:t> </a:t>
            </a:r>
            <a:r>
              <a:rPr lang="en-GB" altLang="en-US" dirty="0" err="1" smtClean="0">
                <a:latin typeface="Arial" panose="020B0604020202020204" pitchFamily="34" charset="0"/>
              </a:rPr>
              <a:t>ydy</a:t>
            </a:r>
            <a:r>
              <a:rPr lang="en-GB" altLang="en-US" dirty="0" smtClean="0">
                <a:latin typeface="Arial" panose="020B0604020202020204" pitchFamily="34" charset="0"/>
              </a:rPr>
              <a:t> </a:t>
            </a:r>
            <a:r>
              <a:rPr lang="en-GB" altLang="en-US" dirty="0" err="1" smtClean="0">
                <a:latin typeface="Arial" panose="020B0604020202020204" pitchFamily="34" charset="0"/>
              </a:rPr>
              <a:t>hyn</a:t>
            </a:r>
            <a:r>
              <a:rPr lang="en-GB" altLang="en-US" dirty="0" smtClean="0">
                <a:latin typeface="Arial" panose="020B0604020202020204" pitchFamily="34" charset="0"/>
              </a:rPr>
              <a:t>?</a:t>
            </a:r>
          </a:p>
          <a:p>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r>
              <a:rPr lang="en-GB" altLang="en-US" dirty="0" smtClean="0">
                <a:latin typeface="Arial" panose="020B0604020202020204" pitchFamily="34" charset="0"/>
              </a:rPr>
              <a:t>Children know about Dominos, parents are going there.</a:t>
            </a:r>
          </a:p>
          <a:p>
            <a:endParaRPr lang="en-GB" altLang="en-US" dirty="0" smtClean="0">
              <a:latin typeface="Arial" panose="020B0604020202020204" pitchFamily="34" charset="0"/>
            </a:endParaRPr>
          </a:p>
          <a:p>
            <a:r>
              <a:rPr lang="en-GB" altLang="en-US" dirty="0" smtClean="0">
                <a:latin typeface="Arial" panose="020B0604020202020204" pitchFamily="34" charset="0"/>
              </a:rPr>
              <a:t>Fractions, toppings, count again, turn it into solving problems, how to fit everything on the pizza?</a:t>
            </a:r>
          </a:p>
          <a:p>
            <a:endParaRPr lang="en-GB" altLang="en-US" dirty="0" smtClean="0">
              <a:latin typeface="Arial" panose="020B0604020202020204" pitchFamily="34" charset="0"/>
            </a:endParaRPr>
          </a:p>
          <a:p>
            <a:r>
              <a:rPr lang="en-GB" altLang="en-US" dirty="0" smtClean="0">
                <a:latin typeface="Arial" panose="020B0604020202020204" pitchFamily="34" charset="0"/>
              </a:rPr>
              <a:t>What kind of play is this?</a:t>
            </a:r>
            <a:endParaRPr lang="en-US" altLang="en-US" dirty="0" smtClean="0">
              <a:latin typeface="Arial" panose="020B0604020202020204" pitchFamily="34" charset="0"/>
            </a:endParaRPr>
          </a:p>
        </p:txBody>
      </p:sp>
    </p:spTree>
    <p:extLst>
      <p:ext uri="{BB962C8B-B14F-4D97-AF65-F5344CB8AC3E}">
        <p14:creationId xmlns:p14="http://schemas.microsoft.com/office/powerpoint/2010/main" val="32595062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xfrm>
            <a:off x="917575" y="744538"/>
            <a:ext cx="4962525" cy="3722687"/>
          </a:xfrm>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The students will need to present back their findings in any way they choose – Lecturers will need to support a deeper evaluation of their thoughts through questioning.</a:t>
            </a:r>
          </a:p>
          <a:p>
            <a:r>
              <a:rPr lang="en-GB" altLang="en-US" smtClean="0">
                <a:latin typeface="Arial" panose="020B0604020202020204" pitchFamily="34" charset="0"/>
              </a:rPr>
              <a:t>All resources will be provided by the module co-ordinator for this activity.</a:t>
            </a: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0B715EC-F5A3-42A4-9AFD-CD53D7B0F0AC}" type="slidenum">
              <a:rPr lang="cy-GB" altLang="en-US" sz="1200" smtClean="0">
                <a:latin typeface="Arial" panose="020B0604020202020204" pitchFamily="34" charset="0"/>
              </a:rPr>
              <a:pPr/>
              <a:t>39</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8064264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917575" y="744538"/>
            <a:ext cx="4962525" cy="3722687"/>
          </a:xfrm>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As this module will be delivered on line- students will have</a:t>
            </a:r>
            <a:r>
              <a:rPr lang="en-GB" altLang="en-US" baseline="0" dirty="0" smtClean="0">
                <a:latin typeface="Arial" panose="020B0604020202020204" pitchFamily="34" charset="0"/>
              </a:rPr>
              <a:t> already been asked to prepare for this activity- they should all have access to producing a cooking activity that will promote mathematical thinking.</a:t>
            </a:r>
          </a:p>
          <a:p>
            <a:r>
              <a:rPr lang="en-GB" altLang="en-US" dirty="0" smtClean="0">
                <a:latin typeface="Arial" panose="020B0604020202020204" pitchFamily="34" charset="0"/>
              </a:rPr>
              <a:t>The </a:t>
            </a:r>
            <a:r>
              <a:rPr lang="en-GB" altLang="en-US" dirty="0" smtClean="0">
                <a:latin typeface="Arial" panose="020B0604020202020204" pitchFamily="34" charset="0"/>
              </a:rPr>
              <a:t>students will need to present back their findings in any way they choose – Lecturers will need to support a deeper evaluation of their thoughts through questioning.</a:t>
            </a:r>
          </a:p>
          <a:p>
            <a:r>
              <a:rPr lang="en-GB" altLang="en-US" dirty="0" smtClean="0">
                <a:latin typeface="Arial" panose="020B0604020202020204" pitchFamily="34" charset="0"/>
              </a:rPr>
              <a:t>All resources will be provided by the module co-ordinator for this activity</a:t>
            </a:r>
            <a:r>
              <a:rPr lang="en-GB" altLang="en-US" dirty="0" smtClean="0">
                <a:latin typeface="Arial" panose="020B0604020202020204" pitchFamily="34" charset="0"/>
              </a:rPr>
              <a:t>.</a:t>
            </a:r>
          </a:p>
          <a:p>
            <a:endParaRPr lang="en-GB" altLang="en-US" dirty="0" smtClean="0">
              <a:latin typeface="Arial" panose="020B0604020202020204" pitchFamily="34" charset="0"/>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2B64EEB-8A00-4AD7-A52E-4B16967296A7}" type="slidenum">
              <a:rPr lang="cy-GB" altLang="en-US" sz="1200" smtClean="0">
                <a:solidFill>
                  <a:srgbClr val="000000"/>
                </a:solidFill>
                <a:latin typeface="Arial" panose="020B0604020202020204" pitchFamily="34" charset="0"/>
              </a:rPr>
              <a:pPr/>
              <a:t>40</a:t>
            </a:fld>
            <a:endParaRPr lang="cy-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40755796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hape 90"/>
          <p:cNvSpPr>
            <a:spLocks noGrp="1" noRot="1" noChangeAspect="1" noTextEdit="1"/>
          </p:cNvSpPr>
          <p:nvPr>
            <p:ph type="sldImg"/>
          </p:nvPr>
        </p:nvSpPr>
        <p:spPr>
          <a:xfrm>
            <a:off x="917575" y="744538"/>
            <a:ext cx="4962525" cy="3722687"/>
          </a:xfrm>
          <a:ln/>
        </p:spPr>
      </p:sp>
      <p:sp>
        <p:nvSpPr>
          <p:cNvPr id="67587"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Patterns help children to predict (rhagfynegi) </a:t>
            </a:r>
          </a:p>
          <a:p>
            <a:endParaRPr lang="en-GB" altLang="en-US" smtClean="0">
              <a:latin typeface="Arial" panose="020B0604020202020204" pitchFamily="34" charset="0"/>
            </a:endParaRPr>
          </a:p>
          <a:p>
            <a:r>
              <a:rPr lang="en-GB" altLang="en-US" smtClean="0">
                <a:latin typeface="Arial" panose="020B0604020202020204" pitchFamily="34" charset="0"/>
              </a:rPr>
              <a:t>Dim jyst maths, helpu gyda llythrennedd, patrymau darllen, activates prior knowledge, beth mae plenty yn gwybod yn gwybod a atgyfnerthu fe. </a:t>
            </a:r>
          </a:p>
          <a:p>
            <a:endParaRPr lang="en-GB" altLang="en-US" smtClean="0">
              <a:latin typeface="Arial" panose="020B0604020202020204" pitchFamily="34" charset="0"/>
            </a:endParaRPr>
          </a:p>
          <a:p>
            <a:r>
              <a:rPr lang="en-GB" altLang="en-US" smtClean="0">
                <a:latin typeface="Arial" panose="020B0604020202020204" pitchFamily="34" charset="0"/>
              </a:rPr>
              <a:t>Strategaeth naturiol yw patrymau i helpu plant dechrau dysgu adio. dybli, haneri, etc</a:t>
            </a:r>
          </a:p>
          <a:p>
            <a:endParaRPr lang="en-GB" altLang="en-US" smtClean="0">
              <a:latin typeface="Arial" panose="020B0604020202020204" pitchFamily="34" charset="0"/>
            </a:endParaRPr>
          </a:p>
          <a:p>
            <a:r>
              <a:rPr lang="en-GB" altLang="en-US" smtClean="0">
                <a:latin typeface="Arial" panose="020B0604020202020204" pitchFamily="34" charset="0"/>
              </a:rPr>
              <a:t>Out of all mental skills, pattern recognition is said to have the highest correlation with general intelligence. Pattern recognition is the ability to recognize order in a chaos. Patterns can be found in ideas, words, symbols, numbers, and images. They can also be found in behavior, routines, and in nature.</a:t>
            </a:r>
          </a:p>
          <a:p>
            <a:endParaRPr lang="en-GB" altLang="en-US" smtClean="0">
              <a:latin typeface="Arial" panose="020B0604020202020204" pitchFamily="34" charset="0"/>
            </a:endParaRPr>
          </a:p>
          <a:p>
            <a:r>
              <a:rPr lang="en-GB" altLang="en-US" smtClean="0">
                <a:latin typeface="Arial" panose="020B0604020202020204" pitchFamily="34" charset="0"/>
              </a:rPr>
              <a:t>The ability to recognize, identify, and create patterns not only supports mathematical learning, it also contributes to broader social development. By understanding patterns, children are able to make predictions about what should come next. This predictive ability begins shortly after birth and continues throughout our lives. Based on past behavior, babies can predict that cleaning up will follow eating a meal and that putting on clean clothes will follow taking a bath. Likewise, pets can predict that taking a walk may follow eating dinner. No doubt, understanding patterns helps all of us maneuver more confidently in our environment.</a:t>
            </a:r>
          </a:p>
          <a:p>
            <a:endParaRPr lang="en-GB" altLang="en-US" smtClean="0">
              <a:latin typeface="Arial" panose="020B0604020202020204" pitchFamily="34" charset="0"/>
            </a:endParaRPr>
          </a:p>
          <a:p>
            <a:r>
              <a:rPr lang="en-GB" altLang="en-US" smtClean="0">
                <a:latin typeface="Arial" panose="020B0604020202020204" pitchFamily="34" charset="0"/>
              </a:rPr>
              <a:t>Nearly every desirable occupation requires pattern recognition skills. Doctors often read patient histories and charts to make diagnosis and prescribe treatments, attorneys study case histories before they present their case, analysts study data to predict future price movements, and salespeople use patterns to sell products.</a:t>
            </a:r>
          </a:p>
          <a:p>
            <a:endParaRPr lang="en-GB" altLang="en-US" smtClean="0">
              <a:latin typeface="Arial" panose="020B0604020202020204" pitchFamily="34" charset="0"/>
            </a:endParaRPr>
          </a:p>
          <a:p>
            <a:endParaRPr lang="en-US" altLang="en-US" smtClean="0">
              <a:latin typeface="Arial" panose="020B0604020202020204" pitchFamily="34" charset="0"/>
            </a:endParaRPr>
          </a:p>
        </p:txBody>
      </p:sp>
    </p:spTree>
    <p:extLst>
      <p:ext uri="{BB962C8B-B14F-4D97-AF65-F5344CB8AC3E}">
        <p14:creationId xmlns:p14="http://schemas.microsoft.com/office/powerpoint/2010/main" val="395104217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hape 90"/>
          <p:cNvSpPr>
            <a:spLocks noGrp="1" noRot="1" noChangeAspect="1" noTextEdit="1"/>
          </p:cNvSpPr>
          <p:nvPr>
            <p:ph type="sldImg"/>
          </p:nvPr>
        </p:nvSpPr>
        <p:spPr>
          <a:xfrm>
            <a:off x="917575" y="744538"/>
            <a:ext cx="4962525" cy="3722687"/>
          </a:xfrm>
          <a:ln/>
        </p:spPr>
      </p:sp>
      <p:sp>
        <p:nvSpPr>
          <p:cNvPr id="65539" name="Shape 91"/>
          <p:cNvSpPr>
            <a:spLocks noGrp="1"/>
          </p:cNvSpPr>
          <p:nvPr>
            <p:ph type="body"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Rhai yn dweud bod patrymau yn calon i fathemateg. Pwysig i adnabod patrymau a newidiadau.</a:t>
            </a:r>
          </a:p>
          <a:p>
            <a:endParaRPr lang="en-GB" altLang="en-US" smtClean="0">
              <a:latin typeface="Arial" panose="020B0604020202020204" pitchFamily="34" charset="0"/>
            </a:endParaRPr>
          </a:p>
          <a:p>
            <a:r>
              <a:rPr lang="en-GB" altLang="en-US" smtClean="0">
                <a:latin typeface="Arial" panose="020B0604020202020204" pitchFamily="34" charset="0"/>
              </a:rPr>
              <a:t>newid lliw</a:t>
            </a:r>
          </a:p>
          <a:p>
            <a:r>
              <a:rPr lang="en-GB" altLang="en-US" smtClean="0">
                <a:latin typeface="Arial" panose="020B0604020202020204" pitchFamily="34" charset="0"/>
              </a:rPr>
              <a:t>rotation (cylchdroi)</a:t>
            </a:r>
          </a:p>
          <a:p>
            <a:r>
              <a:rPr lang="en-GB" altLang="en-US" smtClean="0">
                <a:latin typeface="Arial" panose="020B0604020202020204" pitchFamily="34" charset="0"/>
              </a:rPr>
              <a:t>fertigol a llorweddol - sefyll neu gorwedd</a:t>
            </a:r>
          </a:p>
          <a:p>
            <a:r>
              <a:rPr lang="en-GB" altLang="en-US" smtClean="0">
                <a:latin typeface="Arial" panose="020B0604020202020204" pitchFamily="34" charset="0"/>
              </a:rPr>
              <a:t>newidiadau yn siap</a:t>
            </a:r>
          </a:p>
          <a:p>
            <a:r>
              <a:rPr lang="en-GB" altLang="en-US" smtClean="0">
                <a:latin typeface="Arial" panose="020B0604020202020204" pitchFamily="34" charset="0"/>
              </a:rPr>
              <a:t>newidiadau yn maint</a:t>
            </a:r>
          </a:p>
          <a:p>
            <a:r>
              <a:rPr lang="en-GB" altLang="en-US" smtClean="0">
                <a:latin typeface="Arial" panose="020B0604020202020204" pitchFamily="34" charset="0"/>
              </a:rPr>
              <a:t>Datrys problemau</a:t>
            </a:r>
          </a:p>
          <a:p>
            <a:endParaRPr lang="en-GB" altLang="en-US" smtClean="0">
              <a:latin typeface="Arial" panose="020B0604020202020204" pitchFamily="34" charset="0"/>
            </a:endParaRPr>
          </a:p>
          <a:p>
            <a:r>
              <a:rPr lang="en-GB" altLang="en-US" smtClean="0">
                <a:latin typeface="Arial" panose="020B0604020202020204" pitchFamily="34" charset="0"/>
              </a:rPr>
              <a:t>Explain how some children will see numbers as patterns – these children are usually gifted mathematicians.</a:t>
            </a:r>
          </a:p>
          <a:p>
            <a:r>
              <a:rPr lang="en-GB" altLang="en-US" smtClean="0">
                <a:latin typeface="Arial" panose="020B0604020202020204" pitchFamily="34" charset="0"/>
              </a:rPr>
              <a:t>Discuss music and its close connection to patterns  -  musical works are written in developing structural patterns of sound. In simple terms – verse followed by chorus – </a:t>
            </a:r>
          </a:p>
          <a:p>
            <a:r>
              <a:rPr lang="en-GB" altLang="en-US" smtClean="0">
                <a:latin typeface="Arial" panose="020B0604020202020204" pitchFamily="34" charset="0"/>
              </a:rPr>
              <a:t>Also rhythm beats/time.</a:t>
            </a:r>
          </a:p>
          <a:p>
            <a:endParaRPr lang="en-GB" altLang="en-US" smtClean="0">
              <a:latin typeface="Arial" panose="020B0604020202020204" pitchFamily="34" charset="0"/>
            </a:endParaRPr>
          </a:p>
          <a:p>
            <a:endParaRPr lang="en-US" altLang="en-US" smtClean="0">
              <a:latin typeface="Arial" panose="020B0604020202020204" pitchFamily="34" charset="0"/>
            </a:endParaRPr>
          </a:p>
        </p:txBody>
      </p:sp>
    </p:spTree>
    <p:extLst>
      <p:ext uri="{BB962C8B-B14F-4D97-AF65-F5344CB8AC3E}">
        <p14:creationId xmlns:p14="http://schemas.microsoft.com/office/powerpoint/2010/main" val="1022108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p:txBody>
          <a:bodyPr/>
          <a:lstStyle>
            <a:lvl1pPr>
              <a:defRPr>
                <a:solidFill>
                  <a:schemeClr val="tx2"/>
                </a:solidFill>
              </a:defRPr>
            </a:lvl1pPr>
          </a:lstStyle>
          <a:p>
            <a:pPr>
              <a:defRPr/>
            </a:pPr>
            <a:endParaRPr lang="en-GB"/>
          </a:p>
        </p:txBody>
      </p:sp>
      <p:sp>
        <p:nvSpPr>
          <p:cNvPr id="8" name="Rectangle 5"/>
          <p:cNvSpPr>
            <a:spLocks noGrp="1" noChangeArrowheads="1"/>
          </p:cNvSpPr>
          <p:nvPr>
            <p:ph type="ftr" sz="quarter" idx="11"/>
          </p:nvPr>
        </p:nvSpPr>
        <p:spPr>
          <a:xfrm>
            <a:off x="3124200" y="6248400"/>
            <a:ext cx="2895600" cy="457200"/>
          </a:xfrm>
          <a:prstGeom prst="rect">
            <a:avLst/>
          </a:prstGeom>
        </p:spPr>
        <p:txBody>
          <a:bodyPr/>
          <a:lstStyle>
            <a:lvl1pPr>
              <a:defRPr>
                <a:solidFill>
                  <a:schemeClr val="tx2"/>
                </a:solidFill>
              </a:defRPr>
            </a:lvl1pPr>
          </a:lstStyle>
          <a:p>
            <a:pPr>
              <a:defRPr/>
            </a:pPr>
            <a:endParaRPr lang="en-GB"/>
          </a:p>
        </p:txBody>
      </p:sp>
      <p:sp>
        <p:nvSpPr>
          <p:cNvPr id="9" name="Rectangle 6"/>
          <p:cNvSpPr>
            <a:spLocks noGrp="1" noChangeArrowheads="1"/>
          </p:cNvSpPr>
          <p:nvPr>
            <p:ph type="sldNum" sz="quarter" idx="12"/>
          </p:nvPr>
        </p:nvSpPr>
        <p:spPr/>
        <p:txBody>
          <a:bodyPr/>
          <a:lstStyle>
            <a:lvl1pPr>
              <a:defRPr>
                <a:solidFill>
                  <a:schemeClr val="tx2"/>
                </a:solidFill>
              </a:defRPr>
            </a:lvl1pPr>
          </a:lstStyle>
          <a:p>
            <a:pPr>
              <a:defRPr/>
            </a:pPr>
            <a:fld id="{7967A57C-7C13-4A25-81AF-05AFF196FA5D}" type="slidenum">
              <a:rPr lang="en-US"/>
              <a:pPr>
                <a:defRPr/>
              </a:pPr>
              <a:t>‹#›</a:t>
            </a:fld>
            <a:endParaRPr lang="en-US"/>
          </a:p>
        </p:txBody>
      </p:sp>
    </p:spTree>
    <p:extLst>
      <p:ext uri="{BB962C8B-B14F-4D97-AF65-F5344CB8AC3E}">
        <p14:creationId xmlns:p14="http://schemas.microsoft.com/office/powerpoint/2010/main" val="667041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A09680F1-8ADF-462E-9A14-C2CB2A09E389}" type="datetimeFigureOut">
              <a:rPr lang="en-GB"/>
              <a:pPr>
                <a:defRPr/>
              </a:pPr>
              <a:t>06/01/2021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220F8013-C2B5-434B-8AFD-E68137593AAF}" type="slidenum">
              <a:rPr lang="en-GB" altLang="en-US"/>
              <a:pPr>
                <a:defRPr/>
              </a:pPr>
              <a:t>‹#›</a:t>
            </a:fld>
            <a:endParaRPr lang="en-GB" altLang="en-US"/>
          </a:p>
        </p:txBody>
      </p:sp>
    </p:spTree>
    <p:extLst>
      <p:ext uri="{BB962C8B-B14F-4D97-AF65-F5344CB8AC3E}">
        <p14:creationId xmlns:p14="http://schemas.microsoft.com/office/powerpoint/2010/main" val="291660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821637B-DCD8-45F8-92EB-D09B3FCCA420}" type="datetimeFigureOut">
              <a:rPr lang="en-GB"/>
              <a:pPr>
                <a:defRPr/>
              </a:pPr>
              <a:t>06/01/2021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DFD25E6D-BED6-4AD9-B4FA-2980F63788F5}" type="slidenum">
              <a:rPr lang="en-GB" altLang="en-US"/>
              <a:pPr>
                <a:defRPr/>
              </a:pPr>
              <a:t>‹#›</a:t>
            </a:fld>
            <a:endParaRPr lang="en-GB" altLang="en-US"/>
          </a:p>
        </p:txBody>
      </p:sp>
    </p:spTree>
    <p:extLst>
      <p:ext uri="{BB962C8B-B14F-4D97-AF65-F5344CB8AC3E}">
        <p14:creationId xmlns:p14="http://schemas.microsoft.com/office/powerpoint/2010/main" val="1793195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AA2318F-60CE-4936-9CB5-6F3FD92B5D21}" type="datetimeFigureOut">
              <a:rPr lang="en-GB"/>
              <a:pPr>
                <a:defRPr/>
              </a:pPr>
              <a:t>06/01/2021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02D5309-2095-4C2D-ACBD-C84207B8EAC5}" type="slidenum">
              <a:rPr lang="en-GB" altLang="en-US"/>
              <a:pPr>
                <a:defRPr/>
              </a:pPr>
              <a:t>‹#›</a:t>
            </a:fld>
            <a:endParaRPr lang="en-GB" altLang="en-US"/>
          </a:p>
        </p:txBody>
      </p:sp>
    </p:spTree>
    <p:extLst>
      <p:ext uri="{BB962C8B-B14F-4D97-AF65-F5344CB8AC3E}">
        <p14:creationId xmlns:p14="http://schemas.microsoft.com/office/powerpoint/2010/main" val="36872569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AA9085F-0F62-41F4-AFFF-3E0CB7B0E304}" type="datetimeFigureOut">
              <a:rPr lang="en-GB"/>
              <a:pPr>
                <a:defRPr/>
              </a:pPr>
              <a:t>06/01/2021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327EB44-B042-4887-8575-5B9B3FD49088}" type="slidenum">
              <a:rPr lang="en-GB" altLang="en-US"/>
              <a:pPr>
                <a:defRPr/>
              </a:pPr>
              <a:t>‹#›</a:t>
            </a:fld>
            <a:endParaRPr lang="en-GB" altLang="en-US"/>
          </a:p>
        </p:txBody>
      </p:sp>
    </p:spTree>
    <p:extLst>
      <p:ext uri="{BB962C8B-B14F-4D97-AF65-F5344CB8AC3E}">
        <p14:creationId xmlns:p14="http://schemas.microsoft.com/office/powerpoint/2010/main" val="2916997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9A8F6FF-C8CA-4AE8-AB33-4DCDEE06FF6D}" type="datetimeFigureOut">
              <a:rPr lang="en-GB"/>
              <a:pPr>
                <a:defRPr/>
              </a:pPr>
              <a:t>06/01/2021</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9F507D4-64FF-4D47-A758-C42E4467104E}" type="slidenum">
              <a:rPr lang="en-GB" altLang="en-US"/>
              <a:pPr>
                <a:defRPr/>
              </a:pPr>
              <a:t>‹#›</a:t>
            </a:fld>
            <a:endParaRPr lang="en-GB" altLang="en-US"/>
          </a:p>
        </p:txBody>
      </p:sp>
    </p:spTree>
    <p:extLst>
      <p:ext uri="{BB962C8B-B14F-4D97-AF65-F5344CB8AC3E}">
        <p14:creationId xmlns:p14="http://schemas.microsoft.com/office/powerpoint/2010/main" val="38230110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9E66167-9191-4BD6-9F18-1971F2325AFA}" type="datetimeFigureOut">
              <a:rPr lang="en-GB"/>
              <a:pPr>
                <a:defRPr/>
              </a:pPr>
              <a:t>06/01/2021</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77808DA-8522-4885-A824-84D23FD377C9}" type="slidenum">
              <a:rPr lang="en-GB" altLang="en-US"/>
              <a:pPr>
                <a:defRPr/>
              </a:pPr>
              <a:t>‹#›</a:t>
            </a:fld>
            <a:endParaRPr lang="en-GB" altLang="en-US"/>
          </a:p>
        </p:txBody>
      </p:sp>
    </p:spTree>
    <p:extLst>
      <p:ext uri="{BB962C8B-B14F-4D97-AF65-F5344CB8AC3E}">
        <p14:creationId xmlns:p14="http://schemas.microsoft.com/office/powerpoint/2010/main" val="2482539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FAAB3-4B36-4EBF-9D9A-5BE0276A315E}" type="datetimeFigureOut">
              <a:rPr lang="en-GB"/>
              <a:pPr>
                <a:defRPr/>
              </a:pPr>
              <a:t>06/01/2021</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F2519B7-7F12-4C43-90F4-1874D8FE5531}" type="slidenum">
              <a:rPr lang="en-GB" altLang="en-US"/>
              <a:pPr>
                <a:defRPr/>
              </a:pPr>
              <a:t>‹#›</a:t>
            </a:fld>
            <a:endParaRPr lang="en-GB" altLang="en-US"/>
          </a:p>
        </p:txBody>
      </p:sp>
    </p:spTree>
    <p:extLst>
      <p:ext uri="{BB962C8B-B14F-4D97-AF65-F5344CB8AC3E}">
        <p14:creationId xmlns:p14="http://schemas.microsoft.com/office/powerpoint/2010/main" val="25097256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92857A4-F419-4F60-8727-57DE9241515C}" type="datetimeFigureOut">
              <a:rPr lang="en-GB"/>
              <a:pPr>
                <a:defRPr/>
              </a:pPr>
              <a:t>06/01/2021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C072C2A-CB6E-4069-880E-8E58FA5390FB}" type="slidenum">
              <a:rPr lang="en-GB" altLang="en-US"/>
              <a:pPr>
                <a:defRPr/>
              </a:pPr>
              <a:t>‹#›</a:t>
            </a:fld>
            <a:endParaRPr lang="en-GB" altLang="en-US"/>
          </a:p>
        </p:txBody>
      </p:sp>
    </p:spTree>
    <p:extLst>
      <p:ext uri="{BB962C8B-B14F-4D97-AF65-F5344CB8AC3E}">
        <p14:creationId xmlns:p14="http://schemas.microsoft.com/office/powerpoint/2010/main" val="17768537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E7ADBF0-090C-4373-8164-D6FBADDBF400}" type="datetimeFigureOut">
              <a:rPr lang="en-GB"/>
              <a:pPr>
                <a:defRPr/>
              </a:pPr>
              <a:t>06/01/2021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1644641-C288-4FFD-B2C3-E4F998756D8A}" type="slidenum">
              <a:rPr lang="en-GB" altLang="en-US"/>
              <a:pPr>
                <a:defRPr/>
              </a:pPr>
              <a:t>‹#›</a:t>
            </a:fld>
            <a:endParaRPr lang="en-GB" altLang="en-US"/>
          </a:p>
        </p:txBody>
      </p:sp>
    </p:spTree>
    <p:extLst>
      <p:ext uri="{BB962C8B-B14F-4D97-AF65-F5344CB8AC3E}">
        <p14:creationId xmlns:p14="http://schemas.microsoft.com/office/powerpoint/2010/main" val="9816405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D829EE6-7D9B-4554-ABD3-3761EFAC53DC}" type="datetimeFigureOut">
              <a:rPr lang="en-GB"/>
              <a:pPr>
                <a:defRPr/>
              </a:pPr>
              <a:t>06/01/2021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8133F39-F9D1-4FB4-9C35-7C5EE50E6E07}" type="slidenum">
              <a:rPr lang="en-GB" altLang="en-US"/>
              <a:pPr>
                <a:defRPr/>
              </a:pPr>
              <a:t>‹#›</a:t>
            </a:fld>
            <a:endParaRPr lang="en-GB" altLang="en-US"/>
          </a:p>
        </p:txBody>
      </p:sp>
    </p:spTree>
    <p:extLst>
      <p:ext uri="{BB962C8B-B14F-4D97-AF65-F5344CB8AC3E}">
        <p14:creationId xmlns:p14="http://schemas.microsoft.com/office/powerpoint/2010/main" val="3343906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25D9826-95DA-475E-A795-253BCC0C1240}" type="datetimeFigureOut">
              <a:rPr lang="en-GB"/>
              <a:pPr>
                <a:defRPr/>
              </a:pPr>
              <a:t>06/01/2021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6926877-692E-49E5-80F4-EAD5813D317A}" type="slidenum">
              <a:rPr lang="en-GB" altLang="en-US"/>
              <a:pPr>
                <a:defRPr/>
              </a:pPr>
              <a:t>‹#›</a:t>
            </a:fld>
            <a:endParaRPr lang="en-GB" altLang="en-US"/>
          </a:p>
        </p:txBody>
      </p:sp>
    </p:spTree>
    <p:extLst>
      <p:ext uri="{BB962C8B-B14F-4D97-AF65-F5344CB8AC3E}">
        <p14:creationId xmlns:p14="http://schemas.microsoft.com/office/powerpoint/2010/main" val="36956866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Defaul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Shape 11"/>
          <p:cNvSpPr>
            <a:spLocks noGrp="1"/>
          </p:cNvSpPr>
          <p:nvPr>
            <p:ph type="sldNum" sz="quarter" idx="10"/>
          </p:nvPr>
        </p:nvSpPr>
        <p:spPr>
          <a:xfrm>
            <a:off x="8413750" y="6416675"/>
            <a:ext cx="273050" cy="269875"/>
          </a:xfrm>
        </p:spPr>
        <p:txBody>
          <a:bodyPr/>
          <a:lstStyle>
            <a:lvl1pPr>
              <a:defRPr>
                <a:ea typeface="Myriad Pro"/>
                <a:cs typeface="Myriad Pro"/>
                <a:sym typeface="Myriad Pro"/>
              </a:defRPr>
            </a:lvl1pPr>
          </a:lstStyle>
          <a:p>
            <a:pPr>
              <a:defRPr/>
            </a:pPr>
            <a:fld id="{FF0D172C-5B71-4E2B-9FD4-AF06FCE2D2C5}" type="slidenum">
              <a:rPr lang="cy-GB" altLang="cy-GB"/>
              <a:pPr>
                <a:defRPr/>
              </a:pPr>
              <a:t>‹#›</a:t>
            </a:fld>
            <a:endParaRPr lang="cy-GB" altLang="cy-GB"/>
          </a:p>
        </p:txBody>
      </p:sp>
    </p:spTree>
    <p:extLst>
      <p:ext uri="{BB962C8B-B14F-4D97-AF65-F5344CB8AC3E}">
        <p14:creationId xmlns:p14="http://schemas.microsoft.com/office/powerpoint/2010/main" val="3938100173"/>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2D7E281-BD6D-4D74-9D5B-17E672D01B64}" type="datetimeFigureOut">
              <a:rPr lang="en-GB"/>
              <a:pPr>
                <a:defRPr/>
              </a:pPr>
              <a:t>06/01/2021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CA458FB-6C96-4086-9A74-60D8678F839F}" type="slidenum">
              <a:rPr lang="en-GB" altLang="en-US"/>
              <a:pPr>
                <a:defRPr/>
              </a:pPr>
              <a:t>‹#›</a:t>
            </a:fld>
            <a:endParaRPr lang="en-GB" altLang="en-US"/>
          </a:p>
        </p:txBody>
      </p:sp>
    </p:spTree>
    <p:extLst>
      <p:ext uri="{BB962C8B-B14F-4D97-AF65-F5344CB8AC3E}">
        <p14:creationId xmlns:p14="http://schemas.microsoft.com/office/powerpoint/2010/main" val="599697954"/>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dawn.jones@uwtsd.ac.uk" TargetMode="External"/><Relationship Id="rId7" Type="http://schemas.openxmlformats.org/officeDocument/2006/relationships/hyperlink" Target="mailto:Sioned.sear@uwtsd.ac.uk"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mailto:Gwyneth.davies@uwtsd.ac.uk" TargetMode="External"/><Relationship Id="rId5" Type="http://schemas.openxmlformats.org/officeDocument/2006/relationships/hyperlink" Target="mailto:Natalie.macdonald@uwtsd.ac.uk" TargetMode="External"/><Relationship Id="rId4" Type="http://schemas.openxmlformats.org/officeDocument/2006/relationships/hyperlink" Target="mailto:a.rees-edwards@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tzjN0SI7Ia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youtube.com/watch?v=Nh_4SEUpSrA"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dera.ioe.ac.uk/21175/1/141006-foundation-phase-mathematical-development-area-of-learning.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youtube.com/watch?v=tzjN0SI7Ia8" TargetMode="External"/><Relationship Id="rId4" Type="http://schemas.openxmlformats.org/officeDocument/2006/relationships/hyperlink" Target="https://www.youtube.com/watch?v=Nh_4SEUpSrA"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VLxs2rQlHIs" TargetMode="External"/><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6.xml"/><Relationship Id="rId1" Type="http://schemas.openxmlformats.org/officeDocument/2006/relationships/slideLayout" Target="../slideLayouts/slideLayout2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EAEE4005/C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EAEE4010/C</a:t>
            </a: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en-GB" altLang="cy-GB" sz="2800" dirty="0" smtClean="0">
                <a:solidFill>
                  <a:srgbClr val="FFFF00">
                    <a:lumMod val="20000"/>
                    <a:lumOff val="80000"/>
                  </a:srgbClr>
                </a:solidFill>
                <a:latin typeface="Lucida Sans" pitchFamily="34" charset="0"/>
                <a:ea typeface="+mn-ea"/>
                <a:cs typeface="+mn-cs"/>
              </a:rPr>
              <a:t>Y </a:t>
            </a:r>
            <a:r>
              <a:rPr lang="en-GB" altLang="cy-GB" sz="2800" dirty="0" err="1" smtClean="0">
                <a:solidFill>
                  <a:srgbClr val="FFFF00">
                    <a:lumMod val="20000"/>
                    <a:lumOff val="80000"/>
                  </a:srgbClr>
                </a:solidFill>
                <a:latin typeface="Lucida Sans" pitchFamily="34" charset="0"/>
                <a:ea typeface="+mn-ea"/>
                <a:cs typeface="+mn-cs"/>
              </a:rPr>
              <a:t>mathemategydd</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ifanc</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archwilio</a:t>
            </a:r>
            <a:r>
              <a:rPr lang="en-GB" altLang="cy-GB" sz="2800" dirty="0" smtClean="0">
                <a:solidFill>
                  <a:srgbClr val="FFFF00">
                    <a:lumMod val="20000"/>
                    <a:lumOff val="80000"/>
                  </a:srgbClr>
                </a:solidFill>
                <a:latin typeface="Lucida Sans" pitchFamily="34" charset="0"/>
                <a:ea typeface="+mn-ea"/>
                <a:cs typeface="+mn-cs"/>
              </a:rPr>
              <a:t> a </a:t>
            </a:r>
            <a:r>
              <a:rPr lang="en-GB" altLang="cy-GB" sz="2800" dirty="0" err="1" smtClean="0">
                <a:solidFill>
                  <a:srgbClr val="FFFF00">
                    <a:lumMod val="20000"/>
                    <a:lumOff val="80000"/>
                  </a:srgbClr>
                </a:solidFill>
                <a:latin typeface="Lucida Sans" pitchFamily="34" charset="0"/>
                <a:ea typeface="+mn-ea"/>
                <a:cs typeface="+mn-cs"/>
              </a:rPr>
              <a:t>datrys</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problemau</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r>
              <a:rPr lang="en-GB" altLang="cy-GB" sz="2800" i="1" dirty="0" smtClean="0">
                <a:solidFill>
                  <a:srgbClr val="FFFF00">
                    <a:lumMod val="20000"/>
                    <a:lumOff val="80000"/>
                  </a:srgbClr>
                </a:solidFill>
                <a:latin typeface="Lucida Sans" pitchFamily="34" charset="0"/>
                <a:ea typeface="+mn-ea"/>
                <a:cs typeface="+mn-cs"/>
              </a:rPr>
              <a:t>The young mathematician: exploration and problem solving</a:t>
            </a:r>
            <a:r>
              <a:rPr lang="cy-GB" altLang="cy-GB" sz="3200" dirty="0">
                <a:solidFill>
                  <a:prstClr val="black">
                    <a:tint val="75000"/>
                  </a:prstClr>
                </a:solidFill>
                <a:latin typeface="Lucida Sans" pitchFamily="34" charset="0"/>
                <a:ea typeface="+mn-ea"/>
                <a:cs typeface="+mn-cs"/>
              </a:rPr>
              <a:t/>
            </a:r>
            <a:br>
              <a:rPr lang="cy-GB" altLang="cy-GB" sz="3200" dirty="0">
                <a:solidFill>
                  <a:prstClr val="black">
                    <a:tint val="75000"/>
                  </a:prst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539552" y="3744614"/>
            <a:ext cx="8352928" cy="2348681"/>
          </a:xfrm>
        </p:spPr>
        <p:txBody>
          <a:bodyPr>
            <a:normAutofit/>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800" dirty="0" smtClean="0">
                <a:solidFill>
                  <a:schemeClr val="bg1"/>
                </a:solidFill>
                <a:latin typeface="Lucida Sans" pitchFamily="34" charset="0"/>
                <a:ea typeface="ＭＳ Ｐゴシック" pitchFamily="34" charset="-128"/>
              </a:rPr>
              <a:t>Darlith 1 – </a:t>
            </a:r>
            <a:r>
              <a:rPr lang="en-GB" altLang="cy-GB" sz="2800" dirty="0" err="1" smtClean="0">
                <a:solidFill>
                  <a:schemeClr val="bg1"/>
                </a:solidFill>
                <a:latin typeface="Lucida Sans" pitchFamily="34" charset="0"/>
                <a:ea typeface="ＭＳ Ｐゴシック" pitchFamily="34" charset="-128"/>
              </a:rPr>
              <a:t>Cyflwyniad</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i’r</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modwl</a:t>
            </a:r>
            <a:endParaRPr lang="en-GB" altLang="cy-GB" sz="2800" dirty="0" smtClean="0">
              <a:solidFill>
                <a:schemeClr val="bg1"/>
              </a:solidFill>
              <a:latin typeface="Lucida Sans" pitchFamily="34" charset="0"/>
              <a:ea typeface="ＭＳ Ｐゴシック" pitchFamily="34" charset="-128"/>
            </a:endParaRPr>
          </a:p>
          <a:p>
            <a:pPr algn="l"/>
            <a:r>
              <a:rPr lang="en-GB" altLang="cy-GB" sz="2800" i="1" dirty="0" smtClean="0">
                <a:solidFill>
                  <a:schemeClr val="bg1"/>
                </a:solidFill>
                <a:latin typeface="Lucida Sans" pitchFamily="34" charset="0"/>
                <a:ea typeface="ＭＳ Ｐゴシック" pitchFamily="34" charset="-128"/>
              </a:rPr>
              <a:t>Lecture 1 – Introduction to the </a:t>
            </a:r>
            <a:r>
              <a:rPr lang="en-GB" altLang="cy-GB" sz="2800" i="1" dirty="0" smtClean="0">
                <a:solidFill>
                  <a:schemeClr val="bg1"/>
                </a:solidFill>
                <a:latin typeface="Lucida Sans" pitchFamily="34" charset="0"/>
                <a:ea typeface="ＭＳ Ｐゴシック" pitchFamily="34" charset="-128"/>
              </a:rPr>
              <a:t>module</a:t>
            </a:r>
          </a:p>
          <a:p>
            <a:pPr algn="l"/>
            <a:r>
              <a:rPr lang="en-GB" altLang="cy-GB" sz="2800" i="1" dirty="0" smtClean="0">
                <a:solidFill>
                  <a:schemeClr val="bg1"/>
                </a:solidFill>
                <a:latin typeface="Lucida Sans" pitchFamily="34" charset="0"/>
                <a:ea typeface="ＭＳ Ｐゴシック" pitchFamily="34" charset="-128"/>
              </a:rPr>
              <a:t>Lecture </a:t>
            </a:r>
            <a:r>
              <a:rPr lang="en-GB" altLang="cy-GB" sz="2800" i="1" smtClean="0">
                <a:solidFill>
                  <a:schemeClr val="bg1"/>
                </a:solidFill>
                <a:latin typeface="Lucida Sans" pitchFamily="34" charset="0"/>
                <a:ea typeface="ＭＳ Ｐゴシック" pitchFamily="34" charset="-128"/>
              </a:rPr>
              <a:t>2 – Play and Maths</a:t>
            </a:r>
            <a:endParaRPr lang="en-GB" altLang="cy-GB" sz="2800" i="1" dirty="0">
              <a:solidFill>
                <a:schemeClr val="bg1"/>
              </a:solidFill>
              <a:latin typeface="Lucida Sans" pitchFamily="34" charset="0"/>
              <a:ea typeface="ＭＳ Ｐゴシック" pitchFamily="34" charset="-128"/>
            </a:endParaRPr>
          </a:p>
          <a:p>
            <a:pPr algn="l"/>
            <a:r>
              <a:rPr lang="en-GB" altLang="cy-GB" sz="1100" dirty="0" smtClean="0">
                <a:solidFill>
                  <a:schemeClr val="bg1"/>
                </a:solidFill>
                <a:latin typeface="Lucida Sans" pitchFamily="34" charset="0"/>
                <a:ea typeface="ＭＳ Ｐゴシック" pitchFamily="34" charset="-128"/>
              </a:rPr>
              <a:t>                                                     </a:t>
            </a:r>
            <a:endParaRPr lang="cy-GB" altLang="cy-GB" sz="2000" dirty="0" smtClean="0">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sz="quarter"/>
          </p:nvPr>
        </p:nvSpPr>
        <p:spPr>
          <a:xfrm>
            <a:off x="685800" y="221213"/>
            <a:ext cx="7772400" cy="1119555"/>
          </a:xfrm>
        </p:spPr>
        <p:txBody>
          <a:bodyPr>
            <a:normAutofit/>
          </a:bodyPr>
          <a:lstStyle/>
          <a:p>
            <a:r>
              <a:rPr lang="cy-GB" altLang="cy-GB" sz="3200" dirty="0" smtClean="0">
                <a:latin typeface="Lucida Sans" pitchFamily="34" charset="0"/>
              </a:rPr>
              <a:t>Tîm y modwl</a:t>
            </a:r>
            <a:br>
              <a:rPr lang="cy-GB" altLang="cy-GB" sz="3200" dirty="0" smtClean="0">
                <a:latin typeface="Lucida Sans" pitchFamily="34" charset="0"/>
              </a:rPr>
            </a:br>
            <a:r>
              <a:rPr lang="cy-GB" altLang="cy-GB" sz="3200" dirty="0" smtClean="0">
                <a:solidFill>
                  <a:srgbClr val="002060"/>
                </a:solidFill>
                <a:latin typeface="Lucida Sans" pitchFamily="34" charset="0"/>
              </a:rPr>
              <a:t>The module team</a:t>
            </a:r>
            <a:endParaRPr lang="en-GB" altLang="cy-GB" sz="3200" dirty="0" smtClean="0">
              <a:solidFill>
                <a:srgbClr val="002060"/>
              </a:solidFill>
              <a:latin typeface="Lucida Sans" pitchFamily="34" charset="0"/>
            </a:endParaRPr>
          </a:p>
        </p:txBody>
      </p:sp>
      <p:sp>
        <p:nvSpPr>
          <p:cNvPr id="4" name="Content Placeholder 3"/>
          <p:cNvSpPr>
            <a:spLocks noGrp="1"/>
          </p:cNvSpPr>
          <p:nvPr>
            <p:ph sz="quarter" idx="3"/>
          </p:nvPr>
        </p:nvSpPr>
        <p:spPr>
          <a:xfrm>
            <a:off x="179512" y="1412776"/>
            <a:ext cx="8712968" cy="4104456"/>
          </a:xfrm>
        </p:spPr>
        <p:txBody>
          <a:bodyPr>
            <a:normAutofit/>
          </a:bodyPr>
          <a:lstStyle/>
          <a:p>
            <a:pPr marL="0" indent="0" algn="ctr">
              <a:buNone/>
            </a:pPr>
            <a:r>
              <a:rPr lang="en-GB" sz="2000" b="1" dirty="0" err="1"/>
              <a:t>Cydlynydd</a:t>
            </a:r>
            <a:r>
              <a:rPr lang="en-GB" sz="2000" b="1" dirty="0"/>
              <a:t> y </a:t>
            </a:r>
            <a:r>
              <a:rPr lang="en-GB" sz="2000" b="1" dirty="0" err="1" smtClean="0"/>
              <a:t>modwl</a:t>
            </a:r>
            <a:r>
              <a:rPr lang="en-GB" sz="2000" b="1" dirty="0" smtClean="0"/>
              <a:t>/</a:t>
            </a:r>
            <a:r>
              <a:rPr lang="en-GB" sz="2000" b="1" i="1" dirty="0" smtClean="0"/>
              <a:t>Module </a:t>
            </a:r>
            <a:r>
              <a:rPr lang="en-GB" sz="2000" b="1" i="1" dirty="0"/>
              <a:t>coordinator:</a:t>
            </a:r>
            <a:r>
              <a:rPr lang="en-GB" sz="2000" b="1" dirty="0"/>
              <a:t> </a:t>
            </a:r>
            <a:endParaRPr lang="en-GB" sz="2000" dirty="0"/>
          </a:p>
          <a:p>
            <a:pPr algn="ctr"/>
            <a:r>
              <a:rPr lang="en-GB" sz="2000" dirty="0" smtClean="0"/>
              <a:t>Dawn Jones </a:t>
            </a:r>
            <a:r>
              <a:rPr lang="en-GB" sz="2000" dirty="0" smtClean="0">
                <a:hlinkClick r:id="rId3"/>
              </a:rPr>
              <a:t>dawn.jones@uwtsd.ac.uk</a:t>
            </a:r>
            <a:endParaRPr lang="en-GB" sz="2000" dirty="0" smtClean="0"/>
          </a:p>
          <a:p>
            <a:pPr marL="0" indent="0" algn="ctr">
              <a:buNone/>
            </a:pPr>
            <a:r>
              <a:rPr lang="en-GB" sz="2000" dirty="0" smtClean="0"/>
              <a:t> </a:t>
            </a:r>
            <a:endParaRPr lang="en-GB" sz="2000" dirty="0"/>
          </a:p>
          <a:p>
            <a:pPr marL="0" indent="0" algn="ctr">
              <a:buNone/>
            </a:pPr>
            <a:r>
              <a:rPr lang="en-GB" sz="2000" b="1" dirty="0"/>
              <a:t> </a:t>
            </a:r>
            <a:r>
              <a:rPr lang="en-GB" sz="2000" b="1" dirty="0" err="1" smtClean="0"/>
              <a:t>Tîm</a:t>
            </a:r>
            <a:r>
              <a:rPr lang="en-GB" sz="2000" b="1" dirty="0" smtClean="0"/>
              <a:t> </a:t>
            </a:r>
            <a:r>
              <a:rPr lang="en-GB" sz="2000" b="1" dirty="0"/>
              <a:t>y </a:t>
            </a:r>
            <a:r>
              <a:rPr lang="en-GB" sz="2000" b="1" dirty="0" err="1" smtClean="0"/>
              <a:t>modwl</a:t>
            </a:r>
            <a:r>
              <a:rPr lang="en-GB" sz="2000" b="1" dirty="0" smtClean="0"/>
              <a:t>/</a:t>
            </a:r>
            <a:r>
              <a:rPr lang="en-GB" sz="2000" b="1" i="1" dirty="0" smtClean="0"/>
              <a:t>Module </a:t>
            </a:r>
            <a:r>
              <a:rPr lang="en-GB" sz="2000" b="1" i="1" dirty="0"/>
              <a:t>team:</a:t>
            </a:r>
            <a:r>
              <a:rPr lang="en-GB" sz="2000" b="1" dirty="0"/>
              <a:t> </a:t>
            </a:r>
            <a:endParaRPr lang="en-GB" sz="2000" dirty="0"/>
          </a:p>
          <a:p>
            <a:pPr algn="ctr"/>
            <a:r>
              <a:rPr lang="en-GB" sz="2000" dirty="0" smtClean="0"/>
              <a:t>Alison </a:t>
            </a:r>
            <a:r>
              <a:rPr lang="en-GB" sz="2000" dirty="0"/>
              <a:t>Rees Edwards </a:t>
            </a:r>
            <a:r>
              <a:rPr lang="en-GB" sz="2000" u="sng" dirty="0">
                <a:hlinkClick r:id="rId4"/>
              </a:rPr>
              <a:t>a.rees-edwards@uwtsd.ac.uk</a:t>
            </a:r>
            <a:r>
              <a:rPr lang="en-GB" sz="2000" dirty="0"/>
              <a:t> </a:t>
            </a:r>
            <a:endParaRPr lang="en-GB" sz="2000" dirty="0" smtClean="0"/>
          </a:p>
          <a:p>
            <a:pPr algn="ctr"/>
            <a:r>
              <a:rPr lang="en-GB" sz="2000" dirty="0" smtClean="0"/>
              <a:t>Natalie MacDonald </a:t>
            </a:r>
            <a:r>
              <a:rPr lang="en-GB" sz="2000" dirty="0" smtClean="0">
                <a:hlinkClick r:id="rId5"/>
              </a:rPr>
              <a:t>Natalie.macdonald@uwtsd.ac.uk</a:t>
            </a:r>
            <a:r>
              <a:rPr lang="en-GB" sz="2000" dirty="0" smtClean="0"/>
              <a:t> </a:t>
            </a:r>
            <a:endParaRPr lang="en-GB" sz="2000" dirty="0"/>
          </a:p>
          <a:p>
            <a:pPr marL="0" indent="0" algn="ctr">
              <a:buNone/>
            </a:pPr>
            <a:r>
              <a:rPr lang="en-GB" sz="2000" dirty="0" smtClean="0"/>
              <a:t>Gwyneth Davies </a:t>
            </a:r>
            <a:r>
              <a:rPr lang="en-GB" sz="2000" dirty="0" smtClean="0">
                <a:hlinkClick r:id="rId6"/>
              </a:rPr>
              <a:t>Gwyneth.davies@uwtsd.ac.uk</a:t>
            </a:r>
            <a:endParaRPr lang="en-GB" sz="2000" dirty="0" smtClean="0"/>
          </a:p>
          <a:p>
            <a:pPr marL="0" indent="0" algn="ctr">
              <a:buNone/>
            </a:pPr>
            <a:r>
              <a:rPr lang="en-GB" sz="2000" dirty="0" smtClean="0"/>
              <a:t>Sioned Sear </a:t>
            </a:r>
            <a:r>
              <a:rPr lang="en-GB" sz="2000" dirty="0" smtClean="0">
                <a:hlinkClick r:id="rId7"/>
              </a:rPr>
              <a:t>Sioned.sear@uwtsd.ac.uk</a:t>
            </a:r>
            <a:endParaRPr lang="en-GB" sz="2000" dirty="0" smtClean="0"/>
          </a:p>
          <a:p>
            <a:pPr algn="ctr"/>
            <a:endParaRPr lang="en-GB" sz="2000" dirty="0"/>
          </a:p>
          <a:p>
            <a:pPr marL="0" indent="0">
              <a:buNone/>
            </a:pPr>
            <a:endParaRPr lang="en-GB" sz="2000" dirty="0">
              <a:latin typeface="Lucida Sans" panose="020B0602030504020204" pitchFamily="34" charset="0"/>
            </a:endParaRPr>
          </a:p>
        </p:txBody>
      </p:sp>
    </p:spTree>
    <p:extLst>
      <p:ext uri="{BB962C8B-B14F-4D97-AF65-F5344CB8AC3E}">
        <p14:creationId xmlns:p14="http://schemas.microsoft.com/office/powerpoint/2010/main" val="11736345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200" dirty="0" err="1" smtClean="0">
                <a:latin typeface="Lucida Sans" panose="020B0602030504020204" pitchFamily="34" charset="0"/>
              </a:rPr>
              <a:t>Amcan</a:t>
            </a:r>
            <a:r>
              <a:rPr lang="en-GB" altLang="en-US" sz="3200" dirty="0" smtClean="0">
                <a:latin typeface="Lucida Sans" panose="020B0602030504020204" pitchFamily="34" charset="0"/>
              </a:rPr>
              <a:t> y </a:t>
            </a:r>
            <a:r>
              <a:rPr lang="en-GB" altLang="en-US" sz="3200" dirty="0" err="1" smtClean="0">
                <a:latin typeface="Lucida Sans" panose="020B0602030504020204" pitchFamily="34" charset="0"/>
              </a:rPr>
              <a:t>modwl</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Aim of module </a:t>
            </a:r>
          </a:p>
        </p:txBody>
      </p:sp>
      <p:sp>
        <p:nvSpPr>
          <p:cNvPr id="6147" name="Content Placeholder 2"/>
          <p:cNvSpPr>
            <a:spLocks noGrp="1"/>
          </p:cNvSpPr>
          <p:nvPr>
            <p:ph sz="half" idx="1"/>
          </p:nvPr>
        </p:nvSpPr>
        <p:spPr/>
        <p:txBody>
          <a:bodyPr>
            <a:normAutofit fontScale="77500" lnSpcReduction="20000"/>
          </a:bodyPr>
          <a:lstStyle/>
          <a:p>
            <a:pPr lvl="0" fontAlgn="base" hangingPunct="0"/>
            <a:r>
              <a:rPr lang="cy-GB" sz="2600" dirty="0">
                <a:latin typeface="Lucida Sans" panose="020B0602030504020204" pitchFamily="34" charset="0"/>
              </a:rPr>
              <a:t>Ennill dealltwriaeth o rôl dysgu gweithredol, archwilio a datrys problemau wrth hyrwyddo rhifedd cynnar a datblygiad mathemategol.</a:t>
            </a:r>
            <a:endParaRPr lang="en-GB" sz="2600" dirty="0">
              <a:latin typeface="Lucida Sans" panose="020B0602030504020204" pitchFamily="34" charset="0"/>
            </a:endParaRPr>
          </a:p>
          <a:p>
            <a:pPr marL="0" indent="0" fontAlgn="base" hangingPunct="0">
              <a:buNone/>
            </a:pPr>
            <a:endParaRPr lang="en-GB" sz="2600" dirty="0">
              <a:latin typeface="Lucida Sans" panose="020B0602030504020204" pitchFamily="34" charset="0"/>
            </a:endParaRPr>
          </a:p>
          <a:p>
            <a:pPr lvl="0" fontAlgn="base" hangingPunct="0"/>
            <a:r>
              <a:rPr lang="cy-GB" sz="2600" dirty="0">
                <a:latin typeface="Lucida Sans" panose="020B0602030504020204" pitchFamily="34" charset="0"/>
              </a:rPr>
              <a:t>Ystyried systemau sy’n ymgorffori safbwyntiau’r holl randdeiliaid wrth fonitro a chynllunio ymhellach ar gyfer datblygiad mathemategol plant. </a:t>
            </a:r>
            <a:endParaRPr lang="en-GB" sz="2600" dirty="0">
              <a:latin typeface="Lucida Sans" panose="020B0602030504020204" pitchFamily="34" charset="0"/>
            </a:endParaRPr>
          </a:p>
          <a:p>
            <a:endParaRPr lang="cy-GB" altLang="en-US" sz="1800" dirty="0" smtClean="0">
              <a:latin typeface="Lucida Sans" panose="020B0602030504020204" pitchFamily="34" charset="0"/>
            </a:endParaRPr>
          </a:p>
        </p:txBody>
      </p:sp>
      <p:sp>
        <p:nvSpPr>
          <p:cNvPr id="6148" name="Content Placeholder 3"/>
          <p:cNvSpPr>
            <a:spLocks noGrp="1"/>
          </p:cNvSpPr>
          <p:nvPr>
            <p:ph sz="half" idx="2"/>
          </p:nvPr>
        </p:nvSpPr>
        <p:spPr/>
        <p:txBody>
          <a:bodyPr>
            <a:normAutofit fontScale="77500" lnSpcReduction="20000"/>
          </a:bodyPr>
          <a:lstStyle/>
          <a:p>
            <a:pPr lvl="0" fontAlgn="base" hangingPunct="0"/>
            <a:r>
              <a:rPr lang="en-GB" sz="2600" dirty="0">
                <a:solidFill>
                  <a:srgbClr val="002060"/>
                </a:solidFill>
                <a:latin typeface="Lucida Sans" panose="020B0602030504020204" pitchFamily="34" charset="0"/>
              </a:rPr>
              <a:t>To gain an understanding of the role of active learning, exploration and problem solving in the promotion of early numeracy and mathematical development.</a:t>
            </a:r>
          </a:p>
          <a:p>
            <a:pPr fontAlgn="base" hangingPunct="0"/>
            <a:endParaRPr lang="en-GB" sz="2600" dirty="0">
              <a:solidFill>
                <a:srgbClr val="002060"/>
              </a:solidFill>
              <a:latin typeface="Lucida Sans" panose="020B0602030504020204" pitchFamily="34" charset="0"/>
            </a:endParaRPr>
          </a:p>
          <a:p>
            <a:pPr lvl="0" fontAlgn="base" hangingPunct="0"/>
            <a:r>
              <a:rPr lang="en-GB" sz="2600" dirty="0">
                <a:solidFill>
                  <a:srgbClr val="002060"/>
                </a:solidFill>
                <a:latin typeface="Lucida Sans" panose="020B0602030504020204" pitchFamily="34" charset="0"/>
              </a:rPr>
              <a:t>To consider systems which incorporate the views of all stakeholders in the monitoring and further planning for children’s mathematical development</a:t>
            </a:r>
            <a:r>
              <a:rPr lang="en-GB" dirty="0"/>
              <a:t>. </a:t>
            </a:r>
          </a:p>
          <a:p>
            <a:pPr marL="0" indent="0">
              <a:buNone/>
            </a:pPr>
            <a:endParaRPr lang="en-GB" altLang="en-US" dirty="0" smtClean="0"/>
          </a:p>
        </p:txBody>
      </p:sp>
    </p:spTree>
    <p:extLst>
      <p:ext uri="{BB962C8B-B14F-4D97-AF65-F5344CB8AC3E}">
        <p14:creationId xmlns:p14="http://schemas.microsoft.com/office/powerpoint/2010/main" val="3983088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778098"/>
          </a:xfrm>
        </p:spPr>
        <p:txBody>
          <a:bodyPr>
            <a:normAutofit fontScale="90000"/>
          </a:bodyPr>
          <a:lstStyle/>
          <a:p>
            <a:r>
              <a:rPr lang="en-GB" altLang="en-US" dirty="0" smtClean="0"/>
              <a:t> </a:t>
            </a:r>
            <a:r>
              <a:rPr lang="en-GB" altLang="en-US" sz="3200" dirty="0" err="1" smtClean="0">
                <a:latin typeface="Lucida Sans" panose="020B0602030504020204" pitchFamily="34" charset="0"/>
              </a:rPr>
              <a:t>Deilliannau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dysgu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Learning outcomes </a:t>
            </a:r>
          </a:p>
        </p:txBody>
      </p:sp>
      <p:sp>
        <p:nvSpPr>
          <p:cNvPr id="6147" name="Content Placeholder 2"/>
          <p:cNvSpPr>
            <a:spLocks noGrp="1"/>
          </p:cNvSpPr>
          <p:nvPr>
            <p:ph sz="half" idx="1"/>
          </p:nvPr>
        </p:nvSpPr>
        <p:spPr>
          <a:xfrm>
            <a:off x="179512" y="1268760"/>
            <a:ext cx="4316288" cy="4320481"/>
          </a:xfrm>
        </p:spPr>
        <p:txBody>
          <a:bodyPr>
            <a:normAutofit fontScale="25000" lnSpcReduction="20000"/>
          </a:bodyPr>
          <a:lstStyle/>
          <a:p>
            <a:pPr lvl="0" fontAlgn="base" hangingPunct="0"/>
            <a:r>
              <a:rPr lang="cy-GB" sz="7200" dirty="0" smtClean="0">
                <a:latin typeface="Lucida Sans" panose="020B0602030504020204" pitchFamily="34" charset="0"/>
              </a:rPr>
              <a:t>adnabod dulliau o ddatblygu rhifedd cynnar, yn cynnwys gwerthfawrogiad o rôl dysgu gweithredol ac archwilio yn natblygiad cysyniadau mathemategol plant;</a:t>
            </a:r>
            <a:endParaRPr lang="en-GB" sz="7200" dirty="0" smtClean="0">
              <a:latin typeface="Lucida Sans" panose="020B0602030504020204" pitchFamily="34" charset="0"/>
            </a:endParaRPr>
          </a:p>
          <a:p>
            <a:pPr lvl="0" fontAlgn="base" hangingPunct="0"/>
            <a:r>
              <a:rPr lang="cy-GB" sz="7200" dirty="0" smtClean="0">
                <a:latin typeface="Lucida Sans" panose="020B0602030504020204" pitchFamily="34" charset="0"/>
              </a:rPr>
              <a:t>dangos dealltwriaeth o feysydd dysgu mathemategol mewn cwricwla blynyddoedd cynnar;</a:t>
            </a:r>
            <a:endParaRPr lang="en-GB" sz="7200" dirty="0" smtClean="0">
              <a:latin typeface="Lucida Sans" panose="020B0602030504020204" pitchFamily="34" charset="0"/>
            </a:endParaRPr>
          </a:p>
          <a:p>
            <a:pPr lvl="0" fontAlgn="base" hangingPunct="0"/>
            <a:r>
              <a:rPr lang="cy-GB" sz="7200" dirty="0" smtClean="0">
                <a:latin typeface="Lucida Sans" panose="020B0602030504020204" pitchFamily="34" charset="0"/>
              </a:rPr>
              <a:t>adnabod eu rôl eu hunain a rôl pobl eraill o ran cefnogi, monitro a chynllunio datblygiad pellach sgiliau rhifedd plant;</a:t>
            </a:r>
            <a:endParaRPr lang="en-GB" sz="7200" dirty="0" smtClean="0">
              <a:latin typeface="Lucida Sans" panose="020B0602030504020204" pitchFamily="34" charset="0"/>
            </a:endParaRPr>
          </a:p>
          <a:p>
            <a:pPr lvl="0" fontAlgn="base" hangingPunct="0"/>
            <a:r>
              <a:rPr lang="cy-GB" sz="7200" dirty="0" smtClean="0">
                <a:latin typeface="Lucida Sans" panose="020B0602030504020204" pitchFamily="34" charset="0"/>
              </a:rPr>
              <a:t>trefnu eu gwybodaeth a’r hyn y maent wedi’i ddysgu drwy ddefnyddio amrywiaeth o adnoddau gwybodaeth, a chyflwyno’u gwaith ar y lefel briodol.</a:t>
            </a:r>
            <a:endParaRPr lang="en-GB" sz="7200" dirty="0" smtClean="0">
              <a:latin typeface="Lucida Sans" panose="020B0602030504020204" pitchFamily="34" charset="0"/>
            </a:endParaRPr>
          </a:p>
          <a:p>
            <a:endParaRPr lang="cy-GB" altLang="en-US" dirty="0" smtClean="0"/>
          </a:p>
        </p:txBody>
      </p:sp>
      <p:sp>
        <p:nvSpPr>
          <p:cNvPr id="6148" name="Content Placeholder 3"/>
          <p:cNvSpPr>
            <a:spLocks noGrp="1"/>
          </p:cNvSpPr>
          <p:nvPr>
            <p:ph sz="half" idx="2"/>
          </p:nvPr>
        </p:nvSpPr>
        <p:spPr>
          <a:xfrm>
            <a:off x="4589540" y="1268759"/>
            <a:ext cx="4374947" cy="4320481"/>
          </a:xfrm>
        </p:spPr>
        <p:txBody>
          <a:bodyPr>
            <a:normAutofit fontScale="25000" lnSpcReduction="20000"/>
          </a:bodyPr>
          <a:lstStyle/>
          <a:p>
            <a:pPr lvl="0" fontAlgn="base" hangingPunct="0"/>
            <a:r>
              <a:rPr lang="en-GB" sz="7200" dirty="0">
                <a:solidFill>
                  <a:srgbClr val="002060"/>
                </a:solidFill>
                <a:latin typeface="Lucida Sans" panose="020B0602030504020204" pitchFamily="34" charset="0"/>
              </a:rPr>
              <a:t>identify approaches to early numeracy development, including an appreciation of the role of active learning and exploration in children’s development of mathematical concepts</a:t>
            </a:r>
            <a:r>
              <a:rPr lang="en-GB" sz="7200" dirty="0" smtClean="0">
                <a:solidFill>
                  <a:srgbClr val="002060"/>
                </a:solidFill>
                <a:latin typeface="Lucida Sans" panose="020B0602030504020204" pitchFamily="34" charset="0"/>
              </a:rPr>
              <a:t>;</a:t>
            </a:r>
            <a:endParaRPr lang="en-GB" sz="7200" dirty="0">
              <a:solidFill>
                <a:srgbClr val="002060"/>
              </a:solidFill>
              <a:latin typeface="Lucida Sans" panose="020B0602030504020204" pitchFamily="34" charset="0"/>
            </a:endParaRPr>
          </a:p>
          <a:p>
            <a:pPr lvl="0" fontAlgn="base" hangingPunct="0"/>
            <a:r>
              <a:rPr lang="en-GB" sz="7200" dirty="0">
                <a:solidFill>
                  <a:srgbClr val="002060"/>
                </a:solidFill>
                <a:latin typeface="Lucida Sans" panose="020B0602030504020204" pitchFamily="34" charset="0"/>
              </a:rPr>
              <a:t>demonstrate an understanding of mathematical areas of learning in early years curricula</a:t>
            </a:r>
            <a:r>
              <a:rPr lang="en-GB" sz="7200" dirty="0" smtClean="0">
                <a:solidFill>
                  <a:srgbClr val="002060"/>
                </a:solidFill>
                <a:latin typeface="Lucida Sans" panose="020B0602030504020204" pitchFamily="34" charset="0"/>
              </a:rPr>
              <a:t>;</a:t>
            </a:r>
            <a:endParaRPr lang="en-GB" sz="7200" dirty="0">
              <a:solidFill>
                <a:srgbClr val="002060"/>
              </a:solidFill>
              <a:latin typeface="Lucida Sans" panose="020B0602030504020204" pitchFamily="34" charset="0"/>
            </a:endParaRPr>
          </a:p>
          <a:p>
            <a:pPr lvl="0" fontAlgn="base" hangingPunct="0"/>
            <a:r>
              <a:rPr lang="en-GB" sz="7200" dirty="0">
                <a:solidFill>
                  <a:srgbClr val="002060"/>
                </a:solidFill>
                <a:latin typeface="Lucida Sans" panose="020B0602030504020204" pitchFamily="34" charset="0"/>
              </a:rPr>
              <a:t>identify their own role and the role of others in supporting, monitoring and planning further development of children’s numeracy skills;</a:t>
            </a:r>
          </a:p>
          <a:p>
            <a:pPr lvl="0" fontAlgn="base" hangingPunct="0"/>
            <a:r>
              <a:rPr lang="en-GB" sz="7200" dirty="0">
                <a:solidFill>
                  <a:srgbClr val="002060"/>
                </a:solidFill>
                <a:latin typeface="Lucida Sans" panose="020B0602030504020204" pitchFamily="34" charset="0"/>
              </a:rPr>
              <a:t>organise their knowledge and learning through use of a range of information resources, and present their work at the appropriate level.</a:t>
            </a:r>
          </a:p>
          <a:p>
            <a:endParaRPr lang="en-GB" altLang="en-US" dirty="0" smtClean="0"/>
          </a:p>
        </p:txBody>
      </p:sp>
    </p:spTree>
    <p:extLst>
      <p:ext uri="{BB962C8B-B14F-4D97-AF65-F5344CB8AC3E}">
        <p14:creationId xmlns:p14="http://schemas.microsoft.com/office/powerpoint/2010/main" val="2514951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850106"/>
          </a:xfrm>
        </p:spPr>
        <p:txBody>
          <a:bodyPr>
            <a:normAutofit fontScale="90000"/>
          </a:bodyPr>
          <a:lstStyle/>
          <a:p>
            <a:r>
              <a:rPr lang="en-GB" altLang="en-US" dirty="0" smtClean="0"/>
              <a:t> </a:t>
            </a:r>
            <a:r>
              <a:rPr lang="en-GB" altLang="en-US" sz="3200" dirty="0" err="1" smtClean="0">
                <a:latin typeface="Lucida Sans" panose="020B0602030504020204" pitchFamily="34" charset="0"/>
              </a:rPr>
              <a:t>Cynnwys</a:t>
            </a:r>
            <a:r>
              <a:rPr lang="en-GB" altLang="en-US" sz="3200" dirty="0" smtClean="0">
                <a:latin typeface="Lucida Sans" panose="020B0602030504020204" pitchFamily="34" charset="0"/>
              </a:rPr>
              <a:t> y </a:t>
            </a:r>
            <a:r>
              <a:rPr lang="en-GB" altLang="en-US" sz="3200" dirty="0" err="1" smtClean="0">
                <a:latin typeface="Lucida Sans" panose="020B0602030504020204" pitchFamily="34" charset="0"/>
              </a:rPr>
              <a:t>modwl</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Module content</a:t>
            </a:r>
          </a:p>
        </p:txBody>
      </p:sp>
      <p:sp>
        <p:nvSpPr>
          <p:cNvPr id="6147" name="Content Placeholder 2"/>
          <p:cNvSpPr>
            <a:spLocks noGrp="1"/>
          </p:cNvSpPr>
          <p:nvPr>
            <p:ph sz="half" idx="1"/>
          </p:nvPr>
        </p:nvSpPr>
        <p:spPr>
          <a:xfrm>
            <a:off x="179512" y="1412776"/>
            <a:ext cx="4316288" cy="4176465"/>
          </a:xfrm>
        </p:spPr>
        <p:txBody>
          <a:bodyPr>
            <a:normAutofit fontScale="25000" lnSpcReduction="20000"/>
          </a:bodyPr>
          <a:lstStyle/>
          <a:p>
            <a:r>
              <a:rPr lang="cy-GB" altLang="en-US" sz="8000" dirty="0" smtClean="0">
                <a:latin typeface="Lucida Sans" panose="020B0602030504020204" pitchFamily="34" charset="0"/>
              </a:rPr>
              <a:t>Rôl chwarae</a:t>
            </a:r>
          </a:p>
          <a:p>
            <a:r>
              <a:rPr lang="cy-GB" altLang="en-US" sz="8000" dirty="0" smtClean="0">
                <a:latin typeface="Lucida Sans" panose="020B0602030504020204" pitchFamily="34" charset="0"/>
              </a:rPr>
              <a:t>Adnoddau a gweithgareddau</a:t>
            </a:r>
          </a:p>
          <a:p>
            <a:r>
              <a:rPr lang="cy-GB" altLang="en-US" sz="8000" dirty="0" smtClean="0">
                <a:latin typeface="Lucida Sans" panose="020B0602030504020204" pitchFamily="34" charset="0"/>
              </a:rPr>
              <a:t>Gwyddoniaeth ac ardaloedd dysgu eraill</a:t>
            </a:r>
          </a:p>
          <a:p>
            <a:r>
              <a:rPr lang="cy-GB" altLang="en-US" sz="8000" dirty="0" smtClean="0">
                <a:latin typeface="Lucida Sans" panose="020B0602030504020204" pitchFamily="34" charset="0"/>
              </a:rPr>
              <a:t>Amgylcheddau dysgu</a:t>
            </a:r>
          </a:p>
          <a:p>
            <a:r>
              <a:rPr lang="cy-GB" altLang="en-US" sz="8000" dirty="0" smtClean="0">
                <a:latin typeface="Lucida Sans" panose="020B0602030504020204" pitchFamily="34" charset="0"/>
              </a:rPr>
              <a:t>Rôl rhieni, ymarferwyr a phlant</a:t>
            </a:r>
          </a:p>
          <a:p>
            <a:r>
              <a:rPr lang="cy-GB" altLang="en-US" sz="8000" dirty="0" smtClean="0">
                <a:latin typeface="Lucida Sans" panose="020B0602030504020204" pitchFamily="34" charset="0"/>
              </a:rPr>
              <a:t>Rhywedd</a:t>
            </a:r>
          </a:p>
          <a:p>
            <a:r>
              <a:rPr lang="cy-GB" altLang="en-US" sz="8000" dirty="0" smtClean="0">
                <a:latin typeface="Lucida Sans" panose="020B0602030504020204" pitchFamily="34" charset="0"/>
              </a:rPr>
              <a:t>Cwricwla a mentrau blynyddoedd cynnar</a:t>
            </a:r>
          </a:p>
          <a:p>
            <a:r>
              <a:rPr lang="cy-GB" altLang="en-US" sz="8000" dirty="0" smtClean="0">
                <a:latin typeface="Lucida Sans" panose="020B0602030504020204" pitchFamily="34" charset="0"/>
              </a:rPr>
              <a:t>Fframwaith Llythrennedd a Rhifedd Cenedlaethol (2013)</a:t>
            </a:r>
          </a:p>
          <a:p>
            <a:r>
              <a:rPr lang="cy-GB" altLang="en-US" sz="8000" dirty="0" smtClean="0">
                <a:latin typeface="Lucida Sans" panose="020B0602030504020204" pitchFamily="34" charset="0"/>
              </a:rPr>
              <a:t>Fframwaith Rhifedd a Chwarae</a:t>
            </a:r>
          </a:p>
          <a:p>
            <a:endParaRPr lang="cy-GB" altLang="en-US" sz="6200" dirty="0" smtClean="0">
              <a:latin typeface="Lucida Sans" panose="020B0602030504020204" pitchFamily="34" charset="0"/>
            </a:endParaRPr>
          </a:p>
          <a:p>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a:xfrm>
            <a:off x="4648200" y="1412776"/>
            <a:ext cx="4244280" cy="4176465"/>
          </a:xfrm>
        </p:spPr>
        <p:txBody>
          <a:bodyPr>
            <a:normAutofit fontScale="25000" lnSpcReduction="20000"/>
          </a:bodyPr>
          <a:lstStyle/>
          <a:p>
            <a:r>
              <a:rPr lang="en-GB" altLang="en-US" sz="8000" dirty="0" smtClean="0">
                <a:solidFill>
                  <a:srgbClr val="002060"/>
                </a:solidFill>
                <a:latin typeface="Lucida Sans" panose="020B0602030504020204" pitchFamily="34" charset="0"/>
              </a:rPr>
              <a:t>Role of play</a:t>
            </a:r>
          </a:p>
          <a:p>
            <a:r>
              <a:rPr lang="en-GB" altLang="en-US" sz="8000" dirty="0" smtClean="0">
                <a:solidFill>
                  <a:srgbClr val="002060"/>
                </a:solidFill>
                <a:latin typeface="Lucida Sans" panose="020B0602030504020204" pitchFamily="34" charset="0"/>
              </a:rPr>
              <a:t>Resources and activities</a:t>
            </a:r>
          </a:p>
          <a:p>
            <a:r>
              <a:rPr lang="en-GB" altLang="en-US" sz="8000" dirty="0" smtClean="0">
                <a:solidFill>
                  <a:srgbClr val="002060"/>
                </a:solidFill>
                <a:latin typeface="Lucida Sans" panose="020B0602030504020204" pitchFamily="34" charset="0"/>
              </a:rPr>
              <a:t>Science and other areas of learning and experience</a:t>
            </a:r>
          </a:p>
          <a:p>
            <a:r>
              <a:rPr lang="en-GB" altLang="en-US" sz="8000" dirty="0" smtClean="0">
                <a:solidFill>
                  <a:srgbClr val="002060"/>
                </a:solidFill>
                <a:latin typeface="Lucida Sans" panose="020B0602030504020204" pitchFamily="34" charset="0"/>
              </a:rPr>
              <a:t>Learning environments</a:t>
            </a:r>
          </a:p>
          <a:p>
            <a:r>
              <a:rPr lang="en-GB" altLang="en-US" sz="8000" dirty="0" smtClean="0">
                <a:solidFill>
                  <a:srgbClr val="002060"/>
                </a:solidFill>
                <a:latin typeface="Lucida Sans" panose="020B0602030504020204" pitchFamily="34" charset="0"/>
              </a:rPr>
              <a:t>Role of parents, practitioners and children</a:t>
            </a:r>
          </a:p>
          <a:p>
            <a:r>
              <a:rPr lang="en-GB" altLang="en-US" sz="8000" dirty="0" smtClean="0">
                <a:solidFill>
                  <a:srgbClr val="002060"/>
                </a:solidFill>
                <a:latin typeface="Lucida Sans" panose="020B0602030504020204" pitchFamily="34" charset="0"/>
              </a:rPr>
              <a:t>Gender</a:t>
            </a:r>
          </a:p>
          <a:p>
            <a:r>
              <a:rPr lang="en-GB" altLang="en-US" sz="8000" dirty="0" smtClean="0">
                <a:solidFill>
                  <a:srgbClr val="002060"/>
                </a:solidFill>
                <a:latin typeface="Lucida Sans" panose="020B0602030504020204" pitchFamily="34" charset="0"/>
              </a:rPr>
              <a:t>Early years curricula and initiatives</a:t>
            </a:r>
          </a:p>
          <a:p>
            <a:r>
              <a:rPr lang="en-GB" altLang="en-US" sz="8000" dirty="0" smtClean="0">
                <a:solidFill>
                  <a:srgbClr val="002060"/>
                </a:solidFill>
                <a:latin typeface="Lucida Sans" panose="020B0602030504020204" pitchFamily="34" charset="0"/>
              </a:rPr>
              <a:t>National Literacy and Numeracy Framework (2013)</a:t>
            </a:r>
          </a:p>
          <a:p>
            <a:r>
              <a:rPr lang="en-GB" altLang="en-US" sz="8000" dirty="0" smtClean="0">
                <a:solidFill>
                  <a:srgbClr val="002060"/>
                </a:solidFill>
                <a:latin typeface="Lucida Sans" panose="020B0602030504020204" pitchFamily="34" charset="0"/>
              </a:rPr>
              <a:t>Numeracy and Play Framework</a:t>
            </a:r>
          </a:p>
          <a:p>
            <a:endParaRPr lang="en-GB" altLang="en-US"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2168405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116632"/>
            <a:ext cx="8229600" cy="576065"/>
          </a:xfrm>
        </p:spPr>
        <p:txBody>
          <a:bodyPr>
            <a:normAutofit fontScale="90000"/>
          </a:bodyPr>
          <a:lstStyle/>
          <a:p>
            <a:r>
              <a:rPr lang="en-GB" altLang="en-US" dirty="0" smtClean="0"/>
              <a:t> </a:t>
            </a:r>
            <a:r>
              <a:rPr lang="en-GB" altLang="en-US" sz="3100" dirty="0" err="1" smtClean="0">
                <a:latin typeface="Lucida Sans" panose="020B0602030504020204" pitchFamily="34" charset="0"/>
              </a:rPr>
              <a:t>Yr</a:t>
            </a:r>
            <a:r>
              <a:rPr lang="en-GB" altLang="en-US" sz="3100" dirty="0" smtClean="0">
                <a:latin typeface="Lucida Sans" panose="020B0602030504020204" pitchFamily="34" charset="0"/>
              </a:rPr>
              <a:t> </a:t>
            </a:r>
            <a:r>
              <a:rPr lang="en-GB" altLang="en-US" sz="3100" dirty="0" err="1" smtClean="0">
                <a:latin typeface="Lucida Sans" panose="020B0602030504020204" pitchFamily="34" charset="0"/>
              </a:rPr>
              <a:t>asesiad</a:t>
            </a:r>
            <a:r>
              <a:rPr lang="en-GB" altLang="en-US" sz="3100" dirty="0" smtClean="0">
                <a:latin typeface="Lucida Sans" panose="020B0602030504020204" pitchFamily="34" charset="0"/>
              </a:rPr>
              <a:t>               </a:t>
            </a:r>
            <a:r>
              <a:rPr lang="en-GB" altLang="en-US" sz="3100" dirty="0" smtClean="0">
                <a:solidFill>
                  <a:srgbClr val="002060"/>
                </a:solidFill>
                <a:latin typeface="Lucida Sans" panose="020B0602030504020204" pitchFamily="34" charset="0"/>
              </a:rPr>
              <a:t>The assessment</a:t>
            </a:r>
          </a:p>
        </p:txBody>
      </p:sp>
      <p:sp>
        <p:nvSpPr>
          <p:cNvPr id="6147" name="Content Placeholder 2"/>
          <p:cNvSpPr>
            <a:spLocks noGrp="1"/>
          </p:cNvSpPr>
          <p:nvPr>
            <p:ph sz="half" idx="1"/>
          </p:nvPr>
        </p:nvSpPr>
        <p:spPr>
          <a:xfrm>
            <a:off x="107504" y="692697"/>
            <a:ext cx="4680520" cy="5256583"/>
          </a:xfrm>
        </p:spPr>
        <p:txBody>
          <a:bodyPr>
            <a:noAutofit/>
          </a:bodyPr>
          <a:lstStyle/>
          <a:p>
            <a:pPr marL="0" indent="0">
              <a:buNone/>
            </a:pPr>
            <a:r>
              <a:rPr lang="cy-GB" altLang="en-US" sz="1800" b="1" dirty="0" smtClean="0">
                <a:latin typeface="Lucida Sans" panose="020B0602030504020204" pitchFamily="34" charset="0"/>
              </a:rPr>
              <a:t>Porffolio ag iddo 4 rhan </a:t>
            </a:r>
            <a:r>
              <a:rPr lang="cy-GB" altLang="en-US" sz="1800" dirty="0" smtClean="0">
                <a:latin typeface="Lucida Sans" panose="020B0602030504020204" pitchFamily="34" charset="0"/>
              </a:rPr>
              <a:t>(cyfwerth â 3,000 gair) y mae’n rhaid iddo gynnwys:</a:t>
            </a:r>
          </a:p>
          <a:p>
            <a:pPr>
              <a:buAutoNum type="arabicPeriod"/>
            </a:pPr>
            <a:r>
              <a:rPr lang="cy-GB" altLang="en-US" sz="1800" dirty="0" smtClean="0">
                <a:latin typeface="Lucida Sans" panose="020B0602030504020204" pitchFamily="34" charset="0"/>
              </a:rPr>
              <a:t>Cynllun gweithgaredd i hyrwyddo cysyniadau mathemategol a sgiliau rhifedd plant ifainc;</a:t>
            </a:r>
          </a:p>
          <a:p>
            <a:pPr>
              <a:buAutoNum type="arabicPeriod"/>
            </a:pPr>
            <a:r>
              <a:rPr lang="cy-GB" altLang="en-US" sz="1800" dirty="0" smtClean="0">
                <a:latin typeface="Lucida Sans" panose="020B0602030504020204" pitchFamily="34" charset="0"/>
              </a:rPr>
              <a:t>Gwerthusiad o’r cynllun gweithgaredd gyda chysylltiadau gyda theori ac ymchwil;</a:t>
            </a:r>
          </a:p>
          <a:p>
            <a:pPr>
              <a:buAutoNum type="arabicPeriod"/>
            </a:pPr>
            <a:r>
              <a:rPr lang="cy-GB" altLang="en-US" sz="1800" dirty="0" smtClean="0">
                <a:latin typeface="Lucida Sans" panose="020B0602030504020204" pitchFamily="34" charset="0"/>
              </a:rPr>
              <a:t>Trafodaeth am yr ystod ac amrywiaeth o adnoddau a sut y gweithredir rhain trwy chwarae;</a:t>
            </a:r>
          </a:p>
          <a:p>
            <a:pPr>
              <a:buAutoNum type="arabicPeriod"/>
            </a:pPr>
            <a:r>
              <a:rPr lang="cy-GB" altLang="en-US" sz="1800" dirty="0" smtClean="0">
                <a:latin typeface="Lucida Sans" panose="020B0602030504020204" pitchFamily="34" charset="0"/>
              </a:rPr>
              <a:t>Esboniad am sut mae oedolion yn monitro a chynllunio datblygiad mathemategol plant gyda chysylltiadau â fframweithiau cwricwlwm cyfredol (e.e. Fframwaith Rhifedd a Chwarae).</a:t>
            </a:r>
          </a:p>
        </p:txBody>
      </p:sp>
      <p:sp>
        <p:nvSpPr>
          <p:cNvPr id="6148" name="Content Placeholder 3"/>
          <p:cNvSpPr>
            <a:spLocks noGrp="1"/>
          </p:cNvSpPr>
          <p:nvPr>
            <p:ph sz="half" idx="2"/>
          </p:nvPr>
        </p:nvSpPr>
        <p:spPr>
          <a:xfrm>
            <a:off x="4788024" y="692698"/>
            <a:ext cx="4248472" cy="4896544"/>
          </a:xfrm>
        </p:spPr>
        <p:txBody>
          <a:bodyPr>
            <a:normAutofit fontScale="92500" lnSpcReduction="10000"/>
          </a:bodyPr>
          <a:lstStyle/>
          <a:p>
            <a:pPr marL="0" indent="0">
              <a:buNone/>
            </a:pPr>
            <a:r>
              <a:rPr lang="en-GB" altLang="en-US" sz="1900" b="1" dirty="0" smtClean="0">
                <a:solidFill>
                  <a:srgbClr val="002060"/>
                </a:solidFill>
                <a:latin typeface="Lucida Sans" panose="020B0602030504020204" pitchFamily="34" charset="0"/>
              </a:rPr>
              <a:t>A portfolio with 4 components </a:t>
            </a:r>
            <a:r>
              <a:rPr lang="en-GB" altLang="en-US" sz="1900" dirty="0" smtClean="0">
                <a:solidFill>
                  <a:srgbClr val="002060"/>
                </a:solidFill>
                <a:latin typeface="Lucida Sans" panose="020B0602030504020204" pitchFamily="34" charset="0"/>
              </a:rPr>
              <a:t>(equivalent to 3,000 words) which must include:</a:t>
            </a:r>
          </a:p>
          <a:p>
            <a:pPr marL="0" indent="0">
              <a:buNone/>
            </a:pPr>
            <a:r>
              <a:rPr lang="en-GB" altLang="en-US" sz="1900" dirty="0" smtClean="0">
                <a:solidFill>
                  <a:srgbClr val="002060"/>
                </a:solidFill>
                <a:latin typeface="Lucida Sans" panose="020B0602030504020204" pitchFamily="34" charset="0"/>
              </a:rPr>
              <a:t>1</a:t>
            </a:r>
            <a:r>
              <a:rPr lang="en-GB" altLang="en-US" sz="1900" dirty="0">
                <a:solidFill>
                  <a:srgbClr val="002060"/>
                </a:solidFill>
                <a:latin typeface="Lucida Sans" panose="020B0602030504020204" pitchFamily="34" charset="0"/>
              </a:rPr>
              <a:t>. An activity plan for promoting young children’s mathematical concepts and numeracy skills;</a:t>
            </a:r>
          </a:p>
          <a:p>
            <a:pPr marL="0" indent="0">
              <a:buNone/>
            </a:pPr>
            <a:r>
              <a:rPr lang="en-GB" altLang="en-US" sz="1900" dirty="0">
                <a:solidFill>
                  <a:srgbClr val="002060"/>
                </a:solidFill>
                <a:latin typeface="Lucida Sans" panose="020B0602030504020204" pitchFamily="34" charset="0"/>
              </a:rPr>
              <a:t>2. An evaluation of the activity plan with links to theory and research;</a:t>
            </a:r>
          </a:p>
          <a:p>
            <a:pPr marL="0" indent="0">
              <a:buNone/>
            </a:pPr>
            <a:r>
              <a:rPr lang="en-GB" altLang="en-US" sz="1900" dirty="0">
                <a:solidFill>
                  <a:srgbClr val="002060"/>
                </a:solidFill>
                <a:latin typeface="Lucida Sans" panose="020B0602030504020204" pitchFamily="34" charset="0"/>
              </a:rPr>
              <a:t>3. A discussion of the range and diversity of resources and how they are implemented through play;</a:t>
            </a:r>
          </a:p>
          <a:p>
            <a:pPr marL="0" indent="0">
              <a:buNone/>
            </a:pPr>
            <a:r>
              <a:rPr lang="en-GB" altLang="en-US" sz="1900" dirty="0">
                <a:solidFill>
                  <a:srgbClr val="002060"/>
                </a:solidFill>
                <a:latin typeface="Lucida Sans" panose="020B0602030504020204" pitchFamily="34" charset="0"/>
              </a:rPr>
              <a:t>4. An explanation as to how the adult monitors and plans for children’s mathematical development with links to current curriculum frameworks (e.g. Numeracy and Play Framework).</a:t>
            </a:r>
          </a:p>
          <a:p>
            <a:pPr marL="0" indent="0">
              <a:buNone/>
            </a:pPr>
            <a:endParaRPr lang="en-GB" altLang="en-US" sz="20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1982445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138138"/>
          </a:xfrm>
        </p:spPr>
        <p:txBody>
          <a:bodyPr>
            <a:normAutofit fontScale="90000"/>
          </a:bodyPr>
          <a:lstStyle/>
          <a:p>
            <a:r>
              <a:rPr lang="en-GB" altLang="en-US" dirty="0" smtClean="0"/>
              <a:t> </a:t>
            </a:r>
            <a:r>
              <a:rPr lang="en-GB" altLang="en-US" sz="3200" dirty="0" err="1" smtClean="0">
                <a:latin typeface="Lucida Sans" panose="020B0602030504020204" pitchFamily="34" charset="0"/>
              </a:rPr>
              <a:t>Meini</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prawf</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Marking criteria</a:t>
            </a:r>
          </a:p>
        </p:txBody>
      </p:sp>
      <p:sp>
        <p:nvSpPr>
          <p:cNvPr id="6147" name="Content Placeholder 2"/>
          <p:cNvSpPr>
            <a:spLocks noGrp="1"/>
          </p:cNvSpPr>
          <p:nvPr>
            <p:ph sz="half" idx="1"/>
          </p:nvPr>
        </p:nvSpPr>
        <p:spPr>
          <a:xfrm>
            <a:off x="457200" y="1556792"/>
            <a:ext cx="4038600" cy="4032449"/>
          </a:xfrm>
        </p:spPr>
        <p:txBody>
          <a:bodyPr>
            <a:normAutofit/>
          </a:bodyPr>
          <a:lstStyle/>
          <a:p>
            <a:r>
              <a:rPr lang="cy-GB" altLang="en-US" sz="2000" dirty="0" smtClean="0">
                <a:latin typeface="Lucida Sans" panose="020B0602030504020204" pitchFamily="34" charset="0"/>
              </a:rPr>
              <a:t>Cynllun gweithgaredd (10 marc)</a:t>
            </a:r>
          </a:p>
          <a:p>
            <a:r>
              <a:rPr lang="cy-GB" altLang="en-US" sz="2000" dirty="0" smtClean="0">
                <a:latin typeface="Lucida Sans" panose="020B0602030504020204" pitchFamily="34" charset="0"/>
              </a:rPr>
              <a:t>Gwerthusiad (30 marc)</a:t>
            </a:r>
          </a:p>
          <a:p>
            <a:r>
              <a:rPr lang="cy-GB" altLang="en-US" sz="2000" dirty="0" smtClean="0">
                <a:latin typeface="Lucida Sans" panose="020B0602030504020204" pitchFamily="34" charset="0"/>
              </a:rPr>
              <a:t>Trafodaeth (20 marc)</a:t>
            </a:r>
          </a:p>
          <a:p>
            <a:r>
              <a:rPr lang="cy-GB" altLang="en-US" sz="2000" dirty="0" smtClean="0">
                <a:latin typeface="Lucida Sans" panose="020B0602030504020204" pitchFamily="34" charset="0"/>
              </a:rPr>
              <a:t>Esboniad (20 marc)</a:t>
            </a:r>
          </a:p>
          <a:p>
            <a:r>
              <a:rPr lang="cy-GB" altLang="en-US" sz="2000" dirty="0" smtClean="0">
                <a:latin typeface="Lucida Sans" panose="020B0602030504020204" pitchFamily="34" charset="0"/>
              </a:rPr>
              <a:t>Sgiliau allweddol (10 marc)</a:t>
            </a:r>
          </a:p>
          <a:p>
            <a:r>
              <a:rPr lang="cy-GB" altLang="en-US" sz="2000" dirty="0" smtClean="0">
                <a:latin typeface="Lucida Sans" panose="020B0602030504020204" pitchFamily="34" charset="0"/>
              </a:rPr>
              <a:t>Cyfeiriadau (10 marc)</a:t>
            </a:r>
          </a:p>
          <a:p>
            <a:pPr marL="0" indent="0">
              <a:buNone/>
            </a:pPr>
            <a:endParaRPr lang="cy-GB" altLang="en-US" sz="2000" dirty="0">
              <a:latin typeface="Lucida Sans" panose="020B0602030504020204" pitchFamily="34" charset="0"/>
            </a:endParaRPr>
          </a:p>
          <a:p>
            <a:pPr marL="0" indent="0">
              <a:buNone/>
            </a:pPr>
            <a:r>
              <a:rPr lang="cy-GB" altLang="en-US" sz="2000" dirty="0" smtClean="0">
                <a:latin typeface="Lucida Sans" panose="020B0602030504020204" pitchFamily="34" charset="0"/>
              </a:rPr>
              <a:t>Gweler canllawiau pellach ar feini prawf ar gyfer yr aseiniad hwn ar Moodle.</a:t>
            </a:r>
          </a:p>
        </p:txBody>
      </p:sp>
      <p:sp>
        <p:nvSpPr>
          <p:cNvPr id="6148" name="Content Placeholder 3"/>
          <p:cNvSpPr>
            <a:spLocks noGrp="1"/>
          </p:cNvSpPr>
          <p:nvPr>
            <p:ph sz="half" idx="2"/>
          </p:nvPr>
        </p:nvSpPr>
        <p:spPr>
          <a:xfrm>
            <a:off x="4648200" y="1556792"/>
            <a:ext cx="4388296" cy="4032449"/>
          </a:xfrm>
        </p:spPr>
        <p:txBody>
          <a:bodyPr>
            <a:normAutofit/>
          </a:bodyPr>
          <a:lstStyle/>
          <a:p>
            <a:r>
              <a:rPr lang="en-GB" altLang="en-US" sz="2000" dirty="0" smtClean="0">
                <a:solidFill>
                  <a:srgbClr val="002060"/>
                </a:solidFill>
                <a:latin typeface="Lucida Sans" panose="020B0602030504020204" pitchFamily="34" charset="0"/>
              </a:rPr>
              <a:t>Activity plan (10 marks)</a:t>
            </a:r>
          </a:p>
          <a:p>
            <a:r>
              <a:rPr lang="en-GB" altLang="en-US" sz="2000" dirty="0" smtClean="0">
                <a:solidFill>
                  <a:srgbClr val="002060"/>
                </a:solidFill>
                <a:latin typeface="Lucida Sans" panose="020B0602030504020204" pitchFamily="34" charset="0"/>
              </a:rPr>
              <a:t>Evaluation (30 marks)</a:t>
            </a:r>
          </a:p>
          <a:p>
            <a:r>
              <a:rPr lang="en-GB" altLang="en-US" sz="2000" dirty="0" smtClean="0">
                <a:solidFill>
                  <a:srgbClr val="002060"/>
                </a:solidFill>
                <a:latin typeface="Lucida Sans" panose="020B0602030504020204" pitchFamily="34" charset="0"/>
              </a:rPr>
              <a:t>Discussion (20 marks)</a:t>
            </a:r>
          </a:p>
          <a:p>
            <a:r>
              <a:rPr lang="en-GB" altLang="en-US" sz="2000" dirty="0" smtClean="0">
                <a:solidFill>
                  <a:srgbClr val="002060"/>
                </a:solidFill>
                <a:latin typeface="Lucida Sans" panose="020B0602030504020204" pitchFamily="34" charset="0"/>
              </a:rPr>
              <a:t>Explanation (20 marks)</a:t>
            </a:r>
          </a:p>
          <a:p>
            <a:r>
              <a:rPr lang="en-GB" altLang="en-US" sz="2000" dirty="0" smtClean="0">
                <a:solidFill>
                  <a:srgbClr val="002060"/>
                </a:solidFill>
                <a:latin typeface="Lucida Sans" panose="020B0602030504020204" pitchFamily="34" charset="0"/>
              </a:rPr>
              <a:t>Key skills (10 marks)</a:t>
            </a:r>
          </a:p>
          <a:p>
            <a:r>
              <a:rPr lang="en-GB" altLang="en-US" sz="2000" dirty="0" smtClean="0">
                <a:solidFill>
                  <a:srgbClr val="002060"/>
                </a:solidFill>
                <a:latin typeface="Lucida Sans" panose="020B0602030504020204" pitchFamily="34" charset="0"/>
              </a:rPr>
              <a:t>References (10 marks)</a:t>
            </a:r>
          </a:p>
          <a:p>
            <a:pPr marL="0" indent="0">
              <a:buNone/>
            </a:pPr>
            <a:endParaRPr lang="en-GB" altLang="en-US" sz="2000" dirty="0">
              <a:solidFill>
                <a:srgbClr val="002060"/>
              </a:solidFill>
              <a:latin typeface="Lucida Sans" panose="020B0602030504020204" pitchFamily="34" charset="0"/>
            </a:endParaRPr>
          </a:p>
          <a:p>
            <a:pPr marL="0" indent="0">
              <a:buNone/>
            </a:pPr>
            <a:endParaRPr lang="en-GB" altLang="en-US" sz="2000" dirty="0" smtClean="0">
              <a:solidFill>
                <a:srgbClr val="002060"/>
              </a:solidFill>
              <a:latin typeface="Lucida Sans" panose="020B0602030504020204" pitchFamily="34" charset="0"/>
            </a:endParaRPr>
          </a:p>
          <a:p>
            <a:pPr marL="0" indent="0">
              <a:buNone/>
            </a:pPr>
            <a:r>
              <a:rPr lang="en-GB" altLang="en-US" sz="2000" dirty="0" smtClean="0">
                <a:solidFill>
                  <a:srgbClr val="002060"/>
                </a:solidFill>
                <a:latin typeface="Lucida Sans" panose="020B0602030504020204" pitchFamily="34" charset="0"/>
              </a:rPr>
              <a:t>See further guidance on marking criteria for this assessment on Moodle.</a:t>
            </a:r>
          </a:p>
        </p:txBody>
      </p:sp>
    </p:spTree>
    <p:extLst>
      <p:ext uri="{BB962C8B-B14F-4D97-AF65-F5344CB8AC3E}">
        <p14:creationId xmlns:p14="http://schemas.microsoft.com/office/powerpoint/2010/main" val="634426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Sgiliau Cyflogadwyedd</a:t>
            </a:r>
            <a:br>
              <a:rPr lang="cy-GB" dirty="0" smtClean="0"/>
            </a:br>
            <a:r>
              <a:rPr lang="en-GB" dirty="0" smtClean="0"/>
              <a:t>Employability skills</a:t>
            </a:r>
            <a:endParaRPr lang="en-GB" dirty="0"/>
          </a:p>
        </p:txBody>
      </p:sp>
      <p:sp>
        <p:nvSpPr>
          <p:cNvPr id="4" name="Content Placeholder 3"/>
          <p:cNvSpPr>
            <a:spLocks noGrp="1"/>
          </p:cNvSpPr>
          <p:nvPr>
            <p:ph sz="half" idx="1"/>
          </p:nvPr>
        </p:nvSpPr>
        <p:spPr/>
        <p:txBody>
          <a:bodyPr/>
          <a:lstStyle/>
          <a:p>
            <a:r>
              <a:rPr lang="cy-GB" dirty="0" smtClean="0"/>
              <a:t>Presenoldeb</a:t>
            </a:r>
          </a:p>
          <a:p>
            <a:r>
              <a:rPr lang="cy-GB" dirty="0" smtClean="0"/>
              <a:t>Prydlondeb</a:t>
            </a:r>
          </a:p>
          <a:p>
            <a:r>
              <a:rPr lang="cy-GB" dirty="0" smtClean="0"/>
              <a:t>Gweithio fel Tîm</a:t>
            </a:r>
          </a:p>
          <a:p>
            <a:r>
              <a:rPr lang="cy-GB" dirty="0" smtClean="0"/>
              <a:t>Sgiliau trafod</a:t>
            </a:r>
          </a:p>
          <a:p>
            <a:r>
              <a:rPr lang="cy-GB" dirty="0" smtClean="0"/>
              <a:t>Rhannu syniadau</a:t>
            </a:r>
          </a:p>
          <a:p>
            <a:r>
              <a:rPr lang="cy-GB" dirty="0" smtClean="0"/>
              <a:t>Cynllunio.</a:t>
            </a:r>
            <a:endParaRPr lang="cy-GB" dirty="0"/>
          </a:p>
        </p:txBody>
      </p:sp>
      <p:sp>
        <p:nvSpPr>
          <p:cNvPr id="5" name="Content Placeholder 4"/>
          <p:cNvSpPr>
            <a:spLocks noGrp="1"/>
          </p:cNvSpPr>
          <p:nvPr>
            <p:ph sz="half" idx="2"/>
          </p:nvPr>
        </p:nvSpPr>
        <p:spPr/>
        <p:txBody>
          <a:bodyPr/>
          <a:lstStyle/>
          <a:p>
            <a:r>
              <a:rPr lang="en-GB" dirty="0"/>
              <a:t>Attendance</a:t>
            </a:r>
          </a:p>
          <a:p>
            <a:r>
              <a:rPr lang="en-GB" dirty="0"/>
              <a:t>Punctuality</a:t>
            </a:r>
          </a:p>
          <a:p>
            <a:r>
              <a:rPr lang="en-GB" dirty="0"/>
              <a:t>Team working</a:t>
            </a:r>
          </a:p>
          <a:p>
            <a:r>
              <a:rPr lang="en-GB" dirty="0"/>
              <a:t>Discussion skills</a:t>
            </a:r>
          </a:p>
          <a:p>
            <a:r>
              <a:rPr lang="en-GB" dirty="0"/>
              <a:t>Idea sharing</a:t>
            </a:r>
          </a:p>
          <a:p>
            <a:r>
              <a:rPr lang="en-GB" dirty="0"/>
              <a:t>Planning.</a:t>
            </a:r>
            <a:endParaRPr lang="cy-GB" dirty="0"/>
          </a:p>
        </p:txBody>
      </p:sp>
    </p:spTree>
    <p:extLst>
      <p:ext uri="{BB962C8B-B14F-4D97-AF65-F5344CB8AC3E}">
        <p14:creationId xmlns:p14="http://schemas.microsoft.com/office/powerpoint/2010/main" val="93077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Meini</a:t>
            </a:r>
            <a:r>
              <a:rPr lang="en-GB" dirty="0" smtClean="0"/>
              <a:t> </a:t>
            </a:r>
            <a:r>
              <a:rPr lang="en-GB" dirty="0" err="1" smtClean="0"/>
              <a:t>Prawf</a:t>
            </a:r>
            <a:r>
              <a:rPr lang="en-GB" dirty="0" smtClean="0"/>
              <a:t> NOS </a:t>
            </a:r>
            <a:br>
              <a:rPr lang="en-GB" dirty="0" smtClean="0"/>
            </a:br>
            <a:r>
              <a:rPr lang="en-GB" dirty="0" err="1" smtClean="0"/>
              <a:t>NOS</a:t>
            </a:r>
            <a:r>
              <a:rPr lang="en-GB" dirty="0" smtClean="0"/>
              <a:t> Criteria</a:t>
            </a:r>
            <a:endParaRPr lang="en-GB" dirty="0"/>
          </a:p>
        </p:txBody>
      </p:sp>
      <p:sp>
        <p:nvSpPr>
          <p:cNvPr id="3" name="TextBox 2"/>
          <p:cNvSpPr txBox="1"/>
          <p:nvPr/>
        </p:nvSpPr>
        <p:spPr>
          <a:xfrm>
            <a:off x="611560" y="1556792"/>
            <a:ext cx="5027851" cy="646331"/>
          </a:xfrm>
          <a:prstGeom prst="rect">
            <a:avLst/>
          </a:prstGeom>
          <a:noFill/>
        </p:spPr>
        <p:txBody>
          <a:bodyPr wrap="none" rtlCol="0">
            <a:spAutoFit/>
          </a:bodyPr>
          <a:lstStyle/>
          <a:p>
            <a:r>
              <a:rPr lang="en-GB" dirty="0" smtClean="0"/>
              <a:t>SCD CCLD- K64</a:t>
            </a:r>
          </a:p>
          <a:p>
            <a:r>
              <a:rPr lang="en-GB" dirty="0" smtClean="0"/>
              <a:t>SCD CCLD 0411 – K57-K62-K63-K64-K65-K66</a:t>
            </a:r>
            <a:endParaRPr lang="en-GB" dirty="0"/>
          </a:p>
        </p:txBody>
      </p:sp>
    </p:spTree>
    <p:extLst>
      <p:ext uri="{BB962C8B-B14F-4D97-AF65-F5344CB8AC3E}">
        <p14:creationId xmlns:p14="http://schemas.microsoft.com/office/powerpoint/2010/main" val="3106920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Pedagogy in the </a:t>
            </a:r>
            <a:r>
              <a:rPr lang="en-GB" dirty="0"/>
              <a:t>F</a:t>
            </a:r>
            <a:r>
              <a:rPr lang="en-GB" dirty="0" smtClean="0"/>
              <a:t>oundation Phase</a:t>
            </a:r>
            <a:endParaRPr lang="en-GB" dirty="0"/>
          </a:p>
        </p:txBody>
      </p:sp>
      <p:sp>
        <p:nvSpPr>
          <p:cNvPr id="3" name="TextBox 2"/>
          <p:cNvSpPr txBox="1"/>
          <p:nvPr/>
        </p:nvSpPr>
        <p:spPr>
          <a:xfrm>
            <a:off x="457200" y="1196752"/>
            <a:ext cx="8229600" cy="4524315"/>
          </a:xfrm>
          <a:prstGeom prst="rect">
            <a:avLst/>
          </a:prstGeom>
          <a:noFill/>
        </p:spPr>
        <p:txBody>
          <a:bodyPr wrap="square" rtlCol="0">
            <a:spAutoFit/>
          </a:bodyPr>
          <a:lstStyle/>
          <a:p>
            <a:r>
              <a:rPr lang="en-GB" dirty="0" smtClean="0"/>
              <a:t>The </a:t>
            </a:r>
            <a:r>
              <a:rPr lang="en-GB" dirty="0"/>
              <a:t>term ‘pedagogy’ refers to the complex relationship between</a:t>
            </a:r>
          </a:p>
          <a:p>
            <a:r>
              <a:rPr lang="en-GB" dirty="0"/>
              <a:t>learning and teaching</a:t>
            </a:r>
            <a:r>
              <a:rPr lang="en-GB" dirty="0" smtClean="0"/>
              <a:t>.</a:t>
            </a:r>
          </a:p>
          <a:p>
            <a:endParaRPr lang="en-GB" dirty="0" smtClean="0"/>
          </a:p>
          <a:p>
            <a:r>
              <a:rPr lang="en-GB" dirty="0" smtClean="0"/>
              <a:t>The pedagogy approach within the Foundation Phase is play-based experiential</a:t>
            </a:r>
            <a:r>
              <a:rPr lang="en-GB" dirty="0"/>
              <a:t> </a:t>
            </a:r>
            <a:r>
              <a:rPr lang="en-GB" dirty="0" smtClean="0"/>
              <a:t>and child-led.</a:t>
            </a:r>
          </a:p>
          <a:p>
            <a:endParaRPr lang="en-GB" dirty="0" smtClean="0"/>
          </a:p>
          <a:p>
            <a:r>
              <a:rPr lang="en-GB" dirty="0" smtClean="0"/>
              <a:t>The </a:t>
            </a:r>
            <a:r>
              <a:rPr lang="en-GB" dirty="0"/>
              <a:t>practitioner </a:t>
            </a:r>
            <a:r>
              <a:rPr lang="en-GB" dirty="0" smtClean="0"/>
              <a:t>should be a </a:t>
            </a:r>
            <a:r>
              <a:rPr lang="en-GB" dirty="0"/>
              <a:t>facilitator of </a:t>
            </a:r>
            <a:r>
              <a:rPr lang="en-GB" dirty="0" smtClean="0"/>
              <a:t>learning.</a:t>
            </a:r>
          </a:p>
          <a:p>
            <a:endParaRPr lang="en-GB" dirty="0" smtClean="0"/>
          </a:p>
          <a:p>
            <a:r>
              <a:rPr lang="en-GB" dirty="0" smtClean="0"/>
              <a:t>Be able to responding </a:t>
            </a:r>
            <a:r>
              <a:rPr lang="en-GB" dirty="0"/>
              <a:t>to the needs of </a:t>
            </a:r>
            <a:r>
              <a:rPr lang="en-GB" dirty="0" smtClean="0"/>
              <a:t>individuals.</a:t>
            </a:r>
          </a:p>
          <a:p>
            <a:endParaRPr lang="en-GB" dirty="0" smtClean="0"/>
          </a:p>
          <a:p>
            <a:r>
              <a:rPr lang="en-GB" dirty="0" smtClean="0"/>
              <a:t>Be willing to </a:t>
            </a:r>
            <a:r>
              <a:rPr lang="en-GB" dirty="0"/>
              <a:t>learn alongside the </a:t>
            </a:r>
            <a:r>
              <a:rPr lang="en-GB" dirty="0" smtClean="0"/>
              <a:t>children.</a:t>
            </a:r>
          </a:p>
          <a:p>
            <a:r>
              <a:rPr lang="en-GB" dirty="0" smtClean="0"/>
              <a:t> </a:t>
            </a:r>
          </a:p>
          <a:p>
            <a:r>
              <a:rPr lang="en-GB" dirty="0" smtClean="0"/>
              <a:t>Be able to use </a:t>
            </a:r>
            <a:r>
              <a:rPr lang="en-GB" dirty="0"/>
              <a:t>appropriate methods to </a:t>
            </a:r>
            <a:r>
              <a:rPr lang="en-GB" dirty="0" smtClean="0"/>
              <a:t>manage the </a:t>
            </a:r>
            <a:r>
              <a:rPr lang="en-GB" dirty="0"/>
              <a:t>process of </a:t>
            </a:r>
            <a:r>
              <a:rPr lang="en-GB" dirty="0" smtClean="0"/>
              <a:t>learning.</a:t>
            </a:r>
          </a:p>
          <a:p>
            <a:endParaRPr lang="en-GB" dirty="0" smtClean="0"/>
          </a:p>
          <a:p>
            <a:r>
              <a:rPr lang="en-GB" dirty="0" smtClean="0"/>
              <a:t>Be able to continually reflect </a:t>
            </a:r>
            <a:r>
              <a:rPr lang="en-GB" dirty="0"/>
              <a:t>on and </a:t>
            </a:r>
            <a:r>
              <a:rPr lang="en-GB" dirty="0" smtClean="0"/>
              <a:t>improve practice </a:t>
            </a:r>
            <a:r>
              <a:rPr lang="en-GB" dirty="0"/>
              <a:t>in the light of research</a:t>
            </a:r>
            <a:r>
              <a:rPr lang="en-GB" dirty="0" smtClean="0"/>
              <a:t>.</a:t>
            </a:r>
          </a:p>
          <a:p>
            <a:r>
              <a:rPr lang="en-GB" dirty="0"/>
              <a:t> </a:t>
            </a:r>
            <a:r>
              <a:rPr lang="en-GB" dirty="0" smtClean="0"/>
              <a:t>                                                                                    (DCELLS, 2008, p26).</a:t>
            </a:r>
            <a:endParaRPr lang="en-GB" dirty="0"/>
          </a:p>
        </p:txBody>
      </p:sp>
    </p:spTree>
    <p:extLst>
      <p:ext uri="{BB962C8B-B14F-4D97-AF65-F5344CB8AC3E}">
        <p14:creationId xmlns:p14="http://schemas.microsoft.com/office/powerpoint/2010/main" val="1294670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138138"/>
          </a:xfrm>
        </p:spPr>
        <p:txBody>
          <a:bodyPr>
            <a:normAutofit fontScale="90000"/>
          </a:bodyPr>
          <a:lstStyle/>
          <a:p>
            <a:r>
              <a:rPr lang="en-GB" altLang="en-US" dirty="0" smtClean="0"/>
              <a:t> </a:t>
            </a:r>
            <a:r>
              <a:rPr lang="en-GB" altLang="en-US" sz="3200" dirty="0" err="1" smtClean="0">
                <a:latin typeface="Lucida Sans" panose="020B0602030504020204" pitchFamily="34" charset="0"/>
              </a:rPr>
              <a:t>Pedagogaeth</a:t>
            </a:r>
            <a:r>
              <a:rPr lang="en-GB" altLang="en-US" sz="3200" dirty="0" smtClean="0">
                <a:latin typeface="Lucida Sans" panose="020B0602030504020204" pitchFamily="34" charset="0"/>
              </a:rPr>
              <a:t> Y </a:t>
            </a:r>
            <a:r>
              <a:rPr lang="en-GB" altLang="en-US" sz="3200" dirty="0" err="1" smtClean="0">
                <a:latin typeface="Lucida Sans" panose="020B0602030504020204" pitchFamily="34" charset="0"/>
              </a:rPr>
              <a:t>Cyfnod</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Sylfaen</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Foundation Phase Pedagogy</a:t>
            </a:r>
          </a:p>
        </p:txBody>
      </p:sp>
      <p:sp>
        <p:nvSpPr>
          <p:cNvPr id="6147" name="Content Placeholder 2"/>
          <p:cNvSpPr>
            <a:spLocks noGrp="1"/>
          </p:cNvSpPr>
          <p:nvPr>
            <p:ph sz="half" idx="1"/>
          </p:nvPr>
        </p:nvSpPr>
        <p:spPr>
          <a:xfrm>
            <a:off x="457200" y="1556792"/>
            <a:ext cx="4038600" cy="4032449"/>
          </a:xfrm>
        </p:spPr>
        <p:txBody>
          <a:bodyPr>
            <a:normAutofit/>
          </a:bodyPr>
          <a:lstStyle/>
          <a:p>
            <a:r>
              <a:rPr lang="cy-GB" altLang="en-US" sz="2000" dirty="0" smtClean="0">
                <a:latin typeface="Lucida Sans" panose="020B0602030504020204" pitchFamily="34" charset="0"/>
              </a:rPr>
              <a:t>Meysydd dysgu sydd yn cyfannu ei gilydd</a:t>
            </a:r>
          </a:p>
          <a:p>
            <a:r>
              <a:rPr lang="cy-GB" altLang="en-US" sz="2000" dirty="0" smtClean="0">
                <a:latin typeface="Lucida Sans" panose="020B0602030504020204" pitchFamily="34" charset="0"/>
              </a:rPr>
              <a:t>Amgylcheddau dysgu tu fewn a thu allan</a:t>
            </a:r>
          </a:p>
          <a:p>
            <a:r>
              <a:rPr lang="cy-GB" altLang="en-US" sz="2000" dirty="0" smtClean="0">
                <a:latin typeface="Lucida Sans" panose="020B0602030504020204" pitchFamily="34" charset="0"/>
              </a:rPr>
              <a:t>Profiadau dysgu gweithredol</a:t>
            </a:r>
          </a:p>
          <a:p>
            <a:r>
              <a:rPr lang="cy-GB" altLang="en-US" sz="2000" dirty="0" smtClean="0">
                <a:latin typeface="Lucida Sans" panose="020B0602030504020204" pitchFamily="34" charset="0"/>
              </a:rPr>
              <a:t>Creadigedd</a:t>
            </a:r>
          </a:p>
          <a:p>
            <a:r>
              <a:rPr lang="cy-GB" altLang="en-US" sz="2000" dirty="0" smtClean="0">
                <a:latin typeface="Lucida Sans" panose="020B0602030504020204" pitchFamily="34" charset="0"/>
              </a:rPr>
              <a:t>Dychymyg</a:t>
            </a:r>
          </a:p>
          <a:p>
            <a:r>
              <a:rPr lang="cy-GB" altLang="en-US" sz="2000" dirty="0" smtClean="0">
                <a:latin typeface="Lucida Sans" panose="020B0602030504020204" pitchFamily="34" charset="0"/>
              </a:rPr>
              <a:t>Defnydd o’r 5 synnwyr</a:t>
            </a:r>
          </a:p>
          <a:p>
            <a:r>
              <a:rPr lang="cy-GB" altLang="en-US" sz="2000" dirty="0" smtClean="0">
                <a:latin typeface="Lucida Sans" panose="020B0602030504020204" pitchFamily="34" charset="0"/>
              </a:rPr>
              <a:t>Datrys problemau</a:t>
            </a:r>
          </a:p>
        </p:txBody>
      </p:sp>
      <p:sp>
        <p:nvSpPr>
          <p:cNvPr id="6148" name="Content Placeholder 3"/>
          <p:cNvSpPr>
            <a:spLocks noGrp="1"/>
          </p:cNvSpPr>
          <p:nvPr>
            <p:ph sz="half" idx="2"/>
          </p:nvPr>
        </p:nvSpPr>
        <p:spPr>
          <a:xfrm>
            <a:off x="4648200" y="1556792"/>
            <a:ext cx="4388296" cy="4032449"/>
          </a:xfrm>
        </p:spPr>
        <p:txBody>
          <a:bodyPr>
            <a:normAutofit/>
          </a:bodyPr>
          <a:lstStyle/>
          <a:p>
            <a:r>
              <a:rPr lang="en-GB" altLang="en-US" sz="2000" dirty="0" smtClean="0">
                <a:solidFill>
                  <a:srgbClr val="002060"/>
                </a:solidFill>
                <a:latin typeface="Lucida Sans" panose="020B0602030504020204" pitchFamily="34" charset="0"/>
              </a:rPr>
              <a:t>Areas of learning should complement each other</a:t>
            </a:r>
          </a:p>
          <a:p>
            <a:r>
              <a:rPr lang="en-GB" altLang="en-US" sz="2000" dirty="0" smtClean="0">
                <a:solidFill>
                  <a:srgbClr val="002060"/>
                </a:solidFill>
                <a:latin typeface="Lucida Sans" panose="020B0602030504020204" pitchFamily="34" charset="0"/>
              </a:rPr>
              <a:t>Indoor and outdoor learning environments</a:t>
            </a:r>
          </a:p>
          <a:p>
            <a:r>
              <a:rPr lang="en-GB" altLang="en-US" sz="2000" dirty="0" smtClean="0">
                <a:solidFill>
                  <a:srgbClr val="002060"/>
                </a:solidFill>
                <a:latin typeface="Lucida Sans" panose="020B0602030504020204" pitchFamily="34" charset="0"/>
              </a:rPr>
              <a:t>Active learning opportunities</a:t>
            </a:r>
          </a:p>
          <a:p>
            <a:r>
              <a:rPr lang="en-GB" altLang="en-US" sz="2000" dirty="0" smtClean="0">
                <a:solidFill>
                  <a:srgbClr val="002060"/>
                </a:solidFill>
                <a:latin typeface="Lucida Sans" panose="020B0602030504020204" pitchFamily="34" charset="0"/>
              </a:rPr>
              <a:t>Creativity</a:t>
            </a:r>
          </a:p>
          <a:p>
            <a:r>
              <a:rPr lang="en-GB" altLang="en-US" sz="2000" dirty="0" smtClean="0">
                <a:solidFill>
                  <a:srgbClr val="002060"/>
                </a:solidFill>
                <a:latin typeface="Lucida Sans" panose="020B0602030504020204" pitchFamily="34" charset="0"/>
              </a:rPr>
              <a:t>Imagination</a:t>
            </a:r>
          </a:p>
          <a:p>
            <a:r>
              <a:rPr lang="en-GB" altLang="en-US" sz="2000" dirty="0" smtClean="0">
                <a:solidFill>
                  <a:srgbClr val="002060"/>
                </a:solidFill>
                <a:latin typeface="Lucida Sans" panose="020B0602030504020204" pitchFamily="34" charset="0"/>
              </a:rPr>
              <a:t>Use of the 5 senses</a:t>
            </a:r>
          </a:p>
          <a:p>
            <a:r>
              <a:rPr lang="en-GB" altLang="en-US" sz="2000" dirty="0" smtClean="0">
                <a:solidFill>
                  <a:srgbClr val="002060"/>
                </a:solidFill>
                <a:latin typeface="Lucida Sans" panose="020B0602030504020204" pitchFamily="34" charset="0"/>
              </a:rPr>
              <a:t>Problem solving</a:t>
            </a:r>
          </a:p>
          <a:p>
            <a:pPr marL="0" indent="0" algn="r">
              <a:buNone/>
            </a:pPr>
            <a:r>
              <a:rPr lang="en-GB" altLang="en-US" sz="1600" dirty="0" smtClean="0">
                <a:solidFill>
                  <a:srgbClr val="002060"/>
                </a:solidFill>
                <a:latin typeface="Lucida Sans" panose="020B0602030504020204" pitchFamily="34" charset="0"/>
              </a:rPr>
              <a:t>(Welsh Government, 2014)</a:t>
            </a:r>
          </a:p>
        </p:txBody>
      </p:sp>
    </p:spTree>
    <p:extLst>
      <p:ext uri="{BB962C8B-B14F-4D97-AF65-F5344CB8AC3E}">
        <p14:creationId xmlns:p14="http://schemas.microsoft.com/office/powerpoint/2010/main" val="1277487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922114"/>
          </a:xfrm>
        </p:spPr>
        <p:txBody>
          <a:bodyPr>
            <a:normAutofit fontScale="90000"/>
          </a:bodyPr>
          <a:lstStyle/>
          <a:p>
            <a:r>
              <a:rPr lang="en-GB" altLang="en-US" sz="3200" dirty="0" err="1" smtClean="0">
                <a:latin typeface="Lucida Sans" panose="020B0602030504020204" pitchFamily="34" charset="0"/>
              </a:rPr>
              <a:t>Amgylcheddau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dysgu</a:t>
            </a:r>
            <a:r>
              <a:rPr lang="en-GB" altLang="en-US" sz="3200" dirty="0" smtClean="0">
                <a:solidFill>
                  <a:srgbClr val="002060"/>
                </a:solidFill>
                <a:latin typeface="Lucida Sans" panose="020B0602030504020204" pitchFamily="34" charset="0"/>
              </a:rPr>
              <a:t/>
            </a:r>
            <a:br>
              <a:rPr lang="en-GB" altLang="en-US" sz="3200" dirty="0" smtClean="0">
                <a:solidFill>
                  <a:srgbClr val="002060"/>
                </a:solidFill>
                <a:latin typeface="Lucida Sans" panose="020B0602030504020204" pitchFamily="34" charset="0"/>
              </a:rPr>
            </a:br>
            <a:r>
              <a:rPr lang="en-GB" altLang="en-US" sz="3200" dirty="0" smtClean="0">
                <a:solidFill>
                  <a:srgbClr val="002060"/>
                </a:solidFill>
                <a:latin typeface="Lucida Sans" panose="020B0602030504020204" pitchFamily="34" charset="0"/>
              </a:rPr>
              <a:t>Learning environments</a:t>
            </a:r>
          </a:p>
        </p:txBody>
      </p:sp>
      <p:sp>
        <p:nvSpPr>
          <p:cNvPr id="6147" name="Content Placeholder 2"/>
          <p:cNvSpPr>
            <a:spLocks noGrp="1"/>
          </p:cNvSpPr>
          <p:nvPr>
            <p:ph sz="half" idx="1"/>
          </p:nvPr>
        </p:nvSpPr>
        <p:spPr>
          <a:xfrm>
            <a:off x="533400" y="1337946"/>
            <a:ext cx="4038600" cy="4251295"/>
          </a:xfrm>
        </p:spPr>
        <p:txBody>
          <a:bodyPr>
            <a:normAutofit/>
          </a:bodyPr>
          <a:lstStyle/>
          <a:p>
            <a:r>
              <a:rPr lang="cy-GB" altLang="en-US" sz="2000" dirty="0" smtClean="0">
                <a:latin typeface="Lucida Sans" panose="020B0602030504020204" pitchFamily="34" charset="0"/>
              </a:rPr>
              <a:t>Ethos</a:t>
            </a:r>
          </a:p>
          <a:p>
            <a:r>
              <a:rPr lang="cy-GB" altLang="en-US" sz="2000" dirty="0" smtClean="0">
                <a:latin typeface="Lucida Sans" panose="020B0602030504020204" pitchFamily="34" charset="0"/>
              </a:rPr>
              <a:t>Cefnogi annibyniaeth</a:t>
            </a:r>
          </a:p>
          <a:p>
            <a:r>
              <a:rPr lang="cy-GB" altLang="en-US" sz="2000" dirty="0" smtClean="0">
                <a:latin typeface="Lucida Sans" panose="020B0602030504020204" pitchFamily="34" charset="0"/>
              </a:rPr>
              <a:t>Adfywio</a:t>
            </a:r>
          </a:p>
          <a:p>
            <a:r>
              <a:rPr lang="cy-GB" altLang="en-US" sz="2000" dirty="0" smtClean="0">
                <a:latin typeface="Lucida Sans" panose="020B0602030504020204" pitchFamily="34" charset="0"/>
              </a:rPr>
              <a:t>Hybu ymreolaeth ac ymholiad</a:t>
            </a:r>
          </a:p>
          <a:p>
            <a:r>
              <a:rPr lang="cy-GB" altLang="en-US" sz="2000" dirty="0" smtClean="0">
                <a:latin typeface="Lucida Sans" panose="020B0602030504020204" pitchFamily="34" charset="0"/>
              </a:rPr>
              <a:t>Darparu cyfleoedd i ymarfer</a:t>
            </a:r>
          </a:p>
          <a:p>
            <a:r>
              <a:rPr lang="cy-GB" altLang="en-US" sz="2000" dirty="0" smtClean="0">
                <a:latin typeface="Lucida Sans" panose="020B0602030504020204" pitchFamily="34" charset="0"/>
              </a:rPr>
              <a:t>Atgyfnerthu sgiliau a geirfa fathemategol</a:t>
            </a:r>
          </a:p>
          <a:p>
            <a:r>
              <a:rPr lang="cy-GB" altLang="en-US" sz="2000" dirty="0" smtClean="0">
                <a:latin typeface="Lucida Sans" panose="020B0602030504020204" pitchFamily="34" charset="0"/>
              </a:rPr>
              <a:t>Oedolion gyda gwybodaeth dda am y pwnc a’r cwricwlwm</a:t>
            </a:r>
          </a:p>
        </p:txBody>
      </p:sp>
      <p:sp>
        <p:nvSpPr>
          <p:cNvPr id="6148" name="Content Placeholder 3"/>
          <p:cNvSpPr>
            <a:spLocks noGrp="1"/>
          </p:cNvSpPr>
          <p:nvPr>
            <p:ph sz="half" idx="2"/>
          </p:nvPr>
        </p:nvSpPr>
        <p:spPr>
          <a:xfrm>
            <a:off x="4648200" y="1340768"/>
            <a:ext cx="4388296" cy="4248473"/>
          </a:xfrm>
        </p:spPr>
        <p:txBody>
          <a:bodyPr>
            <a:normAutofit/>
          </a:bodyPr>
          <a:lstStyle/>
          <a:p>
            <a:r>
              <a:rPr lang="en-GB" altLang="en-US" sz="2000" dirty="0" smtClean="0">
                <a:solidFill>
                  <a:srgbClr val="002060"/>
                </a:solidFill>
                <a:latin typeface="Lucida Sans" panose="020B0602030504020204" pitchFamily="34" charset="0"/>
              </a:rPr>
              <a:t>Ethos</a:t>
            </a:r>
          </a:p>
          <a:p>
            <a:r>
              <a:rPr lang="en-GB" altLang="en-US" sz="2000" dirty="0" smtClean="0">
                <a:solidFill>
                  <a:srgbClr val="002060"/>
                </a:solidFill>
                <a:latin typeface="Lucida Sans" panose="020B0602030504020204" pitchFamily="34" charset="0"/>
              </a:rPr>
              <a:t>Support independence</a:t>
            </a:r>
          </a:p>
          <a:p>
            <a:r>
              <a:rPr lang="en-GB" altLang="en-US" sz="2000" dirty="0" smtClean="0">
                <a:solidFill>
                  <a:srgbClr val="002060"/>
                </a:solidFill>
                <a:latin typeface="Lucida Sans" panose="020B0602030504020204" pitchFamily="34" charset="0"/>
              </a:rPr>
              <a:t>Stimulate</a:t>
            </a:r>
          </a:p>
          <a:p>
            <a:r>
              <a:rPr lang="en-GB" altLang="en-US" sz="2000" dirty="0" smtClean="0">
                <a:solidFill>
                  <a:srgbClr val="002060"/>
                </a:solidFill>
                <a:latin typeface="Lucida Sans" panose="020B0602030504020204" pitchFamily="34" charset="0"/>
              </a:rPr>
              <a:t>Promote autonomy and enquiry</a:t>
            </a:r>
          </a:p>
          <a:p>
            <a:r>
              <a:rPr lang="en-GB" altLang="en-US" sz="2000" dirty="0" smtClean="0">
                <a:solidFill>
                  <a:srgbClr val="002060"/>
                </a:solidFill>
                <a:latin typeface="Lucida Sans" panose="020B0602030504020204" pitchFamily="34" charset="0"/>
              </a:rPr>
              <a:t>Provide opportunities to practice</a:t>
            </a:r>
          </a:p>
          <a:p>
            <a:r>
              <a:rPr lang="en-GB" altLang="en-US" sz="2000" dirty="0" smtClean="0">
                <a:solidFill>
                  <a:srgbClr val="002060"/>
                </a:solidFill>
                <a:latin typeface="Lucida Sans" panose="020B0602030504020204" pitchFamily="34" charset="0"/>
              </a:rPr>
              <a:t>Consolidate mathematical skills and vocabulary</a:t>
            </a:r>
          </a:p>
          <a:p>
            <a:r>
              <a:rPr lang="en-GB" altLang="en-US" sz="2000" dirty="0" smtClean="0">
                <a:solidFill>
                  <a:srgbClr val="002060"/>
                </a:solidFill>
                <a:latin typeface="Lucida Sans" panose="020B0602030504020204" pitchFamily="34" charset="0"/>
              </a:rPr>
              <a:t>Adults with good subject and curriculum knowledge</a:t>
            </a:r>
          </a:p>
          <a:p>
            <a:pPr marL="0" indent="0" algn="r">
              <a:buNone/>
            </a:pPr>
            <a:r>
              <a:rPr lang="en-GB" altLang="en-US" sz="1400" dirty="0" smtClean="0">
                <a:solidFill>
                  <a:srgbClr val="002060"/>
                </a:solidFill>
                <a:latin typeface="Lucida Sans" panose="020B0602030504020204" pitchFamily="34" charset="0"/>
              </a:rPr>
              <a:t>(Hansen and </a:t>
            </a:r>
            <a:r>
              <a:rPr lang="en-GB" altLang="en-US" sz="1400" dirty="0" err="1" smtClean="0">
                <a:solidFill>
                  <a:srgbClr val="002060"/>
                </a:solidFill>
                <a:latin typeface="Lucida Sans" panose="020B0602030504020204" pitchFamily="34" charset="0"/>
              </a:rPr>
              <a:t>Vaukins</a:t>
            </a:r>
            <a:r>
              <a:rPr lang="en-GB" altLang="en-US" sz="1400" dirty="0" smtClean="0">
                <a:solidFill>
                  <a:srgbClr val="002060"/>
                </a:solidFill>
                <a:latin typeface="Lucida Sans" panose="020B0602030504020204" pitchFamily="34" charset="0"/>
              </a:rPr>
              <a:t>, 2012; Tucker, 2010</a:t>
            </a:r>
            <a:r>
              <a:rPr lang="en-GB" altLang="en-US" sz="1600" dirty="0" smtClean="0">
                <a:solidFill>
                  <a:srgbClr val="002060"/>
                </a:solidFill>
                <a:latin typeface="Lucida Sans" panose="020B0602030504020204" pitchFamily="34" charset="0"/>
              </a:rPr>
              <a:t>)</a:t>
            </a:r>
          </a:p>
          <a:p>
            <a:endParaRPr lang="en-GB" altLang="en-US" sz="20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5266746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err="1" smtClean="0">
                <a:latin typeface="Lucida Sans" panose="020B0602030504020204" pitchFamily="34" charset="0"/>
              </a:rPr>
              <a:t>Chwarae</a:t>
            </a:r>
            <a:r>
              <a:rPr lang="en-GB" sz="3200" dirty="0" smtClean="0">
                <a:latin typeface="Lucida Sans" panose="020B0602030504020204" pitchFamily="34" charset="0"/>
              </a:rPr>
              <a:t> </a:t>
            </a:r>
            <a:r>
              <a:rPr lang="en-GB" sz="3200" dirty="0" err="1" smtClean="0">
                <a:latin typeface="Lucida Sans" panose="020B0602030504020204" pitchFamily="34" charset="0"/>
              </a:rPr>
              <a:t>blociau</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Block play </a:t>
            </a:r>
            <a:r>
              <a:rPr lang="en-GB" sz="1800" dirty="0" smtClean="0">
                <a:solidFill>
                  <a:srgbClr val="002060"/>
                </a:solidFill>
                <a:latin typeface="Lucida Sans" panose="020B0602030504020204" pitchFamily="34" charset="0"/>
              </a:rPr>
              <a:t>(Community Playthings, 2016)</a:t>
            </a:r>
            <a:endParaRPr lang="en-US" sz="1800" dirty="0">
              <a:solidFill>
                <a:srgbClr val="002060"/>
              </a:solidFill>
              <a:latin typeface="Lucida Sans" panose="020B0602030504020204" pitchFamily="34" charset="0"/>
            </a:endParaRPr>
          </a:p>
        </p:txBody>
      </p:sp>
      <p:pic>
        <p:nvPicPr>
          <p:cNvPr id="7" name="Content Placeholder 6"/>
          <p:cNvPicPr>
            <a:picLocks noGrp="1" noChangeAspect="1"/>
          </p:cNvPicPr>
          <p:nvPr>
            <p:ph idx="1"/>
          </p:nvPr>
        </p:nvPicPr>
        <p:blipFill>
          <a:blip r:embed="rId3"/>
          <a:stretch>
            <a:fillRect/>
          </a:stretch>
        </p:blipFill>
        <p:spPr>
          <a:xfrm>
            <a:off x="827584" y="1417639"/>
            <a:ext cx="7488831" cy="3883570"/>
          </a:xfrm>
          <a:prstGeom prst="rect">
            <a:avLst/>
          </a:prstGeom>
        </p:spPr>
      </p:pic>
    </p:spTree>
    <p:extLst>
      <p:ext uri="{BB962C8B-B14F-4D97-AF65-F5344CB8AC3E}">
        <p14:creationId xmlns:p14="http://schemas.microsoft.com/office/powerpoint/2010/main" val="25778035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274638"/>
            <a:ext cx="9108564" cy="1143000"/>
          </a:xfrm>
        </p:spPr>
        <p:txBody>
          <a:bodyPr>
            <a:noAutofit/>
          </a:bodyPr>
          <a:lstStyle/>
          <a:p>
            <a:r>
              <a:rPr lang="cy-GB" sz="3600" dirty="0" smtClean="0"/>
              <a:t>Gweithgaredd Ymarferol yn yr Awyr Agored </a:t>
            </a:r>
            <a:r>
              <a:rPr lang="cy-GB" sz="3600" dirty="0" err="1" smtClean="0"/>
              <a:t>Outside</a:t>
            </a:r>
            <a:r>
              <a:rPr lang="cy-GB" sz="3600" dirty="0" smtClean="0"/>
              <a:t> </a:t>
            </a:r>
            <a:r>
              <a:rPr lang="cy-GB" sz="3600" dirty="0" err="1"/>
              <a:t>Practical</a:t>
            </a:r>
            <a:r>
              <a:rPr lang="cy-GB" sz="3600" dirty="0"/>
              <a:t> </a:t>
            </a:r>
            <a:r>
              <a:rPr lang="cy-GB" sz="3600" dirty="0" err="1"/>
              <a:t>activity</a:t>
            </a:r>
            <a:endParaRPr lang="cy-GB" sz="3600" dirty="0"/>
          </a:p>
        </p:txBody>
      </p:sp>
      <p:sp>
        <p:nvSpPr>
          <p:cNvPr id="7" name="Content Placeholder 6"/>
          <p:cNvSpPr>
            <a:spLocks noGrp="1"/>
          </p:cNvSpPr>
          <p:nvPr>
            <p:ph sz="half" idx="1"/>
          </p:nvPr>
        </p:nvSpPr>
        <p:spPr/>
        <p:txBody>
          <a:bodyPr>
            <a:normAutofit fontScale="85000" lnSpcReduction="20000"/>
          </a:bodyPr>
          <a:lstStyle/>
          <a:p>
            <a:pPr marL="0" lvl="0" indent="0">
              <a:spcBef>
                <a:spcPts val="0"/>
              </a:spcBef>
              <a:buNone/>
            </a:pPr>
            <a:r>
              <a:rPr lang="en-GB" sz="1800" dirty="0" smtClean="0">
                <a:solidFill>
                  <a:prstClr val="black"/>
                </a:solidFill>
              </a:rPr>
              <a:t>Working </a:t>
            </a:r>
            <a:r>
              <a:rPr lang="en-GB" sz="1800" dirty="0">
                <a:solidFill>
                  <a:prstClr val="black"/>
                </a:solidFill>
              </a:rPr>
              <a:t>in pairs prepare a maths activity that revolves around play- </a:t>
            </a:r>
            <a:r>
              <a:rPr lang="en-GB" sz="1800" dirty="0" smtClean="0">
                <a:solidFill>
                  <a:prstClr val="black"/>
                </a:solidFill>
              </a:rPr>
              <a:t>experimentation- </a:t>
            </a:r>
            <a:r>
              <a:rPr lang="en-GB" sz="1800" dirty="0">
                <a:solidFill>
                  <a:prstClr val="black"/>
                </a:solidFill>
              </a:rPr>
              <a:t>and investigation. </a:t>
            </a:r>
          </a:p>
          <a:p>
            <a:pPr marL="0" lvl="0" indent="0">
              <a:spcBef>
                <a:spcPts val="0"/>
              </a:spcBef>
              <a:buNone/>
            </a:pPr>
            <a:endParaRPr lang="en-GB" sz="1800" dirty="0">
              <a:solidFill>
                <a:prstClr val="black"/>
              </a:solidFill>
            </a:endParaRPr>
          </a:p>
          <a:p>
            <a:pPr marL="0" lvl="0" indent="0">
              <a:spcBef>
                <a:spcPts val="0"/>
              </a:spcBef>
              <a:buNone/>
            </a:pPr>
            <a:r>
              <a:rPr lang="en-GB" sz="1800" dirty="0">
                <a:solidFill>
                  <a:prstClr val="black"/>
                </a:solidFill>
              </a:rPr>
              <a:t>The activity is up to you and you can make use of the </a:t>
            </a:r>
            <a:r>
              <a:rPr lang="en-GB" sz="1800" dirty="0" smtClean="0">
                <a:solidFill>
                  <a:prstClr val="black"/>
                </a:solidFill>
              </a:rPr>
              <a:t>resources provided </a:t>
            </a:r>
            <a:r>
              <a:rPr lang="en-GB" sz="1800" dirty="0">
                <a:solidFill>
                  <a:prstClr val="black"/>
                </a:solidFill>
              </a:rPr>
              <a:t>or collect natural resources that are available.</a:t>
            </a:r>
          </a:p>
          <a:p>
            <a:pPr marL="0" lvl="0" indent="0">
              <a:spcBef>
                <a:spcPts val="0"/>
              </a:spcBef>
              <a:buNone/>
            </a:pPr>
            <a:endParaRPr lang="en-GB" sz="1800" dirty="0">
              <a:solidFill>
                <a:prstClr val="black"/>
              </a:solidFill>
            </a:endParaRPr>
          </a:p>
          <a:p>
            <a:pPr marL="0" lvl="0" indent="0">
              <a:spcBef>
                <a:spcPts val="0"/>
              </a:spcBef>
              <a:buNone/>
            </a:pPr>
            <a:endParaRPr lang="en-GB" sz="1800" dirty="0">
              <a:solidFill>
                <a:prstClr val="black"/>
              </a:solidFill>
            </a:endParaRPr>
          </a:p>
          <a:p>
            <a:pPr marL="0" lvl="0" indent="0">
              <a:spcBef>
                <a:spcPts val="0"/>
              </a:spcBef>
              <a:buNone/>
            </a:pPr>
            <a:r>
              <a:rPr lang="en-GB" sz="1800" dirty="0">
                <a:solidFill>
                  <a:prstClr val="black"/>
                </a:solidFill>
              </a:rPr>
              <a:t>Carry out your activity and consider the following:</a:t>
            </a:r>
          </a:p>
          <a:p>
            <a:pPr marL="0" lvl="0" indent="0">
              <a:spcBef>
                <a:spcPts val="0"/>
              </a:spcBef>
              <a:buNone/>
            </a:pPr>
            <a:endParaRPr lang="en-GB" sz="1800" dirty="0">
              <a:solidFill>
                <a:prstClr val="black"/>
              </a:solidFill>
            </a:endParaRPr>
          </a:p>
          <a:p>
            <a:pPr marL="0" lvl="0" indent="0">
              <a:spcBef>
                <a:spcPts val="0"/>
              </a:spcBef>
              <a:buNone/>
            </a:pPr>
            <a:r>
              <a:rPr lang="en-GB" sz="1800" dirty="0">
                <a:solidFill>
                  <a:prstClr val="black"/>
                </a:solidFill>
              </a:rPr>
              <a:t>How it meets the Foundation Phase </a:t>
            </a:r>
            <a:r>
              <a:rPr lang="en-GB" sz="1800" dirty="0" smtClean="0">
                <a:solidFill>
                  <a:prstClr val="black"/>
                </a:solidFill>
              </a:rPr>
              <a:t>outcomes</a:t>
            </a:r>
            <a:r>
              <a:rPr lang="en-GB" sz="1800" dirty="0">
                <a:solidFill>
                  <a:prstClr val="black"/>
                </a:solidFill>
              </a:rPr>
              <a:t>, specifically for maths.</a:t>
            </a:r>
          </a:p>
          <a:p>
            <a:pPr marL="0" lvl="0" indent="0">
              <a:spcBef>
                <a:spcPts val="0"/>
              </a:spcBef>
              <a:buNone/>
            </a:pPr>
            <a:endParaRPr lang="en-GB" sz="1800" dirty="0">
              <a:solidFill>
                <a:prstClr val="black"/>
              </a:solidFill>
            </a:endParaRPr>
          </a:p>
          <a:p>
            <a:pPr marL="0" lvl="0" indent="0">
              <a:spcBef>
                <a:spcPts val="0"/>
              </a:spcBef>
              <a:buNone/>
            </a:pPr>
            <a:r>
              <a:rPr lang="en-GB" sz="1800" dirty="0">
                <a:solidFill>
                  <a:prstClr val="black"/>
                </a:solidFill>
              </a:rPr>
              <a:t>Now note the holistic learning opportunities.</a:t>
            </a:r>
          </a:p>
          <a:p>
            <a:pPr marL="0" lvl="0" indent="0">
              <a:spcBef>
                <a:spcPts val="0"/>
              </a:spcBef>
              <a:buNone/>
            </a:pPr>
            <a:endParaRPr lang="en-GB" sz="1800" dirty="0">
              <a:solidFill>
                <a:prstClr val="black"/>
              </a:solidFill>
            </a:endParaRPr>
          </a:p>
          <a:p>
            <a:pPr marL="0" lvl="0" indent="0">
              <a:spcBef>
                <a:spcPts val="0"/>
              </a:spcBef>
              <a:buNone/>
            </a:pPr>
            <a:r>
              <a:rPr lang="en-GB" sz="1800" dirty="0">
                <a:solidFill>
                  <a:prstClr val="black"/>
                </a:solidFill>
              </a:rPr>
              <a:t>What would you change – why?</a:t>
            </a:r>
          </a:p>
          <a:p>
            <a:pPr marL="0" lvl="0" indent="0">
              <a:spcBef>
                <a:spcPts val="0"/>
              </a:spcBef>
              <a:buNone/>
            </a:pPr>
            <a:r>
              <a:rPr lang="en-GB" sz="1800" dirty="0">
                <a:solidFill>
                  <a:prstClr val="black"/>
                </a:solidFill>
              </a:rPr>
              <a:t>What early years pedagogy and practice influences could be applied?</a:t>
            </a:r>
            <a:endParaRPr lang="cy-GB" dirty="0"/>
          </a:p>
        </p:txBody>
      </p:sp>
      <p:sp>
        <p:nvSpPr>
          <p:cNvPr id="8" name="Content Placeholder 7"/>
          <p:cNvSpPr>
            <a:spLocks noGrp="1"/>
          </p:cNvSpPr>
          <p:nvPr>
            <p:ph sz="half" idx="2"/>
          </p:nvPr>
        </p:nvSpPr>
        <p:spPr/>
        <p:txBody>
          <a:bodyPr>
            <a:normAutofit fontScale="85000" lnSpcReduction="20000"/>
          </a:bodyPr>
          <a:lstStyle/>
          <a:p>
            <a:pPr marL="0" lvl="0" indent="0">
              <a:spcBef>
                <a:spcPts val="0"/>
              </a:spcBef>
              <a:buNone/>
            </a:pPr>
            <a:r>
              <a:rPr lang="cy-GB" sz="1800" dirty="0" smtClean="0">
                <a:solidFill>
                  <a:prstClr val="black"/>
                </a:solidFill>
              </a:rPr>
              <a:t>Gan weithio mewn parau, paratowch weithgaredd mathemateg sy’n  ymwneud â chwarae- arbrofi- ac ymchwilio. </a:t>
            </a:r>
          </a:p>
          <a:p>
            <a:pPr marL="0" lvl="0" indent="0">
              <a:spcBef>
                <a:spcPts val="0"/>
              </a:spcBef>
              <a:buNone/>
            </a:pPr>
            <a:endParaRPr lang="cy-GB" sz="1800" dirty="0" smtClean="0">
              <a:solidFill>
                <a:prstClr val="black"/>
              </a:solidFill>
            </a:endParaRPr>
          </a:p>
          <a:p>
            <a:pPr marL="0" lvl="0" indent="0">
              <a:spcBef>
                <a:spcPts val="0"/>
              </a:spcBef>
              <a:buNone/>
            </a:pPr>
            <a:r>
              <a:rPr lang="cy-GB" sz="1800" dirty="0" smtClean="0">
                <a:solidFill>
                  <a:prstClr val="black"/>
                </a:solidFill>
              </a:rPr>
              <a:t>Chi sydd i ddewis y gweithgaredd a gallwch wneud defnydd o’r adnoddau a ddarperir neu </a:t>
            </a:r>
            <a:r>
              <a:rPr lang="cy-GB" sz="1800" dirty="0" err="1" smtClean="0">
                <a:solidFill>
                  <a:prstClr val="black"/>
                </a:solidFill>
              </a:rPr>
              <a:t>gasglu</a:t>
            </a:r>
            <a:r>
              <a:rPr lang="cy-GB" sz="1800" dirty="0" smtClean="0">
                <a:solidFill>
                  <a:prstClr val="black"/>
                </a:solidFill>
              </a:rPr>
              <a:t> adnoddau naturiol sydd ar gael.</a:t>
            </a:r>
          </a:p>
          <a:p>
            <a:pPr marL="0" lvl="0" indent="0">
              <a:spcBef>
                <a:spcPts val="0"/>
              </a:spcBef>
              <a:buNone/>
            </a:pPr>
            <a:endParaRPr lang="cy-GB" sz="1800" dirty="0" smtClean="0">
              <a:solidFill>
                <a:prstClr val="black"/>
              </a:solidFill>
            </a:endParaRPr>
          </a:p>
          <a:p>
            <a:pPr marL="0" lvl="0" indent="0">
              <a:spcBef>
                <a:spcPts val="0"/>
              </a:spcBef>
              <a:buNone/>
            </a:pPr>
            <a:endParaRPr lang="cy-GB" sz="1800" dirty="0" smtClean="0">
              <a:solidFill>
                <a:prstClr val="black"/>
              </a:solidFill>
            </a:endParaRPr>
          </a:p>
          <a:p>
            <a:pPr marL="0" lvl="0" indent="0">
              <a:spcBef>
                <a:spcPts val="0"/>
              </a:spcBef>
              <a:buNone/>
            </a:pPr>
            <a:r>
              <a:rPr lang="cy-GB" sz="1800" dirty="0" smtClean="0">
                <a:solidFill>
                  <a:prstClr val="black"/>
                </a:solidFill>
              </a:rPr>
              <a:t>Cynhaliwch y gweithgaredd ac ystyriwch y canlynol:</a:t>
            </a:r>
          </a:p>
          <a:p>
            <a:pPr marL="0" lvl="0" indent="0">
              <a:spcBef>
                <a:spcPts val="0"/>
              </a:spcBef>
              <a:buNone/>
            </a:pPr>
            <a:endParaRPr lang="cy-GB" sz="1800" dirty="0" smtClean="0">
              <a:solidFill>
                <a:prstClr val="black"/>
              </a:solidFill>
            </a:endParaRPr>
          </a:p>
          <a:p>
            <a:pPr marL="0" lvl="0" indent="0">
              <a:spcBef>
                <a:spcPts val="0"/>
              </a:spcBef>
              <a:buNone/>
            </a:pPr>
            <a:r>
              <a:rPr lang="cy-GB" sz="1800" dirty="0" smtClean="0">
                <a:solidFill>
                  <a:prstClr val="black"/>
                </a:solidFill>
              </a:rPr>
              <a:t>Sut mae’n bodloni deilliannau’r Cyfnod Sylfaen, yn enwedig ar gyfer mathemateg.</a:t>
            </a:r>
          </a:p>
          <a:p>
            <a:pPr marL="0" lvl="0" indent="0">
              <a:spcBef>
                <a:spcPts val="0"/>
              </a:spcBef>
              <a:buNone/>
            </a:pPr>
            <a:endParaRPr lang="cy-GB" sz="1800" dirty="0" smtClean="0">
              <a:solidFill>
                <a:prstClr val="black"/>
              </a:solidFill>
            </a:endParaRPr>
          </a:p>
          <a:p>
            <a:pPr marL="0" lvl="0" indent="0">
              <a:spcBef>
                <a:spcPts val="0"/>
              </a:spcBef>
              <a:buNone/>
            </a:pPr>
            <a:r>
              <a:rPr lang="cy-GB" sz="1800" dirty="0" smtClean="0">
                <a:solidFill>
                  <a:prstClr val="black"/>
                </a:solidFill>
              </a:rPr>
              <a:t>Yna nodwch y cyfleoedd dysgu cyfannol.</a:t>
            </a:r>
          </a:p>
          <a:p>
            <a:pPr marL="0" lvl="0" indent="0">
              <a:spcBef>
                <a:spcPts val="0"/>
              </a:spcBef>
              <a:buNone/>
            </a:pPr>
            <a:endParaRPr lang="cy-GB" sz="1800" dirty="0" smtClean="0">
              <a:solidFill>
                <a:prstClr val="black"/>
              </a:solidFill>
            </a:endParaRPr>
          </a:p>
          <a:p>
            <a:pPr marL="0" lvl="0" indent="0">
              <a:spcBef>
                <a:spcPts val="0"/>
              </a:spcBef>
              <a:buNone/>
            </a:pPr>
            <a:r>
              <a:rPr lang="cy-GB" sz="1800" dirty="0" smtClean="0">
                <a:solidFill>
                  <a:prstClr val="black"/>
                </a:solidFill>
              </a:rPr>
              <a:t>Beth fyddech </a:t>
            </a:r>
            <a:r>
              <a:rPr lang="cy-GB" sz="1800" dirty="0" err="1" smtClean="0">
                <a:solidFill>
                  <a:prstClr val="black"/>
                </a:solidFill>
              </a:rPr>
              <a:t>chi’n</a:t>
            </a:r>
            <a:r>
              <a:rPr lang="cy-GB" sz="1800" dirty="0" smtClean="0">
                <a:solidFill>
                  <a:prstClr val="black"/>
                </a:solidFill>
              </a:rPr>
              <a:t> ei newid – pam?</a:t>
            </a:r>
          </a:p>
          <a:p>
            <a:pPr marL="0" lvl="0" indent="0">
              <a:spcBef>
                <a:spcPts val="0"/>
              </a:spcBef>
              <a:buNone/>
            </a:pPr>
            <a:r>
              <a:rPr lang="cy-GB" sz="1800" dirty="0" smtClean="0">
                <a:solidFill>
                  <a:prstClr val="black"/>
                </a:solidFill>
              </a:rPr>
              <a:t>Pa ddylanwadau </a:t>
            </a:r>
            <a:r>
              <a:rPr lang="cy-GB" sz="1800" dirty="0" err="1" smtClean="0">
                <a:solidFill>
                  <a:prstClr val="black"/>
                </a:solidFill>
              </a:rPr>
              <a:t>pedagogaeth</a:t>
            </a:r>
            <a:r>
              <a:rPr lang="cy-GB" sz="1800" dirty="0" smtClean="0">
                <a:solidFill>
                  <a:prstClr val="black"/>
                </a:solidFill>
              </a:rPr>
              <a:t> ac arfer blynyddoedd cynnar y gellid eu defnyddio?</a:t>
            </a:r>
            <a:endParaRPr lang="cy-GB" dirty="0"/>
          </a:p>
        </p:txBody>
      </p:sp>
    </p:spTree>
    <p:extLst>
      <p:ext uri="{BB962C8B-B14F-4D97-AF65-F5344CB8AC3E}">
        <p14:creationId xmlns:p14="http://schemas.microsoft.com/office/powerpoint/2010/main" val="2291471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856984" cy="1138138"/>
          </a:xfrm>
        </p:spPr>
        <p:txBody>
          <a:bodyPr>
            <a:normAutofit/>
          </a:bodyPr>
          <a:lstStyle/>
          <a:p>
            <a:r>
              <a:rPr lang="en-GB" altLang="en-US" dirty="0" smtClean="0"/>
              <a:t> </a:t>
            </a:r>
            <a:r>
              <a:rPr lang="cy-GB" altLang="en-US" sz="2200" b="1" dirty="0" smtClean="0">
                <a:latin typeface="Lucida Sans" panose="020B0602030504020204" pitchFamily="34" charset="0"/>
              </a:rPr>
              <a:t>Tasg gr</a:t>
            </a:r>
            <a:r>
              <a:rPr lang="cy-GB" altLang="en-US" sz="2200" b="1" dirty="0" smtClean="0">
                <a:latin typeface="Calibri" panose="020F0502020204030204" pitchFamily="34" charset="0"/>
              </a:rPr>
              <a:t>ŵ</a:t>
            </a:r>
            <a:r>
              <a:rPr lang="cy-GB" altLang="en-US" sz="2200" b="1" dirty="0" smtClean="0">
                <a:latin typeface="Lucida Sans" panose="020B0602030504020204" pitchFamily="34" charset="0"/>
              </a:rPr>
              <a:t>p </a:t>
            </a:r>
            <a:r>
              <a:rPr lang="cy-GB" altLang="en-US" sz="2200" dirty="0" smtClean="0">
                <a:latin typeface="Lucida Sans" panose="020B0602030504020204" pitchFamily="34" charset="0"/>
              </a:rPr>
              <a:t> </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2200" b="1" dirty="0" smtClean="0">
                <a:solidFill>
                  <a:srgbClr val="002060"/>
                </a:solidFill>
                <a:latin typeface="Lucida Sans" panose="020B0602030504020204" pitchFamily="34" charset="0"/>
              </a:rPr>
              <a:t>Group task </a:t>
            </a:r>
            <a:endParaRPr lang="en-GB" altLang="en-US" sz="22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457200" y="1556792"/>
            <a:ext cx="4038600" cy="4032449"/>
          </a:xfrm>
        </p:spPr>
        <p:txBody>
          <a:bodyPr>
            <a:normAutofit fontScale="92500" lnSpcReduction="10000"/>
          </a:bodyPr>
          <a:lstStyle/>
          <a:p>
            <a:r>
              <a:rPr lang="cy-GB" altLang="en-US" sz="2000" dirty="0">
                <a:latin typeface="Lucida Sans" panose="020B0602030504020204" pitchFamily="34" charset="0"/>
              </a:rPr>
              <a:t>Mewn grwpiau o dri, adolygwch faes dysgu a phrofiad Mathemateg a Rhifedd, gan ystyried y pedwar diben.</a:t>
            </a:r>
          </a:p>
          <a:p>
            <a:r>
              <a:rPr lang="cy-GB" altLang="en-US" sz="2000" dirty="0" smtClean="0">
                <a:latin typeface="Lucida Sans" panose="020B0602030504020204" pitchFamily="34" charset="0"/>
              </a:rPr>
              <a:t>Crëwch boster </a:t>
            </a:r>
            <a:r>
              <a:rPr lang="cy-GB" altLang="en-US" sz="2000" dirty="0">
                <a:latin typeface="Lucida Sans" panose="020B0602030504020204" pitchFamily="34" charset="0"/>
              </a:rPr>
              <a:t>academaidd sy'n dangos eich dealltwriaeth o sut y bydd gweithgareddau ar gyfer derbyn yn cefnogi'r pedwar diben.</a:t>
            </a:r>
          </a:p>
          <a:p>
            <a:r>
              <a:rPr lang="cy-GB" altLang="en-US" sz="2000" dirty="0">
                <a:latin typeface="Lucida Sans" panose="020B0602030504020204" pitchFamily="34" charset="0"/>
              </a:rPr>
              <a:t>Byddwch yn cyflwyno'ch </a:t>
            </a:r>
            <a:r>
              <a:rPr lang="cy-GB" altLang="en-US" sz="2000" dirty="0" smtClean="0">
                <a:latin typeface="Lucida Sans" panose="020B0602030504020204" pitchFamily="34" charset="0"/>
              </a:rPr>
              <a:t>syniadau i'r </a:t>
            </a:r>
            <a:r>
              <a:rPr lang="cy-GB" altLang="en-US" sz="2000" dirty="0">
                <a:latin typeface="Lucida Sans" panose="020B0602030504020204" pitchFamily="34" charset="0"/>
              </a:rPr>
              <a:t>grŵp ar ddiwedd y sesiwn.</a:t>
            </a:r>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a:xfrm>
            <a:off x="4648200" y="1556792"/>
            <a:ext cx="4388296" cy="4032449"/>
          </a:xfrm>
        </p:spPr>
        <p:txBody>
          <a:bodyPr>
            <a:noAutofit/>
          </a:bodyPr>
          <a:lstStyle/>
          <a:p>
            <a:r>
              <a:rPr lang="en-GB" altLang="en-US" sz="2000" dirty="0" smtClean="0">
                <a:solidFill>
                  <a:srgbClr val="002060"/>
                </a:solidFill>
                <a:latin typeface="Lucida Sans" panose="020B0602030504020204" pitchFamily="34" charset="0"/>
              </a:rPr>
              <a:t>In groups of three review the Mathematics and Numeracy area of learning and experience, taking note of the four purposes.</a:t>
            </a:r>
          </a:p>
          <a:p>
            <a:r>
              <a:rPr lang="en-GB" altLang="en-US" sz="2000" dirty="0" smtClean="0">
                <a:solidFill>
                  <a:srgbClr val="002060"/>
                </a:solidFill>
                <a:latin typeface="Lucida Sans" panose="020B0602030504020204" pitchFamily="34" charset="0"/>
              </a:rPr>
              <a:t>Create a academic poster that demonstrates your understanding of how activities for reception will support the four purposes.</a:t>
            </a:r>
          </a:p>
          <a:p>
            <a:r>
              <a:rPr lang="en-GB" altLang="en-US" sz="2000" dirty="0" smtClean="0">
                <a:solidFill>
                  <a:srgbClr val="002060"/>
                </a:solidFill>
                <a:latin typeface="Lucida Sans" panose="020B0602030504020204" pitchFamily="34" charset="0"/>
              </a:rPr>
              <a:t>You will present your ideas to the group at the end of the session.</a:t>
            </a:r>
          </a:p>
          <a:p>
            <a:endParaRPr lang="en-GB" altLang="en-US" sz="20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2766034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3200" dirty="0" err="1" smtClean="0">
                <a:latin typeface="Lucida Sans" panose="020B0602030504020204" pitchFamily="34" charset="0"/>
              </a:rPr>
              <a:t>Tasg</a:t>
            </a:r>
            <a:r>
              <a:rPr lang="en-GB" altLang="en-US" sz="3200" dirty="0" smtClean="0">
                <a:latin typeface="Lucida Sans" panose="020B0602030504020204" pitchFamily="34" charset="0"/>
              </a:rPr>
              <a:t> – </a:t>
            </a:r>
            <a:r>
              <a:rPr lang="en-GB" altLang="en-US" sz="3200" dirty="0" err="1" smtClean="0">
                <a:latin typeface="Lucida Sans" panose="020B0602030504020204" pitchFamily="34" charset="0"/>
              </a:rPr>
              <a:t>Gwyliwch</a:t>
            </a:r>
            <a:r>
              <a:rPr lang="en-GB" altLang="en-US" sz="3200" dirty="0" smtClean="0">
                <a:latin typeface="Lucida Sans" panose="020B0602030504020204" pitchFamily="34" charset="0"/>
              </a:rPr>
              <a:t> y </a:t>
            </a:r>
            <a:r>
              <a:rPr lang="en-GB" altLang="en-US" sz="3200" dirty="0" err="1" smtClean="0">
                <a:latin typeface="Lucida Sans" panose="020B0602030504020204" pitchFamily="34" charset="0"/>
              </a:rPr>
              <a:t>clipiau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canlynol</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Task – Watch the following clips</a:t>
            </a:r>
          </a:p>
        </p:txBody>
      </p:sp>
      <p:sp>
        <p:nvSpPr>
          <p:cNvPr id="2" name="Content Placeholder 1"/>
          <p:cNvSpPr>
            <a:spLocks noGrp="1"/>
          </p:cNvSpPr>
          <p:nvPr>
            <p:ph idx="1"/>
          </p:nvPr>
        </p:nvSpPr>
        <p:spPr/>
        <p:txBody>
          <a:bodyPr>
            <a:normAutofit/>
          </a:bodyPr>
          <a:lstStyle/>
          <a:p>
            <a:pPr marL="0" indent="0">
              <a:buNone/>
            </a:pPr>
            <a:r>
              <a:rPr lang="en-GB" sz="2800" dirty="0" smtClean="0">
                <a:latin typeface="Lucida Sans" panose="020B0602030504020204" pitchFamily="34" charset="0"/>
              </a:rPr>
              <a:t>Create a rich mathematical environment (2016) </a:t>
            </a:r>
            <a:r>
              <a:rPr lang="en-GB" sz="2800" dirty="0">
                <a:latin typeface="Lucida Sans" panose="020B0602030504020204" pitchFamily="34" charset="0"/>
                <a:hlinkClick r:id="rId3"/>
              </a:rPr>
              <a:t>https://www.youtube.com/watch?v=tzjN0SI7Ia8</a:t>
            </a:r>
            <a:endParaRPr lang="en-GB" sz="2800" dirty="0">
              <a:latin typeface="Lucida Sans" panose="020B0602030504020204" pitchFamily="34" charset="0"/>
            </a:endParaRPr>
          </a:p>
          <a:p>
            <a:pPr marL="0" indent="0">
              <a:buNone/>
            </a:pPr>
            <a:endParaRPr lang="en-GB" sz="2800" dirty="0" smtClean="0">
              <a:latin typeface="Lucida Sans" panose="020B0602030504020204" pitchFamily="34" charset="0"/>
            </a:endParaRPr>
          </a:p>
          <a:p>
            <a:pPr marL="0" indent="0">
              <a:buNone/>
            </a:pPr>
            <a:r>
              <a:rPr lang="en-GB" sz="2800" dirty="0" smtClean="0">
                <a:latin typeface="Lucida Sans" panose="020B0602030504020204" pitchFamily="34" charset="0"/>
              </a:rPr>
              <a:t>Messy outdoor maths (2011)</a:t>
            </a:r>
          </a:p>
          <a:p>
            <a:pPr marL="0" indent="0">
              <a:buNone/>
            </a:pPr>
            <a:r>
              <a:rPr lang="en-GB" sz="2800" dirty="0" smtClean="0">
                <a:latin typeface="Lucida Sans" panose="020B0602030504020204" pitchFamily="34" charset="0"/>
                <a:hlinkClick r:id="rId4"/>
              </a:rPr>
              <a:t>https://www.youtube.com/watch?v=Nh_4SEUpSrA</a:t>
            </a:r>
            <a:r>
              <a:rPr lang="en-GB" sz="2800" dirty="0" smtClean="0">
                <a:latin typeface="Lucida Sans" panose="020B0602030504020204" pitchFamily="34" charset="0"/>
              </a:rPr>
              <a:t> </a:t>
            </a:r>
            <a:endParaRPr lang="en-GB" sz="2800" dirty="0">
              <a:latin typeface="Lucida Sans" panose="020B0602030504020204" pitchFamily="34" charset="0"/>
            </a:endParaRPr>
          </a:p>
        </p:txBody>
      </p:sp>
    </p:spTree>
    <p:extLst>
      <p:ext uri="{BB962C8B-B14F-4D97-AF65-F5344CB8AC3E}">
        <p14:creationId xmlns:p14="http://schemas.microsoft.com/office/powerpoint/2010/main" val="23033967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Tasg</a:t>
            </a:r>
            <a:r>
              <a:rPr lang="en-GB" sz="3200" dirty="0" smtClean="0">
                <a:latin typeface="Lucida Sans" panose="020B0602030504020204" pitchFamily="34" charset="0"/>
              </a:rPr>
              <a:t> </a:t>
            </a:r>
            <a:r>
              <a:rPr lang="en-GB" sz="3200" dirty="0" err="1" smtClean="0">
                <a:latin typeface="Lucida Sans" panose="020B0602030504020204" pitchFamily="34" charset="0"/>
              </a:rPr>
              <a:t>annibynnol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Independent task</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err="1" smtClean="0">
                <a:latin typeface="Lucida Sans" panose="020B0602030504020204" pitchFamily="34" charset="0"/>
              </a:rPr>
              <a:t>Darllenwch</a:t>
            </a:r>
            <a:r>
              <a:rPr lang="en-GB" dirty="0" smtClean="0">
                <a:latin typeface="Lucida Sans" panose="020B0602030504020204" pitchFamily="34" charset="0"/>
              </a:rPr>
              <a:t> y </a:t>
            </a:r>
            <a:r>
              <a:rPr lang="en-GB" dirty="0" err="1" smtClean="0">
                <a:latin typeface="Lucida Sans" panose="020B0602030504020204" pitchFamily="34" charset="0"/>
              </a:rPr>
              <a:t>bennod</a:t>
            </a:r>
            <a:r>
              <a:rPr lang="en-GB" dirty="0" smtClean="0">
                <a:latin typeface="Lucida Sans" panose="020B0602030504020204" pitchFamily="34" charset="0"/>
              </a:rPr>
              <a:t> </a:t>
            </a:r>
            <a:r>
              <a:rPr lang="en-GB" dirty="0" err="1">
                <a:latin typeface="Lucida Sans" panose="020B0602030504020204" pitchFamily="34" charset="0"/>
              </a:rPr>
              <a:t>g</a:t>
            </a:r>
            <a:r>
              <a:rPr lang="en-GB" dirty="0" err="1" smtClean="0">
                <a:latin typeface="Lucida Sans" panose="020B0602030504020204" pitchFamily="34" charset="0"/>
              </a:rPr>
              <a:t>anlynol</a:t>
            </a:r>
            <a:r>
              <a:rPr lang="en-GB" dirty="0" smtClean="0">
                <a:latin typeface="Lucida Sans" panose="020B0602030504020204" pitchFamily="34" charset="0"/>
              </a:rPr>
              <a:t> </a:t>
            </a:r>
            <a:r>
              <a:rPr lang="en-GB" dirty="0" err="1" smtClean="0">
                <a:latin typeface="Lucida Sans" panose="020B0602030504020204" pitchFamily="34" charset="0"/>
              </a:rPr>
              <a:t>cyn</a:t>
            </a:r>
            <a:r>
              <a:rPr lang="en-GB" dirty="0" smtClean="0">
                <a:latin typeface="Lucida Sans" panose="020B0602030504020204" pitchFamily="34" charset="0"/>
              </a:rPr>
              <a:t> </a:t>
            </a:r>
            <a:r>
              <a:rPr lang="en-GB" dirty="0" err="1" smtClean="0">
                <a:latin typeface="Lucida Sans" panose="020B0602030504020204" pitchFamily="34" charset="0"/>
              </a:rPr>
              <a:t>Darlith</a:t>
            </a:r>
            <a:r>
              <a:rPr lang="en-GB" dirty="0" smtClean="0">
                <a:latin typeface="Lucida Sans" panose="020B0602030504020204" pitchFamily="34" charset="0"/>
              </a:rPr>
              <a:t> 2:</a:t>
            </a:r>
          </a:p>
          <a:p>
            <a:pPr marL="0" indent="0">
              <a:buNone/>
            </a:pPr>
            <a:endParaRPr lang="en-GB" dirty="0">
              <a:latin typeface="Lucida Sans" panose="020B0602030504020204" pitchFamily="34" charset="0"/>
            </a:endParaRPr>
          </a:p>
          <a:p>
            <a:pPr marL="0" indent="0">
              <a:buNone/>
            </a:pPr>
            <a:r>
              <a:rPr lang="en-GB" sz="2400" dirty="0" smtClean="0">
                <a:latin typeface="Lucida Sans" panose="020B0602030504020204" pitchFamily="34" charset="0"/>
              </a:rPr>
              <a:t>Tucker, K. (2014) ‘Creating and using a mathematical environment’, in K. Tucker (</a:t>
            </a:r>
            <a:r>
              <a:rPr lang="en-GB" sz="2400" dirty="0" err="1" smtClean="0">
                <a:latin typeface="Lucida Sans" panose="020B0602030504020204" pitchFamily="34" charset="0"/>
              </a:rPr>
              <a:t>ed</a:t>
            </a:r>
            <a:r>
              <a:rPr lang="en-GB" sz="2400" dirty="0" smtClean="0">
                <a:latin typeface="Lucida Sans" panose="020B0602030504020204" pitchFamily="34" charset="0"/>
              </a:rPr>
              <a:t>) </a:t>
            </a:r>
            <a:r>
              <a:rPr lang="en-GB" sz="2400" i="1" dirty="0" smtClean="0">
                <a:latin typeface="Lucida Sans" panose="020B0602030504020204" pitchFamily="34" charset="0"/>
              </a:rPr>
              <a:t>Mathematics through play in the early years. </a:t>
            </a:r>
            <a:r>
              <a:rPr lang="en-GB" sz="2400" dirty="0" smtClean="0">
                <a:latin typeface="Lucida Sans" panose="020B0602030504020204" pitchFamily="34" charset="0"/>
              </a:rPr>
              <a:t>London: Sage Publications Ltd.</a:t>
            </a:r>
            <a:endParaRPr lang="en-GB" sz="2400" dirty="0">
              <a:latin typeface="Lucida Sans" panose="020B0602030504020204" pitchFamily="34" charset="0"/>
            </a:endParaRPr>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smtClean="0">
                <a:solidFill>
                  <a:srgbClr val="002060"/>
                </a:solidFill>
                <a:latin typeface="Lucida Sans" panose="020B0602030504020204" pitchFamily="34" charset="0"/>
              </a:rPr>
              <a:t>Read the following chapter by the </a:t>
            </a:r>
            <a:r>
              <a:rPr lang="en-GB" smtClean="0">
                <a:solidFill>
                  <a:srgbClr val="002060"/>
                </a:solidFill>
                <a:latin typeface="Lucida Sans" panose="020B0602030504020204" pitchFamily="34" charset="0"/>
              </a:rPr>
              <a:t>next lecture:</a:t>
            </a:r>
            <a:endParaRPr lang="en-GB" dirty="0" smtClean="0">
              <a:solidFill>
                <a:srgbClr val="002060"/>
              </a:solidFill>
              <a:latin typeface="Lucida Sans" panose="020B0602030504020204" pitchFamily="34" charset="0"/>
            </a:endParaRPr>
          </a:p>
          <a:p>
            <a:pPr marL="0" indent="0">
              <a:buNone/>
            </a:pPr>
            <a:endParaRPr lang="en-GB" dirty="0">
              <a:solidFill>
                <a:srgbClr val="002060"/>
              </a:solidFill>
              <a:latin typeface="Lucida Sans" panose="020B0602030504020204" pitchFamily="34" charset="0"/>
            </a:endParaRPr>
          </a:p>
          <a:p>
            <a:pPr marL="0" indent="0">
              <a:buNone/>
            </a:pPr>
            <a:r>
              <a:rPr lang="en-US" sz="2400" dirty="0">
                <a:solidFill>
                  <a:srgbClr val="002060"/>
                </a:solidFill>
                <a:latin typeface="Lucida Sans" panose="020B0602030504020204" pitchFamily="34" charset="0"/>
              </a:rPr>
              <a:t>Tucker, K. (2014) ‘Creating and using a mathematical environment’, in K. Tucker (</a:t>
            </a:r>
            <a:r>
              <a:rPr lang="en-US" sz="2400" dirty="0" err="1">
                <a:solidFill>
                  <a:srgbClr val="002060"/>
                </a:solidFill>
                <a:latin typeface="Lucida Sans" panose="020B0602030504020204" pitchFamily="34" charset="0"/>
              </a:rPr>
              <a:t>ed</a:t>
            </a:r>
            <a:r>
              <a:rPr lang="en-US" sz="2400" dirty="0">
                <a:solidFill>
                  <a:srgbClr val="002060"/>
                </a:solidFill>
                <a:latin typeface="Lucida Sans" panose="020B0602030504020204" pitchFamily="34" charset="0"/>
              </a:rPr>
              <a:t>) </a:t>
            </a:r>
            <a:r>
              <a:rPr lang="en-US" sz="2400" i="1" dirty="0">
                <a:solidFill>
                  <a:srgbClr val="002060"/>
                </a:solidFill>
                <a:latin typeface="Lucida Sans" panose="020B0602030504020204" pitchFamily="34" charset="0"/>
              </a:rPr>
              <a:t>Mathematics through play in the early years. </a:t>
            </a:r>
            <a:r>
              <a:rPr lang="en-US" sz="2400" dirty="0">
                <a:solidFill>
                  <a:srgbClr val="002060"/>
                </a:solidFill>
                <a:latin typeface="Lucida Sans" panose="020B0602030504020204" pitchFamily="34" charset="0"/>
              </a:rPr>
              <a:t>London: Sage Publications Ltd.</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3478712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Darllen</a:t>
            </a:r>
            <a:r>
              <a:rPr lang="en-GB" sz="3200" dirty="0" smtClean="0">
                <a:latin typeface="Lucida Sans" panose="020B0602030504020204" pitchFamily="34" charset="0"/>
              </a:rPr>
              <a:t> </a:t>
            </a:r>
            <a:r>
              <a:rPr lang="en-GB" sz="3200" dirty="0" err="1" smtClean="0">
                <a:latin typeface="Lucida Sans" panose="020B0602030504020204" pitchFamily="34" charset="0"/>
              </a:rPr>
              <a:t>pellach</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Further reading</a:t>
            </a:r>
            <a:endParaRPr lang="en-GB" sz="3200" dirty="0">
              <a:solidFill>
                <a:srgbClr val="002060"/>
              </a:solidFill>
              <a:latin typeface="Lucida Sans" panose="020B0602030504020204" pitchFamily="34" charset="0"/>
            </a:endParaRPr>
          </a:p>
        </p:txBody>
      </p:sp>
      <p:sp>
        <p:nvSpPr>
          <p:cNvPr id="5" name="Content Placeholder 4"/>
          <p:cNvSpPr>
            <a:spLocks noGrp="1"/>
          </p:cNvSpPr>
          <p:nvPr>
            <p:ph idx="1"/>
          </p:nvPr>
        </p:nvSpPr>
        <p:spPr/>
        <p:txBody>
          <a:bodyPr>
            <a:normAutofit fontScale="92500" lnSpcReduction="20000"/>
          </a:bodyPr>
          <a:lstStyle/>
          <a:p>
            <a:pPr marL="0" indent="0">
              <a:buNone/>
            </a:pPr>
            <a:r>
              <a:rPr lang="en-US" dirty="0">
                <a:latin typeface="Lucida Sans" panose="020B0602030504020204" pitchFamily="34" charset="0"/>
              </a:rPr>
              <a:t>Hansen, A. and </a:t>
            </a:r>
            <a:r>
              <a:rPr lang="en-US" dirty="0" err="1">
                <a:latin typeface="Lucida Sans" panose="020B0602030504020204" pitchFamily="34" charset="0"/>
              </a:rPr>
              <a:t>Vaukins</a:t>
            </a:r>
            <a:r>
              <a:rPr lang="en-US" dirty="0">
                <a:latin typeface="Lucida Sans" panose="020B0602030504020204" pitchFamily="34" charset="0"/>
              </a:rPr>
              <a:t>, D. (2012) Primary Mathematics Across the Curriculum (2nd </a:t>
            </a:r>
            <a:r>
              <a:rPr lang="en-US" dirty="0" err="1">
                <a:latin typeface="Lucida Sans" panose="020B0602030504020204" pitchFamily="34" charset="0"/>
              </a:rPr>
              <a:t>ed</a:t>
            </a:r>
            <a:r>
              <a:rPr lang="en-US" dirty="0">
                <a:latin typeface="Lucida Sans" panose="020B0602030504020204" pitchFamily="34" charset="0"/>
              </a:rPr>
              <a:t>). London: Sage Publications Ltd.</a:t>
            </a:r>
          </a:p>
          <a:p>
            <a:pPr marL="0" indent="0">
              <a:buNone/>
            </a:pPr>
            <a:r>
              <a:rPr lang="en-US" dirty="0">
                <a:latin typeface="Lucida Sans" panose="020B0602030504020204" pitchFamily="34" charset="0"/>
              </a:rPr>
              <a:t>Taylor, H. and Harris, A. (</a:t>
            </a:r>
            <a:r>
              <a:rPr lang="en-US" dirty="0" err="1">
                <a:latin typeface="Lucida Sans" panose="020B0602030504020204" pitchFamily="34" charset="0"/>
              </a:rPr>
              <a:t>eds</a:t>
            </a:r>
            <a:r>
              <a:rPr lang="en-US" dirty="0">
                <a:latin typeface="Lucida Sans" panose="020B0602030504020204" pitchFamily="34" charset="0"/>
              </a:rPr>
              <a:t>) (2014) Learning and Teaching Mathematics 0-8. London: Sage Publications Ltd.</a:t>
            </a:r>
          </a:p>
          <a:p>
            <a:pPr marL="0" indent="0">
              <a:buNone/>
            </a:pPr>
            <a:r>
              <a:rPr lang="en-US" dirty="0">
                <a:latin typeface="Lucida Sans" panose="020B0602030504020204" pitchFamily="34" charset="0"/>
              </a:rPr>
              <a:t>Tucker, K. (2010) Mathematics through play in the early years (2nd ed.). London: Sage Publications Ltd.</a:t>
            </a:r>
          </a:p>
          <a:p>
            <a:endParaRPr lang="en-US" dirty="0"/>
          </a:p>
        </p:txBody>
      </p:sp>
    </p:spTree>
    <p:extLst>
      <p:ext uri="{BB962C8B-B14F-4D97-AF65-F5344CB8AC3E}">
        <p14:creationId xmlns:p14="http://schemas.microsoft.com/office/powerpoint/2010/main" val="15958838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200" dirty="0" err="1" smtClean="0">
                <a:latin typeface="Lucida Sans" panose="020B0602030504020204" pitchFamily="34" charset="0"/>
              </a:rPr>
              <a:t>Cyfeiriadau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References</a:t>
            </a:r>
          </a:p>
        </p:txBody>
      </p:sp>
      <p:sp>
        <p:nvSpPr>
          <p:cNvPr id="2" name="Content Placeholder 1"/>
          <p:cNvSpPr>
            <a:spLocks noGrp="1"/>
          </p:cNvSpPr>
          <p:nvPr>
            <p:ph idx="1"/>
          </p:nvPr>
        </p:nvSpPr>
        <p:spPr>
          <a:xfrm>
            <a:off x="35496" y="1340768"/>
            <a:ext cx="8651304" cy="4176465"/>
          </a:xfrm>
        </p:spPr>
        <p:txBody>
          <a:bodyPr>
            <a:normAutofit fontScale="92500" lnSpcReduction="10000"/>
          </a:bodyPr>
          <a:lstStyle/>
          <a:p>
            <a:pPr marL="0" indent="0">
              <a:buNone/>
            </a:pPr>
            <a:r>
              <a:rPr lang="en-GB" sz="1800" dirty="0" smtClean="0">
                <a:latin typeface="Lucida Sans" panose="020B0602030504020204" pitchFamily="34" charset="0"/>
              </a:rPr>
              <a:t>DCELLS(2008c) </a:t>
            </a:r>
            <a:r>
              <a:rPr lang="en-GB" sz="1800" i="1" dirty="0" smtClean="0">
                <a:latin typeface="Lucida Sans" panose="020B0602030504020204" pitchFamily="34" charset="0"/>
              </a:rPr>
              <a:t>Learning and Teaching Pedagogy.</a:t>
            </a:r>
            <a:r>
              <a:rPr lang="en-GB" sz="1800" dirty="0" smtClean="0">
                <a:latin typeface="Lucida Sans" panose="020B0602030504020204" pitchFamily="34" charset="0"/>
              </a:rPr>
              <a:t> Cardiff: Welsh Assembly Government.</a:t>
            </a:r>
          </a:p>
          <a:p>
            <a:pPr marL="0" indent="0">
              <a:buNone/>
            </a:pPr>
            <a:r>
              <a:rPr lang="en-GB" sz="1800" dirty="0" smtClean="0">
                <a:latin typeface="Lucida Sans" panose="020B0602030504020204" pitchFamily="34" charset="0"/>
              </a:rPr>
              <a:t>Hansen</a:t>
            </a:r>
            <a:r>
              <a:rPr lang="en-GB" sz="1800" dirty="0" smtClean="0">
                <a:latin typeface="Lucida Sans" panose="020B0602030504020204" pitchFamily="34" charset="0"/>
              </a:rPr>
              <a:t>, A. and </a:t>
            </a:r>
            <a:r>
              <a:rPr lang="en-GB" sz="1800" dirty="0" err="1" smtClean="0">
                <a:latin typeface="Lucida Sans" panose="020B0602030504020204" pitchFamily="34" charset="0"/>
              </a:rPr>
              <a:t>Vaukins</a:t>
            </a:r>
            <a:r>
              <a:rPr lang="en-GB" sz="1800" dirty="0" smtClean="0">
                <a:latin typeface="Lucida Sans" panose="020B0602030504020204" pitchFamily="34" charset="0"/>
              </a:rPr>
              <a:t>, D. (2012) </a:t>
            </a:r>
            <a:r>
              <a:rPr lang="en-GB" sz="1800" i="1" dirty="0" smtClean="0">
                <a:latin typeface="Lucida Sans" panose="020B0602030504020204" pitchFamily="34" charset="0"/>
              </a:rPr>
              <a:t>Primary Mathematics Across the Curriculum </a:t>
            </a:r>
            <a:r>
              <a:rPr lang="en-GB" sz="1800" dirty="0" smtClean="0">
                <a:latin typeface="Lucida Sans" panose="020B0602030504020204" pitchFamily="34" charset="0"/>
              </a:rPr>
              <a:t>(2</a:t>
            </a:r>
            <a:r>
              <a:rPr lang="en-GB" sz="1800" baseline="30000" dirty="0" smtClean="0">
                <a:latin typeface="Lucida Sans" panose="020B0602030504020204" pitchFamily="34" charset="0"/>
              </a:rPr>
              <a:t>nd</a:t>
            </a:r>
            <a:r>
              <a:rPr lang="en-GB" sz="1800" dirty="0" smtClean="0">
                <a:latin typeface="Lucida Sans" panose="020B0602030504020204" pitchFamily="34" charset="0"/>
              </a:rPr>
              <a:t> </a:t>
            </a:r>
            <a:r>
              <a:rPr lang="en-GB" sz="1800" dirty="0" err="1" smtClean="0">
                <a:latin typeface="Lucida Sans" panose="020B0602030504020204" pitchFamily="34" charset="0"/>
              </a:rPr>
              <a:t>ed</a:t>
            </a:r>
            <a:r>
              <a:rPr lang="en-GB" sz="1800" dirty="0">
                <a:latin typeface="Lucida Sans" panose="020B0602030504020204" pitchFamily="34" charset="0"/>
              </a:rPr>
              <a:t>). London: Sage Publications Ltd.</a:t>
            </a:r>
          </a:p>
          <a:p>
            <a:pPr marL="0" indent="0">
              <a:buNone/>
            </a:pPr>
            <a:r>
              <a:rPr lang="en-GB" sz="1800" dirty="0" smtClean="0">
                <a:latin typeface="Lucida Sans" panose="020B0602030504020204" pitchFamily="34" charset="0"/>
              </a:rPr>
              <a:t>Taylor, H. and Harris, A. (</a:t>
            </a:r>
            <a:r>
              <a:rPr lang="en-GB" sz="1800" dirty="0" err="1" smtClean="0">
                <a:latin typeface="Lucida Sans" panose="020B0602030504020204" pitchFamily="34" charset="0"/>
              </a:rPr>
              <a:t>eds</a:t>
            </a:r>
            <a:r>
              <a:rPr lang="en-GB" sz="1800" dirty="0" smtClean="0">
                <a:latin typeface="Lucida Sans" panose="020B0602030504020204" pitchFamily="34" charset="0"/>
              </a:rPr>
              <a:t>) (2014) </a:t>
            </a:r>
            <a:r>
              <a:rPr lang="en-GB" sz="1800" i="1" dirty="0" smtClean="0">
                <a:latin typeface="Lucida Sans" panose="020B0602030504020204" pitchFamily="34" charset="0"/>
              </a:rPr>
              <a:t>Learning and Teaching Mathematics 0-8</a:t>
            </a:r>
            <a:r>
              <a:rPr lang="en-GB" sz="1800" i="1" dirty="0">
                <a:latin typeface="Lucida Sans" panose="020B0602030504020204" pitchFamily="34" charset="0"/>
              </a:rPr>
              <a:t>. </a:t>
            </a:r>
            <a:r>
              <a:rPr lang="en-GB" sz="1800" dirty="0">
                <a:latin typeface="Lucida Sans" panose="020B0602030504020204" pitchFamily="34" charset="0"/>
              </a:rPr>
              <a:t>London: Sage Publications Ltd.</a:t>
            </a:r>
          </a:p>
          <a:p>
            <a:pPr marL="0" indent="0">
              <a:buNone/>
            </a:pPr>
            <a:r>
              <a:rPr lang="en-GB" sz="1800" dirty="0" smtClean="0">
                <a:latin typeface="Lucida Sans" panose="020B0602030504020204" pitchFamily="34" charset="0"/>
              </a:rPr>
              <a:t>Tucker, K. (2010) </a:t>
            </a:r>
            <a:r>
              <a:rPr lang="en-GB" sz="1800" i="1" dirty="0" smtClean="0">
                <a:latin typeface="Lucida Sans" panose="020B0602030504020204" pitchFamily="34" charset="0"/>
              </a:rPr>
              <a:t>Mathematics through play in the early years </a:t>
            </a:r>
            <a:r>
              <a:rPr lang="en-GB" sz="1800" dirty="0" smtClean="0">
                <a:latin typeface="Lucida Sans" panose="020B0602030504020204" pitchFamily="34" charset="0"/>
              </a:rPr>
              <a:t>(2</a:t>
            </a:r>
            <a:r>
              <a:rPr lang="en-GB" sz="1800" baseline="30000" dirty="0" smtClean="0">
                <a:latin typeface="Lucida Sans" panose="020B0602030504020204" pitchFamily="34" charset="0"/>
              </a:rPr>
              <a:t>nd</a:t>
            </a:r>
            <a:r>
              <a:rPr lang="en-GB" sz="1800" dirty="0" smtClean="0">
                <a:latin typeface="Lucida Sans" panose="020B0602030504020204" pitchFamily="34" charset="0"/>
              </a:rPr>
              <a:t> ed.). London: Sage Publications Ltd.</a:t>
            </a:r>
          </a:p>
          <a:p>
            <a:pPr marL="0" indent="0">
              <a:buNone/>
            </a:pPr>
            <a:r>
              <a:rPr lang="en-GB" sz="1800" dirty="0" smtClean="0">
                <a:latin typeface="Lucida Sans" panose="020B0602030504020204" pitchFamily="34" charset="0"/>
              </a:rPr>
              <a:t>Welsh Government (2014) ‘Foundation </a:t>
            </a:r>
            <a:r>
              <a:rPr lang="en-GB" sz="1800" dirty="0">
                <a:latin typeface="Lucida Sans" panose="020B0602030504020204" pitchFamily="34" charset="0"/>
              </a:rPr>
              <a:t>Phase Mathematical Development Area of Learning,’ </a:t>
            </a:r>
            <a:r>
              <a:rPr lang="en-GB" sz="1800" dirty="0">
                <a:latin typeface="Lucida Sans" panose="020B0602030504020204" pitchFamily="34" charset="0"/>
                <a:hlinkClick r:id="rId3"/>
              </a:rPr>
              <a:t>http://</a:t>
            </a:r>
            <a:r>
              <a:rPr lang="en-GB" sz="1800" dirty="0" smtClean="0">
                <a:latin typeface="Lucida Sans" panose="020B0602030504020204" pitchFamily="34" charset="0"/>
                <a:hlinkClick r:id="rId3"/>
              </a:rPr>
              <a:t>dera.ioe.ac.uk/21175/1/141006-foundation-phase-mathematical-development-area-of-learning.pdf</a:t>
            </a:r>
            <a:r>
              <a:rPr lang="en-GB" sz="1800" dirty="0" smtClean="0">
                <a:latin typeface="Lucida Sans" panose="020B0602030504020204" pitchFamily="34" charset="0"/>
              </a:rPr>
              <a:t> [Accessed: October 25 2016].</a:t>
            </a:r>
          </a:p>
          <a:p>
            <a:pPr marL="0" indent="0">
              <a:buNone/>
            </a:pPr>
            <a:r>
              <a:rPr lang="en-GB" sz="1800" dirty="0" smtClean="0">
                <a:latin typeface="Lucida Sans" panose="020B0602030504020204" pitchFamily="34" charset="0"/>
              </a:rPr>
              <a:t>You Tube (2011) ‘</a:t>
            </a:r>
            <a:r>
              <a:rPr lang="en-GB" sz="1800" dirty="0">
                <a:latin typeface="Lucida Sans" panose="020B0602030504020204" pitchFamily="34" charset="0"/>
              </a:rPr>
              <a:t>Messy outdoor </a:t>
            </a:r>
            <a:r>
              <a:rPr lang="en-GB" sz="1800" dirty="0" smtClean="0">
                <a:latin typeface="Lucida Sans" panose="020B0602030504020204" pitchFamily="34" charset="0"/>
              </a:rPr>
              <a:t>maths,’</a:t>
            </a:r>
            <a:endParaRPr lang="en-GB" sz="1800" dirty="0">
              <a:latin typeface="Lucida Sans" panose="020B0602030504020204" pitchFamily="34" charset="0"/>
            </a:endParaRPr>
          </a:p>
          <a:p>
            <a:pPr marL="0" indent="0">
              <a:buNone/>
            </a:pPr>
            <a:r>
              <a:rPr lang="en-GB" sz="1800" dirty="0">
                <a:latin typeface="Lucida Sans" panose="020B0602030504020204" pitchFamily="34" charset="0"/>
                <a:hlinkClick r:id="rId4"/>
              </a:rPr>
              <a:t>https://www.youtube.com/watch?v=Nh_4SEUpSrA</a:t>
            </a:r>
            <a:r>
              <a:rPr lang="en-GB" sz="1800" dirty="0">
                <a:latin typeface="Lucida Sans" panose="020B0602030504020204" pitchFamily="34" charset="0"/>
              </a:rPr>
              <a:t> </a:t>
            </a:r>
            <a:r>
              <a:rPr lang="en-GB" sz="1800" dirty="0" smtClean="0">
                <a:latin typeface="Lucida Sans" panose="020B0602030504020204" pitchFamily="34" charset="0"/>
              </a:rPr>
              <a:t>[Accessed: October 25 2016].</a:t>
            </a:r>
          </a:p>
          <a:p>
            <a:pPr marL="0" indent="0">
              <a:buNone/>
            </a:pPr>
            <a:r>
              <a:rPr lang="en-GB" sz="1800" dirty="0" smtClean="0">
                <a:latin typeface="Lucida Sans" panose="020B0602030504020204" pitchFamily="34" charset="0"/>
              </a:rPr>
              <a:t>You Tube (2016) ‘Tony Wing </a:t>
            </a:r>
            <a:r>
              <a:rPr lang="en-GB" sz="1800" dirty="0">
                <a:latin typeface="Lucida Sans" panose="020B0602030504020204" pitchFamily="34" charset="0"/>
              </a:rPr>
              <a:t>- Create a rich mathematical </a:t>
            </a:r>
            <a:r>
              <a:rPr lang="en-GB" sz="1800" dirty="0" smtClean="0">
                <a:latin typeface="Lucida Sans" panose="020B0602030504020204" pitchFamily="34" charset="0"/>
              </a:rPr>
              <a:t>environment,’   </a:t>
            </a:r>
            <a:r>
              <a:rPr lang="en-GB" sz="1800" dirty="0">
                <a:latin typeface="Lucida Sans" panose="020B0602030504020204" pitchFamily="34" charset="0"/>
                <a:hlinkClick r:id="rId5"/>
              </a:rPr>
              <a:t>https://</a:t>
            </a:r>
            <a:r>
              <a:rPr lang="en-GB" sz="1800" dirty="0" smtClean="0">
                <a:latin typeface="Lucida Sans" panose="020B0602030504020204" pitchFamily="34" charset="0"/>
                <a:hlinkClick r:id="rId5"/>
              </a:rPr>
              <a:t>www.youtube.com/watch?v=tzjN0SI7Ia8</a:t>
            </a:r>
            <a:r>
              <a:rPr lang="en-GB" sz="1800" dirty="0" smtClean="0">
                <a:latin typeface="Lucida Sans" panose="020B0602030504020204" pitchFamily="34" charset="0"/>
              </a:rPr>
              <a:t> </a:t>
            </a:r>
            <a:r>
              <a:rPr lang="en-GB" sz="1800" dirty="0">
                <a:latin typeface="Lucida Sans" panose="020B0602030504020204" pitchFamily="34" charset="0"/>
              </a:rPr>
              <a:t>[Accessed: October 25 2016].</a:t>
            </a:r>
          </a:p>
          <a:p>
            <a:pPr marL="0" indent="0">
              <a:buNone/>
            </a:pPr>
            <a:endParaRPr lang="en-GB" sz="1800" dirty="0">
              <a:latin typeface="Lucida Sans" panose="020B0602030504020204" pitchFamily="34" charset="0"/>
            </a:endParaRPr>
          </a:p>
          <a:p>
            <a:pPr marL="0" indent="0">
              <a:buNone/>
            </a:pPr>
            <a:endParaRPr lang="en-GB" dirty="0"/>
          </a:p>
        </p:txBody>
      </p:sp>
    </p:spTree>
    <p:extLst>
      <p:ext uri="{BB962C8B-B14F-4D97-AF65-F5344CB8AC3E}">
        <p14:creationId xmlns:p14="http://schemas.microsoft.com/office/powerpoint/2010/main" val="2915354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hape 65"/>
          <p:cNvSpPr>
            <a:spLocks noGrp="1"/>
          </p:cNvSpPr>
          <p:nvPr>
            <p:ph type="ctrTitle" idx="4294967295"/>
          </p:nvPr>
        </p:nvSpPr>
        <p:spPr>
          <a:xfrm>
            <a:off x="1043608" y="332656"/>
            <a:ext cx="7772400" cy="1150938"/>
          </a:xfrm>
        </p:spPr>
        <p:txBody>
          <a:bodyPr/>
          <a:lstStyle/>
          <a:p>
            <a:pPr algn="l"/>
            <a:r>
              <a:rPr lang="en-US" altLang="en-US" sz="3200" dirty="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Lecture 2                           </a:t>
            </a:r>
            <a:br>
              <a:rPr lang="en-US" altLang="en-US" sz="3200" dirty="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br>
            <a:r>
              <a:rPr lang="en-US" altLang="en-US" sz="3200" dirty="0" err="1"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Cynnwys</a:t>
            </a:r>
            <a:r>
              <a:rPr lang="en-US" altLang="en-US" sz="3200" dirty="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 </a:t>
            </a:r>
            <a:r>
              <a:rPr lang="en-US" altLang="en-US" sz="3200" dirty="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 </a:t>
            </a:r>
            <a:r>
              <a:rPr lang="en-US" altLang="en-US" sz="3200" dirty="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Content</a:t>
            </a:r>
            <a:endParaRPr lang="en-US" altLang="en-US" sz="3200" dirty="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p:txBody>
      </p:sp>
      <p:sp>
        <p:nvSpPr>
          <p:cNvPr id="18435" name="Shape 66"/>
          <p:cNvSpPr>
            <a:spLocks noGrp="1"/>
          </p:cNvSpPr>
          <p:nvPr>
            <p:ph type="subTitle" sz="half" idx="4294967295"/>
          </p:nvPr>
        </p:nvSpPr>
        <p:spPr>
          <a:xfrm>
            <a:off x="320675" y="1719263"/>
            <a:ext cx="4392613" cy="4467225"/>
          </a:xfrm>
        </p:spPr>
        <p:txBody>
          <a:bodyPr/>
          <a:lstStyle/>
          <a:p>
            <a:pPr algn="ctr">
              <a:lnSpc>
                <a:spcPct val="80000"/>
              </a:lnSpc>
              <a:spcBef>
                <a:spcPts val="500"/>
              </a:spcBef>
              <a:buFontTx/>
              <a:buChar char="•"/>
            </a:pPr>
            <a:r>
              <a:rPr lang="en-US" altLang="en-US" sz="2800" dirty="0" err="1"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Mathemateg</a:t>
            </a:r>
            <a:r>
              <a:rPr lang="en-US" altLang="en-US" sz="2800" dirty="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 </a:t>
            </a:r>
            <a:r>
              <a:rPr lang="en-US" altLang="en-US" sz="2800" dirty="0" err="1"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Trwy</a:t>
            </a:r>
            <a:r>
              <a:rPr lang="en-US" altLang="en-US" sz="2800" dirty="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 </a:t>
            </a:r>
            <a:r>
              <a:rPr lang="en-US" altLang="en-US" sz="2800" dirty="0" err="1"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Chwarae</a:t>
            </a:r>
            <a:endParaRPr lang="en-US" altLang="en-US" sz="2800" dirty="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gn="ctr">
              <a:lnSpc>
                <a:spcPct val="80000"/>
              </a:lnSpc>
              <a:spcBef>
                <a:spcPts val="500"/>
              </a:spcBef>
              <a:buFontTx/>
              <a:buChar char="•"/>
            </a:pPr>
            <a:endParaRPr lang="en-US" altLang="en-US" sz="2800" dirty="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gn="ctr">
              <a:lnSpc>
                <a:spcPct val="80000"/>
              </a:lnSpc>
              <a:spcBef>
                <a:spcPts val="500"/>
              </a:spcBef>
              <a:buFontTx/>
              <a:buChar char="•"/>
            </a:pPr>
            <a:r>
              <a:rPr lang="en-US" altLang="en-US" sz="2800" dirty="0" err="1" smtClean="0">
                <a:ea typeface="Myriad Pro"/>
                <a:cs typeface="Myriad Pro"/>
                <a:sym typeface="Myriad Pro"/>
              </a:rPr>
              <a:t>Mathemateg</a:t>
            </a:r>
            <a:r>
              <a:rPr lang="en-US" altLang="en-US" sz="2800" dirty="0" smtClean="0">
                <a:ea typeface="Myriad Pro"/>
                <a:cs typeface="Myriad Pro"/>
                <a:sym typeface="Myriad Pro"/>
              </a:rPr>
              <a:t> </a:t>
            </a:r>
            <a:r>
              <a:rPr lang="en-US" altLang="en-US" sz="2800" dirty="0" err="1" smtClean="0">
                <a:ea typeface="Myriad Pro"/>
                <a:cs typeface="Myriad Pro"/>
                <a:sym typeface="Myriad Pro"/>
              </a:rPr>
              <a:t>Bwytadwy</a:t>
            </a:r>
            <a:endParaRPr lang="en-US" altLang="en-US" sz="2800" dirty="0" smtClean="0">
              <a:ea typeface="Myriad Pro"/>
              <a:cs typeface="Myriad Pro"/>
              <a:sym typeface="Myriad Pro"/>
            </a:endParaRPr>
          </a:p>
          <a:p>
            <a:pPr algn="ctr">
              <a:buFontTx/>
              <a:buChar char="•"/>
            </a:pPr>
            <a:endParaRPr lang="en-US" altLang="en-US" sz="2800" dirty="0" smtClean="0">
              <a:ea typeface="Myriad Pro"/>
              <a:cs typeface="Myriad Pro"/>
              <a:sym typeface="Myriad Pro"/>
            </a:endParaRPr>
          </a:p>
          <a:p>
            <a:pPr algn="ctr">
              <a:buFontTx/>
              <a:buChar char="•"/>
            </a:pPr>
            <a:r>
              <a:rPr lang="en-US" altLang="en-US" sz="2800" dirty="0" err="1" smtClean="0">
                <a:ea typeface="Myriad Pro"/>
                <a:cs typeface="Myriad Pro"/>
                <a:sym typeface="Myriad Pro"/>
              </a:rPr>
              <a:t>Patrymau</a:t>
            </a:r>
            <a:endParaRPr lang="en-US" altLang="en-US" sz="2800" dirty="0" smtClean="0">
              <a:ea typeface="Myriad Pro"/>
              <a:cs typeface="Myriad Pro"/>
              <a:sym typeface="Myriad Pro"/>
            </a:endParaRPr>
          </a:p>
          <a:p>
            <a:pPr algn="ctr">
              <a:buFontTx/>
              <a:buChar char="•"/>
            </a:pPr>
            <a:endParaRPr lang="en-US" altLang="en-US" sz="2800" dirty="0" smtClean="0">
              <a:ea typeface="Myriad Pro"/>
              <a:cs typeface="Myriad Pro"/>
              <a:sym typeface="Myriad Pro"/>
            </a:endParaRPr>
          </a:p>
          <a:p>
            <a:pPr algn="ctr">
              <a:buFontTx/>
              <a:buChar char="•"/>
            </a:pPr>
            <a:r>
              <a:rPr lang="en-US" altLang="en-US" sz="2800" dirty="0" err="1" smtClean="0">
                <a:ea typeface="Myriad Pro"/>
                <a:cs typeface="Myriad Pro"/>
                <a:sym typeface="Myriad Pro"/>
              </a:rPr>
              <a:t>Gwaithgaredd</a:t>
            </a:r>
            <a:r>
              <a:rPr lang="en-US" altLang="en-US" sz="2800" dirty="0" smtClean="0">
                <a:ea typeface="Myriad Pro"/>
                <a:cs typeface="Myriad Pro"/>
                <a:sym typeface="Myriad Pro"/>
              </a:rPr>
              <a:t> </a:t>
            </a:r>
            <a:r>
              <a:rPr lang="en-US" altLang="en-US" sz="2800" dirty="0" err="1" smtClean="0">
                <a:ea typeface="Myriad Pro"/>
                <a:cs typeface="Myriad Pro"/>
                <a:sym typeface="Myriad Pro"/>
              </a:rPr>
              <a:t>Ymarferol</a:t>
            </a:r>
            <a:endParaRPr lang="en-US" altLang="en-US" sz="2800" dirty="0" smtClean="0">
              <a:ea typeface="Myriad Pro"/>
              <a:cs typeface="Myriad Pro"/>
              <a:sym typeface="Myriad Pro"/>
            </a:endParaRPr>
          </a:p>
        </p:txBody>
      </p:sp>
      <p:sp>
        <p:nvSpPr>
          <p:cNvPr id="18436" name="Shape 67"/>
          <p:cNvSpPr>
            <a:spLocks noChangeArrowheads="1"/>
          </p:cNvSpPr>
          <p:nvPr/>
        </p:nvSpPr>
        <p:spPr bwMode="auto">
          <a:xfrm>
            <a:off x="5719763" y="1743075"/>
            <a:ext cx="2957512" cy="355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ctr" defTabSz="914400" rtl="0" eaLnBrk="0" fontAlgn="base" latinLnBrk="0" hangingPunct="0">
              <a:lnSpc>
                <a:spcPct val="80000"/>
              </a:lnSpc>
              <a:spcBef>
                <a:spcPts val="500"/>
              </a:spcBef>
              <a:spcAft>
                <a:spcPct val="0"/>
              </a:spcAft>
              <a:buClrTx/>
              <a:buSzTx/>
              <a:buFontTx/>
              <a:buNone/>
              <a:tabLst/>
              <a:defRPr/>
            </a:pPr>
            <a:endPar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endParaRPr>
          </a:p>
          <a:p>
            <a:pPr marL="0" marR="0" lvl="0" indent="0" algn="ctr" defTabSz="914400" rtl="0" eaLnBrk="0" fontAlgn="base" latinLnBrk="0" hangingPunct="0">
              <a:lnSpc>
                <a:spcPct val="80000"/>
              </a:lnSpc>
              <a:spcBef>
                <a:spcPts val="500"/>
              </a:spcBef>
              <a:spcAft>
                <a:spcPct val="0"/>
              </a:spcAft>
              <a:buClrTx/>
              <a:buSzTx/>
              <a:buFontTx/>
              <a:buNone/>
              <a:tabLst/>
              <a:defRPr/>
            </a:pPr>
            <a:r>
              <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rPr>
              <a:t>Theories of play and their influence upon </a:t>
            </a:r>
            <a:r>
              <a:rPr kumimoji="0" lang="en-US" altLang="en-US" sz="2400" b="0" i="0" u="none" strike="noStrike" kern="1200" cap="none" spc="0" normalizeH="0" baseline="0" noProof="0" dirty="0" err="1"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rPr>
              <a:t>maths</a:t>
            </a:r>
            <a:r>
              <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rPr>
              <a:t>’</a:t>
            </a:r>
          </a:p>
          <a:p>
            <a:pPr marL="0" marR="0" lvl="0" indent="0" algn="ctr" defTabSz="914400" rtl="0" eaLnBrk="0" fontAlgn="base" latinLnBrk="0" hangingPunct="0">
              <a:lnSpc>
                <a:spcPct val="80000"/>
              </a:lnSpc>
              <a:spcBef>
                <a:spcPts val="500"/>
              </a:spcBef>
              <a:spcAft>
                <a:spcPct val="0"/>
              </a:spcAft>
              <a:buClrTx/>
              <a:buSzTx/>
              <a:buFontTx/>
              <a:buNone/>
              <a:tabLst/>
              <a:defRPr/>
            </a:pPr>
            <a:endPar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endParaRPr>
          </a:p>
          <a:p>
            <a:pPr marL="0" marR="0" lvl="0" indent="0" algn="ctr" defTabSz="914400" rtl="0" eaLnBrk="0" fontAlgn="base" latinLnBrk="0" hangingPunct="0">
              <a:lnSpc>
                <a:spcPct val="80000"/>
              </a:lnSpc>
              <a:spcBef>
                <a:spcPts val="500"/>
              </a:spcBef>
              <a:spcAft>
                <a:spcPct val="0"/>
              </a:spcAft>
              <a:buClrTx/>
              <a:buSzTx/>
              <a:buFontTx/>
              <a:buNone/>
              <a:tabLst/>
              <a:defRPr/>
            </a:pPr>
            <a:r>
              <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rPr>
              <a:t>Play and problem solving</a:t>
            </a:r>
          </a:p>
          <a:p>
            <a:pPr marL="0" marR="0" lvl="0" indent="0" algn="ctr" defTabSz="914400" rtl="0" eaLnBrk="0" fontAlgn="base" latinLnBrk="0" hangingPunct="0">
              <a:lnSpc>
                <a:spcPct val="80000"/>
              </a:lnSpc>
              <a:spcBef>
                <a:spcPts val="500"/>
              </a:spcBef>
              <a:spcAft>
                <a:spcPct val="0"/>
              </a:spcAft>
              <a:buClrTx/>
              <a:buSzTx/>
              <a:buFontTx/>
              <a:buNone/>
              <a:tabLst/>
              <a:defRPr/>
            </a:pPr>
            <a:endPar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endParaRPr>
          </a:p>
          <a:p>
            <a:pPr marL="0" marR="0" lvl="0" indent="0" algn="ctr" defTabSz="914400" rtl="0" eaLnBrk="0" fontAlgn="base" latinLnBrk="0" hangingPunct="0">
              <a:lnSpc>
                <a:spcPct val="80000"/>
              </a:lnSpc>
              <a:spcBef>
                <a:spcPts val="500"/>
              </a:spcBef>
              <a:spcAft>
                <a:spcPct val="0"/>
              </a:spcAft>
              <a:buClrTx/>
              <a:buSzTx/>
              <a:buFontTx/>
              <a:buNone/>
              <a:tabLst/>
              <a:defRPr/>
            </a:pPr>
            <a:r>
              <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rPr>
              <a:t>Creativity and mathematical development</a:t>
            </a:r>
          </a:p>
          <a:p>
            <a:pPr marL="0" marR="0" lvl="0" indent="0" algn="ctr" defTabSz="914400" rtl="0" eaLnBrk="0" fontAlgn="base" latinLnBrk="0" hangingPunct="0">
              <a:lnSpc>
                <a:spcPct val="80000"/>
              </a:lnSpc>
              <a:spcBef>
                <a:spcPts val="500"/>
              </a:spcBef>
              <a:spcAft>
                <a:spcPct val="0"/>
              </a:spcAft>
              <a:buClrTx/>
              <a:buSzTx/>
              <a:buFontTx/>
              <a:buNone/>
              <a:tabLst/>
              <a:defRPr/>
            </a:pPr>
            <a:endPar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endParaRPr>
          </a:p>
          <a:p>
            <a:pPr marL="0" marR="0" lvl="0" indent="0" algn="ctr" defTabSz="914400" rtl="0" eaLnBrk="0" fontAlgn="base" latinLnBrk="0" hangingPunct="0">
              <a:lnSpc>
                <a:spcPct val="80000"/>
              </a:lnSpc>
              <a:spcBef>
                <a:spcPts val="500"/>
              </a:spcBef>
              <a:spcAft>
                <a:spcPct val="0"/>
              </a:spcAft>
              <a:buClrTx/>
              <a:buSzTx/>
              <a:buFontTx/>
              <a:buNone/>
              <a:tabLst/>
              <a:defRPr/>
            </a:pPr>
            <a:endPar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endParaRPr>
          </a:p>
          <a:p>
            <a:pPr marL="0" marR="0" lvl="0" indent="0" algn="ctr" defTabSz="914400" rtl="0" eaLnBrk="0" fontAlgn="base" latinLnBrk="0" hangingPunct="0">
              <a:lnSpc>
                <a:spcPct val="80000"/>
              </a:lnSpc>
              <a:spcBef>
                <a:spcPts val="500"/>
              </a:spcBef>
              <a:spcAft>
                <a:spcPct val="0"/>
              </a:spcAft>
              <a:buClrTx/>
              <a:buSzTx/>
              <a:buFontTx/>
              <a:buNone/>
              <a:tabLst/>
              <a:defRPr/>
            </a:pPr>
            <a:endParaRPr kumimoji="0" lang="en-US" altLang="en-US" sz="2400" b="0" i="0" u="none" strike="noStrike" kern="1200" cap="none" spc="0" normalizeH="0" baseline="0" noProof="0" dirty="0" smtClean="0">
              <a:ln>
                <a:noFill/>
              </a:ln>
              <a:solidFill>
                <a:srgbClr val="0000FF"/>
              </a:solidFill>
              <a:effectLst/>
              <a:uLnTx/>
              <a:uFillTx/>
              <a:latin typeface="Lucida Sans" panose="020B0602030504020204" pitchFamily="34" charset="0"/>
              <a:ea typeface="ＭＳ Ｐゴシック" panose="020B0600070205080204" pitchFamily="34" charset="-128"/>
              <a:cs typeface="+mn-cs"/>
              <a:sym typeface="Lucida Sans" panose="020B0602030504020204" pitchFamily="34" charset="0"/>
            </a:endParaRPr>
          </a:p>
        </p:txBody>
      </p:sp>
    </p:spTree>
    <p:extLst>
      <p:ext uri="{BB962C8B-B14F-4D97-AF65-F5344CB8AC3E}">
        <p14:creationId xmlns:p14="http://schemas.microsoft.com/office/powerpoint/2010/main" val="2816812121"/>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Box 1"/>
          <p:cNvSpPr txBox="1">
            <a:spLocks noChangeArrowheads="1"/>
          </p:cNvSpPr>
          <p:nvPr/>
        </p:nvSpPr>
        <p:spPr bwMode="auto">
          <a:xfrm>
            <a:off x="539750" y="476250"/>
            <a:ext cx="24082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Times" panose="02020603050405020304" pitchFamily="18" charset="0"/>
              </a:rPr>
              <a:t>Meini prawf NOS</a:t>
            </a:r>
          </a:p>
          <a:p>
            <a:pPr>
              <a:spcBef>
                <a:spcPct val="0"/>
              </a:spcBef>
              <a:buFontTx/>
              <a:buNone/>
            </a:pPr>
            <a:r>
              <a:rPr lang="en-GB" altLang="en-US" sz="2400">
                <a:latin typeface="Times" panose="02020603050405020304" pitchFamily="18" charset="0"/>
              </a:rPr>
              <a:t>NOS Criteria</a:t>
            </a:r>
          </a:p>
        </p:txBody>
      </p:sp>
      <p:sp>
        <p:nvSpPr>
          <p:cNvPr id="20483" name="TextBox 1"/>
          <p:cNvSpPr txBox="1">
            <a:spLocks noChangeArrowheads="1"/>
          </p:cNvSpPr>
          <p:nvPr/>
        </p:nvSpPr>
        <p:spPr bwMode="auto">
          <a:xfrm>
            <a:off x="1116013" y="1341438"/>
            <a:ext cx="46402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cy-GB" sz="2400">
                <a:latin typeface="Times" panose="02020603050405020304" pitchFamily="18" charset="0"/>
              </a:rPr>
              <a:t>SCD CCLD 0411</a:t>
            </a:r>
          </a:p>
          <a:p>
            <a:pPr>
              <a:spcBef>
                <a:spcPct val="0"/>
              </a:spcBef>
              <a:buFontTx/>
              <a:buNone/>
            </a:pPr>
            <a:r>
              <a:rPr lang="en-GB" altLang="cy-GB" sz="2400">
                <a:latin typeface="Times" panose="02020603050405020304" pitchFamily="18" charset="0"/>
              </a:rPr>
              <a:t>P1,P2,P5,P9,P10,P11, P14,P15,P16,</a:t>
            </a:r>
          </a:p>
        </p:txBody>
      </p:sp>
    </p:spTree>
    <p:extLst>
      <p:ext uri="{BB962C8B-B14F-4D97-AF65-F5344CB8AC3E}">
        <p14:creationId xmlns:p14="http://schemas.microsoft.com/office/powerpoint/2010/main" val="1522413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41"/>
          <p:cNvSpPr txBox="1">
            <a:spLocks/>
          </p:cNvSpPr>
          <p:nvPr/>
        </p:nvSpPr>
        <p:spPr>
          <a:xfrm>
            <a:off x="685800" y="188913"/>
            <a:ext cx="7772400" cy="5400675"/>
          </a:xfrm>
          <a:prstGeom prst="rect">
            <a:avLst/>
          </a:prstGeom>
        </p:spPr>
        <p:txBody>
          <a:bodyPr>
            <a:normAutofit fontScale="825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defTabSz="768095">
              <a:defRPr sz="3696">
                <a:solidFill>
                  <a:srgbClr val="0554E7"/>
                </a:solidFill>
              </a:defRPr>
            </a:pPr>
            <a:r>
              <a:rPr lang="en-GB" sz="3696" dirty="0" smtClean="0">
                <a:solidFill>
                  <a:srgbClr val="0554E7"/>
                </a:solidFill>
              </a:rPr>
              <a:t>Practical Activity</a:t>
            </a:r>
          </a:p>
          <a:p>
            <a:pPr defTabSz="768095">
              <a:defRPr sz="3696">
                <a:solidFill>
                  <a:srgbClr val="0554E7"/>
                </a:solidFill>
              </a:defRPr>
            </a:pPr>
            <a:endParaRPr lang="en-GB" sz="3696" dirty="0">
              <a:solidFill>
                <a:srgbClr val="0554E7"/>
              </a:solidFill>
            </a:endParaRPr>
          </a:p>
          <a:p>
            <a:pPr defTabSz="768095">
              <a:defRPr sz="3696">
                <a:solidFill>
                  <a:srgbClr val="0554E7"/>
                </a:solidFill>
              </a:defRPr>
            </a:pPr>
            <a:r>
              <a:rPr lang="en-GB" sz="3696" dirty="0" smtClean="0">
                <a:solidFill>
                  <a:srgbClr val="0554E7"/>
                </a:solidFill>
              </a:rPr>
              <a:t>Working individually go outside and collect items from nature that inspire you. Be creative – you may take photos and print these out such as tree bark, flowers.</a:t>
            </a:r>
          </a:p>
          <a:p>
            <a:pPr defTabSz="768095">
              <a:defRPr sz="3696">
                <a:solidFill>
                  <a:srgbClr val="0554E7"/>
                </a:solidFill>
              </a:defRPr>
            </a:pPr>
            <a:endParaRPr lang="en-GB" sz="3696" dirty="0" smtClean="0">
              <a:solidFill>
                <a:srgbClr val="0554E7"/>
              </a:solidFill>
            </a:endParaRPr>
          </a:p>
          <a:p>
            <a:pPr defTabSz="768095">
              <a:defRPr sz="3696">
                <a:solidFill>
                  <a:srgbClr val="0554E7"/>
                </a:solidFill>
              </a:defRPr>
            </a:pPr>
            <a:r>
              <a:rPr lang="en-GB" sz="3696" dirty="0" smtClean="0">
                <a:solidFill>
                  <a:srgbClr val="0554E7"/>
                </a:solidFill>
              </a:rPr>
              <a:t>Bring back your collection and as a small group identify mathematical connections such as pattern- shape – size-length-order-shading –big small. The list is inexhaustible Then consider links to theory, early years pedagogy influences and curriculum.</a:t>
            </a:r>
          </a:p>
          <a:p>
            <a:pPr defTabSz="768095">
              <a:defRPr sz="3696">
                <a:solidFill>
                  <a:srgbClr val="0554E7"/>
                </a:solidFill>
              </a:defRPr>
            </a:pPr>
            <a:r>
              <a:rPr lang="en-GB" sz="3696" dirty="0" smtClean="0">
                <a:solidFill>
                  <a:srgbClr val="0554E7"/>
                </a:solidFill>
              </a:rPr>
              <a:t>Be ready to discuss with the whole group.</a:t>
            </a:r>
          </a:p>
          <a:p>
            <a:pPr defTabSz="768095">
              <a:defRPr sz="3696">
                <a:solidFill>
                  <a:srgbClr val="0554E7"/>
                </a:solidFill>
              </a:defRPr>
            </a:pPr>
            <a:endParaRPr lang="en-GB" sz="3696" dirty="0" smtClean="0">
              <a:solidFill>
                <a:srgbClr val="0554E7"/>
              </a:solidFill>
            </a:endParaRPr>
          </a:p>
          <a:p>
            <a:pPr defTabSz="768095">
              <a:defRPr sz="3696">
                <a:solidFill>
                  <a:srgbClr val="0554E7"/>
                </a:solidFill>
              </a:defRPr>
            </a:pPr>
            <a:endParaRPr lang="en-GB" sz="3696" dirty="0">
              <a:solidFill>
                <a:srgbClr val="0554E7"/>
              </a:solidFill>
            </a:endParaRPr>
          </a:p>
          <a:p>
            <a:pPr defTabSz="768095">
              <a:defRPr sz="3696">
                <a:solidFill>
                  <a:srgbClr val="0554E7"/>
                </a:solidFill>
              </a:defRPr>
            </a:pPr>
            <a:endParaRPr lang="en-GB" sz="3696" dirty="0">
              <a:solidFill>
                <a:srgbClr val="0554E7"/>
              </a:solidFill>
            </a:endParaRPr>
          </a:p>
        </p:txBody>
      </p:sp>
    </p:spTree>
    <p:extLst>
      <p:ext uri="{BB962C8B-B14F-4D97-AF65-F5344CB8AC3E}">
        <p14:creationId xmlns:p14="http://schemas.microsoft.com/office/powerpoint/2010/main" val="3875945242"/>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41"/>
          <p:cNvSpPr txBox="1">
            <a:spLocks/>
          </p:cNvSpPr>
          <p:nvPr/>
        </p:nvSpPr>
        <p:spPr>
          <a:xfrm>
            <a:off x="685800" y="188913"/>
            <a:ext cx="7772400" cy="5400675"/>
          </a:xfrm>
          <a:prstGeom prst="rect">
            <a:avLst/>
          </a:prstGeom>
        </p:spPr>
        <p:txBody>
          <a:bodyPr>
            <a:normAutofit fontScale="675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defTabSz="768095">
              <a:defRPr sz="3696"/>
            </a:pPr>
            <a:r>
              <a:rPr lang="cy-GB" sz="3696" dirty="0" smtClean="0">
                <a:solidFill>
                  <a:prstClr val="black"/>
                </a:solidFill>
              </a:rPr>
              <a:t>Gweithgaredd Ymarferol</a:t>
            </a:r>
          </a:p>
          <a:p>
            <a:pPr defTabSz="768095">
              <a:defRPr sz="3696">
                <a:solidFill>
                  <a:srgbClr val="0554E7"/>
                </a:solidFill>
              </a:defRPr>
            </a:pPr>
            <a:endParaRPr lang="cy-GB" sz="3696" dirty="0" smtClean="0">
              <a:solidFill>
                <a:srgbClr val="0554E7"/>
              </a:solidFill>
            </a:endParaRPr>
          </a:p>
          <a:p>
            <a:pPr defTabSz="768095">
              <a:defRPr sz="3696">
                <a:solidFill>
                  <a:srgbClr val="0554E7"/>
                </a:solidFill>
              </a:defRPr>
            </a:pPr>
            <a:r>
              <a:rPr lang="cy-GB" sz="3696" dirty="0" smtClean="0">
                <a:solidFill>
                  <a:srgbClr val="0554E7"/>
                </a:solidFill>
              </a:rPr>
              <a:t>Gan weithio’n unigol, ewch allan i’r awyr agored a chasglu eitemau o </a:t>
            </a:r>
            <a:r>
              <a:rPr lang="cy-GB" sz="3696" dirty="0" err="1" smtClean="0">
                <a:solidFill>
                  <a:srgbClr val="0554E7"/>
                </a:solidFill>
              </a:rPr>
              <a:t>fyd</a:t>
            </a:r>
            <a:r>
              <a:rPr lang="cy-GB" sz="3696" dirty="0" smtClean="0">
                <a:solidFill>
                  <a:srgbClr val="0554E7"/>
                </a:solidFill>
              </a:rPr>
              <a:t> natur sy’n eich ysbrydoli. Byddwch yn greadigol – gallwch dynnu lluniau a’u printio, e.e. rhisgl coed, blodau.</a:t>
            </a:r>
          </a:p>
          <a:p>
            <a:pPr defTabSz="768095">
              <a:defRPr sz="3696">
                <a:solidFill>
                  <a:srgbClr val="0554E7"/>
                </a:solidFill>
              </a:defRPr>
            </a:pPr>
            <a:endParaRPr lang="cy-GB" sz="3696" dirty="0">
              <a:solidFill>
                <a:srgbClr val="0554E7"/>
              </a:solidFill>
            </a:endParaRPr>
          </a:p>
          <a:p>
            <a:pPr defTabSz="768095">
              <a:defRPr sz="3696">
                <a:solidFill>
                  <a:srgbClr val="0554E7"/>
                </a:solidFill>
              </a:defRPr>
            </a:pPr>
            <a:r>
              <a:rPr lang="cy-GB" sz="3696" dirty="0" smtClean="0">
                <a:solidFill>
                  <a:srgbClr val="0554E7"/>
                </a:solidFill>
              </a:rPr>
              <a:t>Dewch </a:t>
            </a:r>
            <a:r>
              <a:rPr lang="cy-GB" sz="3696" dirty="0" err="1" smtClean="0">
                <a:solidFill>
                  <a:srgbClr val="0554E7"/>
                </a:solidFill>
              </a:rPr>
              <a:t>â’ch</a:t>
            </a:r>
            <a:r>
              <a:rPr lang="cy-GB" sz="3696" dirty="0" smtClean="0">
                <a:solidFill>
                  <a:srgbClr val="0554E7"/>
                </a:solidFill>
              </a:rPr>
              <a:t> casgliad yn ôl ac fel gr</a:t>
            </a:r>
            <a:r>
              <a:rPr lang="cy-GB" sz="3696" dirty="0" smtClean="0">
                <a:solidFill>
                  <a:srgbClr val="0554E7"/>
                </a:solidFill>
                <a:latin typeface="Arial"/>
                <a:cs typeface="Arial"/>
              </a:rPr>
              <a:t>ŵ</a:t>
            </a:r>
            <a:r>
              <a:rPr lang="cy-GB" sz="3696" dirty="0" smtClean="0">
                <a:solidFill>
                  <a:srgbClr val="0554E7"/>
                </a:solidFill>
              </a:rPr>
              <a:t>p bach nodwch gysylltiadau mathemategol megis patrwm -  siâp – maint – hyd – trefn – </a:t>
            </a:r>
            <a:r>
              <a:rPr lang="cy-GB" sz="3696" dirty="0" err="1" smtClean="0">
                <a:solidFill>
                  <a:srgbClr val="0554E7"/>
                </a:solidFill>
              </a:rPr>
              <a:t>arlliwiad</a:t>
            </a:r>
            <a:r>
              <a:rPr lang="cy-GB" sz="3696" dirty="0" smtClean="0">
                <a:solidFill>
                  <a:srgbClr val="0554E7"/>
                </a:solidFill>
              </a:rPr>
              <a:t> - mawr – bach. Mae’r rhestr yn ddiddiwedd. Yna ystyriwch gysylltiadau â theori, dylanwadau ar </a:t>
            </a:r>
            <a:r>
              <a:rPr lang="cy-GB" sz="3696" dirty="0" err="1" smtClean="0">
                <a:solidFill>
                  <a:srgbClr val="0554E7"/>
                </a:solidFill>
              </a:rPr>
              <a:t>bedagogaeth</a:t>
            </a:r>
            <a:r>
              <a:rPr lang="cy-GB" sz="3696" dirty="0" smtClean="0">
                <a:solidFill>
                  <a:srgbClr val="0554E7"/>
                </a:solidFill>
              </a:rPr>
              <a:t> a chwricwlwm y blynyddoedd cynnar.</a:t>
            </a:r>
          </a:p>
          <a:p>
            <a:pPr defTabSz="768095">
              <a:defRPr sz="3696">
                <a:solidFill>
                  <a:srgbClr val="0554E7"/>
                </a:solidFill>
              </a:defRPr>
            </a:pPr>
            <a:r>
              <a:rPr lang="cy-GB" sz="3696" dirty="0" smtClean="0">
                <a:solidFill>
                  <a:srgbClr val="0554E7"/>
                </a:solidFill>
              </a:rPr>
              <a:t>Byddwch yn barod i drafod gyda’r gr</a:t>
            </a:r>
            <a:r>
              <a:rPr lang="cy-GB" sz="3696" dirty="0" smtClean="0">
                <a:solidFill>
                  <a:srgbClr val="0554E7"/>
                </a:solidFill>
                <a:latin typeface="Arial"/>
                <a:cs typeface="Arial"/>
              </a:rPr>
              <a:t>ŵ</a:t>
            </a:r>
            <a:r>
              <a:rPr lang="cy-GB" sz="3696" dirty="0" smtClean="0">
                <a:solidFill>
                  <a:srgbClr val="0554E7"/>
                </a:solidFill>
              </a:rPr>
              <a:t>p cyfan.</a:t>
            </a:r>
          </a:p>
          <a:p>
            <a:pPr defTabSz="768095">
              <a:defRPr sz="3696">
                <a:solidFill>
                  <a:srgbClr val="0554E7"/>
                </a:solidFill>
              </a:defRPr>
            </a:pPr>
            <a:r>
              <a:rPr lang="cy-GB" sz="3696" dirty="0" smtClean="0">
                <a:solidFill>
                  <a:srgbClr val="0554E7"/>
                </a:solidFill>
              </a:rPr>
              <a:t>  </a:t>
            </a:r>
          </a:p>
          <a:p>
            <a:pPr defTabSz="768095">
              <a:defRPr sz="3696">
                <a:solidFill>
                  <a:srgbClr val="0554E7"/>
                </a:solidFill>
              </a:defRPr>
            </a:pPr>
            <a:endParaRPr lang="en-GB" sz="3696" dirty="0" smtClean="0">
              <a:solidFill>
                <a:srgbClr val="0554E7"/>
              </a:solidFill>
            </a:endParaRPr>
          </a:p>
          <a:p>
            <a:pPr defTabSz="768095">
              <a:defRPr sz="3696">
                <a:solidFill>
                  <a:srgbClr val="0554E7"/>
                </a:solidFill>
              </a:defRPr>
            </a:pPr>
            <a:endParaRPr lang="en-GB" sz="3696" dirty="0">
              <a:solidFill>
                <a:srgbClr val="0554E7"/>
              </a:solidFill>
            </a:endParaRPr>
          </a:p>
          <a:p>
            <a:pPr defTabSz="768095">
              <a:defRPr sz="3696">
                <a:solidFill>
                  <a:srgbClr val="0554E7"/>
                </a:solidFill>
              </a:defRPr>
            </a:pPr>
            <a:endParaRPr lang="en-GB" sz="3696" dirty="0">
              <a:solidFill>
                <a:srgbClr val="0554E7"/>
              </a:solidFill>
            </a:endParaRPr>
          </a:p>
        </p:txBody>
      </p:sp>
    </p:spTree>
    <p:extLst>
      <p:ext uri="{BB962C8B-B14F-4D97-AF65-F5344CB8AC3E}">
        <p14:creationId xmlns:p14="http://schemas.microsoft.com/office/powerpoint/2010/main" val="1517605247"/>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hape 69"/>
          <p:cNvSpPr>
            <a:spLocks noGrp="1"/>
          </p:cNvSpPr>
          <p:nvPr>
            <p:ph type="ctrTitle" idx="4294967295"/>
          </p:nvPr>
        </p:nvSpPr>
        <p:spPr/>
        <p:txBody>
          <a:bodyPr/>
          <a:lstStyle/>
          <a:p>
            <a:pPr defTabSz="868363"/>
            <a:r>
              <a:rPr lang="cy-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Damcaniaethau chwarae a’u dylanwadau ar fathemateg.</a:t>
            </a:r>
          </a:p>
        </p:txBody>
      </p:sp>
      <p:sp>
        <p:nvSpPr>
          <p:cNvPr id="25603" name="Shape 70"/>
          <p:cNvSpPr>
            <a:spLocks noChangeArrowheads="1"/>
          </p:cNvSpPr>
          <p:nvPr/>
        </p:nvSpPr>
        <p:spPr bwMode="auto">
          <a:xfrm>
            <a:off x="384175" y="1555750"/>
            <a:ext cx="44069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spAutoFit/>
          </a:bodyPr>
          <a:lstStyle>
            <a:lvl1pPr marL="279400" indent="-2794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Char char="•"/>
            </a:pPr>
            <a:endParaRPr lang="en-US" altLang="en-US" sz="2800">
              <a:solidFill>
                <a:srgbClr val="000000"/>
              </a:solidFill>
              <a:ea typeface="Myriad Pro"/>
              <a:cs typeface="Myriad Pro"/>
              <a:sym typeface="Myriad Pro"/>
            </a:endParaRPr>
          </a:p>
          <a:p>
            <a:pPr>
              <a:spcBef>
                <a:spcPct val="0"/>
              </a:spcBef>
              <a:buFontTx/>
              <a:buChar char="•"/>
            </a:pPr>
            <a:endParaRPr lang="en-US" altLang="en-US" sz="2800">
              <a:solidFill>
                <a:srgbClr val="000000"/>
              </a:solidFill>
              <a:ea typeface="Myriad Pro"/>
              <a:cs typeface="Myriad Pro"/>
              <a:sym typeface="Myriad Pro"/>
            </a:endParaRPr>
          </a:p>
          <a:p>
            <a:pPr>
              <a:spcBef>
                <a:spcPct val="0"/>
              </a:spcBef>
              <a:buFontTx/>
              <a:buChar char="•"/>
            </a:pPr>
            <a:endParaRPr lang="en-US" altLang="en-US" sz="2800">
              <a:solidFill>
                <a:srgbClr val="000000"/>
              </a:solidFill>
              <a:ea typeface="Myriad Pro"/>
              <a:cs typeface="Myriad Pro"/>
              <a:sym typeface="Myriad Pro"/>
            </a:endParaRPr>
          </a:p>
        </p:txBody>
      </p:sp>
      <p:sp>
        <p:nvSpPr>
          <p:cNvPr id="25604" name="Shape 71"/>
          <p:cNvSpPr>
            <a:spLocks noChangeArrowheads="1"/>
          </p:cNvSpPr>
          <p:nvPr/>
        </p:nvSpPr>
        <p:spPr bwMode="auto">
          <a:xfrm>
            <a:off x="5295900" y="1576388"/>
            <a:ext cx="36274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spAutoFit/>
          </a:bodyPr>
          <a:lstStyle>
            <a:lvl1pPr marL="279400" indent="-2794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Char char="•"/>
            </a:pPr>
            <a:endParaRPr lang="en-US" altLang="en-US" sz="2800">
              <a:solidFill>
                <a:srgbClr val="0000FF"/>
              </a:solidFill>
              <a:ea typeface="Myriad Pro"/>
              <a:cs typeface="Myriad Pro"/>
              <a:sym typeface="Myriad Pro"/>
            </a:endParaRPr>
          </a:p>
        </p:txBody>
      </p:sp>
      <p:sp>
        <p:nvSpPr>
          <p:cNvPr id="25605" name="TextBox 2"/>
          <p:cNvSpPr txBox="1">
            <a:spLocks noChangeArrowheads="1"/>
          </p:cNvSpPr>
          <p:nvPr/>
        </p:nvSpPr>
        <p:spPr bwMode="auto">
          <a:xfrm>
            <a:off x="457200" y="1555750"/>
            <a:ext cx="32512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solidFill>
                  <a:srgbClr val="000000"/>
                </a:solidFill>
                <a:latin typeface="Times" panose="02020603050405020304" pitchFamily="18" charset="0"/>
              </a:rPr>
              <a:t>Piaget</a:t>
            </a:r>
          </a:p>
          <a:p>
            <a:pPr>
              <a:spcBef>
                <a:spcPct val="0"/>
              </a:spcBef>
              <a:buFontTx/>
              <a:buNone/>
            </a:pPr>
            <a:endParaRPr lang="en-GB" altLang="en-US" sz="2400">
              <a:solidFill>
                <a:srgbClr val="000000"/>
              </a:solidFill>
              <a:latin typeface="Times" panose="02020603050405020304" pitchFamily="18" charset="0"/>
            </a:endParaRPr>
          </a:p>
          <a:p>
            <a:pPr>
              <a:spcBef>
                <a:spcPct val="0"/>
              </a:spcBef>
              <a:buFontTx/>
              <a:buNone/>
            </a:pPr>
            <a:r>
              <a:rPr lang="en-GB" altLang="en-US" sz="2400">
                <a:solidFill>
                  <a:srgbClr val="000000"/>
                </a:solidFill>
                <a:latin typeface="Times" panose="02020603050405020304" pitchFamily="18" charset="0"/>
              </a:rPr>
              <a:t>Vygotsky</a:t>
            </a:r>
          </a:p>
          <a:p>
            <a:pPr>
              <a:spcBef>
                <a:spcPct val="0"/>
              </a:spcBef>
              <a:buFontTx/>
              <a:buNone/>
            </a:pPr>
            <a:endParaRPr lang="en-GB" altLang="en-US" sz="2400">
              <a:solidFill>
                <a:srgbClr val="000000"/>
              </a:solidFill>
              <a:latin typeface="Times" panose="02020603050405020304" pitchFamily="18" charset="0"/>
            </a:endParaRPr>
          </a:p>
          <a:p>
            <a:pPr>
              <a:spcBef>
                <a:spcPct val="0"/>
              </a:spcBef>
              <a:buFontTx/>
              <a:buNone/>
            </a:pPr>
            <a:endParaRPr lang="en-GB" altLang="en-US" sz="2400">
              <a:solidFill>
                <a:srgbClr val="000000"/>
              </a:solidFill>
              <a:latin typeface="Times" panose="02020603050405020304" pitchFamily="18" charset="0"/>
            </a:endParaRPr>
          </a:p>
          <a:p>
            <a:pPr>
              <a:spcBef>
                <a:spcPct val="0"/>
              </a:spcBef>
              <a:buFontTx/>
              <a:buNone/>
            </a:pPr>
            <a:r>
              <a:rPr lang="en-GB" altLang="en-US" sz="2400">
                <a:solidFill>
                  <a:srgbClr val="000000"/>
                </a:solidFill>
                <a:latin typeface="Times" panose="02020603050405020304" pitchFamily="18" charset="0"/>
              </a:rPr>
              <a:t>Bruner</a:t>
            </a:r>
          </a:p>
          <a:p>
            <a:pPr>
              <a:spcBef>
                <a:spcPct val="0"/>
              </a:spcBef>
              <a:buFontTx/>
              <a:buNone/>
            </a:pPr>
            <a:endParaRPr lang="en-GB" altLang="en-US" sz="2400">
              <a:solidFill>
                <a:srgbClr val="000000"/>
              </a:solidFill>
              <a:latin typeface="Times" panose="02020603050405020304" pitchFamily="18" charset="0"/>
            </a:endParaRPr>
          </a:p>
          <a:p>
            <a:pPr>
              <a:spcBef>
                <a:spcPct val="0"/>
              </a:spcBef>
              <a:buFontTx/>
              <a:buNone/>
            </a:pPr>
            <a:endParaRPr lang="en-GB" altLang="en-US" sz="2400">
              <a:solidFill>
                <a:srgbClr val="000000"/>
              </a:solidFill>
              <a:latin typeface="Times" panose="02020603050405020304" pitchFamily="18" charset="0"/>
            </a:endParaRPr>
          </a:p>
          <a:p>
            <a:pPr>
              <a:spcBef>
                <a:spcPct val="0"/>
              </a:spcBef>
              <a:buFontTx/>
              <a:buNone/>
            </a:pPr>
            <a:r>
              <a:rPr lang="en-GB" altLang="en-US" sz="2400">
                <a:solidFill>
                  <a:srgbClr val="000000"/>
                </a:solidFill>
                <a:latin typeface="Times" panose="02020603050405020304" pitchFamily="18" charset="0"/>
              </a:rPr>
              <a:t>Smilansky a Shefatya</a:t>
            </a:r>
          </a:p>
        </p:txBody>
      </p:sp>
      <p:sp>
        <p:nvSpPr>
          <p:cNvPr id="25606" name="TextBox 3"/>
          <p:cNvSpPr txBox="1">
            <a:spLocks noChangeArrowheads="1"/>
          </p:cNvSpPr>
          <p:nvPr/>
        </p:nvSpPr>
        <p:spPr bwMode="auto">
          <a:xfrm>
            <a:off x="4027488" y="1412875"/>
            <a:ext cx="5116512"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cy-GB" altLang="en-US" sz="1800">
                <a:solidFill>
                  <a:srgbClr val="000000"/>
                </a:solidFill>
                <a:latin typeface="Times" panose="02020603050405020304" pitchFamily="18" charset="0"/>
              </a:rPr>
              <a:t>Damcaniaeth lluniadaeth – dysgu gweithredol - ymarferol</a:t>
            </a:r>
          </a:p>
          <a:p>
            <a:pPr>
              <a:spcBef>
                <a:spcPct val="0"/>
              </a:spcBef>
              <a:buFontTx/>
              <a:buNone/>
            </a:pPr>
            <a:endParaRPr lang="cy-GB" altLang="en-US" sz="1800">
              <a:solidFill>
                <a:srgbClr val="000000"/>
              </a:solidFill>
              <a:latin typeface="Times" panose="02020603050405020304" pitchFamily="18" charset="0"/>
            </a:endParaRPr>
          </a:p>
          <a:p>
            <a:pPr>
              <a:spcBef>
                <a:spcPct val="0"/>
              </a:spcBef>
              <a:buFontTx/>
              <a:buNone/>
            </a:pPr>
            <a:r>
              <a:rPr lang="cy-GB" altLang="en-US" sz="1800">
                <a:solidFill>
                  <a:srgbClr val="000000"/>
                </a:solidFill>
                <a:latin typeface="Times" panose="02020603050405020304" pitchFamily="18" charset="0"/>
              </a:rPr>
              <a:t>Pwysleisio arwyddocâd rhyngweithio cymdeithasol/ y PDP </a:t>
            </a:r>
          </a:p>
          <a:p>
            <a:pPr>
              <a:spcBef>
                <a:spcPct val="0"/>
              </a:spcBef>
              <a:buFontTx/>
              <a:buNone/>
            </a:pPr>
            <a:endParaRPr lang="cy-GB" altLang="en-US" sz="1800">
              <a:solidFill>
                <a:srgbClr val="000000"/>
              </a:solidFill>
              <a:latin typeface="Times" panose="02020603050405020304" pitchFamily="18" charset="0"/>
            </a:endParaRPr>
          </a:p>
          <a:p>
            <a:pPr>
              <a:spcBef>
                <a:spcPct val="0"/>
              </a:spcBef>
              <a:buFontTx/>
              <a:buNone/>
            </a:pPr>
            <a:r>
              <a:rPr lang="cy-GB" altLang="en-US" sz="1800">
                <a:solidFill>
                  <a:srgbClr val="000000"/>
                </a:solidFill>
                <a:latin typeface="Times" panose="02020603050405020304" pitchFamily="18" charset="0"/>
              </a:rPr>
              <a:t>Adeileddwr cymdeithasol fel Vygotsky. Mae chwarae yn gyfrwng i gymdeithasoli. Mae’r oedolyn yn creu amgylchedd a chymorth –  sgaffald -  Y cwricwlwm troellog/sbiral – ailedrych ar weithgareddau.</a:t>
            </a:r>
          </a:p>
          <a:p>
            <a:pPr>
              <a:spcBef>
                <a:spcPct val="0"/>
              </a:spcBef>
              <a:buFontTx/>
              <a:buNone/>
            </a:pPr>
            <a:endParaRPr lang="cy-GB" altLang="en-US" sz="1800">
              <a:solidFill>
                <a:srgbClr val="000000"/>
              </a:solidFill>
              <a:latin typeface="Times" panose="02020603050405020304" pitchFamily="18" charset="0"/>
            </a:endParaRPr>
          </a:p>
          <a:p>
            <a:pPr>
              <a:spcBef>
                <a:spcPct val="0"/>
              </a:spcBef>
              <a:buFontTx/>
              <a:buNone/>
            </a:pPr>
            <a:r>
              <a:rPr lang="cy-GB" altLang="en-US" sz="1800">
                <a:solidFill>
                  <a:srgbClr val="000000"/>
                </a:solidFill>
                <a:latin typeface="Times" panose="02020603050405020304" pitchFamily="18" charset="0"/>
              </a:rPr>
              <a:t>Chwarae sosio-ddramatig – yn caniatáu i blant roi eu syniadau ar brawf – mae dysgu wedi’i gyfoethogi yn deillio o oedolion yn gweithio ochr yn ochr â nhw</a:t>
            </a:r>
          </a:p>
        </p:txBody>
      </p:sp>
    </p:spTree>
    <p:extLst>
      <p:ext uri="{BB962C8B-B14F-4D97-AF65-F5344CB8AC3E}">
        <p14:creationId xmlns:p14="http://schemas.microsoft.com/office/powerpoint/2010/main" val="1000666920"/>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hape 69"/>
          <p:cNvSpPr>
            <a:spLocks noGrp="1"/>
          </p:cNvSpPr>
          <p:nvPr>
            <p:ph type="ctrTitle" idx="4294967295"/>
          </p:nvPr>
        </p:nvSpPr>
        <p:spPr/>
        <p:txBody>
          <a:bodyPr/>
          <a:lstStyle/>
          <a:p>
            <a:pPr defTabSz="868363"/>
            <a:r>
              <a:rPr lang="en-US"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Theories of play and their influences upon mathematics.</a:t>
            </a:r>
          </a:p>
        </p:txBody>
      </p:sp>
      <p:sp>
        <p:nvSpPr>
          <p:cNvPr id="27651" name="Shape 70"/>
          <p:cNvSpPr>
            <a:spLocks noChangeArrowheads="1"/>
          </p:cNvSpPr>
          <p:nvPr/>
        </p:nvSpPr>
        <p:spPr bwMode="auto">
          <a:xfrm>
            <a:off x="384175" y="1555750"/>
            <a:ext cx="44069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spAutoFit/>
          </a:bodyPr>
          <a:lstStyle>
            <a:lvl1pPr marL="279400" indent="-2794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Char char="•"/>
            </a:pPr>
            <a:endParaRPr lang="en-US" altLang="en-US" sz="2800">
              <a:ea typeface="Myriad Pro"/>
              <a:cs typeface="Myriad Pro"/>
              <a:sym typeface="Myriad Pro"/>
            </a:endParaRPr>
          </a:p>
          <a:p>
            <a:pPr>
              <a:spcBef>
                <a:spcPct val="0"/>
              </a:spcBef>
              <a:buFontTx/>
              <a:buChar char="•"/>
            </a:pPr>
            <a:endParaRPr lang="en-US" altLang="en-US" sz="2800">
              <a:ea typeface="Myriad Pro"/>
              <a:cs typeface="Myriad Pro"/>
              <a:sym typeface="Myriad Pro"/>
            </a:endParaRPr>
          </a:p>
          <a:p>
            <a:pPr>
              <a:spcBef>
                <a:spcPct val="0"/>
              </a:spcBef>
              <a:buFontTx/>
              <a:buChar char="•"/>
            </a:pPr>
            <a:endParaRPr lang="en-US" altLang="en-US" sz="2800">
              <a:ea typeface="Myriad Pro"/>
              <a:cs typeface="Myriad Pro"/>
              <a:sym typeface="Myriad Pro"/>
            </a:endParaRPr>
          </a:p>
        </p:txBody>
      </p:sp>
      <p:sp>
        <p:nvSpPr>
          <p:cNvPr id="27652" name="Shape 71"/>
          <p:cNvSpPr>
            <a:spLocks noChangeArrowheads="1"/>
          </p:cNvSpPr>
          <p:nvPr/>
        </p:nvSpPr>
        <p:spPr bwMode="auto">
          <a:xfrm>
            <a:off x="5295900" y="1576388"/>
            <a:ext cx="36274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spAutoFit/>
          </a:bodyPr>
          <a:lstStyle>
            <a:lvl1pPr marL="279400" indent="-2794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Char char="•"/>
            </a:pPr>
            <a:endParaRPr lang="en-US" altLang="en-US" sz="2800">
              <a:solidFill>
                <a:srgbClr val="0000FF"/>
              </a:solidFill>
              <a:ea typeface="Myriad Pro"/>
              <a:cs typeface="Myriad Pro"/>
              <a:sym typeface="Myriad Pro"/>
            </a:endParaRPr>
          </a:p>
        </p:txBody>
      </p:sp>
      <p:sp>
        <p:nvSpPr>
          <p:cNvPr id="27653" name="TextBox 1"/>
          <p:cNvSpPr txBox="1">
            <a:spLocks noChangeArrowheads="1"/>
          </p:cNvSpPr>
          <p:nvPr/>
        </p:nvSpPr>
        <p:spPr bwMode="auto">
          <a:xfrm>
            <a:off x="6227763" y="5368925"/>
            <a:ext cx="30972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Times" panose="02020603050405020304" pitchFamily="18" charset="0"/>
              </a:rPr>
              <a:t>()</a:t>
            </a:r>
          </a:p>
        </p:txBody>
      </p:sp>
      <p:sp>
        <p:nvSpPr>
          <p:cNvPr id="27654" name="TextBox 2"/>
          <p:cNvSpPr txBox="1">
            <a:spLocks noChangeArrowheads="1"/>
          </p:cNvSpPr>
          <p:nvPr/>
        </p:nvSpPr>
        <p:spPr bwMode="auto">
          <a:xfrm>
            <a:off x="457200" y="1555750"/>
            <a:ext cx="3251200"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Times" panose="02020603050405020304" pitchFamily="18" charset="0"/>
              </a:rPr>
              <a:t>Piaget</a:t>
            </a:r>
          </a:p>
          <a:p>
            <a:pPr>
              <a:spcBef>
                <a:spcPct val="0"/>
              </a:spcBef>
              <a:buFontTx/>
              <a:buNone/>
            </a:pPr>
            <a:endParaRPr lang="en-GB" altLang="en-US" sz="2400">
              <a:latin typeface="Times" panose="02020603050405020304" pitchFamily="18" charset="0"/>
            </a:endParaRPr>
          </a:p>
          <a:p>
            <a:pPr>
              <a:spcBef>
                <a:spcPct val="0"/>
              </a:spcBef>
              <a:buFontTx/>
              <a:buNone/>
            </a:pPr>
            <a:r>
              <a:rPr lang="en-GB" altLang="en-US" sz="2400">
                <a:latin typeface="Times" panose="02020603050405020304" pitchFamily="18" charset="0"/>
              </a:rPr>
              <a:t>Vygotsky</a:t>
            </a:r>
          </a:p>
          <a:p>
            <a:pPr>
              <a:spcBef>
                <a:spcPct val="0"/>
              </a:spcBef>
              <a:buFontTx/>
              <a:buNone/>
            </a:pPr>
            <a:endParaRPr lang="en-GB" altLang="en-US" sz="2400">
              <a:latin typeface="Times" panose="02020603050405020304" pitchFamily="18" charset="0"/>
            </a:endParaRPr>
          </a:p>
          <a:p>
            <a:pPr>
              <a:spcBef>
                <a:spcPct val="0"/>
              </a:spcBef>
              <a:buFontTx/>
              <a:buNone/>
            </a:pPr>
            <a:endParaRPr lang="en-GB" altLang="en-US" sz="2400">
              <a:latin typeface="Times" panose="02020603050405020304" pitchFamily="18" charset="0"/>
            </a:endParaRPr>
          </a:p>
          <a:p>
            <a:pPr>
              <a:spcBef>
                <a:spcPct val="0"/>
              </a:spcBef>
              <a:buFontTx/>
              <a:buNone/>
            </a:pPr>
            <a:r>
              <a:rPr lang="en-GB" altLang="en-US" sz="2400">
                <a:latin typeface="Times" panose="02020603050405020304" pitchFamily="18" charset="0"/>
              </a:rPr>
              <a:t>Bruner</a:t>
            </a:r>
          </a:p>
          <a:p>
            <a:pPr>
              <a:spcBef>
                <a:spcPct val="0"/>
              </a:spcBef>
              <a:buFontTx/>
              <a:buNone/>
            </a:pPr>
            <a:endParaRPr lang="en-GB" altLang="en-US" sz="2400">
              <a:latin typeface="Times" panose="02020603050405020304" pitchFamily="18" charset="0"/>
            </a:endParaRPr>
          </a:p>
          <a:p>
            <a:pPr>
              <a:spcBef>
                <a:spcPct val="0"/>
              </a:spcBef>
              <a:buFontTx/>
              <a:buNone/>
            </a:pPr>
            <a:endParaRPr lang="en-GB" altLang="en-US" sz="2400">
              <a:latin typeface="Times" panose="02020603050405020304" pitchFamily="18" charset="0"/>
            </a:endParaRPr>
          </a:p>
          <a:p>
            <a:pPr>
              <a:spcBef>
                <a:spcPct val="0"/>
              </a:spcBef>
              <a:buFontTx/>
              <a:buNone/>
            </a:pPr>
            <a:endParaRPr lang="en-GB" altLang="en-US" sz="2400">
              <a:latin typeface="Times" panose="02020603050405020304" pitchFamily="18" charset="0"/>
            </a:endParaRPr>
          </a:p>
          <a:p>
            <a:pPr>
              <a:spcBef>
                <a:spcPct val="0"/>
              </a:spcBef>
              <a:buFontTx/>
              <a:buNone/>
            </a:pPr>
            <a:r>
              <a:rPr lang="en-GB" altLang="en-US" sz="2400">
                <a:latin typeface="Times" panose="02020603050405020304" pitchFamily="18" charset="0"/>
              </a:rPr>
              <a:t>Smilansky and Shefatya</a:t>
            </a:r>
          </a:p>
        </p:txBody>
      </p:sp>
      <p:sp>
        <p:nvSpPr>
          <p:cNvPr id="27655" name="TextBox 3"/>
          <p:cNvSpPr txBox="1">
            <a:spLocks noChangeArrowheads="1"/>
          </p:cNvSpPr>
          <p:nvPr/>
        </p:nvSpPr>
        <p:spPr bwMode="auto">
          <a:xfrm>
            <a:off x="4356100" y="1576388"/>
            <a:ext cx="4330700" cy="424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Times" panose="02020603050405020304" pitchFamily="18" charset="0"/>
              </a:rPr>
              <a:t>Constructivist theory – active learning- hands on</a:t>
            </a:r>
          </a:p>
          <a:p>
            <a:pPr>
              <a:spcBef>
                <a:spcPct val="0"/>
              </a:spcBef>
              <a:buFontTx/>
              <a:buNone/>
            </a:pPr>
            <a:endParaRPr lang="en-GB" altLang="en-US" sz="1800">
              <a:latin typeface="Times" panose="02020603050405020304" pitchFamily="18" charset="0"/>
            </a:endParaRPr>
          </a:p>
          <a:p>
            <a:pPr>
              <a:spcBef>
                <a:spcPct val="0"/>
              </a:spcBef>
              <a:buFontTx/>
              <a:buNone/>
            </a:pPr>
            <a:r>
              <a:rPr lang="en-GB" altLang="en-US" sz="1800">
                <a:latin typeface="Times" panose="02020603050405020304" pitchFamily="18" charset="0"/>
              </a:rPr>
              <a:t>Emphasises the significance of social interaction/ the ZPD </a:t>
            </a:r>
          </a:p>
          <a:p>
            <a:pPr>
              <a:spcBef>
                <a:spcPct val="0"/>
              </a:spcBef>
              <a:buFontTx/>
              <a:buNone/>
            </a:pPr>
            <a:endParaRPr lang="en-GB" altLang="en-US" sz="1800">
              <a:latin typeface="Times" panose="02020603050405020304" pitchFamily="18" charset="0"/>
            </a:endParaRPr>
          </a:p>
          <a:p>
            <a:pPr>
              <a:spcBef>
                <a:spcPct val="0"/>
              </a:spcBef>
              <a:buFontTx/>
              <a:buNone/>
            </a:pPr>
            <a:r>
              <a:rPr lang="en-GB" altLang="en-US" sz="1800">
                <a:latin typeface="Times" panose="02020603050405020304" pitchFamily="18" charset="0"/>
              </a:rPr>
              <a:t>Like Vygotsky a social constructionist. Play is a vehicle for socialisation.  The adult creates an environment and support – a scaffold -  The spiral curriculum – revisiting activities.</a:t>
            </a:r>
          </a:p>
          <a:p>
            <a:pPr>
              <a:spcBef>
                <a:spcPct val="0"/>
              </a:spcBef>
              <a:buFontTx/>
              <a:buNone/>
            </a:pPr>
            <a:endParaRPr lang="en-GB" altLang="en-US" sz="1800">
              <a:latin typeface="Times" panose="02020603050405020304" pitchFamily="18" charset="0"/>
            </a:endParaRPr>
          </a:p>
          <a:p>
            <a:pPr>
              <a:spcBef>
                <a:spcPct val="0"/>
              </a:spcBef>
              <a:buFontTx/>
              <a:buNone/>
            </a:pPr>
            <a:r>
              <a:rPr lang="en-GB" altLang="en-US" sz="1800">
                <a:latin typeface="Times" panose="02020603050405020304" pitchFamily="18" charset="0"/>
              </a:rPr>
              <a:t>Socio dramatic play – allows children to test out ideas – enriched learning comes from adults working alongside</a:t>
            </a:r>
          </a:p>
        </p:txBody>
      </p:sp>
    </p:spTree>
    <p:extLst>
      <p:ext uri="{BB962C8B-B14F-4D97-AF65-F5344CB8AC3E}">
        <p14:creationId xmlns:p14="http://schemas.microsoft.com/office/powerpoint/2010/main" val="840055877"/>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hape 75"/>
          <p:cNvSpPr>
            <a:spLocks noGrp="1"/>
          </p:cNvSpPr>
          <p:nvPr>
            <p:ph type="ctrTitle" idx="4294967295"/>
          </p:nvPr>
        </p:nvSpPr>
        <p:spPr>
          <a:xfrm>
            <a:off x="755650" y="260350"/>
            <a:ext cx="7772400" cy="1143000"/>
          </a:xfrm>
        </p:spPr>
        <p:txBody>
          <a:bodyPr/>
          <a:lstStyle/>
          <a:p>
            <a:pPr defTabSz="730250"/>
            <a:r>
              <a:rPr lang="cy-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Damcaniaethau chwarae a’u dylanwadau ar fathemateg.</a:t>
            </a:r>
            <a:endParaRPr lang="en-US"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p:txBody>
      </p:sp>
      <p:sp>
        <p:nvSpPr>
          <p:cNvPr id="29699" name="Shape 76"/>
          <p:cNvSpPr>
            <a:spLocks noGrp="1"/>
          </p:cNvSpPr>
          <p:nvPr>
            <p:ph type="subTitle" sz="quarter" idx="4294967295"/>
          </p:nvPr>
        </p:nvSpPr>
        <p:spPr>
          <a:xfrm>
            <a:off x="611188" y="1700213"/>
            <a:ext cx="3821112" cy="4032250"/>
          </a:xfrm>
        </p:spPr>
        <p:txBody>
          <a:bodyPr/>
          <a:lstStyle/>
          <a:p>
            <a:pPr>
              <a:lnSpc>
                <a:spcPct val="80000"/>
              </a:lnSpc>
              <a:spcBef>
                <a:spcPts val="500"/>
              </a:spcBef>
            </a:pPr>
            <a:r>
              <a:rPr lang="cy-GB"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Mae dysgu gyda gwrthrychau go iawn yn galluogi datblygu cysyniadau haniaethol. </a:t>
            </a:r>
          </a:p>
          <a:p>
            <a:pPr>
              <a:lnSpc>
                <a:spcPct val="80000"/>
              </a:lnSpc>
              <a:spcBef>
                <a:spcPts val="500"/>
              </a:spcBef>
            </a:pPr>
            <a:endParaRPr lang="cy-GB"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r>
              <a:rPr lang="cy-GB"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Cyffyrddol a deniadol</a:t>
            </a:r>
          </a:p>
          <a:p>
            <a:pPr>
              <a:lnSpc>
                <a:spcPct val="80000"/>
              </a:lnSpc>
              <a:spcBef>
                <a:spcPts val="500"/>
              </a:spcBef>
            </a:pPr>
            <a:endParaRPr lang="cy-GB"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r>
              <a:rPr lang="cy-GB"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Gwneud defnydd o’r synhwyrau</a:t>
            </a:r>
          </a:p>
          <a:p>
            <a:pPr>
              <a:lnSpc>
                <a:spcPct val="80000"/>
              </a:lnSpc>
              <a:spcBef>
                <a:spcPts val="500"/>
              </a:spcBef>
            </a:pPr>
            <a:r>
              <a:rPr lang="cy-GB"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Amgylchedd naturiol</a:t>
            </a: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p:txBody>
      </p:sp>
      <p:sp>
        <p:nvSpPr>
          <p:cNvPr id="29700" name="Shape 77"/>
          <p:cNvSpPr>
            <a:spLocks noChangeArrowheads="1"/>
          </p:cNvSpPr>
          <p:nvPr/>
        </p:nvSpPr>
        <p:spPr bwMode="auto">
          <a:xfrm>
            <a:off x="4648200" y="2217738"/>
            <a:ext cx="3810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80000"/>
              </a:lnSpc>
              <a:spcBef>
                <a:spcPts val="500"/>
              </a:spcBef>
            </a:pPr>
            <a:r>
              <a:rPr lang="en-US" altLang="en-US" sz="2400">
                <a:solidFill>
                  <a:srgbClr val="0000FF"/>
                </a:solidFill>
                <a:latin typeface="Lucida Sans" panose="020B0602030504020204" pitchFamily="34" charset="0"/>
                <a:sym typeface="Lucida Sans" panose="020B0602030504020204" pitchFamily="34" charset="0"/>
              </a:rPr>
              <a:t>Montessori</a:t>
            </a:r>
          </a:p>
          <a:p>
            <a:pPr>
              <a:lnSpc>
                <a:spcPct val="80000"/>
              </a:lnSpc>
              <a:spcBef>
                <a:spcPts val="500"/>
              </a:spcBef>
            </a:pPr>
            <a:endParaRPr lang="en-US" altLang="en-US" sz="2400">
              <a:solidFill>
                <a:srgbClr val="0000FF"/>
              </a:solidFill>
              <a:latin typeface="Lucida Sans" panose="020B0602030504020204" pitchFamily="34" charset="0"/>
              <a:sym typeface="Lucida Sans" panose="020B0602030504020204" pitchFamily="34" charset="0"/>
            </a:endParaRPr>
          </a:p>
          <a:p>
            <a:pPr>
              <a:lnSpc>
                <a:spcPct val="80000"/>
              </a:lnSpc>
              <a:spcBef>
                <a:spcPts val="500"/>
              </a:spcBef>
            </a:pPr>
            <a:r>
              <a:rPr lang="en-US" altLang="en-US" sz="2400">
                <a:solidFill>
                  <a:srgbClr val="0000FF"/>
                </a:solidFill>
                <a:latin typeface="Lucida Sans" panose="020B0602030504020204" pitchFamily="34" charset="0"/>
                <a:sym typeface="Lucida Sans" panose="020B0602030504020204" pitchFamily="34" charset="0"/>
              </a:rPr>
              <a:t>Frobel</a:t>
            </a:r>
          </a:p>
        </p:txBody>
      </p:sp>
    </p:spTree>
    <p:extLst>
      <p:ext uri="{BB962C8B-B14F-4D97-AF65-F5344CB8AC3E}">
        <p14:creationId xmlns:p14="http://schemas.microsoft.com/office/powerpoint/2010/main" val="1614901442"/>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hape 75"/>
          <p:cNvSpPr>
            <a:spLocks noGrp="1"/>
          </p:cNvSpPr>
          <p:nvPr>
            <p:ph type="ctrTitle" idx="4294967295"/>
          </p:nvPr>
        </p:nvSpPr>
        <p:spPr>
          <a:xfrm>
            <a:off x="755650" y="260350"/>
            <a:ext cx="7772400" cy="1143000"/>
          </a:xfrm>
        </p:spPr>
        <p:txBody>
          <a:bodyPr/>
          <a:lstStyle/>
          <a:p>
            <a:pPr defTabSz="730250"/>
            <a:r>
              <a:rPr lang="en-US"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Theories of play and their influences upon mathematics</a:t>
            </a:r>
          </a:p>
        </p:txBody>
      </p:sp>
      <p:sp>
        <p:nvSpPr>
          <p:cNvPr id="31747" name="Shape 76"/>
          <p:cNvSpPr>
            <a:spLocks noGrp="1"/>
          </p:cNvSpPr>
          <p:nvPr>
            <p:ph type="subTitle" sz="quarter" idx="4294967295"/>
          </p:nvPr>
        </p:nvSpPr>
        <p:spPr>
          <a:xfrm>
            <a:off x="611188" y="1700213"/>
            <a:ext cx="3821112" cy="4032250"/>
          </a:xfrm>
        </p:spPr>
        <p:txBody>
          <a:bodyPr/>
          <a:lstStyle/>
          <a:p>
            <a:pPr>
              <a:lnSpc>
                <a:spcPct val="80000"/>
              </a:lnSpc>
              <a:spcBef>
                <a:spcPts val="500"/>
              </a:spcBef>
            </a:pPr>
            <a:r>
              <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Learning with real objects allows for the development of concepts that are abstract.</a:t>
            </a: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r>
              <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Tactile and inviting </a:t>
            </a: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r>
              <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Makes use of the senses</a:t>
            </a:r>
          </a:p>
          <a:p>
            <a:pPr>
              <a:lnSpc>
                <a:spcPct val="80000"/>
              </a:lnSpc>
              <a:spcBef>
                <a:spcPts val="500"/>
              </a:spcBef>
            </a:pPr>
            <a:r>
              <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Natural environment</a:t>
            </a: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a:p>
            <a:pPr>
              <a:lnSpc>
                <a:spcPct val="80000"/>
              </a:lnSpc>
              <a:spcBef>
                <a:spcPts val="500"/>
              </a:spcBef>
            </a:pPr>
            <a:endParaRPr lang="en-US" altLang="en-US" sz="2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endParaRPr>
          </a:p>
        </p:txBody>
      </p:sp>
      <p:sp>
        <p:nvSpPr>
          <p:cNvPr id="31748" name="Shape 77"/>
          <p:cNvSpPr>
            <a:spLocks noChangeArrowheads="1"/>
          </p:cNvSpPr>
          <p:nvPr/>
        </p:nvSpPr>
        <p:spPr bwMode="auto">
          <a:xfrm>
            <a:off x="4648200" y="2217738"/>
            <a:ext cx="3810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80000"/>
              </a:lnSpc>
              <a:spcBef>
                <a:spcPts val="500"/>
              </a:spcBef>
            </a:pPr>
            <a:r>
              <a:rPr lang="en-US" altLang="en-US" sz="2400">
                <a:solidFill>
                  <a:srgbClr val="0000FF"/>
                </a:solidFill>
                <a:latin typeface="Lucida Sans" panose="020B0602030504020204" pitchFamily="34" charset="0"/>
                <a:sym typeface="Lucida Sans" panose="020B0602030504020204" pitchFamily="34" charset="0"/>
              </a:rPr>
              <a:t>Montessori</a:t>
            </a:r>
          </a:p>
          <a:p>
            <a:pPr>
              <a:lnSpc>
                <a:spcPct val="80000"/>
              </a:lnSpc>
              <a:spcBef>
                <a:spcPts val="500"/>
              </a:spcBef>
            </a:pPr>
            <a:endParaRPr lang="en-US" altLang="en-US" sz="2400">
              <a:solidFill>
                <a:srgbClr val="0000FF"/>
              </a:solidFill>
              <a:latin typeface="Lucida Sans" panose="020B0602030504020204" pitchFamily="34" charset="0"/>
              <a:sym typeface="Lucida Sans" panose="020B0602030504020204" pitchFamily="34" charset="0"/>
            </a:endParaRPr>
          </a:p>
          <a:p>
            <a:pPr>
              <a:lnSpc>
                <a:spcPct val="80000"/>
              </a:lnSpc>
              <a:spcBef>
                <a:spcPts val="500"/>
              </a:spcBef>
            </a:pPr>
            <a:r>
              <a:rPr lang="en-US" altLang="en-US" sz="2400">
                <a:solidFill>
                  <a:srgbClr val="0000FF"/>
                </a:solidFill>
                <a:latin typeface="Lucida Sans" panose="020B0602030504020204" pitchFamily="34" charset="0"/>
                <a:sym typeface="Lucida Sans" panose="020B0602030504020204" pitchFamily="34" charset="0"/>
              </a:rPr>
              <a:t>Frobel</a:t>
            </a:r>
          </a:p>
        </p:txBody>
      </p:sp>
    </p:spTree>
    <p:extLst>
      <p:ext uri="{BB962C8B-B14F-4D97-AF65-F5344CB8AC3E}">
        <p14:creationId xmlns:p14="http://schemas.microsoft.com/office/powerpoint/2010/main" val="3193793493"/>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692150"/>
            <a:ext cx="6500812"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324566"/>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703263"/>
            <a:ext cx="7056438" cy="473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3565434"/>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ChangeArrowheads="1"/>
          </p:cNvSpPr>
          <p:nvPr/>
        </p:nvSpPr>
        <p:spPr bwMode="auto">
          <a:xfrm>
            <a:off x="1692275" y="2276475"/>
            <a:ext cx="48990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Times" panose="02020603050405020304" pitchFamily="18" charset="0"/>
                <a:hlinkClick r:id="rId3"/>
              </a:rPr>
              <a:t>https://youtu.be/VLxs2rQlHIs</a:t>
            </a:r>
            <a:r>
              <a:rPr lang="en-GB" altLang="en-US" sz="2400">
                <a:latin typeface="Times" panose="02020603050405020304" pitchFamily="18" charset="0"/>
              </a:rPr>
              <a:t> </a:t>
            </a:r>
          </a:p>
        </p:txBody>
      </p:sp>
    </p:spTree>
    <p:extLst>
      <p:ext uri="{BB962C8B-B14F-4D97-AF65-F5344CB8AC3E}">
        <p14:creationId xmlns:p14="http://schemas.microsoft.com/office/powerpoint/2010/main" val="2752776759"/>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hape 81"/>
          <p:cNvSpPr>
            <a:spLocks noGrp="1"/>
          </p:cNvSpPr>
          <p:nvPr>
            <p:ph type="title"/>
          </p:nvPr>
        </p:nvSpPr>
        <p:spPr/>
        <p:txBody>
          <a:bodyPr/>
          <a:lstStyle/>
          <a:p>
            <a:pPr defTabSz="712788"/>
            <a:r>
              <a:rPr lang="cy-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Chwarae a datrys problemau</a:t>
            </a:r>
            <a:br>
              <a:rPr lang="cy-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br>
            <a:r>
              <a:rPr lang="cy-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Play and problem solving</a:t>
            </a:r>
          </a:p>
        </p:txBody>
      </p:sp>
      <p:sp>
        <p:nvSpPr>
          <p:cNvPr id="39939" name="Content Placeholder 1"/>
          <p:cNvSpPr>
            <a:spLocks noGrp="1"/>
          </p:cNvSpPr>
          <p:nvPr>
            <p:ph sz="half" idx="1"/>
          </p:nvPr>
        </p:nvSpPr>
        <p:spPr>
          <a:xfrm>
            <a:off x="457200" y="1600200"/>
            <a:ext cx="4038600" cy="3989388"/>
          </a:xfrm>
        </p:spPr>
        <p:txBody>
          <a:bodyPr/>
          <a:lstStyle/>
          <a:p>
            <a:r>
              <a:rPr lang="cy-GB" altLang="en-US" sz="2400" smtClean="0"/>
              <a:t>Caiff plant eu geni yn ddatryswyr problemau – mae ganddynt ysfa reddfol i gwestiynu – ‘pam’? Sut? </a:t>
            </a:r>
          </a:p>
          <a:p>
            <a:r>
              <a:rPr lang="cy-GB" altLang="en-US" sz="2400" smtClean="0"/>
              <a:t>Mae angen i’r datrys problemau fod yn ymarferol – mae hyn yn eu galluogi i bontio rhwng yr ystyrlon a’r haniaethol</a:t>
            </a:r>
          </a:p>
          <a:p>
            <a:endParaRPr lang="cy-GB" altLang="en-US" sz="2400" smtClean="0"/>
          </a:p>
        </p:txBody>
      </p:sp>
      <p:sp>
        <p:nvSpPr>
          <p:cNvPr id="39940" name="Content Placeholder 2"/>
          <p:cNvSpPr>
            <a:spLocks noGrp="1"/>
          </p:cNvSpPr>
          <p:nvPr>
            <p:ph sz="half" idx="2"/>
          </p:nvPr>
        </p:nvSpPr>
        <p:spPr>
          <a:xfrm>
            <a:off x="4648200" y="1600200"/>
            <a:ext cx="4038600" cy="3989388"/>
          </a:xfrm>
        </p:spPr>
        <p:txBody>
          <a:bodyPr/>
          <a:lstStyle/>
          <a:p>
            <a:r>
              <a:rPr lang="en-GB" altLang="en-US" sz="2400" smtClean="0"/>
              <a:t>Children are born problem solvers – they have an innate drive to question- ‘why’? How?</a:t>
            </a:r>
          </a:p>
          <a:p>
            <a:r>
              <a:rPr lang="en-GB" altLang="en-US" sz="2400" smtClean="0"/>
              <a:t>Problem solving needs to be hands on – practical – this enables them to bridge the gap between meaningful to abstract</a:t>
            </a:r>
          </a:p>
          <a:p>
            <a:endParaRPr lang="cy-GB" altLang="en-US" sz="2400" smtClean="0"/>
          </a:p>
        </p:txBody>
      </p:sp>
      <p:sp>
        <p:nvSpPr>
          <p:cNvPr id="39941" name="Shape 82"/>
          <p:cNvSpPr>
            <a:spLocks noChangeArrowheads="1"/>
          </p:cNvSpPr>
          <p:nvPr/>
        </p:nvSpPr>
        <p:spPr bwMode="auto">
          <a:xfrm>
            <a:off x="4738688" y="1484313"/>
            <a:ext cx="38100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80000"/>
              </a:lnSpc>
              <a:spcBef>
                <a:spcPts val="500"/>
              </a:spcBef>
            </a:pPr>
            <a:endParaRPr lang="en-US" altLang="en-US" sz="2400">
              <a:solidFill>
                <a:srgbClr val="0000FF"/>
              </a:solidFill>
              <a:latin typeface="Lucida Sans" panose="020B0602030504020204" pitchFamily="34" charset="0"/>
              <a:sym typeface="Lucida Sans" panose="020B0602030504020204" pitchFamily="34" charset="0"/>
            </a:endParaRPr>
          </a:p>
        </p:txBody>
      </p:sp>
    </p:spTree>
    <p:extLst>
      <p:ext uri="{BB962C8B-B14F-4D97-AF65-F5344CB8AC3E}">
        <p14:creationId xmlns:p14="http://schemas.microsoft.com/office/powerpoint/2010/main" val="963718214"/>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rPr>
              <a:t>Chwarae a datrys problemau</a:t>
            </a:r>
            <a:r>
              <a:rPr lang="en-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rPr>
              <a:t/>
            </a:r>
            <a:br>
              <a:rPr lang="en-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rPr>
            </a:br>
            <a:r>
              <a:rPr lang="en-GB"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rPr>
              <a:t>Play and problem solving</a:t>
            </a:r>
          </a:p>
        </p:txBody>
      </p:sp>
      <p:sp>
        <p:nvSpPr>
          <p:cNvPr id="41987" name="Content Placeholder 2"/>
          <p:cNvSpPr>
            <a:spLocks noGrp="1"/>
          </p:cNvSpPr>
          <p:nvPr>
            <p:ph sz="half" idx="1"/>
          </p:nvPr>
        </p:nvSpPr>
        <p:spPr>
          <a:xfrm>
            <a:off x="457200" y="1600200"/>
            <a:ext cx="4038600" cy="3989388"/>
          </a:xfrm>
        </p:spPr>
        <p:txBody>
          <a:bodyPr/>
          <a:lstStyle/>
          <a:p>
            <a:r>
              <a:rPr lang="cy-GB" altLang="en-US" smtClean="0"/>
              <a:t>Trafodwch a nodwch eich syniadau ar sut y byddech yn ymarferol yn rhoi profiadau i blant sy’n eu galluogi i wneud cysylltiadau a gweld pwrpas wrth ddatrys problemau</a:t>
            </a:r>
          </a:p>
        </p:txBody>
      </p:sp>
      <p:sp>
        <p:nvSpPr>
          <p:cNvPr id="41988" name="Content Placeholder 3"/>
          <p:cNvSpPr>
            <a:spLocks noGrp="1"/>
          </p:cNvSpPr>
          <p:nvPr>
            <p:ph sz="half" idx="2"/>
          </p:nvPr>
        </p:nvSpPr>
        <p:spPr>
          <a:xfrm>
            <a:off x="4648200" y="1600200"/>
            <a:ext cx="4038600" cy="3989388"/>
          </a:xfrm>
        </p:spPr>
        <p:txBody>
          <a:bodyPr/>
          <a:lstStyle/>
          <a:p>
            <a:r>
              <a:rPr lang="en-GB" altLang="en-US" smtClean="0"/>
              <a:t>Discuss and jot down your ideas on how in practice you would provide children with experiences that enable them to make connections and see a purpose in solving problems</a:t>
            </a:r>
          </a:p>
        </p:txBody>
      </p:sp>
    </p:spTree>
    <p:extLst>
      <p:ext uri="{BB962C8B-B14F-4D97-AF65-F5344CB8AC3E}">
        <p14:creationId xmlns:p14="http://schemas.microsoft.com/office/powerpoint/2010/main" val="1966888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Box 1"/>
          <p:cNvSpPr txBox="1">
            <a:spLocks noChangeArrowheads="1"/>
          </p:cNvSpPr>
          <p:nvPr/>
        </p:nvSpPr>
        <p:spPr bwMode="auto">
          <a:xfrm>
            <a:off x="250825" y="908050"/>
            <a:ext cx="88931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AutoNum type="arabicPeriod"/>
            </a:pPr>
            <a:endParaRPr lang="en-GB" altLang="cy-GB" sz="2400">
              <a:latin typeface="Times" panose="02020603050405020304" pitchFamily="18" charset="0"/>
            </a:endParaRPr>
          </a:p>
          <a:p>
            <a:pPr>
              <a:spcBef>
                <a:spcPct val="0"/>
              </a:spcBef>
              <a:buFontTx/>
              <a:buAutoNum type="arabicPeriod"/>
            </a:pPr>
            <a:endParaRPr lang="en-GB" altLang="cy-GB" sz="2400">
              <a:latin typeface="Times" panose="02020603050405020304" pitchFamily="18" charset="0"/>
            </a:endParaRPr>
          </a:p>
        </p:txBody>
      </p:sp>
      <p:sp>
        <p:nvSpPr>
          <p:cNvPr id="3" name="Title 2"/>
          <p:cNvSpPr>
            <a:spLocks noGrp="1"/>
          </p:cNvSpPr>
          <p:nvPr>
            <p:ph type="title"/>
          </p:nvPr>
        </p:nvSpPr>
        <p:spPr/>
        <p:txBody>
          <a:bodyPr/>
          <a:lstStyle/>
          <a:p>
            <a:pPr>
              <a:defRPr/>
            </a:pPr>
            <a:r>
              <a:rPr lang="cy-GB" sz="2400" dirty="0" smtClean="0">
                <a:solidFill>
                  <a:prstClr val="black"/>
                </a:solidFill>
                <a:latin typeface="Times" pitchFamily="18" charset="0"/>
                <a:ea typeface="ＭＳ Ｐゴシック" pitchFamily="34" charset="-128"/>
                <a:cs typeface="+mn-cs"/>
              </a:rPr>
              <a:t>Cwestiynau a phrociau ar gyfer datrys problemau/cyd-feddwl parhaus / </a:t>
            </a:r>
            <a:r>
              <a:rPr lang="en-GB" sz="2400" dirty="0" smtClean="0">
                <a:solidFill>
                  <a:prstClr val="black"/>
                </a:solidFill>
                <a:latin typeface="Times" pitchFamily="18" charset="0"/>
                <a:ea typeface="ＭＳ Ｐゴシック" pitchFamily="34" charset="-128"/>
                <a:cs typeface="+mn-cs"/>
              </a:rPr>
              <a:t>Questions </a:t>
            </a:r>
            <a:r>
              <a:rPr lang="en-GB" sz="2400" dirty="0">
                <a:solidFill>
                  <a:prstClr val="black"/>
                </a:solidFill>
                <a:latin typeface="Times" pitchFamily="18" charset="0"/>
                <a:ea typeface="ＭＳ Ｐゴシック" pitchFamily="34" charset="-128"/>
                <a:cs typeface="+mn-cs"/>
              </a:rPr>
              <a:t>and prompts for problem solving/ sustained shared thinking.</a:t>
            </a:r>
            <a:endParaRPr lang="cy-GB" dirty="0"/>
          </a:p>
        </p:txBody>
      </p:sp>
      <p:sp>
        <p:nvSpPr>
          <p:cNvPr id="4" name="Content Placeholder 3"/>
          <p:cNvSpPr>
            <a:spLocks noGrp="1"/>
          </p:cNvSpPr>
          <p:nvPr>
            <p:ph sz="half" idx="1"/>
          </p:nvPr>
        </p:nvSpPr>
        <p:spPr>
          <a:xfrm>
            <a:off x="250825" y="1484313"/>
            <a:ext cx="4321175" cy="3989387"/>
          </a:xfrm>
        </p:spPr>
        <p:txBody>
          <a:bodyPr/>
          <a:lstStyle/>
          <a:p>
            <a:pPr marL="457200" indent="-457200">
              <a:spcBef>
                <a:spcPct val="0"/>
              </a:spcBef>
              <a:buFontTx/>
              <a:buAutoNum type="arabicPeriod"/>
              <a:defRPr/>
            </a:pPr>
            <a:r>
              <a:rPr lang="cy-GB" sz="2200" dirty="0" smtClean="0">
                <a:solidFill>
                  <a:prstClr val="black"/>
                </a:solidFill>
                <a:latin typeface="Times" pitchFamily="18" charset="0"/>
                <a:ea typeface="ＭＳ Ｐゴシック" pitchFamily="34" charset="-128"/>
              </a:rPr>
              <a:t>Tybed beth fyddai’n digwydd os …..?</a:t>
            </a:r>
          </a:p>
          <a:p>
            <a:pPr marL="457200" indent="-457200">
              <a:spcBef>
                <a:spcPct val="0"/>
              </a:spcBef>
              <a:buFontTx/>
              <a:buAutoNum type="arabicPeriod"/>
              <a:defRPr/>
            </a:pPr>
            <a:r>
              <a:rPr lang="cy-GB" sz="2200" dirty="0" smtClean="0">
                <a:solidFill>
                  <a:prstClr val="black"/>
                </a:solidFill>
                <a:latin typeface="Times" pitchFamily="18" charset="0"/>
                <a:ea typeface="ＭＳ Ｐゴシック" pitchFamily="34" charset="-128"/>
              </a:rPr>
              <a:t>Sut oeddet </a:t>
            </a:r>
            <a:r>
              <a:rPr lang="cy-GB" sz="2200" dirty="0" err="1" smtClean="0">
                <a:solidFill>
                  <a:prstClr val="black"/>
                </a:solidFill>
                <a:latin typeface="Times" pitchFamily="18" charset="0"/>
                <a:ea typeface="ＭＳ Ｐゴシック" pitchFamily="34" charset="-128"/>
              </a:rPr>
              <a:t>ti’n</a:t>
            </a:r>
            <a:r>
              <a:rPr lang="cy-GB" sz="2200" dirty="0" smtClean="0">
                <a:solidFill>
                  <a:prstClr val="black"/>
                </a:solidFill>
                <a:latin typeface="Times" pitchFamily="18" charset="0"/>
                <a:ea typeface="ＭＳ Ｐゴシック" pitchFamily="34" charset="-128"/>
              </a:rPr>
              <a:t> gwybod beth i’w wneud nesaf?</a:t>
            </a:r>
          </a:p>
          <a:p>
            <a:pPr marL="457200" indent="-457200">
              <a:spcBef>
                <a:spcPct val="0"/>
              </a:spcBef>
              <a:buFontTx/>
              <a:buAutoNum type="arabicPeriod"/>
              <a:defRPr/>
            </a:pPr>
            <a:r>
              <a:rPr lang="cy-GB" sz="2200" dirty="0" smtClean="0">
                <a:solidFill>
                  <a:prstClr val="black"/>
                </a:solidFill>
                <a:latin typeface="Times" pitchFamily="18" charset="0"/>
                <a:ea typeface="ＭＳ Ｐゴシック" pitchFamily="34" charset="-128"/>
              </a:rPr>
              <a:t>Wyt </a:t>
            </a:r>
            <a:r>
              <a:rPr lang="cy-GB" sz="2200" dirty="0" err="1" smtClean="0">
                <a:solidFill>
                  <a:prstClr val="black"/>
                </a:solidFill>
                <a:latin typeface="Times" pitchFamily="18" charset="0"/>
                <a:ea typeface="ＭＳ Ｐゴシック" pitchFamily="34" charset="-128"/>
              </a:rPr>
              <a:t>ti’n</a:t>
            </a:r>
            <a:r>
              <a:rPr lang="cy-GB" sz="2200" dirty="0" smtClean="0">
                <a:solidFill>
                  <a:prstClr val="black"/>
                </a:solidFill>
                <a:latin typeface="Times" pitchFamily="18" charset="0"/>
                <a:ea typeface="ＭＳ Ｐゴシック" pitchFamily="34" charset="-128"/>
              </a:rPr>
              <a:t> meddwl bydd hyn yn gweithio?</a:t>
            </a:r>
          </a:p>
          <a:p>
            <a:pPr marL="457200" indent="-457200">
              <a:spcBef>
                <a:spcPct val="0"/>
              </a:spcBef>
              <a:buFontTx/>
              <a:buAutoNum type="arabicPeriod"/>
              <a:defRPr/>
            </a:pPr>
            <a:r>
              <a:rPr lang="cy-GB" sz="2200" dirty="0" smtClean="0">
                <a:solidFill>
                  <a:prstClr val="black"/>
                </a:solidFill>
                <a:latin typeface="Times" pitchFamily="18" charset="0"/>
                <a:ea typeface="ＭＳ Ｐゴシック" pitchFamily="34" charset="-128"/>
              </a:rPr>
              <a:t>Beth allet ti roi cynnig arno nesaf?</a:t>
            </a:r>
          </a:p>
          <a:p>
            <a:pPr marL="457200" indent="-457200">
              <a:spcBef>
                <a:spcPct val="0"/>
              </a:spcBef>
              <a:buFontTx/>
              <a:buAutoNum type="arabicPeriod"/>
              <a:defRPr/>
            </a:pPr>
            <a:r>
              <a:rPr lang="cy-GB" sz="2200" dirty="0" smtClean="0">
                <a:solidFill>
                  <a:prstClr val="black"/>
                </a:solidFill>
                <a:latin typeface="Times" pitchFamily="18" charset="0"/>
                <a:ea typeface="ＭＳ Ｐゴシック" pitchFamily="34" charset="-128"/>
              </a:rPr>
              <a:t>Ystyria sut mae hyn yn cyd-fynd </a:t>
            </a:r>
            <a:r>
              <a:rPr lang="cy-GB" sz="2200" dirty="0" err="1" smtClean="0">
                <a:solidFill>
                  <a:prstClr val="black"/>
                </a:solidFill>
                <a:latin typeface="Times" pitchFamily="18" charset="0"/>
                <a:ea typeface="ＭＳ Ｐゴシック" pitchFamily="34" charset="-128"/>
              </a:rPr>
              <a:t>â’r</a:t>
            </a:r>
            <a:r>
              <a:rPr lang="cy-GB" sz="2200" dirty="0" smtClean="0">
                <a:solidFill>
                  <a:prstClr val="black"/>
                </a:solidFill>
                <a:latin typeface="Times" pitchFamily="18" charset="0"/>
                <a:ea typeface="ＭＳ Ｐゴシック" pitchFamily="34" charset="-128"/>
              </a:rPr>
              <a:t> cwricwlwm newydd a’r ‘Hyn sy’n bwysig’. Sut mae hyn yn wahanol i arfer cyfredol?</a:t>
            </a:r>
          </a:p>
          <a:p>
            <a:pPr>
              <a:defRPr/>
            </a:pPr>
            <a:endParaRPr lang="cy-GB" sz="2200" dirty="0"/>
          </a:p>
        </p:txBody>
      </p:sp>
      <p:sp>
        <p:nvSpPr>
          <p:cNvPr id="5" name="Content Placeholder 4"/>
          <p:cNvSpPr>
            <a:spLocks noGrp="1"/>
          </p:cNvSpPr>
          <p:nvPr>
            <p:ph sz="half" idx="2"/>
          </p:nvPr>
        </p:nvSpPr>
        <p:spPr>
          <a:xfrm>
            <a:off x="4648200" y="1600200"/>
            <a:ext cx="4038600" cy="3989388"/>
          </a:xfrm>
        </p:spPr>
        <p:txBody>
          <a:bodyPr/>
          <a:lstStyle/>
          <a:p>
            <a:pPr marL="457200" indent="-457200">
              <a:spcBef>
                <a:spcPct val="0"/>
              </a:spcBef>
              <a:buFontTx/>
              <a:buAutoNum type="arabicPeriod"/>
              <a:defRPr/>
            </a:pPr>
            <a:r>
              <a:rPr lang="en-GB" sz="2200" dirty="0">
                <a:solidFill>
                  <a:prstClr val="black"/>
                </a:solidFill>
                <a:latin typeface="Times" pitchFamily="18" charset="0"/>
                <a:ea typeface="ＭＳ Ｐゴシック" pitchFamily="34" charset="-128"/>
              </a:rPr>
              <a:t>I wonder what would happen if…..?</a:t>
            </a:r>
          </a:p>
          <a:p>
            <a:pPr marL="457200" indent="-457200">
              <a:spcBef>
                <a:spcPct val="0"/>
              </a:spcBef>
              <a:buFontTx/>
              <a:buAutoNum type="arabicPeriod"/>
              <a:defRPr/>
            </a:pPr>
            <a:r>
              <a:rPr lang="en-GB" sz="2200" dirty="0">
                <a:solidFill>
                  <a:prstClr val="black"/>
                </a:solidFill>
                <a:latin typeface="Times" pitchFamily="18" charset="0"/>
                <a:ea typeface="ＭＳ Ｐゴシック" pitchFamily="34" charset="-128"/>
              </a:rPr>
              <a:t>How did you know what to do next?</a:t>
            </a:r>
          </a:p>
          <a:p>
            <a:pPr marL="457200" indent="-457200">
              <a:spcBef>
                <a:spcPct val="0"/>
              </a:spcBef>
              <a:buFontTx/>
              <a:buAutoNum type="arabicPeriod"/>
              <a:defRPr/>
            </a:pPr>
            <a:r>
              <a:rPr lang="en-GB" sz="2200" dirty="0">
                <a:solidFill>
                  <a:prstClr val="black"/>
                </a:solidFill>
                <a:latin typeface="Times" pitchFamily="18" charset="0"/>
                <a:ea typeface="ＭＳ Ｐゴシック" pitchFamily="34" charset="-128"/>
              </a:rPr>
              <a:t>Do you think this will work?</a:t>
            </a:r>
          </a:p>
          <a:p>
            <a:pPr marL="457200" indent="-457200">
              <a:spcBef>
                <a:spcPct val="0"/>
              </a:spcBef>
              <a:buFontTx/>
              <a:buAutoNum type="arabicPeriod"/>
              <a:defRPr/>
            </a:pPr>
            <a:r>
              <a:rPr lang="en-GB" sz="2200" dirty="0">
                <a:solidFill>
                  <a:prstClr val="black"/>
                </a:solidFill>
                <a:latin typeface="Times" pitchFamily="18" charset="0"/>
                <a:ea typeface="ＭＳ Ｐゴシック" pitchFamily="34" charset="-128"/>
              </a:rPr>
              <a:t>What could you try next?</a:t>
            </a:r>
          </a:p>
          <a:p>
            <a:pPr marL="457200" indent="-457200">
              <a:spcBef>
                <a:spcPct val="0"/>
              </a:spcBef>
              <a:buFontTx/>
              <a:buAutoNum type="arabicPeriod"/>
              <a:defRPr/>
            </a:pPr>
            <a:r>
              <a:rPr lang="en-GB" sz="2200" dirty="0">
                <a:solidFill>
                  <a:prstClr val="black"/>
                </a:solidFill>
                <a:latin typeface="Times" pitchFamily="18" charset="0"/>
                <a:ea typeface="ＭＳ Ｐゴシック" pitchFamily="34" charset="-128"/>
              </a:rPr>
              <a:t>Consider how this aligns with the new curriculum and the ‘What matters’. How is this different from current practice?</a:t>
            </a:r>
          </a:p>
          <a:p>
            <a:pPr>
              <a:defRPr/>
            </a:pPr>
            <a:endParaRPr lang="cy-GB" dirty="0"/>
          </a:p>
        </p:txBody>
      </p:sp>
    </p:spTree>
    <p:extLst>
      <p:ext uri="{BB962C8B-B14F-4D97-AF65-F5344CB8AC3E}">
        <p14:creationId xmlns:p14="http://schemas.microsoft.com/office/powerpoint/2010/main" val="2575206303"/>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333375"/>
            <a:ext cx="8229600" cy="1143000"/>
          </a:xfrm>
        </p:spPr>
        <p:txBody>
          <a:bodyPr/>
          <a:lstStyle/>
          <a:p>
            <a:pPr>
              <a:defRPr/>
            </a:pPr>
            <a:r>
              <a:rPr lang="cy-GB" altLang="en-US" sz="2800" dirty="0">
                <a:solidFill>
                  <a:prstClr val="black"/>
                </a:solidFill>
                <a:ea typeface="ＭＳ Ｐゴシック" pitchFamily="34" charset="-128"/>
                <a:cs typeface="+mn-cs"/>
              </a:rPr>
              <a:t>Creadigrwydd a datblygiad mathemategol </a:t>
            </a:r>
            <a:r>
              <a:rPr lang="cy-GB" altLang="en-US" sz="2800" dirty="0" smtClean="0">
                <a:solidFill>
                  <a:prstClr val="black"/>
                </a:solidFill>
                <a:ea typeface="ＭＳ Ｐゴシック" pitchFamily="34" charset="-128"/>
                <a:cs typeface="+mn-cs"/>
              </a:rPr>
              <a:t/>
            </a:r>
            <a:br>
              <a:rPr lang="cy-GB" altLang="en-US" sz="2800" dirty="0" smtClean="0">
                <a:solidFill>
                  <a:prstClr val="black"/>
                </a:solidFill>
                <a:ea typeface="ＭＳ Ｐゴシック" pitchFamily="34" charset="-128"/>
                <a:cs typeface="+mn-cs"/>
              </a:rPr>
            </a:br>
            <a:r>
              <a:rPr lang="en-GB" altLang="en-US" sz="2800" dirty="0" smtClean="0">
                <a:solidFill>
                  <a:srgbClr val="000000"/>
                </a:solidFill>
                <a:ea typeface="ＭＳ Ｐゴシック" pitchFamily="34" charset="-128"/>
                <a:cs typeface="+mn-cs"/>
              </a:rPr>
              <a:t>Creativity </a:t>
            </a:r>
            <a:r>
              <a:rPr lang="en-GB" altLang="en-US" sz="2800" dirty="0">
                <a:solidFill>
                  <a:srgbClr val="000000"/>
                </a:solidFill>
                <a:ea typeface="ＭＳ Ｐゴシック" pitchFamily="34" charset="-128"/>
                <a:cs typeface="+mn-cs"/>
              </a:rPr>
              <a:t>and mathematical </a:t>
            </a:r>
            <a:r>
              <a:rPr lang="en-GB" altLang="en-US" sz="2800" dirty="0" smtClean="0">
                <a:solidFill>
                  <a:srgbClr val="000000"/>
                </a:solidFill>
                <a:ea typeface="ＭＳ Ｐゴシック" pitchFamily="34" charset="-128"/>
                <a:cs typeface="+mn-cs"/>
              </a:rPr>
              <a:t>development</a:t>
            </a:r>
            <a:endParaRPr lang="cy-GB" sz="2800" dirty="0"/>
          </a:p>
        </p:txBody>
      </p:sp>
      <p:sp>
        <p:nvSpPr>
          <p:cNvPr id="46083" name="Content Placeholder 4"/>
          <p:cNvSpPr>
            <a:spLocks noGrp="1"/>
          </p:cNvSpPr>
          <p:nvPr>
            <p:ph sz="half" idx="1"/>
          </p:nvPr>
        </p:nvSpPr>
        <p:spPr>
          <a:xfrm>
            <a:off x="457200" y="1600200"/>
            <a:ext cx="4259263" cy="3989388"/>
          </a:xfrm>
        </p:spPr>
        <p:txBody>
          <a:bodyPr/>
          <a:lstStyle/>
          <a:p>
            <a:r>
              <a:rPr lang="cy-GB" altLang="en-US" sz="2200" smtClean="0"/>
              <a:t>Deunyddiau ac adnoddau penagored</a:t>
            </a:r>
          </a:p>
          <a:p>
            <a:r>
              <a:rPr lang="cy-GB" altLang="en-US" sz="2200" smtClean="0"/>
              <a:t>Amser a lle</a:t>
            </a:r>
          </a:p>
          <a:p>
            <a:r>
              <a:rPr lang="cy-GB" altLang="en-US" sz="2200" smtClean="0"/>
              <a:t>Ailedrych ar strwythurau / modelau</a:t>
            </a:r>
          </a:p>
          <a:p>
            <a:r>
              <a:rPr lang="cy-GB" altLang="en-US" sz="2200" smtClean="0"/>
              <a:t>Defnydd o batrymau a digwyddiadau naturiol</a:t>
            </a:r>
          </a:p>
          <a:p>
            <a:r>
              <a:rPr lang="cy-GB" altLang="en-US" sz="2200" smtClean="0"/>
              <a:t>Amser i drafod syniadau i wneud cysylltiadau cryf rhwng gwrthrychau diriaethol, symbolau, iaith a lluniau</a:t>
            </a:r>
          </a:p>
          <a:p>
            <a:endParaRPr lang="cy-GB" altLang="en-US" smtClean="0"/>
          </a:p>
        </p:txBody>
      </p:sp>
      <p:sp>
        <p:nvSpPr>
          <p:cNvPr id="46084" name="Content Placeholder 5"/>
          <p:cNvSpPr>
            <a:spLocks noGrp="1"/>
          </p:cNvSpPr>
          <p:nvPr>
            <p:ph sz="half" idx="2"/>
          </p:nvPr>
        </p:nvSpPr>
        <p:spPr>
          <a:xfrm>
            <a:off x="4648200" y="1600200"/>
            <a:ext cx="4038600" cy="3989388"/>
          </a:xfrm>
        </p:spPr>
        <p:txBody>
          <a:bodyPr/>
          <a:lstStyle/>
          <a:p>
            <a:r>
              <a:rPr lang="en-GB" altLang="en-US" sz="2200" smtClean="0"/>
              <a:t>Open ended materials and resources</a:t>
            </a:r>
          </a:p>
          <a:p>
            <a:r>
              <a:rPr lang="en-GB" altLang="en-US" sz="2200" smtClean="0"/>
              <a:t>Time and space</a:t>
            </a:r>
          </a:p>
          <a:p>
            <a:r>
              <a:rPr lang="en-GB" altLang="en-US" sz="2200" smtClean="0"/>
              <a:t>Revisiting structures/models</a:t>
            </a:r>
          </a:p>
          <a:p>
            <a:r>
              <a:rPr lang="en-GB" altLang="en-US" sz="2200" smtClean="0"/>
              <a:t>Use of natural patterns and occurrences</a:t>
            </a:r>
          </a:p>
          <a:p>
            <a:r>
              <a:rPr lang="en-GB" altLang="en-US" sz="2200" smtClean="0"/>
              <a:t>Time to discuss ideas to make strong connections between concrete objects, symbols, language and pictures.</a:t>
            </a:r>
          </a:p>
          <a:p>
            <a:endParaRPr lang="cy-GB" altLang="en-US" smtClean="0"/>
          </a:p>
        </p:txBody>
      </p:sp>
    </p:spTree>
    <p:extLst>
      <p:ext uri="{BB962C8B-B14F-4D97-AF65-F5344CB8AC3E}">
        <p14:creationId xmlns:p14="http://schemas.microsoft.com/office/powerpoint/2010/main" val="1032636477"/>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04813"/>
            <a:ext cx="4814888" cy="481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1"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56200" y="1377950"/>
            <a:ext cx="3843338" cy="28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6054198"/>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05"/>
          <p:cNvSpPr txBox="1">
            <a:spLocks/>
          </p:cNvSpPr>
          <p:nvPr/>
        </p:nvSpPr>
        <p:spPr>
          <a:xfrm>
            <a:off x="685800" y="609600"/>
            <a:ext cx="7772400" cy="1143000"/>
          </a:xfrm>
          <a:prstGeom prst="rect">
            <a:avLst/>
          </a:prstGeom>
        </p:spPr>
        <p:txBody>
          <a:bodyPr>
            <a:normAutofit fontScale="97500" lnSpcReduction="1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defTabSz="768095">
              <a:defRPr sz="3696"/>
            </a:pPr>
            <a:r>
              <a:rPr lang="en-GB" sz="3696" dirty="0" err="1" smtClean="0"/>
              <a:t>Mathemateg</a:t>
            </a:r>
            <a:r>
              <a:rPr lang="en-GB" sz="3696" dirty="0" smtClean="0"/>
              <a:t> </a:t>
            </a:r>
            <a:r>
              <a:rPr lang="en-GB" sz="3696" dirty="0" err="1" smtClean="0"/>
              <a:t>Bwytadwy</a:t>
            </a:r>
            <a:endParaRPr lang="en-GB" sz="3696" dirty="0" smtClean="0"/>
          </a:p>
          <a:p>
            <a:pPr defTabSz="768095">
              <a:defRPr sz="3696">
                <a:solidFill>
                  <a:srgbClr val="0646FF"/>
                </a:solidFill>
              </a:defRPr>
            </a:pPr>
            <a:r>
              <a:rPr lang="en-GB" sz="3696" dirty="0" smtClean="0">
                <a:solidFill>
                  <a:srgbClr val="0646FF"/>
                </a:solidFill>
              </a:rPr>
              <a:t>Edible Maths/ Practical activity</a:t>
            </a:r>
            <a:endParaRPr lang="en-GB" sz="3696" dirty="0">
              <a:solidFill>
                <a:srgbClr val="0646FF"/>
              </a:solidFill>
            </a:endParaRPr>
          </a:p>
        </p:txBody>
      </p:sp>
      <p:sp>
        <p:nvSpPr>
          <p:cNvPr id="3" name="Shape 106"/>
          <p:cNvSpPr/>
          <p:nvPr/>
        </p:nvSpPr>
        <p:spPr>
          <a:xfrm>
            <a:off x="407988" y="1916113"/>
            <a:ext cx="4129087" cy="2378075"/>
          </a:xfrm>
          <a:prstGeom prst="rect">
            <a:avLst/>
          </a:prstGeom>
          <a:ln w="12700">
            <a:miter lim="400000"/>
          </a:ln>
          <a:extLst>
            <a:ext uri="{C572A759-6A51-4108-AA02-DFA0A04FC94B}"/>
          </a:extLst>
        </p:spPr>
        <p:txBody>
          <a:bodyPr wrap="none" lIns="45718" tIns="45718" rIns="45718" bIns="45718">
            <a:spAutoFit/>
          </a:bodyPr>
          <a:lstStyle/>
          <a:p>
            <a:pPr>
              <a:defRPr sz="3000"/>
            </a:pPr>
            <a:r>
              <a:rPr sz="3000" dirty="0">
                <a:latin typeface="+mj-lt"/>
              </a:rPr>
              <a:t>Beth </a:t>
            </a:r>
            <a:r>
              <a:rPr sz="3000" dirty="0" err="1">
                <a:latin typeface="+mj-lt"/>
              </a:rPr>
              <a:t>yw</a:t>
            </a:r>
            <a:r>
              <a:rPr sz="3000" dirty="0">
                <a:latin typeface="+mj-lt"/>
              </a:rPr>
              <a:t> e?</a:t>
            </a:r>
          </a:p>
          <a:p>
            <a:pPr>
              <a:defRPr sz="3000"/>
            </a:pPr>
            <a:endParaRPr sz="3000" dirty="0">
              <a:latin typeface="+mj-lt"/>
            </a:endParaRPr>
          </a:p>
          <a:p>
            <a:pPr>
              <a:defRPr sz="3000"/>
            </a:pPr>
            <a:r>
              <a:rPr sz="3000" dirty="0" err="1">
                <a:latin typeface="+mj-lt"/>
              </a:rPr>
              <a:t>Profiadau</a:t>
            </a:r>
            <a:r>
              <a:rPr sz="3000" dirty="0">
                <a:latin typeface="+mj-lt"/>
              </a:rPr>
              <a:t> </a:t>
            </a:r>
            <a:r>
              <a:rPr sz="3000" dirty="0" err="1">
                <a:latin typeface="+mj-lt"/>
              </a:rPr>
              <a:t>Synhwyraidd</a:t>
            </a:r>
            <a:endParaRPr sz="3000" dirty="0">
              <a:latin typeface="+mj-lt"/>
            </a:endParaRPr>
          </a:p>
          <a:p>
            <a:pPr>
              <a:defRPr sz="3000"/>
            </a:pPr>
            <a:endParaRPr sz="3000" dirty="0">
              <a:latin typeface="+mj-lt"/>
            </a:endParaRPr>
          </a:p>
          <a:p>
            <a:pPr>
              <a:defRPr sz="3000"/>
            </a:pPr>
            <a:r>
              <a:rPr sz="3000" dirty="0" err="1">
                <a:latin typeface="+mj-lt"/>
              </a:rPr>
              <a:t>Enghreifftiau</a:t>
            </a:r>
            <a:r>
              <a:rPr sz="3000" dirty="0">
                <a:latin typeface="+mj-lt"/>
              </a:rPr>
              <a:t>?</a:t>
            </a:r>
          </a:p>
        </p:txBody>
      </p:sp>
      <p:sp>
        <p:nvSpPr>
          <p:cNvPr id="4" name="Shape 107"/>
          <p:cNvSpPr/>
          <p:nvPr/>
        </p:nvSpPr>
        <p:spPr>
          <a:xfrm>
            <a:off x="5024438" y="1916113"/>
            <a:ext cx="3810000" cy="2378075"/>
          </a:xfrm>
          <a:prstGeom prst="rect">
            <a:avLst/>
          </a:prstGeom>
          <a:ln w="12700">
            <a:miter lim="400000"/>
          </a:ln>
          <a:extLst>
            <a:ext uri="{C572A759-6A51-4108-AA02-DFA0A04FC94B}"/>
          </a:extLst>
        </p:spPr>
        <p:txBody>
          <a:bodyPr wrap="none" lIns="45718" tIns="45718" rIns="45718" bIns="45718">
            <a:spAutoFit/>
          </a:bodyPr>
          <a:lstStyle/>
          <a:p>
            <a:pPr>
              <a:defRPr sz="3000">
                <a:solidFill>
                  <a:srgbClr val="083AC0"/>
                </a:solidFill>
              </a:defRPr>
            </a:pPr>
            <a:r>
              <a:rPr sz="3000" dirty="0">
                <a:solidFill>
                  <a:srgbClr val="083AC0"/>
                </a:solidFill>
                <a:latin typeface="+mj-lt"/>
              </a:rPr>
              <a:t>What is it?</a:t>
            </a:r>
          </a:p>
          <a:p>
            <a:pPr>
              <a:defRPr sz="3000">
                <a:solidFill>
                  <a:srgbClr val="083AC0"/>
                </a:solidFill>
              </a:defRPr>
            </a:pPr>
            <a:endParaRPr sz="3000" dirty="0">
              <a:solidFill>
                <a:srgbClr val="083AC0"/>
              </a:solidFill>
              <a:latin typeface="+mj-lt"/>
            </a:endParaRPr>
          </a:p>
          <a:p>
            <a:pPr>
              <a:defRPr sz="3000">
                <a:solidFill>
                  <a:srgbClr val="083AC0"/>
                </a:solidFill>
              </a:defRPr>
            </a:pPr>
            <a:r>
              <a:rPr sz="3000" dirty="0">
                <a:solidFill>
                  <a:srgbClr val="083AC0"/>
                </a:solidFill>
                <a:latin typeface="+mj-lt"/>
              </a:rPr>
              <a:t>Sensory Experiences</a:t>
            </a:r>
          </a:p>
          <a:p>
            <a:pPr>
              <a:defRPr sz="3000">
                <a:solidFill>
                  <a:srgbClr val="083AC0"/>
                </a:solidFill>
              </a:defRPr>
            </a:pPr>
            <a:endParaRPr sz="3000" dirty="0">
              <a:solidFill>
                <a:srgbClr val="083AC0"/>
              </a:solidFill>
              <a:latin typeface="+mj-lt"/>
            </a:endParaRPr>
          </a:p>
          <a:p>
            <a:pPr>
              <a:defRPr sz="3000">
                <a:solidFill>
                  <a:srgbClr val="083AC0"/>
                </a:solidFill>
              </a:defRPr>
            </a:pPr>
            <a:r>
              <a:rPr sz="3000" dirty="0">
                <a:solidFill>
                  <a:srgbClr val="083AC0"/>
                </a:solidFill>
                <a:latin typeface="+mj-lt"/>
              </a:rPr>
              <a:t>Examples?</a:t>
            </a:r>
          </a:p>
        </p:txBody>
      </p:sp>
    </p:spTree>
    <p:extLst>
      <p:ext uri="{BB962C8B-B14F-4D97-AF65-F5344CB8AC3E}">
        <p14:creationId xmlns:p14="http://schemas.microsoft.com/office/powerpoint/2010/main" val="2991437097"/>
      </p:ext>
    </p:extLst>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Screen Shot 2016-02-02 at 09.35.37.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0425" y="360363"/>
            <a:ext cx="7423150" cy="495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Tree>
    <p:extLst>
      <p:ext uri="{BB962C8B-B14F-4D97-AF65-F5344CB8AC3E}">
        <p14:creationId xmlns:p14="http://schemas.microsoft.com/office/powerpoint/2010/main" val="3626120209"/>
      </p:ext>
    </p:extLst>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Screen Shot 2016-02-02 at 09.41.09.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25638" y="180975"/>
            <a:ext cx="5292725" cy="531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Tree>
    <p:extLst>
      <p:ext uri="{BB962C8B-B14F-4D97-AF65-F5344CB8AC3E}">
        <p14:creationId xmlns:p14="http://schemas.microsoft.com/office/powerpoint/2010/main" val="3788272051"/>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cy-GB" altLang="en-US" sz="4000" smtClean="0"/>
              <a:t>Gweithgaredd</a:t>
            </a:r>
            <a:r>
              <a:rPr lang="cy-GB" altLang="en-US" smtClean="0"/>
              <a:t> coginio ymarferol.</a:t>
            </a:r>
          </a:p>
        </p:txBody>
      </p:sp>
      <p:sp>
        <p:nvSpPr>
          <p:cNvPr id="60419" name="TextBox 2"/>
          <p:cNvSpPr txBox="1">
            <a:spLocks noChangeArrowheads="1"/>
          </p:cNvSpPr>
          <p:nvPr/>
        </p:nvSpPr>
        <p:spPr bwMode="auto">
          <a:xfrm>
            <a:off x="179388" y="1268413"/>
            <a:ext cx="8713787" cy="538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cy-GB" altLang="en-US" sz="2400">
                <a:latin typeface="Times" panose="02020603050405020304" pitchFamily="18" charset="0"/>
              </a:rPr>
              <a:t>Gan ddefnyddio’r adnoddau sydd wedi’u darparu gwnewch pizza a chebab ffrwythau. Ystyriwch pa sgiliau mathemategol rydych chi’n eu defnyddio.</a:t>
            </a:r>
          </a:p>
          <a:p>
            <a:pPr>
              <a:spcBef>
                <a:spcPct val="0"/>
              </a:spcBef>
              <a:buFontTx/>
              <a:buNone/>
            </a:pPr>
            <a:r>
              <a:rPr lang="cy-GB" altLang="en-US" sz="2400">
                <a:latin typeface="Times" panose="02020603050405020304" pitchFamily="18" charset="0"/>
              </a:rPr>
              <a:t>Pa ddysgu arall sydd wedi digwydd?</a:t>
            </a:r>
          </a:p>
          <a:p>
            <a:pPr>
              <a:spcBef>
                <a:spcPct val="0"/>
              </a:spcBef>
              <a:buFontTx/>
              <a:buNone/>
            </a:pPr>
            <a:r>
              <a:rPr lang="cy-GB" altLang="en-US" sz="2400">
                <a:latin typeface="Times" panose="02020603050405020304" pitchFamily="18" charset="0"/>
              </a:rPr>
              <a:t>Pa ddamcaniaeth fyddai’n cefnogi’r dysgu sydd wedi digwydd?</a:t>
            </a:r>
          </a:p>
          <a:p>
            <a:pPr>
              <a:spcBef>
                <a:spcPct val="0"/>
              </a:spcBef>
              <a:buFontTx/>
              <a:buNone/>
            </a:pPr>
            <a:r>
              <a:rPr lang="cy-GB" altLang="en-US" sz="2400">
                <a:latin typeface="Times" panose="02020603050405020304" pitchFamily="18" charset="0"/>
              </a:rPr>
              <a:t>Cymharwch dasgau a wneir ar bapur a gweithgaredd ymarferol. Beth sy’n gwneud y mwyaf o synnwyr – pam?</a:t>
            </a:r>
          </a:p>
          <a:p>
            <a:pPr>
              <a:spcBef>
                <a:spcPct val="0"/>
              </a:spcBef>
              <a:buFontTx/>
              <a:buNone/>
            </a:pPr>
            <a:r>
              <a:rPr lang="cy-GB" altLang="en-US" sz="2400">
                <a:latin typeface="Times" panose="02020603050405020304" pitchFamily="18" charset="0"/>
              </a:rPr>
              <a:t>Ystyriwch y Cyfnod Sylfaen a’r  cwricwlwm newydd – sut maen nhw/sut byddan nhw’n cefnogi’r math hwn o ddysgu.</a:t>
            </a:r>
          </a:p>
          <a:p>
            <a:pPr>
              <a:spcBef>
                <a:spcPct val="0"/>
              </a:spcBef>
              <a:buFontTx/>
              <a:buNone/>
            </a:pPr>
            <a:endParaRPr lang="en-GB" altLang="en-US" sz="2400">
              <a:latin typeface="Times" panose="02020603050405020304" pitchFamily="18" charset="0"/>
            </a:endParaRPr>
          </a:p>
          <a:p>
            <a:pPr>
              <a:spcBef>
                <a:spcPct val="0"/>
              </a:spcBef>
              <a:buFontTx/>
              <a:buNone/>
            </a:pPr>
            <a:r>
              <a:rPr lang="cy-GB" altLang="en-US" sz="2400">
                <a:latin typeface="Times" panose="02020603050405020304" pitchFamily="18" charset="0"/>
              </a:rPr>
              <a:t>Pa syniadau eraill am fwyd sydd gennych a fyddai, yn eich barn chi, yn ennyn diddordeb plant mewn cysyniadau mathemategol?</a:t>
            </a:r>
          </a:p>
          <a:p>
            <a:pPr>
              <a:spcBef>
                <a:spcPct val="0"/>
              </a:spcBef>
              <a:buFontTx/>
              <a:buNone/>
            </a:pPr>
            <a:endParaRPr lang="cy-GB" altLang="en-US" sz="2400">
              <a:latin typeface="Times" panose="02020603050405020304" pitchFamily="18" charset="0"/>
            </a:endParaRPr>
          </a:p>
          <a:p>
            <a:pPr>
              <a:spcBef>
                <a:spcPct val="0"/>
              </a:spcBef>
              <a:buFontTx/>
              <a:buNone/>
            </a:pPr>
            <a:endParaRPr lang="cy-GB" altLang="en-US" sz="1600">
              <a:latin typeface="Times" panose="02020603050405020304" pitchFamily="18" charset="0"/>
            </a:endParaRPr>
          </a:p>
          <a:p>
            <a:pPr>
              <a:spcBef>
                <a:spcPct val="0"/>
              </a:spcBef>
              <a:buFontTx/>
              <a:buNone/>
            </a:pPr>
            <a:endParaRPr lang="en-GB" altLang="en-US" sz="1600">
              <a:latin typeface="Times" panose="02020603050405020304" pitchFamily="18" charset="0"/>
            </a:endParaRPr>
          </a:p>
        </p:txBody>
      </p:sp>
    </p:spTree>
    <p:extLst>
      <p:ext uri="{BB962C8B-B14F-4D97-AF65-F5344CB8AC3E}">
        <p14:creationId xmlns:p14="http://schemas.microsoft.com/office/powerpoint/2010/main" val="17488485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r>
              <a:rPr lang="en-GB" altLang="en-US" smtClean="0"/>
              <a:t>Practical cooking activity.</a:t>
            </a:r>
          </a:p>
        </p:txBody>
      </p:sp>
      <p:sp>
        <p:nvSpPr>
          <p:cNvPr id="62467" name="TextBox 2"/>
          <p:cNvSpPr txBox="1">
            <a:spLocks noChangeArrowheads="1"/>
          </p:cNvSpPr>
          <p:nvPr/>
        </p:nvSpPr>
        <p:spPr bwMode="auto">
          <a:xfrm>
            <a:off x="179388" y="1268413"/>
            <a:ext cx="8713787" cy="526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solidFill>
                  <a:srgbClr val="000000"/>
                </a:solidFill>
                <a:latin typeface="Times" panose="02020603050405020304" pitchFamily="18" charset="0"/>
              </a:rPr>
              <a:t>Using the resources provided make both a pizza and a fruit kebab, consider what maths skills you </a:t>
            </a:r>
          </a:p>
          <a:p>
            <a:pPr>
              <a:spcBef>
                <a:spcPct val="0"/>
              </a:spcBef>
              <a:buFontTx/>
              <a:buNone/>
            </a:pPr>
            <a:r>
              <a:rPr lang="en-GB" altLang="en-US" sz="2400">
                <a:solidFill>
                  <a:srgbClr val="000000"/>
                </a:solidFill>
                <a:latin typeface="Times" panose="02020603050405020304" pitchFamily="18" charset="0"/>
              </a:rPr>
              <a:t>are using? </a:t>
            </a:r>
          </a:p>
          <a:p>
            <a:pPr>
              <a:spcBef>
                <a:spcPct val="0"/>
              </a:spcBef>
              <a:buFontTx/>
              <a:buNone/>
            </a:pPr>
            <a:r>
              <a:rPr lang="en-GB" altLang="en-US" sz="2400">
                <a:solidFill>
                  <a:srgbClr val="000000"/>
                </a:solidFill>
                <a:latin typeface="Times" panose="02020603050405020304" pitchFamily="18" charset="0"/>
              </a:rPr>
              <a:t>What other learning has taken place?</a:t>
            </a:r>
          </a:p>
          <a:p>
            <a:pPr>
              <a:spcBef>
                <a:spcPct val="0"/>
              </a:spcBef>
              <a:buFontTx/>
              <a:buNone/>
            </a:pPr>
            <a:r>
              <a:rPr lang="en-GB" altLang="en-US" sz="2400">
                <a:solidFill>
                  <a:srgbClr val="000000"/>
                </a:solidFill>
                <a:latin typeface="Times" panose="02020603050405020304" pitchFamily="18" charset="0"/>
              </a:rPr>
              <a:t>What theory would support the learning that has taken place?</a:t>
            </a:r>
          </a:p>
          <a:p>
            <a:pPr>
              <a:spcBef>
                <a:spcPct val="0"/>
              </a:spcBef>
              <a:buFontTx/>
              <a:buNone/>
            </a:pPr>
            <a:r>
              <a:rPr lang="en-GB" altLang="en-US" sz="2400">
                <a:solidFill>
                  <a:srgbClr val="000000"/>
                </a:solidFill>
                <a:latin typeface="Times" panose="02020603050405020304" pitchFamily="18" charset="0"/>
              </a:rPr>
              <a:t>Compare paper based tasks and practical activity, which make</a:t>
            </a:r>
          </a:p>
          <a:p>
            <a:pPr>
              <a:spcBef>
                <a:spcPct val="0"/>
              </a:spcBef>
              <a:buFontTx/>
              <a:buNone/>
            </a:pPr>
            <a:r>
              <a:rPr lang="en-GB" altLang="en-US" sz="2400">
                <a:solidFill>
                  <a:srgbClr val="000000"/>
                </a:solidFill>
                <a:latin typeface="Times" panose="02020603050405020304" pitchFamily="18" charset="0"/>
              </a:rPr>
              <a:t>More sense – why? </a:t>
            </a:r>
          </a:p>
          <a:p>
            <a:pPr>
              <a:spcBef>
                <a:spcPct val="0"/>
              </a:spcBef>
              <a:buFontTx/>
              <a:buNone/>
            </a:pPr>
            <a:r>
              <a:rPr lang="en-GB" altLang="en-US" sz="2400">
                <a:solidFill>
                  <a:srgbClr val="000000"/>
                </a:solidFill>
                <a:latin typeface="Times" panose="02020603050405020304" pitchFamily="18" charset="0"/>
              </a:rPr>
              <a:t>Consider both the Foundation Phase and the New curriculum – how do/would they support this type of learning.</a:t>
            </a:r>
          </a:p>
          <a:p>
            <a:pPr>
              <a:spcBef>
                <a:spcPct val="0"/>
              </a:spcBef>
              <a:buFontTx/>
              <a:buNone/>
            </a:pPr>
            <a:endParaRPr lang="en-GB" altLang="en-US" sz="2400">
              <a:solidFill>
                <a:srgbClr val="000000"/>
              </a:solidFill>
              <a:latin typeface="Times" panose="02020603050405020304" pitchFamily="18" charset="0"/>
            </a:endParaRPr>
          </a:p>
          <a:p>
            <a:pPr>
              <a:spcBef>
                <a:spcPct val="0"/>
              </a:spcBef>
              <a:buFontTx/>
              <a:buNone/>
            </a:pPr>
            <a:r>
              <a:rPr lang="en-GB" altLang="en-US" sz="2400">
                <a:solidFill>
                  <a:srgbClr val="000000"/>
                </a:solidFill>
                <a:latin typeface="Times" panose="02020603050405020304" pitchFamily="18" charset="0"/>
              </a:rPr>
              <a:t>What other food ideas do you have that you think would engage children in mathematical concepts.</a:t>
            </a:r>
          </a:p>
          <a:p>
            <a:pPr>
              <a:spcBef>
                <a:spcPct val="0"/>
              </a:spcBef>
              <a:buFontTx/>
              <a:buNone/>
            </a:pPr>
            <a:endParaRPr lang="en-GB" altLang="en-US" sz="2400">
              <a:solidFill>
                <a:srgbClr val="000000"/>
              </a:solidFill>
              <a:latin typeface="Times" panose="02020603050405020304" pitchFamily="18" charset="0"/>
            </a:endParaRPr>
          </a:p>
          <a:p>
            <a:pPr>
              <a:spcBef>
                <a:spcPct val="0"/>
              </a:spcBef>
              <a:buFontTx/>
              <a:buNone/>
            </a:pPr>
            <a:endParaRPr lang="en-GB" altLang="en-US" sz="2400">
              <a:solidFill>
                <a:srgbClr val="000000"/>
              </a:solidFill>
              <a:latin typeface="Times" panose="02020603050405020304" pitchFamily="18" charset="0"/>
            </a:endParaRPr>
          </a:p>
        </p:txBody>
      </p:sp>
    </p:spTree>
    <p:extLst>
      <p:ext uri="{BB962C8B-B14F-4D97-AF65-F5344CB8AC3E}">
        <p14:creationId xmlns:p14="http://schemas.microsoft.com/office/powerpoint/2010/main" val="12429993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asted-image.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5275" y="247650"/>
            <a:ext cx="3370263" cy="223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66563" name="pasted-image.jpe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51400" y="350838"/>
            <a:ext cx="30480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66564" name="pasted-image.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2438" y="2894013"/>
            <a:ext cx="3365500" cy="223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66565" name="pasted-image.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35563" y="2733675"/>
            <a:ext cx="2478087" cy="255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Tree>
    <p:extLst>
      <p:ext uri="{BB962C8B-B14F-4D97-AF65-F5344CB8AC3E}">
        <p14:creationId xmlns:p14="http://schemas.microsoft.com/office/powerpoint/2010/main" val="3538492903"/>
      </p:ext>
    </p:extLst>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28"/>
          <p:cNvSpPr txBox="1">
            <a:spLocks/>
          </p:cNvSpPr>
          <p:nvPr/>
        </p:nvSpPr>
        <p:spPr>
          <a:xfrm>
            <a:off x="685800" y="222250"/>
            <a:ext cx="7772400" cy="1143000"/>
          </a:xfrm>
          <a:prstGeom prst="rect">
            <a:avLst/>
          </a:prstGeom>
        </p:spPr>
        <p:txBody>
          <a:bodyPr>
            <a:normAutofit fontScale="97500" lnSpcReduction="1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defTabSz="768095">
              <a:defRPr sz="3696"/>
            </a:pPr>
            <a:r>
              <a:rPr lang="en-GB" sz="3696" smtClean="0"/>
              <a:t>Patrymau</a:t>
            </a:r>
          </a:p>
          <a:p>
            <a:pPr defTabSz="768095">
              <a:defRPr sz="3696">
                <a:solidFill>
                  <a:srgbClr val="0645FC"/>
                </a:solidFill>
              </a:defRPr>
            </a:pPr>
            <a:r>
              <a:rPr lang="en-GB" sz="3696" smtClean="0">
                <a:solidFill>
                  <a:srgbClr val="0645FC"/>
                </a:solidFill>
              </a:rPr>
              <a:t>Patterns</a:t>
            </a:r>
            <a:endParaRPr lang="en-GB" sz="3696" dirty="0">
              <a:solidFill>
                <a:srgbClr val="0645FC"/>
              </a:solidFill>
            </a:endParaRPr>
          </a:p>
        </p:txBody>
      </p:sp>
      <p:sp>
        <p:nvSpPr>
          <p:cNvPr id="64515" name="Shape 129"/>
          <p:cNvSpPr>
            <a:spLocks noChangeArrowheads="1"/>
          </p:cNvSpPr>
          <p:nvPr/>
        </p:nvSpPr>
        <p:spPr bwMode="auto">
          <a:xfrm>
            <a:off x="1023938" y="1612900"/>
            <a:ext cx="7096125"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8" tIns="45718" rIns="45718" bIns="45718">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2700">
                <a:latin typeface="Times" panose="02020603050405020304" pitchFamily="18" charset="0"/>
              </a:rPr>
              <a:t>‘Patterns are such an important part of mathematics that some educators even claim that mathematics is the science of patterns and that mathematical problem solving is an endeavour involving the uncovering, exploring, analyzing, and understanding of mathematical patterns.’</a:t>
            </a:r>
          </a:p>
        </p:txBody>
      </p:sp>
      <p:sp>
        <p:nvSpPr>
          <p:cNvPr id="64516" name="Shape 130"/>
          <p:cNvSpPr>
            <a:spLocks noChangeArrowheads="1"/>
          </p:cNvSpPr>
          <p:nvPr/>
        </p:nvSpPr>
        <p:spPr bwMode="auto">
          <a:xfrm>
            <a:off x="5124450" y="4570413"/>
            <a:ext cx="2589213"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wrap="none" lIns="45718" tIns="45718" rIns="45718" bIns="45718">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2300">
                <a:latin typeface="Times" panose="02020603050405020304" pitchFamily="18" charset="0"/>
              </a:rPr>
              <a:t>(Schiro, 2004: 193)</a:t>
            </a:r>
          </a:p>
        </p:txBody>
      </p:sp>
    </p:spTree>
    <p:extLst>
      <p:ext uri="{BB962C8B-B14F-4D97-AF65-F5344CB8AC3E}">
        <p14:creationId xmlns:p14="http://schemas.microsoft.com/office/powerpoint/2010/main" val="203538276"/>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hape 145"/>
          <p:cNvSpPr>
            <a:spLocks noGrp="1"/>
          </p:cNvSpPr>
          <p:nvPr>
            <p:ph type="title" idx="4294967295"/>
          </p:nvPr>
        </p:nvSpPr>
        <p:spPr/>
        <p:txBody>
          <a:bodyPr/>
          <a:lstStyle/>
          <a:p>
            <a:pPr defTabSz="785813"/>
            <a:r>
              <a:rPr lang="en-US" altLang="en-US" sz="3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Cyfeiriadau</a:t>
            </a:r>
            <a:br>
              <a:rPr lang="en-US" altLang="en-US" sz="3400" smtClean="0">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br>
            <a:r>
              <a:rPr lang="en-US" altLang="en-US" sz="3400" smtClean="0">
                <a:solidFill>
                  <a:srgbClr val="0000FF"/>
                </a:solidFill>
                <a:latin typeface="Lucida Sans" panose="020B0602030504020204" pitchFamily="34" charset="0"/>
                <a:ea typeface="Lucida Sans" panose="020B0602030504020204" pitchFamily="34" charset="0"/>
                <a:cs typeface="Lucida Sans" panose="020B0602030504020204" pitchFamily="34" charset="0"/>
                <a:sym typeface="Lucida Sans" panose="020B0602030504020204" pitchFamily="34" charset="0"/>
              </a:rPr>
              <a:t>References</a:t>
            </a:r>
          </a:p>
        </p:txBody>
      </p:sp>
      <p:sp>
        <p:nvSpPr>
          <p:cNvPr id="68611" name="Shape 146"/>
          <p:cNvSpPr>
            <a:spLocks noGrp="1"/>
          </p:cNvSpPr>
          <p:nvPr>
            <p:ph type="body" idx="4294967295"/>
          </p:nvPr>
        </p:nvSpPr>
        <p:spPr/>
        <p:txBody>
          <a:bodyPr/>
          <a:lstStyle/>
          <a:p>
            <a:pPr>
              <a:lnSpc>
                <a:spcPct val="80000"/>
              </a:lnSpc>
              <a:spcBef>
                <a:spcPts val="300"/>
              </a:spcBef>
            </a:pPr>
            <a:r>
              <a:rPr lang="en-US" altLang="en-US" sz="1600" smtClean="0">
                <a:ea typeface="Myriad Pro"/>
                <a:cs typeface="Myriad Pro"/>
                <a:sym typeface="Myriad Pro"/>
              </a:rPr>
              <a:t>Clements, D. H. and Sarama, J. (2014) </a:t>
            </a:r>
            <a:r>
              <a:rPr lang="en-US" altLang="en-US" sz="1600" i="1" smtClean="0">
                <a:ea typeface="Myriad Pro"/>
                <a:cs typeface="Myriad Pro"/>
                <a:sym typeface="Myriad Pro"/>
              </a:rPr>
              <a:t>Learning and Teaching Early Math: The Learning Trajectories Approach. </a:t>
            </a:r>
            <a:r>
              <a:rPr lang="en-US" altLang="en-US" sz="1600" smtClean="0">
                <a:ea typeface="Myriad Pro"/>
                <a:cs typeface="Myriad Pro"/>
                <a:sym typeface="Myriad Pro"/>
              </a:rPr>
              <a:t>New York: Routlege.</a:t>
            </a:r>
          </a:p>
          <a:p>
            <a:pPr>
              <a:lnSpc>
                <a:spcPct val="80000"/>
              </a:lnSpc>
              <a:spcBef>
                <a:spcPts val="300"/>
              </a:spcBef>
            </a:pPr>
            <a:endParaRPr lang="en-US" altLang="en-US" sz="1600" smtClean="0">
              <a:ea typeface="Myriad Pro"/>
              <a:cs typeface="Myriad Pro"/>
              <a:sym typeface="Myriad Pro"/>
            </a:endParaRPr>
          </a:p>
          <a:p>
            <a:pPr>
              <a:lnSpc>
                <a:spcPct val="80000"/>
              </a:lnSpc>
              <a:spcBef>
                <a:spcPts val="300"/>
              </a:spcBef>
            </a:pPr>
            <a:r>
              <a:rPr lang="en-US" altLang="en-US" sz="1600" smtClean="0">
                <a:ea typeface="Myriad Pro"/>
                <a:cs typeface="Myriad Pro"/>
                <a:sym typeface="Myriad Pro"/>
              </a:rPr>
              <a:t>Schiro, M. S. (2004) </a:t>
            </a:r>
            <a:r>
              <a:rPr lang="en-US" altLang="en-US" sz="1600" i="1" smtClean="0">
                <a:ea typeface="Myriad Pro"/>
                <a:cs typeface="Myriad Pro"/>
                <a:sym typeface="Myriad Pro"/>
              </a:rPr>
              <a:t>Oral Storytelling and Teaching Mathematics: Pedagogical and Multicultural Perspectives. </a:t>
            </a:r>
            <a:r>
              <a:rPr lang="en-US" altLang="en-US" sz="1600" smtClean="0">
                <a:ea typeface="Myriad Pro"/>
                <a:cs typeface="Myriad Pro"/>
                <a:sym typeface="Myriad Pro"/>
              </a:rPr>
              <a:t>California: Sage Publications.</a:t>
            </a:r>
          </a:p>
          <a:p>
            <a:pPr>
              <a:lnSpc>
                <a:spcPct val="80000"/>
              </a:lnSpc>
              <a:spcBef>
                <a:spcPts val="300"/>
              </a:spcBef>
            </a:pPr>
            <a:endParaRPr lang="en-US" altLang="en-US" sz="1600" smtClean="0">
              <a:ea typeface="Myriad Pro"/>
              <a:cs typeface="Myriad Pro"/>
              <a:sym typeface="Myriad Pro"/>
            </a:endParaRPr>
          </a:p>
          <a:p>
            <a:pPr>
              <a:lnSpc>
                <a:spcPct val="80000"/>
              </a:lnSpc>
              <a:spcBef>
                <a:spcPts val="300"/>
              </a:spcBef>
            </a:pPr>
            <a:r>
              <a:rPr lang="en-US" altLang="en-US" sz="1600" smtClean="0">
                <a:ea typeface="Myriad Pro"/>
                <a:cs typeface="Myriad Pro"/>
                <a:sym typeface="Myriad Pro"/>
              </a:rPr>
              <a:t>Tucker, K. (2014) </a:t>
            </a:r>
            <a:r>
              <a:rPr lang="en-US" altLang="en-US" sz="1600" i="1" smtClean="0">
                <a:ea typeface="Myriad Pro"/>
                <a:cs typeface="Myriad Pro"/>
                <a:sym typeface="Myriad Pro"/>
              </a:rPr>
              <a:t>Mathematics Through Play in the Early Years. </a:t>
            </a:r>
            <a:r>
              <a:rPr lang="en-US" altLang="en-US" sz="1600" smtClean="0">
                <a:ea typeface="Myriad Pro"/>
                <a:cs typeface="Myriad Pro"/>
                <a:sym typeface="Myriad Pro"/>
              </a:rPr>
              <a:t>3</a:t>
            </a:r>
            <a:r>
              <a:rPr lang="en-US" altLang="en-US" sz="1600" baseline="30000" smtClean="0">
                <a:ea typeface="Myriad Pro"/>
                <a:cs typeface="Myriad Pro"/>
                <a:sym typeface="Myriad Pro"/>
              </a:rPr>
              <a:t>rd</a:t>
            </a:r>
            <a:r>
              <a:rPr lang="en-US" altLang="en-US" sz="1600" smtClean="0">
                <a:ea typeface="Myriad Pro"/>
                <a:cs typeface="Myriad Pro"/>
                <a:sym typeface="Myriad Pro"/>
              </a:rPr>
              <a:t> edn. London: Sage.</a:t>
            </a:r>
            <a:endParaRPr lang="en-US" altLang="en-US" sz="1600" i="1" smtClean="0">
              <a:ea typeface="Myriad Pro"/>
              <a:cs typeface="Myriad Pro"/>
              <a:sym typeface="Myriad Pro"/>
            </a:endParaRPr>
          </a:p>
        </p:txBody>
      </p:sp>
    </p:spTree>
    <p:extLst>
      <p:ext uri="{BB962C8B-B14F-4D97-AF65-F5344CB8AC3E}">
        <p14:creationId xmlns:p14="http://schemas.microsoft.com/office/powerpoint/2010/main" val="2084255811"/>
      </p:ext>
    </p:extLst>
  </p:cSld>
  <p:clrMapOvr>
    <a:masterClrMapping/>
  </p:clrMapOvr>
  <p:transition spd="slow"/>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875</TotalTime>
  <Words>4577</Words>
  <Application>Microsoft Office PowerPoint</Application>
  <PresentationFormat>On-screen Show (4:3)</PresentationFormat>
  <Paragraphs>532</Paragraphs>
  <Slides>43</Slides>
  <Notes>37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43</vt:i4>
      </vt:variant>
    </vt:vector>
  </HeadingPairs>
  <TitlesOfParts>
    <vt:vector size="51" baseType="lpstr">
      <vt:lpstr>ＭＳ Ｐゴシック</vt:lpstr>
      <vt:lpstr>Arial</vt:lpstr>
      <vt:lpstr>Calibri</vt:lpstr>
      <vt:lpstr>Lucida Sans</vt:lpstr>
      <vt:lpstr>Myriad Pro</vt:lpstr>
      <vt:lpstr>Times</vt:lpstr>
      <vt:lpstr>20140311PresentationUWTSDTemplate</vt:lpstr>
      <vt:lpstr>1_20140311PresentationUWTSDTemplate</vt:lpstr>
      <vt:lpstr> EAEE4005/C EAEE4010/C Y mathemategydd ifanc: archwilio a datrys problemau The young mathematician: exploration and problem solving </vt:lpstr>
      <vt:lpstr>Tîm y modwl The module team</vt:lpstr>
      <vt:lpstr> Amcan y modwl Aim of module </vt:lpstr>
      <vt:lpstr> Deilliannau dysgu Learning outcomes </vt:lpstr>
      <vt:lpstr> Cynnwys y modwl Module content</vt:lpstr>
      <vt:lpstr> Yr asesiad               The assessment</vt:lpstr>
      <vt:lpstr> Meini prawf Marking criteria</vt:lpstr>
      <vt:lpstr>Sgiliau Cyflogadwyedd Employability skills</vt:lpstr>
      <vt:lpstr>Meini Prawf NOS  NOS Criteria</vt:lpstr>
      <vt:lpstr>Pedagogy in the Foundation Phase</vt:lpstr>
      <vt:lpstr> Pedagogaeth Y Cyfnod Sylfaen Foundation Phase Pedagogy</vt:lpstr>
      <vt:lpstr>Amgylcheddau dysgu Learning environments</vt:lpstr>
      <vt:lpstr>Chwarae blociau Block play (Community Playthings, 2016)</vt:lpstr>
      <vt:lpstr>Gweithgaredd Ymarferol yn yr Awyr Agored Outside Practical activity</vt:lpstr>
      <vt:lpstr> Tasg grŵp   Group task </vt:lpstr>
      <vt:lpstr>Tasg – Gwyliwch y clipiau canlynol Task – Watch the following clips</vt:lpstr>
      <vt:lpstr>Tasg annibynnol Independent task</vt:lpstr>
      <vt:lpstr>Darllen pellach Further reading</vt:lpstr>
      <vt:lpstr> Cyfeiriadau References</vt:lpstr>
      <vt:lpstr>Lecture 2                            Cynnwys  Content</vt:lpstr>
      <vt:lpstr>PowerPoint Presentation</vt:lpstr>
      <vt:lpstr>PowerPoint Presentation</vt:lpstr>
      <vt:lpstr>PowerPoint Presentation</vt:lpstr>
      <vt:lpstr>Damcaniaethau chwarae a’u dylanwadau ar fathemateg.</vt:lpstr>
      <vt:lpstr>Theories of play and their influences upon mathematics.</vt:lpstr>
      <vt:lpstr>Damcaniaethau chwarae a’u dylanwadau ar fathemateg.</vt:lpstr>
      <vt:lpstr>Theories of play and their influences upon mathematics</vt:lpstr>
      <vt:lpstr>PowerPoint Presentation</vt:lpstr>
      <vt:lpstr>PowerPoint Presentation</vt:lpstr>
      <vt:lpstr>PowerPoint Presentation</vt:lpstr>
      <vt:lpstr>Chwarae a datrys problemau Play and problem solving</vt:lpstr>
      <vt:lpstr>Chwarae a datrys problemau Play and problem solving</vt:lpstr>
      <vt:lpstr>Cwestiynau a phrociau ar gyfer datrys problemau/cyd-feddwl parhaus / Questions and prompts for problem solving/ sustained shared thinking.</vt:lpstr>
      <vt:lpstr>Creadigrwydd a datblygiad mathemategol  Creativity and mathematical development</vt:lpstr>
      <vt:lpstr>PowerPoint Presentation</vt:lpstr>
      <vt:lpstr>PowerPoint Presentation</vt:lpstr>
      <vt:lpstr>PowerPoint Presentation</vt:lpstr>
      <vt:lpstr>PowerPoint Presentation</vt:lpstr>
      <vt:lpstr>Gweithgaredd coginio ymarferol.</vt:lpstr>
      <vt:lpstr>Practical cooking activity.</vt:lpstr>
      <vt:lpstr>PowerPoint Presentation</vt:lpstr>
      <vt:lpstr>PowerPoint Presentation</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Dawn Jones</cp:lastModifiedBy>
  <cp:revision>56</cp:revision>
  <dcterms:created xsi:type="dcterms:W3CDTF">2015-04-14T15:21:28Z</dcterms:created>
  <dcterms:modified xsi:type="dcterms:W3CDTF">2021-01-06T14:57:08Z</dcterms:modified>
</cp:coreProperties>
</file>