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</p:sldIdLst>
  <p:sldSz cx="12192000" cy="6858000"/>
  <p:notesSz cx="6858000" cy="9144000"/>
  <p:defaultTextStyle>
    <a:defPPr lvl="0">
      <a:defRPr lang="en-US"/>
    </a:defPPr>
    <a:lvl1pPr marL="0" lv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lvl="1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lvl="2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lvl="3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lvl="4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lvl="5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lvl="6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lvl="7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lvl="8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3" d="100"/>
          <a:sy n="73" d="100"/>
        </p:scale>
        <p:origin x="594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16" name="Picture 15" descr="HD-PanelTitle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20" name="Picture 19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51191AB3-EC83-49B4-98B7-F4636C2B537D}" type="datetimeFigureOut">
              <a:rPr lang="en-AU" smtClean="0"/>
              <a:t>10/12/2019</a:t>
            </a:fld>
            <a:endParaRPr lang="en-A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A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8051A06A-046A-49D5-B6A1-C1049685258F}" type="slidenum">
              <a:rPr lang="en-AU" smtClean="0"/>
              <a:t>‹#›</a:t>
            </a:fld>
            <a:endParaRPr lang="en-AU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8065242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191AB3-EC83-49B4-98B7-F4636C2B537D}" type="datetimeFigureOut">
              <a:rPr lang="en-AU" smtClean="0"/>
              <a:t>10/12/2019</a:t>
            </a:fld>
            <a:endParaRPr lang="en-A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A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51A06A-046A-49D5-B6A1-C1049685258F}" type="slidenum">
              <a:rPr lang="en-AU" smtClean="0"/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41895669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191AB3-EC83-49B4-98B7-F4636C2B537D}" type="datetimeFigureOut">
              <a:rPr lang="en-AU" smtClean="0"/>
              <a:t>10/12/2019</a:t>
            </a:fld>
            <a:endParaRPr lang="en-A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A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51A06A-046A-49D5-B6A1-C1049685258F}" type="slidenum">
              <a:rPr lang="en-AU" smtClean="0"/>
              <a:t>‹#›</a:t>
            </a:fld>
            <a:endParaRPr lang="en-AU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1089401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191AB3-EC83-49B4-98B7-F4636C2B537D}" type="datetimeFigureOut">
              <a:rPr lang="en-AU" smtClean="0"/>
              <a:t>10/12/2019</a:t>
            </a:fld>
            <a:endParaRPr lang="en-AU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AU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51A06A-046A-49D5-B6A1-C1049685258F}" type="slidenum">
              <a:rPr lang="en-AU" smtClean="0"/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112766200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191AB3-EC83-49B4-98B7-F4636C2B537D}" type="datetimeFigureOut">
              <a:rPr lang="en-AU" smtClean="0"/>
              <a:t>10/12/2019</a:t>
            </a:fld>
            <a:endParaRPr lang="en-AU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AU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51A06A-046A-49D5-B6A1-C1049685258F}" type="slidenum">
              <a:rPr lang="en-AU" smtClean="0"/>
              <a:t>‹#›</a:t>
            </a:fld>
            <a:endParaRPr lang="en-AU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784956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191AB3-EC83-49B4-98B7-F4636C2B537D}" type="datetimeFigureOut">
              <a:rPr lang="en-AU" smtClean="0"/>
              <a:t>10/12/2019</a:t>
            </a:fld>
            <a:endParaRPr lang="en-AU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AU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51A06A-046A-49D5-B6A1-C1049685258F}" type="slidenum">
              <a:rPr lang="en-AU" smtClean="0"/>
              <a:t>‹#›</a:t>
            </a:fld>
            <a:endParaRPr lang="en-AU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8221282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191AB3-EC83-49B4-98B7-F4636C2B537D}" type="datetimeFigureOut">
              <a:rPr lang="en-AU" smtClean="0"/>
              <a:t>10/12/2019</a:t>
            </a:fld>
            <a:endParaRPr lang="en-AU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AU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51A06A-046A-49D5-B6A1-C1049685258F}" type="slidenum">
              <a:rPr lang="en-AU" smtClean="0"/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316462360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191AB3-EC83-49B4-98B7-F4636C2B537D}" type="datetimeFigureOut">
              <a:rPr lang="en-AU" smtClean="0"/>
              <a:t>10/12/2019</a:t>
            </a:fld>
            <a:endParaRPr lang="en-AU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AU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51A06A-046A-49D5-B6A1-C1049685258F}" type="slidenum">
              <a:rPr lang="en-AU" smtClean="0"/>
              <a:t>‹#›</a:t>
            </a:fld>
            <a:endParaRPr lang="en-AU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987921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191AB3-EC83-49B4-98B7-F4636C2B537D}" type="datetimeFigureOut">
              <a:rPr lang="en-AU" smtClean="0"/>
              <a:t>10/12/2019</a:t>
            </a:fld>
            <a:endParaRPr lang="en-AU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AU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51A06A-046A-49D5-B6A1-C1049685258F}" type="slidenum">
              <a:rPr lang="en-AU" smtClean="0"/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40192847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191AB3-EC83-49B4-98B7-F4636C2B537D}" type="datetimeFigureOut">
              <a:rPr lang="en-AU" smtClean="0"/>
              <a:t>10/12/2019</a:t>
            </a:fld>
            <a:endParaRPr lang="en-AU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AU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51A06A-046A-49D5-B6A1-C1049685258F}" type="slidenum">
              <a:rPr lang="en-AU" smtClean="0"/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31139439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191AB3-EC83-49B4-98B7-F4636C2B537D}" type="datetimeFigureOut">
              <a:rPr lang="en-AU" smtClean="0"/>
              <a:t>10/12/2019</a:t>
            </a:fld>
            <a:endParaRPr lang="en-A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A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51A06A-046A-49D5-B6A1-C1049685258F}" type="slidenum">
              <a:rPr lang="en-AU" smtClean="0"/>
              <a:t>‹#›</a:t>
            </a:fld>
            <a:endParaRPr lang="en-AU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0596820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191AB3-EC83-49B4-98B7-F4636C2B537D}" type="datetimeFigureOut">
              <a:rPr lang="en-AU" smtClean="0"/>
              <a:t>10/12/2019</a:t>
            </a:fld>
            <a:endParaRPr lang="en-A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A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51A06A-046A-49D5-B6A1-C1049685258F}" type="slidenum">
              <a:rPr lang="en-AU" smtClean="0"/>
              <a:t>‹#›</a:t>
            </a:fld>
            <a:endParaRPr lang="en-AU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5114706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191AB3-EC83-49B4-98B7-F4636C2B537D}" type="datetimeFigureOut">
              <a:rPr lang="en-AU" smtClean="0"/>
              <a:t>10/12/2019</a:t>
            </a:fld>
            <a:endParaRPr lang="en-A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A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51A06A-046A-49D5-B6A1-C1049685258F}" type="slidenum">
              <a:rPr lang="en-AU" smtClean="0"/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265373802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191AB3-EC83-49B4-98B7-F4636C2B537D}" type="datetimeFigureOut">
              <a:rPr lang="en-AU" smtClean="0"/>
              <a:t>10/12/2019</a:t>
            </a:fld>
            <a:endParaRPr lang="en-A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A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51A06A-046A-49D5-B6A1-C1049685258F}" type="slidenum">
              <a:rPr lang="en-AU" smtClean="0"/>
              <a:t>‹#›</a:t>
            </a:fld>
            <a:endParaRPr lang="en-AU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2247065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0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191AB3-EC83-49B4-98B7-F4636C2B537D}" type="datetimeFigureOut">
              <a:rPr lang="en-AU" smtClean="0"/>
              <a:t>10/12/2019</a:t>
            </a:fld>
            <a:endParaRPr lang="en-A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A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51A06A-046A-49D5-B6A1-C1049685258F}" type="slidenum">
              <a:rPr lang="en-AU" smtClean="0"/>
              <a:t>‹#›</a:t>
            </a:fld>
            <a:endParaRPr lang="en-AU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9355897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191AB3-EC83-49B4-98B7-F4636C2B537D}" type="datetimeFigureOut">
              <a:rPr lang="en-AU" smtClean="0"/>
              <a:t>10/12/2019</a:t>
            </a:fld>
            <a:endParaRPr lang="en-A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A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51A06A-046A-49D5-B6A1-C1049685258F}" type="slidenum">
              <a:rPr lang="en-AU" smtClean="0"/>
              <a:t>‹#›</a:t>
            </a:fld>
            <a:endParaRPr lang="en-AU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1569980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191AB3-EC83-49B4-98B7-F4636C2B537D}" type="datetimeFigureOut">
              <a:rPr lang="en-AU" smtClean="0"/>
              <a:t>10/12/2019</a:t>
            </a:fld>
            <a:endParaRPr lang="en-A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A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51A06A-046A-49D5-B6A1-C1049685258F}" type="slidenum">
              <a:rPr lang="en-AU" smtClean="0"/>
              <a:t>‹#›</a:t>
            </a:fld>
            <a:endParaRPr lang="en-AU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855328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8" name="Picture 7" descr="HD-PanelContent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51191AB3-EC83-49B4-98B7-F4636C2B537D}" type="datetimeFigureOut">
              <a:rPr lang="en-AU" smtClean="0"/>
              <a:t>10/12/2019</a:t>
            </a:fld>
            <a:endParaRPr lang="en-A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A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8051A06A-046A-49D5-B6A1-C1049685258F}" type="slidenum">
              <a:rPr lang="en-AU" smtClean="0"/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2604013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Google Shape;33;p1"/>
          <p:cNvSpPr txBox="1">
            <a:spLocks noGrp="1"/>
          </p:cNvSpPr>
          <p:nvPr>
            <p:ph type="ctrTitle"/>
          </p:nvPr>
        </p:nvSpPr>
        <p:spPr>
          <a:xfrm>
            <a:off x="2692398" y="1871131"/>
            <a:ext cx="6815700" cy="1515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rgbClr val="262626"/>
              </a:buClr>
              <a:buSzPts val="5400"/>
              <a:buFont typeface="Garamond"/>
              <a:buNone/>
            </a:pPr>
            <a:r>
              <a:rPr lang="en-AU"/>
              <a:t>New business strategy for Google</a:t>
            </a:r>
            <a:endParaRPr/>
          </a:p>
        </p:txBody>
      </p:sp>
      <p:sp>
        <p:nvSpPr>
          <p:cNvPr id="34" name="Google Shape;34;p1"/>
          <p:cNvSpPr txBox="1">
            <a:spLocks noGrp="1"/>
          </p:cNvSpPr>
          <p:nvPr>
            <p:ph type="subTitle" idx="1"/>
          </p:nvPr>
        </p:nvSpPr>
        <p:spPr>
          <a:xfrm>
            <a:off x="2692400" y="3471270"/>
            <a:ext cx="6815700" cy="215340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SzPts val="2415"/>
              <a:buNone/>
            </a:pPr>
            <a:r>
              <a:rPr lang="en-AU" dirty="0"/>
              <a:t>STRATEGY FOR RESLINICE  AND PROSPERITY(BMSP6006)</a:t>
            </a:r>
            <a:endParaRPr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SzPts val="2415"/>
              <a:buNone/>
            </a:pPr>
            <a:r>
              <a:rPr lang="en-AU" dirty="0"/>
              <a:t>Ishag Osman Ishag </a:t>
            </a:r>
            <a:endParaRPr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SzPts val="2415"/>
              <a:buNone/>
            </a:pPr>
            <a:r>
              <a:rPr lang="en-AU" dirty="0"/>
              <a:t>Professor Glenn Behenna </a:t>
            </a:r>
            <a:endParaRPr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SzPts val="2415"/>
              <a:buNone/>
            </a:pPr>
            <a:r>
              <a:rPr lang="en-AU" dirty="0"/>
              <a:t>13Th December 2019</a:t>
            </a:r>
            <a:endParaRPr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AU" dirty="0"/>
              <a:t>Google Inc.: Creating Visions</a:t>
            </a: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95402" y="2557463"/>
            <a:ext cx="9601195" cy="3569017"/>
          </a:xfrm>
        </p:spPr>
      </p:pic>
    </p:spTree>
    <p:extLst>
      <p:ext uri="{BB962C8B-B14F-4D97-AF65-F5344CB8AC3E}">
        <p14:creationId xmlns:p14="http://schemas.microsoft.com/office/powerpoint/2010/main" val="143869867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AU" dirty="0"/>
              <a:t>Background of the company Google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95401" y="2556932"/>
            <a:ext cx="9601196" cy="3455248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en-AU" dirty="0"/>
              <a:t>Alphabet.inc is the parent company (</a:t>
            </a:r>
            <a:r>
              <a:rPr lang="en-AU" dirty="0" err="1"/>
              <a:t>Steiber</a:t>
            </a:r>
            <a:r>
              <a:rPr lang="en-AU" dirty="0"/>
              <a:t> &amp; </a:t>
            </a:r>
            <a:r>
              <a:rPr lang="en-AU" dirty="0" err="1"/>
              <a:t>Alänge</a:t>
            </a:r>
            <a:r>
              <a:rPr lang="en-AU" dirty="0"/>
              <a:t>, 2013). </a:t>
            </a:r>
          </a:p>
          <a:p>
            <a:pPr>
              <a:lnSpc>
                <a:spcPct val="150000"/>
              </a:lnSpc>
            </a:pPr>
            <a:r>
              <a:rPr lang="en-AU" dirty="0"/>
              <a:t>It was established in 1988 by Larry Page and Sergey </a:t>
            </a:r>
            <a:r>
              <a:rPr lang="en-AU" dirty="0" err="1"/>
              <a:t>Brin</a:t>
            </a:r>
            <a:r>
              <a:rPr lang="en-AU" dirty="0"/>
              <a:t>.</a:t>
            </a:r>
          </a:p>
          <a:p>
            <a:pPr>
              <a:lnSpc>
                <a:spcPct val="150000"/>
              </a:lnSpc>
            </a:pPr>
            <a:r>
              <a:rPr lang="en-AU" dirty="0"/>
              <a:t>They handle more than 70% of the internet traffic worldwide.</a:t>
            </a:r>
          </a:p>
          <a:p>
            <a:pPr>
              <a:lnSpc>
                <a:spcPct val="150000"/>
              </a:lnSpc>
            </a:pPr>
            <a:r>
              <a:rPr lang="en-AU" dirty="0"/>
              <a:t>Their mission goes beyond monetary profit and focuses on transparency of knowledge and sustainability. </a:t>
            </a:r>
          </a:p>
        </p:txBody>
      </p:sp>
    </p:spTree>
    <p:extLst>
      <p:ext uri="{BB962C8B-B14F-4D97-AF65-F5344CB8AC3E}">
        <p14:creationId xmlns:p14="http://schemas.microsoft.com/office/powerpoint/2010/main" val="386687856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AU" dirty="0"/>
              <a:t>Google’s environmental sustainability so far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95401" y="2556932"/>
            <a:ext cx="9601196" cy="3592408"/>
          </a:xfrm>
        </p:spPr>
        <p:txBody>
          <a:bodyPr>
            <a:normAutofit lnSpcReduction="10000"/>
          </a:bodyPr>
          <a:lstStyle/>
          <a:p>
            <a:pPr>
              <a:lnSpc>
                <a:spcPct val="150000"/>
              </a:lnSpc>
            </a:pPr>
            <a:r>
              <a:rPr lang="en-AU" sz="2600" dirty="0"/>
              <a:t>Carbon neutral for over a decade</a:t>
            </a:r>
          </a:p>
          <a:p>
            <a:pPr>
              <a:lnSpc>
                <a:spcPct val="150000"/>
              </a:lnSpc>
            </a:pPr>
            <a:r>
              <a:rPr lang="en-AU" sz="2600" dirty="0"/>
              <a:t>87% waste diverted from land fills through reusing and recycling</a:t>
            </a:r>
          </a:p>
          <a:p>
            <a:pPr>
              <a:lnSpc>
                <a:spcPct val="150000"/>
              </a:lnSpc>
            </a:pPr>
            <a:r>
              <a:rPr lang="en-AU" sz="2600" dirty="0"/>
              <a:t>Google shuttle buses to reduce carbon emission (</a:t>
            </a:r>
            <a:r>
              <a:rPr lang="en-AU" sz="2800" dirty="0"/>
              <a:t>sustainability, 2019)</a:t>
            </a:r>
            <a:r>
              <a:rPr lang="en-AU" sz="2600" dirty="0"/>
              <a:t>.</a:t>
            </a:r>
          </a:p>
          <a:p>
            <a:pPr>
              <a:lnSpc>
                <a:spcPct val="150000"/>
              </a:lnSpc>
            </a:pPr>
            <a:r>
              <a:rPr lang="en-AU" sz="2600" dirty="0"/>
              <a:t>Carbon free shipments and recyclable materials used in products.</a:t>
            </a:r>
          </a:p>
          <a:p>
            <a:pPr>
              <a:lnSpc>
                <a:spcPct val="150000"/>
              </a:lnSpc>
            </a:pPr>
            <a:r>
              <a:rPr lang="en-AU" sz="2600" dirty="0"/>
              <a:t>Use of sustainable hardware for products.</a:t>
            </a:r>
          </a:p>
        </p:txBody>
      </p:sp>
    </p:spTree>
    <p:extLst>
      <p:ext uri="{BB962C8B-B14F-4D97-AF65-F5344CB8AC3E}">
        <p14:creationId xmlns:p14="http://schemas.microsoft.com/office/powerpoint/2010/main" val="136293584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AU" dirty="0"/>
              <a:t>Energy efficiency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en-AU" dirty="0"/>
              <a:t>100% renewable energy consumption since 2017.</a:t>
            </a:r>
          </a:p>
          <a:p>
            <a:pPr>
              <a:lnSpc>
                <a:spcPct val="150000"/>
              </a:lnSpc>
            </a:pPr>
            <a:r>
              <a:rPr lang="en-AU" dirty="0"/>
              <a:t>Efficient data centres build on maximising the use of energy, water and materials empowered by AI.</a:t>
            </a:r>
          </a:p>
          <a:p>
            <a:pPr>
              <a:lnSpc>
                <a:spcPct val="150000"/>
              </a:lnSpc>
            </a:pPr>
            <a:r>
              <a:rPr lang="en-AU" dirty="0"/>
              <a:t>Use of Average Power Effectiveness technology (</a:t>
            </a:r>
            <a:r>
              <a:rPr lang="en-AU" dirty="0" err="1"/>
              <a:t>Karatas</a:t>
            </a:r>
            <a:r>
              <a:rPr lang="en-AU" dirty="0"/>
              <a:t> &amp; El-</a:t>
            </a:r>
            <a:r>
              <a:rPr lang="en-AU" dirty="0" err="1"/>
              <a:t>Rayes</a:t>
            </a:r>
            <a:r>
              <a:rPr lang="en-AU" dirty="0"/>
              <a:t>, 2015).</a:t>
            </a:r>
          </a:p>
          <a:p>
            <a:pPr>
              <a:lnSpc>
                <a:spcPct val="150000"/>
              </a:lnSpc>
            </a:pPr>
            <a:r>
              <a:rPr lang="en-AU" dirty="0"/>
              <a:t>ISO 50001 certified energy management, first of its kind.</a:t>
            </a:r>
          </a:p>
        </p:txBody>
      </p:sp>
    </p:spTree>
    <p:extLst>
      <p:ext uri="{BB962C8B-B14F-4D97-AF65-F5344CB8AC3E}">
        <p14:creationId xmlns:p14="http://schemas.microsoft.com/office/powerpoint/2010/main" val="59734267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AU" dirty="0"/>
              <a:t>Google’s social responsibility activities so far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95401" y="2556932"/>
            <a:ext cx="9601196" cy="3546688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en-AU" dirty="0"/>
              <a:t>Leadership in Energy and Environment Design Certification for sustainable workplace.</a:t>
            </a:r>
          </a:p>
          <a:p>
            <a:pPr>
              <a:lnSpc>
                <a:spcPct val="150000"/>
              </a:lnSpc>
            </a:pPr>
            <a:r>
              <a:rPr lang="en-AU" dirty="0"/>
              <a:t>Food waste reduction and management since 2014</a:t>
            </a:r>
          </a:p>
          <a:p>
            <a:pPr>
              <a:lnSpc>
                <a:spcPct val="150000"/>
              </a:lnSpc>
            </a:pPr>
            <a:r>
              <a:rPr lang="en-AU" dirty="0"/>
              <a:t>AI used for flood forecasting, sunroof mapping and wildlife conservation. </a:t>
            </a:r>
          </a:p>
          <a:p>
            <a:pPr>
              <a:lnSpc>
                <a:spcPct val="150000"/>
              </a:lnSpc>
            </a:pPr>
            <a:r>
              <a:rPr lang="en-AU" dirty="0"/>
              <a:t>Diversity, inclusion and equal pay for the employees.</a:t>
            </a:r>
          </a:p>
        </p:txBody>
      </p:sp>
    </p:spTree>
    <p:extLst>
      <p:ext uri="{BB962C8B-B14F-4D97-AF65-F5344CB8AC3E}">
        <p14:creationId xmlns:p14="http://schemas.microsoft.com/office/powerpoint/2010/main" val="119100579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AU" dirty="0"/>
              <a:t>Google’s business strategy so far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95401" y="2556932"/>
            <a:ext cx="9601196" cy="3546688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AU" sz="2600" dirty="0"/>
              <a:t>Advertising is their main source of revenue.</a:t>
            </a:r>
          </a:p>
          <a:p>
            <a:pPr>
              <a:lnSpc>
                <a:spcPct val="150000"/>
              </a:lnSpc>
            </a:pPr>
            <a:r>
              <a:rPr lang="en-AU" sz="2600" dirty="0"/>
              <a:t>They provide uninterrupted access to internet.</a:t>
            </a:r>
          </a:p>
          <a:p>
            <a:pPr>
              <a:lnSpc>
                <a:spcPct val="150000"/>
              </a:lnSpc>
            </a:pPr>
            <a:r>
              <a:rPr lang="en-AU" sz="2600" dirty="0"/>
              <a:t>Free exchange of knowledge an transparent business policy.</a:t>
            </a:r>
          </a:p>
          <a:p>
            <a:pPr>
              <a:lnSpc>
                <a:spcPct val="150000"/>
              </a:lnSpc>
            </a:pPr>
            <a:r>
              <a:rPr lang="en-AU" sz="2600" dirty="0"/>
              <a:t>AI based technology, focuses on increasing the experience of the customers. </a:t>
            </a:r>
          </a:p>
        </p:txBody>
      </p:sp>
    </p:spTree>
    <p:extLst>
      <p:ext uri="{BB962C8B-B14F-4D97-AF65-F5344CB8AC3E}">
        <p14:creationId xmlns:p14="http://schemas.microsoft.com/office/powerpoint/2010/main" val="398094460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AU" dirty="0"/>
              <a:t>Google’s business opportunity</a:t>
            </a:r>
          </a:p>
        </p:txBody>
      </p:sp>
      <p:sp>
        <p:nvSpPr>
          <p:cNvPr id="10" name="Content Placeholder 9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543300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150000"/>
              </a:lnSpc>
            </a:pPr>
            <a:r>
              <a:rPr lang="en-AU" sz="2600" dirty="0"/>
              <a:t>Android operating system is one of the most popular.</a:t>
            </a:r>
          </a:p>
          <a:p>
            <a:pPr>
              <a:lnSpc>
                <a:spcPct val="150000"/>
              </a:lnSpc>
            </a:pPr>
            <a:r>
              <a:rPr lang="en-AU" sz="2600" dirty="0"/>
              <a:t>Augmented reality is the new demand in the market.</a:t>
            </a:r>
          </a:p>
          <a:p>
            <a:pPr>
              <a:lnSpc>
                <a:spcPct val="150000"/>
              </a:lnSpc>
            </a:pPr>
            <a:r>
              <a:rPr lang="en-AU" sz="2600" dirty="0"/>
              <a:t>Non-ad revenues are more sustainable.</a:t>
            </a:r>
          </a:p>
        </p:txBody>
      </p:sp>
      <p:pic>
        <p:nvPicPr>
          <p:cNvPr id="12" name="Content Placeholder 11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34125" y="2834640"/>
            <a:ext cx="4413249" cy="3035935"/>
          </a:xfrm>
        </p:spPr>
      </p:pic>
    </p:spTree>
    <p:extLst>
      <p:ext uri="{BB962C8B-B14F-4D97-AF65-F5344CB8AC3E}">
        <p14:creationId xmlns:p14="http://schemas.microsoft.com/office/powerpoint/2010/main" val="78461064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AU" dirty="0"/>
              <a:t>Google’s business opportunity- Cont.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566160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AU" sz="2600" dirty="0"/>
              <a:t>Cloud computing and virtual storage.</a:t>
            </a:r>
          </a:p>
          <a:p>
            <a:pPr>
              <a:lnSpc>
                <a:spcPct val="150000"/>
              </a:lnSpc>
            </a:pPr>
            <a:r>
              <a:rPr lang="en-AU" sz="2600" dirty="0"/>
              <a:t>Expanding to Asian and south Asian markets.</a:t>
            </a:r>
          </a:p>
          <a:p>
            <a:pPr>
              <a:lnSpc>
                <a:spcPct val="150000"/>
              </a:lnSpc>
            </a:pPr>
            <a:r>
              <a:rPr lang="en-AU" sz="2600" dirty="0"/>
              <a:t>Popularising Google+ platforms.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81725" y="2903220"/>
            <a:ext cx="4718050" cy="2903220"/>
          </a:xfrm>
        </p:spPr>
      </p:pic>
    </p:spTree>
    <p:extLst>
      <p:ext uri="{BB962C8B-B14F-4D97-AF65-F5344CB8AC3E}">
        <p14:creationId xmlns:p14="http://schemas.microsoft.com/office/powerpoint/2010/main" val="403187558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AU" sz="4000" dirty="0"/>
              <a:t>Recommendations for new business strategy for Google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589020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150000"/>
              </a:lnSpc>
            </a:pPr>
            <a:r>
              <a:rPr lang="en-AU" sz="2600" dirty="0"/>
              <a:t>Sustainable supply chain</a:t>
            </a:r>
          </a:p>
          <a:p>
            <a:pPr>
              <a:lnSpc>
                <a:spcPct val="150000"/>
              </a:lnSpc>
            </a:pPr>
            <a:r>
              <a:rPr lang="en-AU" sz="2600" dirty="0"/>
              <a:t>Responsible sourcing</a:t>
            </a:r>
          </a:p>
          <a:p>
            <a:pPr>
              <a:lnSpc>
                <a:spcPct val="150000"/>
              </a:lnSpc>
            </a:pPr>
            <a:r>
              <a:rPr lang="en-AU" sz="2600" dirty="0"/>
              <a:t>Enhanced energy efficiency</a:t>
            </a:r>
          </a:p>
          <a:p>
            <a:pPr>
              <a:lnSpc>
                <a:spcPct val="150000"/>
              </a:lnSpc>
            </a:pPr>
            <a:r>
              <a:rPr lang="en-AU" sz="2600" dirty="0"/>
              <a:t>Product diversification</a:t>
            </a:r>
          </a:p>
          <a:p>
            <a:pPr>
              <a:lnSpc>
                <a:spcPct val="150000"/>
              </a:lnSpc>
            </a:pPr>
            <a:r>
              <a:rPr lang="en-AU" sz="2600" dirty="0"/>
              <a:t>Investment in robotics and automation.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40481" y="2788920"/>
            <a:ext cx="4400538" cy="3177540"/>
          </a:xfrm>
        </p:spPr>
      </p:pic>
    </p:spTree>
    <p:extLst>
      <p:ext uri="{BB962C8B-B14F-4D97-AF65-F5344CB8AC3E}">
        <p14:creationId xmlns:p14="http://schemas.microsoft.com/office/powerpoint/2010/main" val="281954986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AU" dirty="0"/>
              <a:t>Recommendations for new business strategy for Google- cont.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589020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en-AU" dirty="0"/>
              <a:t>Sustainable packaging and distribution (</a:t>
            </a:r>
            <a:r>
              <a:rPr lang="en-AU" dirty="0" err="1"/>
              <a:t>Guo</a:t>
            </a:r>
            <a:r>
              <a:rPr lang="en-AU" dirty="0"/>
              <a:t>, Lee &amp; </a:t>
            </a:r>
            <a:r>
              <a:rPr lang="en-AU" dirty="0" err="1"/>
              <a:t>Swinney</a:t>
            </a:r>
            <a:r>
              <a:rPr lang="en-AU" dirty="0"/>
              <a:t>, 2015).</a:t>
            </a:r>
          </a:p>
          <a:p>
            <a:pPr>
              <a:lnSpc>
                <a:spcPct val="150000"/>
              </a:lnSpc>
            </a:pPr>
            <a:r>
              <a:rPr lang="en-AU" dirty="0"/>
              <a:t>Stakeholder management. </a:t>
            </a:r>
          </a:p>
          <a:p>
            <a:pPr>
              <a:lnSpc>
                <a:spcPct val="150000"/>
              </a:lnSpc>
            </a:pPr>
            <a:r>
              <a:rPr lang="en-AU" dirty="0"/>
              <a:t>Overseas expansion.</a:t>
            </a:r>
          </a:p>
          <a:p>
            <a:pPr>
              <a:lnSpc>
                <a:spcPct val="150000"/>
              </a:lnSpc>
            </a:pPr>
            <a:r>
              <a:rPr lang="en-AU" dirty="0"/>
              <a:t>Product enhancement. </a:t>
            </a:r>
          </a:p>
          <a:p>
            <a:pPr>
              <a:lnSpc>
                <a:spcPct val="150000"/>
              </a:lnSpc>
            </a:pPr>
            <a:endParaRPr lang="en-AU" dirty="0"/>
          </a:p>
          <a:p>
            <a:pPr>
              <a:lnSpc>
                <a:spcPct val="150000"/>
              </a:lnSpc>
            </a:pPr>
            <a:endParaRPr lang="en-AU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81725" y="2948940"/>
            <a:ext cx="4718050" cy="2971800"/>
          </a:xfrm>
        </p:spPr>
      </p:pic>
    </p:spTree>
    <p:extLst>
      <p:ext uri="{BB962C8B-B14F-4D97-AF65-F5344CB8AC3E}">
        <p14:creationId xmlns:p14="http://schemas.microsoft.com/office/powerpoint/2010/main" val="383003095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AU" dirty="0"/>
              <a:t>New strategy on sustainable supply chain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5079492" cy="3543300"/>
          </a:xfrm>
        </p:spPr>
        <p:txBody>
          <a:bodyPr>
            <a:noAutofit/>
          </a:bodyPr>
          <a:lstStyle/>
          <a:p>
            <a:r>
              <a:rPr lang="en-US" dirty="0"/>
              <a:t>Collaborating with global suppliers to create safer and equitable supply chain.</a:t>
            </a:r>
          </a:p>
          <a:p>
            <a:r>
              <a:rPr lang="en-US" dirty="0"/>
              <a:t>Use of technology for efficient and trusted supply chain management (</a:t>
            </a:r>
            <a:r>
              <a:rPr lang="en-AU" dirty="0"/>
              <a:t>Barbosa-</a:t>
            </a:r>
            <a:r>
              <a:rPr lang="en-AU" dirty="0" err="1"/>
              <a:t>Póvoa</a:t>
            </a:r>
            <a:r>
              <a:rPr lang="en-AU" dirty="0"/>
              <a:t>, da Silva &amp; </a:t>
            </a:r>
            <a:r>
              <a:rPr lang="en-AU" dirty="0" err="1"/>
              <a:t>Carvalho</a:t>
            </a:r>
            <a:r>
              <a:rPr lang="en-AU" dirty="0"/>
              <a:t>, 2018)</a:t>
            </a:r>
            <a:r>
              <a:rPr lang="en-US" dirty="0"/>
              <a:t>.</a:t>
            </a:r>
          </a:p>
          <a:p>
            <a:r>
              <a:rPr lang="en-US" dirty="0"/>
              <a:t>Using circular supply chain for efficient recycling. </a:t>
            </a: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37325" y="2857500"/>
            <a:ext cx="4362450" cy="3246120"/>
          </a:xfrm>
        </p:spPr>
      </p:pic>
    </p:spTree>
    <p:extLst>
      <p:ext uri="{BB962C8B-B14F-4D97-AF65-F5344CB8AC3E}">
        <p14:creationId xmlns:p14="http://schemas.microsoft.com/office/powerpoint/2010/main" val="394485026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AU" dirty="0"/>
              <a:t>New strategy on responsible sourcing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589020"/>
          </a:xfrm>
        </p:spPr>
        <p:txBody>
          <a:bodyPr>
            <a:normAutofit lnSpcReduction="10000"/>
          </a:bodyPr>
          <a:lstStyle/>
          <a:p>
            <a:pPr>
              <a:lnSpc>
                <a:spcPct val="150000"/>
              </a:lnSpc>
            </a:pPr>
            <a:r>
              <a:rPr lang="en-US" sz="2600" dirty="0"/>
              <a:t>Ensuring that their values and ethics conform with their suppliers (</a:t>
            </a:r>
            <a:r>
              <a:rPr lang="en-AU" sz="2600" dirty="0"/>
              <a:t>Tajik et al., 2013)</a:t>
            </a:r>
            <a:r>
              <a:rPr lang="en-US" sz="2600" dirty="0"/>
              <a:t>.</a:t>
            </a:r>
          </a:p>
          <a:p>
            <a:pPr>
              <a:lnSpc>
                <a:spcPct val="150000"/>
              </a:lnSpc>
            </a:pPr>
            <a:r>
              <a:rPr lang="en-US" sz="2600" dirty="0"/>
              <a:t>Sourcing limited amount of materials to reduce waste and foster recycling. 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84936" y="2811780"/>
            <a:ext cx="3711628" cy="3177540"/>
          </a:xfrm>
        </p:spPr>
      </p:pic>
    </p:spTree>
    <p:extLst>
      <p:ext uri="{BB962C8B-B14F-4D97-AF65-F5344CB8AC3E}">
        <p14:creationId xmlns:p14="http://schemas.microsoft.com/office/powerpoint/2010/main" val="68060936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AU" dirty="0"/>
              <a:t>New strategy on enhanced energy efficiency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566160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en-US" sz="2100" dirty="0"/>
              <a:t>Attain 100% energy efficiency.</a:t>
            </a:r>
          </a:p>
          <a:p>
            <a:pPr>
              <a:lnSpc>
                <a:spcPct val="150000"/>
              </a:lnSpc>
            </a:pPr>
            <a:r>
              <a:rPr lang="en-US" sz="2100" dirty="0"/>
              <a:t>Building energy storage facilities.</a:t>
            </a:r>
          </a:p>
          <a:p>
            <a:pPr>
              <a:lnSpc>
                <a:spcPct val="150000"/>
              </a:lnSpc>
            </a:pPr>
            <a:r>
              <a:rPr lang="en-US" sz="2100" dirty="0"/>
              <a:t>Outsourcing energy to enhance revenue and social responsibility.</a:t>
            </a:r>
          </a:p>
          <a:p>
            <a:pPr>
              <a:lnSpc>
                <a:spcPct val="150000"/>
              </a:lnSpc>
            </a:pPr>
            <a:r>
              <a:rPr lang="en-US" sz="2100" dirty="0"/>
              <a:t>Following code of conduct and engaging community to ensure cost-effectiveness. </a:t>
            </a:r>
            <a:endParaRPr lang="en-AU" sz="2100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34125" y="2857500"/>
            <a:ext cx="4413249" cy="3013075"/>
          </a:xfrm>
        </p:spPr>
      </p:pic>
    </p:spTree>
    <p:extLst>
      <p:ext uri="{BB962C8B-B14F-4D97-AF65-F5344CB8AC3E}">
        <p14:creationId xmlns:p14="http://schemas.microsoft.com/office/powerpoint/2010/main" val="260517225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AU" dirty="0"/>
              <a:t>New strategy on product diversification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589020"/>
          </a:xfrm>
        </p:spPr>
        <p:txBody>
          <a:bodyPr>
            <a:normAutofit lnSpcReduction="10000"/>
          </a:bodyPr>
          <a:lstStyle/>
          <a:p>
            <a:pPr>
              <a:lnSpc>
                <a:spcPct val="150000"/>
              </a:lnSpc>
            </a:pPr>
            <a:r>
              <a:rPr lang="en-US" sz="2600" dirty="0"/>
              <a:t>Creating new products keeping in mind the new demand of augmented reality.</a:t>
            </a:r>
          </a:p>
          <a:p>
            <a:pPr>
              <a:lnSpc>
                <a:spcPct val="150000"/>
              </a:lnSpc>
            </a:pPr>
            <a:r>
              <a:rPr lang="en-US" sz="2600" dirty="0"/>
              <a:t>Using other companies under Alphabet Inc. to introduce new product lines.</a:t>
            </a:r>
            <a:endParaRPr lang="en-AU" sz="2600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99026" y="2720340"/>
            <a:ext cx="4283447" cy="3429000"/>
          </a:xfrm>
        </p:spPr>
      </p:pic>
    </p:spTree>
    <p:extLst>
      <p:ext uri="{BB962C8B-B14F-4D97-AF65-F5344CB8AC3E}">
        <p14:creationId xmlns:p14="http://schemas.microsoft.com/office/powerpoint/2010/main" val="32075545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AU" dirty="0"/>
              <a:t>New strategy investment in robotics and automation.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566160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150000"/>
              </a:lnSpc>
            </a:pPr>
            <a:r>
              <a:rPr lang="en-US" dirty="0"/>
              <a:t>Using automation and robotics technology for their supply chain, distribution and other works.</a:t>
            </a:r>
          </a:p>
          <a:p>
            <a:pPr>
              <a:lnSpc>
                <a:spcPct val="150000"/>
              </a:lnSpc>
            </a:pPr>
            <a:r>
              <a:rPr lang="en-US" dirty="0"/>
              <a:t>Using drones for delivery (</a:t>
            </a:r>
            <a:r>
              <a:rPr lang="en-AU" dirty="0"/>
              <a:t>Kehoe et al., 2015)</a:t>
            </a:r>
            <a:r>
              <a:rPr lang="en-US" dirty="0"/>
              <a:t>.</a:t>
            </a:r>
          </a:p>
          <a:p>
            <a:pPr>
              <a:lnSpc>
                <a:spcPct val="150000"/>
              </a:lnSpc>
            </a:pPr>
            <a:r>
              <a:rPr lang="en-US" dirty="0"/>
              <a:t>Interactive machines that leads to self-driving cars.</a:t>
            </a:r>
            <a:endParaRPr lang="en-AU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81725" y="2811779"/>
            <a:ext cx="4718050" cy="3108961"/>
          </a:xfrm>
        </p:spPr>
      </p:pic>
    </p:spTree>
    <p:extLst>
      <p:ext uri="{BB962C8B-B14F-4D97-AF65-F5344CB8AC3E}">
        <p14:creationId xmlns:p14="http://schemas.microsoft.com/office/powerpoint/2010/main" val="391272333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AU" dirty="0"/>
              <a:t>New strategy in sustainable packaging and distribution.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543300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150000"/>
              </a:lnSpc>
            </a:pPr>
            <a:r>
              <a:rPr lang="en-US" dirty="0"/>
              <a:t>Using recycled, recyclable material for packaging from raw material sourcing till customer delivery (</a:t>
            </a:r>
            <a:r>
              <a:rPr lang="en-AU" dirty="0" err="1"/>
              <a:t>Limoubpratum</a:t>
            </a:r>
            <a:r>
              <a:rPr lang="en-AU" dirty="0"/>
              <a:t>, </a:t>
            </a:r>
            <a:r>
              <a:rPr lang="en-AU" dirty="0" err="1"/>
              <a:t>Shee</a:t>
            </a:r>
            <a:r>
              <a:rPr lang="en-AU" dirty="0"/>
              <a:t> &amp; Ahsan, 2015)</a:t>
            </a:r>
            <a:r>
              <a:rPr lang="en-US" dirty="0"/>
              <a:t>.</a:t>
            </a:r>
          </a:p>
          <a:p>
            <a:pPr>
              <a:lnSpc>
                <a:spcPct val="150000"/>
              </a:lnSpc>
            </a:pPr>
            <a:r>
              <a:rPr lang="en-US" dirty="0"/>
              <a:t>Use of automation and robotics, smart technology for distribution through all channels. </a:t>
            </a:r>
            <a:endParaRPr lang="en-AU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81725" y="2880360"/>
            <a:ext cx="4718050" cy="2994660"/>
          </a:xfrm>
        </p:spPr>
      </p:pic>
    </p:spTree>
    <p:extLst>
      <p:ext uri="{BB962C8B-B14F-4D97-AF65-F5344CB8AC3E}">
        <p14:creationId xmlns:p14="http://schemas.microsoft.com/office/powerpoint/2010/main" val="131260603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AU" dirty="0"/>
              <a:t>New strategy in stakeholder management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543300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150000"/>
              </a:lnSpc>
            </a:pPr>
            <a:r>
              <a:rPr lang="en-US" dirty="0"/>
              <a:t>Compete engagement of the stakeholders.</a:t>
            </a:r>
          </a:p>
          <a:p>
            <a:pPr>
              <a:lnSpc>
                <a:spcPct val="150000"/>
              </a:lnSpc>
            </a:pPr>
            <a:r>
              <a:rPr lang="en-US" dirty="0"/>
              <a:t>Including stakeholder input and insight in aspects that affect them. </a:t>
            </a:r>
          </a:p>
          <a:p>
            <a:pPr>
              <a:lnSpc>
                <a:spcPct val="150000"/>
              </a:lnSpc>
            </a:pPr>
            <a:r>
              <a:rPr lang="en-US" dirty="0"/>
              <a:t>Enhance stakeholder relationship and their commitment to realise business goals. </a:t>
            </a:r>
            <a:endParaRPr lang="en-AU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81725" y="2766060"/>
            <a:ext cx="4718050" cy="3108960"/>
          </a:xfrm>
        </p:spPr>
      </p:pic>
    </p:spTree>
    <p:extLst>
      <p:ext uri="{BB962C8B-B14F-4D97-AF65-F5344CB8AC3E}">
        <p14:creationId xmlns:p14="http://schemas.microsoft.com/office/powerpoint/2010/main" val="24888097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AU" dirty="0"/>
              <a:t>New Strategy in overseas expansion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566160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150000"/>
              </a:lnSpc>
            </a:pPr>
            <a:r>
              <a:rPr lang="en-US" dirty="0"/>
              <a:t>Cultural and social awareness of the host country.</a:t>
            </a:r>
          </a:p>
          <a:p>
            <a:pPr>
              <a:lnSpc>
                <a:spcPct val="150000"/>
              </a:lnSpc>
            </a:pPr>
            <a:r>
              <a:rPr lang="en-US" dirty="0"/>
              <a:t>Asian countries hold the greatest opportunity here (</a:t>
            </a:r>
            <a:r>
              <a:rPr lang="en-AU" dirty="0" err="1"/>
              <a:t>Yiu</a:t>
            </a:r>
            <a:r>
              <a:rPr lang="en-AU" dirty="0"/>
              <a:t>, Ng &amp; Ma, 2013)</a:t>
            </a:r>
            <a:r>
              <a:rPr lang="en-US" dirty="0"/>
              <a:t>. </a:t>
            </a:r>
          </a:p>
          <a:p>
            <a:pPr>
              <a:lnSpc>
                <a:spcPct val="150000"/>
              </a:lnSpc>
            </a:pPr>
            <a:r>
              <a:rPr lang="en-US" dirty="0"/>
              <a:t>Local sourcing and distribution channels are more cost effective.</a:t>
            </a:r>
            <a:endParaRPr lang="en-AU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63640" y="2811780"/>
            <a:ext cx="4457700" cy="3086100"/>
          </a:xfrm>
        </p:spPr>
      </p:pic>
    </p:spTree>
    <p:extLst>
      <p:ext uri="{BB962C8B-B14F-4D97-AF65-F5344CB8AC3E}">
        <p14:creationId xmlns:p14="http://schemas.microsoft.com/office/powerpoint/2010/main" val="315170493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AU" dirty="0"/>
              <a:t>New strategy in product enhancement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566160"/>
          </a:xfrm>
        </p:spPr>
        <p:txBody>
          <a:bodyPr>
            <a:normAutofit fontScale="85000" lnSpcReduction="10000"/>
          </a:bodyPr>
          <a:lstStyle/>
          <a:p>
            <a:pPr>
              <a:lnSpc>
                <a:spcPct val="150000"/>
              </a:lnSpc>
            </a:pPr>
            <a:r>
              <a:rPr lang="en-US" dirty="0"/>
              <a:t>Creating unique products to capture the Asian markets (</a:t>
            </a:r>
            <a:r>
              <a:rPr lang="en-AU" dirty="0" err="1"/>
              <a:t>Poczter</a:t>
            </a:r>
            <a:r>
              <a:rPr lang="en-AU" dirty="0"/>
              <a:t> &amp; </a:t>
            </a:r>
            <a:r>
              <a:rPr lang="en-AU" dirty="0" err="1"/>
              <a:t>Jankovic</a:t>
            </a:r>
            <a:r>
              <a:rPr lang="en-AU" dirty="0"/>
              <a:t>, 2014)</a:t>
            </a:r>
            <a:r>
              <a:rPr lang="en-US" dirty="0"/>
              <a:t>.</a:t>
            </a:r>
          </a:p>
          <a:p>
            <a:pPr>
              <a:lnSpc>
                <a:spcPct val="150000"/>
              </a:lnSpc>
            </a:pPr>
            <a:r>
              <a:rPr lang="en-US" dirty="0"/>
              <a:t>The demand there is of more reasonable products with facilities provided by Google. </a:t>
            </a:r>
          </a:p>
          <a:p>
            <a:pPr>
              <a:lnSpc>
                <a:spcPct val="150000"/>
              </a:lnSpc>
            </a:pPr>
            <a:r>
              <a:rPr lang="en-US" dirty="0"/>
              <a:t>Eliminating carbon footprint of new products.</a:t>
            </a:r>
            <a:endParaRPr lang="en-AU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81725" y="2788920"/>
            <a:ext cx="4718050" cy="3337560"/>
          </a:xfrm>
        </p:spPr>
      </p:pic>
    </p:spTree>
    <p:extLst>
      <p:ext uri="{BB962C8B-B14F-4D97-AF65-F5344CB8AC3E}">
        <p14:creationId xmlns:p14="http://schemas.microsoft.com/office/powerpoint/2010/main" val="107848812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Conclusion </a:t>
            </a:r>
            <a:endParaRPr lang="en-AU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589020"/>
          </a:xfrm>
        </p:spPr>
        <p:txBody>
          <a:bodyPr>
            <a:normAutofit lnSpcReduction="10000"/>
          </a:bodyPr>
          <a:lstStyle/>
          <a:p>
            <a:pPr>
              <a:lnSpc>
                <a:spcPct val="150000"/>
              </a:lnSpc>
            </a:pPr>
            <a:r>
              <a:rPr lang="en-US" sz="2600" dirty="0"/>
              <a:t>Google Inc. needs to improve their revenue as they work with highly volatile market.</a:t>
            </a:r>
          </a:p>
          <a:p>
            <a:pPr>
              <a:lnSpc>
                <a:spcPct val="150000"/>
              </a:lnSpc>
            </a:pPr>
            <a:r>
              <a:rPr lang="en-US" sz="2600" dirty="0"/>
              <a:t>The should focus on non-advertising sources of income to ensure stability of revenue. </a:t>
            </a:r>
            <a:endParaRPr lang="en-AU" sz="2600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81725" y="2834640"/>
            <a:ext cx="4714873" cy="3131820"/>
          </a:xfrm>
        </p:spPr>
      </p:pic>
    </p:spTree>
    <p:extLst>
      <p:ext uri="{BB962C8B-B14F-4D97-AF65-F5344CB8AC3E}">
        <p14:creationId xmlns:p14="http://schemas.microsoft.com/office/powerpoint/2010/main" val="408153288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</a:t>
            </a:r>
            <a:endParaRPr lang="en-AU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r>
              <a:rPr lang="en-AU" dirty="0" err="1"/>
              <a:t>Steiber</a:t>
            </a:r>
            <a:r>
              <a:rPr lang="en-AU" dirty="0"/>
              <a:t>, A., &amp; </a:t>
            </a:r>
            <a:r>
              <a:rPr lang="en-AU" dirty="0" err="1"/>
              <a:t>Alänge</a:t>
            </a:r>
            <a:r>
              <a:rPr lang="en-AU" dirty="0"/>
              <a:t>, S. (2013). A corporate system for continuous innovation: the case of Google Inc. </a:t>
            </a:r>
            <a:r>
              <a:rPr lang="en-AU" i="1" dirty="0"/>
              <a:t>European Journal of Innovation Management</a:t>
            </a:r>
            <a:r>
              <a:rPr lang="en-AU" dirty="0"/>
              <a:t>, </a:t>
            </a:r>
            <a:r>
              <a:rPr lang="en-AU" i="1" dirty="0"/>
              <a:t>16</a:t>
            </a:r>
            <a:r>
              <a:rPr lang="en-AU" dirty="0"/>
              <a:t>(2), 243-264.</a:t>
            </a:r>
          </a:p>
          <a:p>
            <a:r>
              <a:rPr lang="en-AU" dirty="0" err="1"/>
              <a:t>Karatas</a:t>
            </a:r>
            <a:r>
              <a:rPr lang="en-AU" dirty="0"/>
              <a:t>, A., &amp; El-</a:t>
            </a:r>
            <a:r>
              <a:rPr lang="en-AU" dirty="0" err="1"/>
              <a:t>Rayes</a:t>
            </a:r>
            <a:r>
              <a:rPr lang="en-AU" dirty="0"/>
              <a:t>, K. (2015). Evaluating the performance of sustainable development in urban </a:t>
            </a:r>
            <a:r>
              <a:rPr lang="en-AU" dirty="0" err="1"/>
              <a:t>neighborhoods</a:t>
            </a:r>
            <a:r>
              <a:rPr lang="en-AU" dirty="0"/>
              <a:t> based on the feedback of multiple stakeholders. </a:t>
            </a:r>
            <a:r>
              <a:rPr lang="en-AU" i="1" dirty="0"/>
              <a:t>Sustainable Cities and Society</a:t>
            </a:r>
            <a:r>
              <a:rPr lang="en-AU" dirty="0"/>
              <a:t>, </a:t>
            </a:r>
            <a:r>
              <a:rPr lang="en-AU" i="1" dirty="0"/>
              <a:t>14</a:t>
            </a:r>
            <a:r>
              <a:rPr lang="en-AU" dirty="0"/>
              <a:t>, 374-382.</a:t>
            </a:r>
          </a:p>
          <a:p>
            <a:r>
              <a:rPr lang="en-AU" dirty="0"/>
              <a:t>Barbosa-</a:t>
            </a:r>
            <a:r>
              <a:rPr lang="en-AU" dirty="0" err="1"/>
              <a:t>Póvoa</a:t>
            </a:r>
            <a:r>
              <a:rPr lang="en-AU" dirty="0"/>
              <a:t>, A. P., da Silva, C., &amp; </a:t>
            </a:r>
            <a:r>
              <a:rPr lang="en-AU" dirty="0" err="1"/>
              <a:t>Carvalho</a:t>
            </a:r>
            <a:r>
              <a:rPr lang="en-AU" dirty="0"/>
              <a:t>, A. (2018). Opportunities and challenges in sustainable supply chain: An operations research perspective. </a:t>
            </a:r>
            <a:r>
              <a:rPr lang="en-AU" i="1" dirty="0"/>
              <a:t>European Journal of Operational Research</a:t>
            </a:r>
            <a:r>
              <a:rPr lang="en-AU" dirty="0"/>
              <a:t>, </a:t>
            </a:r>
            <a:r>
              <a:rPr lang="en-AU" i="1" dirty="0"/>
              <a:t>268</a:t>
            </a:r>
            <a:r>
              <a:rPr lang="en-AU" dirty="0"/>
              <a:t>(2), 399-431.</a:t>
            </a:r>
          </a:p>
          <a:p>
            <a:r>
              <a:rPr lang="en-AU" dirty="0" err="1"/>
              <a:t>Limoubpratum</a:t>
            </a:r>
            <a:r>
              <a:rPr lang="en-AU" dirty="0"/>
              <a:t>, C., </a:t>
            </a:r>
            <a:r>
              <a:rPr lang="en-AU" dirty="0" err="1"/>
              <a:t>Shee</a:t>
            </a:r>
            <a:r>
              <a:rPr lang="en-AU" dirty="0"/>
              <a:t>, H., &amp; Ahsan, K. (2015). Sustainable distribution through coopetition strategy. </a:t>
            </a:r>
            <a:r>
              <a:rPr lang="en-AU" i="1" dirty="0"/>
              <a:t>International Journal of Logistics Research and Applications</a:t>
            </a:r>
            <a:r>
              <a:rPr lang="en-AU" dirty="0"/>
              <a:t>, </a:t>
            </a:r>
            <a:r>
              <a:rPr lang="en-AU" i="1" dirty="0"/>
              <a:t>18</a:t>
            </a:r>
            <a:r>
              <a:rPr lang="en-AU" dirty="0"/>
              <a:t>(5), 424-441.</a:t>
            </a:r>
          </a:p>
          <a:p>
            <a:r>
              <a:rPr lang="en-AU" dirty="0" err="1"/>
              <a:t>Yiu</a:t>
            </a:r>
            <a:r>
              <a:rPr lang="en-AU" dirty="0"/>
              <a:t>, D. W., Ng, F. W., &amp; Ma, X. (2013). Business group attributes and internationalization strategy in China. </a:t>
            </a:r>
            <a:r>
              <a:rPr lang="en-AU" i="1" dirty="0"/>
              <a:t>Asian Business &amp; Management</a:t>
            </a:r>
            <a:r>
              <a:rPr lang="en-AU" dirty="0"/>
              <a:t>, </a:t>
            </a:r>
            <a:r>
              <a:rPr lang="en-AU" i="1" dirty="0"/>
              <a:t>12</a:t>
            </a:r>
            <a:r>
              <a:rPr lang="en-AU" dirty="0"/>
              <a:t>(1), 14-36.</a:t>
            </a:r>
          </a:p>
          <a:p>
            <a:r>
              <a:rPr lang="en-AU" dirty="0"/>
              <a:t>Tajik, S., </a:t>
            </a:r>
            <a:r>
              <a:rPr lang="en-AU" dirty="0" err="1"/>
              <a:t>Maghsoudlou</a:t>
            </a:r>
            <a:r>
              <a:rPr lang="en-AU" dirty="0"/>
              <a:t>, Y., </a:t>
            </a:r>
            <a:r>
              <a:rPr lang="en-AU" dirty="0" err="1"/>
              <a:t>Khodaiyan</a:t>
            </a:r>
            <a:r>
              <a:rPr lang="en-AU" dirty="0"/>
              <a:t>, F., </a:t>
            </a:r>
            <a:r>
              <a:rPr lang="en-AU" dirty="0" err="1"/>
              <a:t>Jafari</a:t>
            </a:r>
            <a:r>
              <a:rPr lang="en-AU" dirty="0"/>
              <a:t>, S. M., </a:t>
            </a:r>
            <a:r>
              <a:rPr lang="en-AU" dirty="0" err="1"/>
              <a:t>Ghasemlou</a:t>
            </a:r>
            <a:r>
              <a:rPr lang="en-AU" dirty="0"/>
              <a:t>, M., &amp; </a:t>
            </a:r>
            <a:r>
              <a:rPr lang="en-AU" dirty="0" err="1"/>
              <a:t>Aalami</a:t>
            </a:r>
            <a:r>
              <a:rPr lang="en-AU" dirty="0"/>
              <a:t>, M. (2013). Soluble soybean polysaccharide: A new carbohydrate to make a biodegradable film for sustainable green packaging. </a:t>
            </a:r>
            <a:r>
              <a:rPr lang="en-AU" i="1" dirty="0"/>
              <a:t>Carbohydrate polymers</a:t>
            </a:r>
            <a:r>
              <a:rPr lang="en-AU" dirty="0"/>
              <a:t>, </a:t>
            </a:r>
            <a:r>
              <a:rPr lang="en-AU" i="1" dirty="0"/>
              <a:t>97</a:t>
            </a:r>
            <a:r>
              <a:rPr lang="en-AU" dirty="0"/>
              <a:t>(2), 817-824.</a:t>
            </a:r>
          </a:p>
          <a:p>
            <a:r>
              <a:rPr lang="en-AU" dirty="0" err="1"/>
              <a:t>Guo</a:t>
            </a:r>
            <a:r>
              <a:rPr lang="en-AU" dirty="0"/>
              <a:t>, R., Lee, H. L., &amp; </a:t>
            </a:r>
            <a:r>
              <a:rPr lang="en-AU" dirty="0" err="1"/>
              <a:t>Swinney</a:t>
            </a:r>
            <a:r>
              <a:rPr lang="en-AU" dirty="0"/>
              <a:t>, R. (2015). Responsible sourcing in supply chains. </a:t>
            </a:r>
            <a:r>
              <a:rPr lang="en-AU" i="1" dirty="0"/>
              <a:t>Management Science</a:t>
            </a:r>
            <a:r>
              <a:rPr lang="en-AU" dirty="0"/>
              <a:t>, </a:t>
            </a:r>
            <a:r>
              <a:rPr lang="en-AU" i="1" dirty="0"/>
              <a:t>62</a:t>
            </a:r>
            <a:r>
              <a:rPr lang="en-AU" dirty="0"/>
              <a:t>(9), 2722-2744.</a:t>
            </a:r>
          </a:p>
          <a:p>
            <a:r>
              <a:rPr lang="en-AU" dirty="0"/>
              <a:t>Kehoe, B., </a:t>
            </a:r>
            <a:r>
              <a:rPr lang="en-AU" dirty="0" err="1"/>
              <a:t>Patil</a:t>
            </a:r>
            <a:r>
              <a:rPr lang="en-AU" dirty="0"/>
              <a:t>, S., </a:t>
            </a:r>
            <a:r>
              <a:rPr lang="en-AU" dirty="0" err="1"/>
              <a:t>Abbeel</a:t>
            </a:r>
            <a:r>
              <a:rPr lang="en-AU" dirty="0"/>
              <a:t>, P., &amp; Goldberg, K. (2015). A survey of research on cloud robotics and automation. </a:t>
            </a:r>
            <a:r>
              <a:rPr lang="en-AU" i="1" dirty="0"/>
              <a:t>IEEE Transactions on automation science and engineering</a:t>
            </a:r>
            <a:r>
              <a:rPr lang="en-AU" dirty="0"/>
              <a:t>, </a:t>
            </a:r>
            <a:r>
              <a:rPr lang="en-AU" i="1" dirty="0"/>
              <a:t>12</a:t>
            </a:r>
            <a:r>
              <a:rPr lang="en-AU" dirty="0"/>
              <a:t>(2), 398-409.</a:t>
            </a:r>
          </a:p>
          <a:p>
            <a:r>
              <a:rPr lang="en-AU" dirty="0" err="1"/>
              <a:t>Poczter</a:t>
            </a:r>
            <a:r>
              <a:rPr lang="en-AU" dirty="0"/>
              <a:t>, S. L., &amp; </a:t>
            </a:r>
            <a:r>
              <a:rPr lang="en-AU" dirty="0" err="1"/>
              <a:t>Jankovic</a:t>
            </a:r>
            <a:r>
              <a:rPr lang="en-AU" dirty="0"/>
              <a:t>, L. M. (2014). The Google Car: driving toward a better future?. </a:t>
            </a:r>
            <a:r>
              <a:rPr lang="en-AU" i="1" dirty="0"/>
              <a:t>Journal of Business Case Studies (JBCS)</a:t>
            </a:r>
            <a:r>
              <a:rPr lang="en-AU" dirty="0"/>
              <a:t>, </a:t>
            </a:r>
            <a:r>
              <a:rPr lang="en-AU" i="1" dirty="0"/>
              <a:t>10</a:t>
            </a:r>
            <a:r>
              <a:rPr lang="en-AU" dirty="0"/>
              <a:t>(1), 7-14.</a:t>
            </a:r>
          </a:p>
          <a:p>
            <a:r>
              <a:rPr lang="en-AU" dirty="0"/>
              <a:t>sustainability. (2019). Retrieved 29 November 2019, from https://sustainability.google/reports/</a:t>
            </a:r>
          </a:p>
        </p:txBody>
      </p:sp>
    </p:spTree>
    <p:extLst>
      <p:ext uri="{BB962C8B-B14F-4D97-AF65-F5344CB8AC3E}">
        <p14:creationId xmlns:p14="http://schemas.microsoft.com/office/powerpoint/2010/main" val="233097525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</TotalTime>
  <Words>795</Words>
  <Application>Microsoft Office PowerPoint</Application>
  <PresentationFormat>Widescreen</PresentationFormat>
  <Paragraphs>99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5" baseType="lpstr">
      <vt:lpstr>Arial</vt:lpstr>
      <vt:lpstr>Garamond</vt:lpstr>
      <vt:lpstr>Organic</vt:lpstr>
      <vt:lpstr>New business strategy for Google</vt:lpstr>
      <vt:lpstr>Google Inc.: Creating Visions</vt:lpstr>
      <vt:lpstr>Background of the company Google</vt:lpstr>
      <vt:lpstr>Google’s environmental sustainability so far</vt:lpstr>
      <vt:lpstr>Energy efficiency</vt:lpstr>
      <vt:lpstr>Google’s social responsibility activities so far</vt:lpstr>
      <vt:lpstr>Google’s business strategy so far</vt:lpstr>
      <vt:lpstr>Google’s business opportunity</vt:lpstr>
      <vt:lpstr>Google’s business opportunity- Cont.</vt:lpstr>
      <vt:lpstr>Recommendations for new business strategy for Google</vt:lpstr>
      <vt:lpstr>Recommendations for new business strategy for Google- cont.</vt:lpstr>
      <vt:lpstr>New strategy on sustainable supply chain</vt:lpstr>
      <vt:lpstr>New strategy on responsible sourcing</vt:lpstr>
      <vt:lpstr>New strategy on enhanced energy efficiency</vt:lpstr>
      <vt:lpstr>New strategy on product diversification</vt:lpstr>
      <vt:lpstr>New strategy investment in robotics and automation.</vt:lpstr>
      <vt:lpstr>New strategy in sustainable packaging and distribution.</vt:lpstr>
      <vt:lpstr>New strategy in stakeholder management</vt:lpstr>
      <vt:lpstr>New Strategy in overseas expansion</vt:lpstr>
      <vt:lpstr>New strategy in product enhancement</vt:lpstr>
      <vt:lpstr>Conclusion 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New business strategy for Google</dc:title>
  <dc:creator>CMX</dc:creator>
  <cp:lastModifiedBy>Ishag Osman</cp:lastModifiedBy>
  <cp:revision>3</cp:revision>
  <dcterms:modified xsi:type="dcterms:W3CDTF">2019-12-10T00:02:27Z</dcterms:modified>
</cp:coreProperties>
</file>