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tiff" ContentType="image/tif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2" r:id="rId7"/>
    <p:sldId id="268" r:id="rId8"/>
    <p:sldId id="263" r:id="rId9"/>
    <p:sldId id="264" r:id="rId10"/>
    <p:sldId id="266" r:id="rId11"/>
    <p:sldId id="267" r:id="rId12"/>
    <p:sldId id="261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10"/>
    <p:restoredTop sz="67690" autoAdjust="0"/>
  </p:normalViewPr>
  <p:slideViewPr>
    <p:cSldViewPr>
      <p:cViewPr varScale="1">
        <p:scale>
          <a:sx n="72" d="100"/>
          <a:sy n="72" d="100"/>
        </p:scale>
        <p:origin x="-107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0407A8-45E9-4B40-9C79-07E8AFBD34A2}" type="datetimeFigureOut">
              <a:rPr lang="en-GB" smtClean="0"/>
              <a:pPr/>
              <a:t>23/11/2017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FF097B-D25A-491F-AFE1-99FA20A8745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0354357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FF097B-D25A-491F-AFE1-99FA20A8745E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6918087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FF097B-D25A-491F-AFE1-99FA20A8745E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5730535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FF097B-D25A-491F-AFE1-99FA20A8745E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8655556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FF097B-D25A-491F-AFE1-99FA20A8745E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2443251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b="0" i="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FF097B-D25A-491F-AFE1-99FA20A8745E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48246133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FF097B-D25A-491F-AFE1-99FA20A8745E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4463942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FF097B-D25A-491F-AFE1-99FA20A8745E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4556238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FF097B-D25A-491F-AFE1-99FA20A8745E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6855489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b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FF097B-D25A-491F-AFE1-99FA20A8745E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51470833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FF097B-D25A-491F-AFE1-99FA20A8745E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46095325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FF097B-D25A-491F-AFE1-99FA20A8745E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7237391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5F603E0-BA4E-435F-AB87-B6EA64242685}" type="datetimeFigureOut">
              <a:rPr lang="en-US" smtClean="0"/>
              <a:pPr/>
              <a:t>11/23/2017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1670D11D-0798-4D3F-8FBA-26814F553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5F603E0-BA4E-435F-AB87-B6EA64242685}" type="datetimeFigureOut">
              <a:rPr lang="en-US" smtClean="0"/>
              <a:pPr/>
              <a:t>11/23/2017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670D11D-0798-4D3F-8FBA-26814F553B8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5F603E0-BA4E-435F-AB87-B6EA64242685}" type="datetimeFigureOut">
              <a:rPr lang="en-US" smtClean="0"/>
              <a:pPr/>
              <a:t>11/23/2017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1670D11D-0798-4D3F-8FBA-26814F553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603E0-BA4E-435F-AB87-B6EA64242685}" type="datetimeFigureOut">
              <a:rPr lang="en-US" smtClean="0"/>
              <a:pPr/>
              <a:t>11/23/2017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0D11D-0798-4D3F-8FBA-26814F553B8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603E0-BA4E-435F-AB87-B6EA64242685}" type="datetimeFigureOut">
              <a:rPr lang="en-US" smtClean="0"/>
              <a:pPr/>
              <a:t>11/23/2017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0D11D-0798-4D3F-8FBA-26814F553B8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5F603E0-BA4E-435F-AB87-B6EA64242685}" type="datetimeFigureOut">
              <a:rPr lang="en-US" smtClean="0"/>
              <a:pPr/>
              <a:t>11/23/2017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670D11D-0798-4D3F-8FBA-26814F553B8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603E0-BA4E-435F-AB87-B6EA64242685}" type="datetimeFigureOut">
              <a:rPr lang="en-US" smtClean="0"/>
              <a:pPr/>
              <a:t>11/23/2017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0D11D-0798-4D3F-8FBA-26814F553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5F603E0-BA4E-435F-AB87-B6EA64242685}" type="datetimeFigureOut">
              <a:rPr lang="en-US" smtClean="0"/>
              <a:pPr/>
              <a:t>11/23/2017</a:t>
            </a:fld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670D11D-0798-4D3F-8FBA-26814F553B8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5F603E0-BA4E-435F-AB87-B6EA64242685}" type="datetimeFigureOut">
              <a:rPr lang="en-US" smtClean="0"/>
              <a:pPr/>
              <a:t>11/23/2017</a:t>
            </a:fld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670D11D-0798-4D3F-8FBA-26814F553B8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603E0-BA4E-435F-AB87-B6EA64242685}" type="datetimeFigureOut">
              <a:rPr lang="en-US" smtClean="0"/>
              <a:pPr/>
              <a:t>11/23/2017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0D11D-0798-4D3F-8FBA-26814F553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603E0-BA4E-435F-AB87-B6EA64242685}" type="datetimeFigureOut">
              <a:rPr lang="en-US" smtClean="0"/>
              <a:pPr/>
              <a:t>11/23/2017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0D11D-0798-4D3F-8FBA-26814F553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5F603E0-BA4E-435F-AB87-B6EA64242685}" type="datetimeFigureOut">
              <a:rPr lang="en-US" smtClean="0"/>
              <a:pPr/>
              <a:t>11/23/2017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670D11D-0798-4D3F-8FBA-26814F553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tif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tiff"/><Relationship Id="rId3" Type="http://schemas.openxmlformats.org/officeDocument/2006/relationships/image" Target="../media/image4.tiff"/><Relationship Id="rId7" Type="http://schemas.openxmlformats.org/officeDocument/2006/relationships/image" Target="../media/image8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tiff"/><Relationship Id="rId5" Type="http://schemas.openxmlformats.org/officeDocument/2006/relationships/image" Target="../media/image6.tiff"/><Relationship Id="rId4" Type="http://schemas.openxmlformats.org/officeDocument/2006/relationships/image" Target="../media/image5.tiff"/><Relationship Id="rId9" Type="http://schemas.openxmlformats.org/officeDocument/2006/relationships/image" Target="../media/image10.tif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tif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andfonline.com/doi/ref/10.1080/09669760.2010.521296?scroll=top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5984" y="2500306"/>
            <a:ext cx="6172200" cy="3143272"/>
          </a:xfrm>
        </p:spPr>
        <p:txBody>
          <a:bodyPr>
            <a:noAutofit/>
          </a:bodyPr>
          <a:lstStyle/>
          <a:p>
            <a:pPr algn="ctr"/>
            <a:r>
              <a:rPr lang="en-GB" sz="6000" dirty="0" smtClean="0">
                <a:latin typeface="+mn-lt"/>
                <a:ea typeface="Arial Unicode MS" pitchFamily="34" charset="-128"/>
                <a:cs typeface="Arial Unicode MS" pitchFamily="34" charset="-128"/>
              </a:rPr>
              <a:t>Te </a:t>
            </a:r>
            <a:r>
              <a:rPr lang="en-GB" sz="6000" dirty="0" err="1" smtClean="0">
                <a:latin typeface="+mn-lt"/>
                <a:ea typeface="Arial Unicode MS" pitchFamily="34" charset="-128"/>
                <a:cs typeface="Arial Unicode MS" pitchFamily="34" charset="-128"/>
              </a:rPr>
              <a:t>Whāriki</a:t>
            </a:r>
            <a:r>
              <a:rPr lang="en-GB" sz="4400" dirty="0" smtClean="0">
                <a:latin typeface="+mn-lt"/>
                <a:ea typeface="Arial Unicode MS" pitchFamily="34" charset="-128"/>
                <a:cs typeface="Arial Unicode MS" pitchFamily="34" charset="-128"/>
              </a:rPr>
              <a:t/>
            </a:r>
            <a:br>
              <a:rPr lang="en-GB" sz="4400" dirty="0" smtClean="0">
                <a:latin typeface="+mn-lt"/>
                <a:ea typeface="Arial Unicode MS" pitchFamily="34" charset="-128"/>
                <a:cs typeface="Arial Unicode MS" pitchFamily="34" charset="-128"/>
              </a:rPr>
            </a:br>
            <a:r>
              <a:rPr lang="en-GB" sz="4400" dirty="0" smtClean="0">
                <a:latin typeface="+mn-lt"/>
                <a:ea typeface="Arial Unicode MS" pitchFamily="34" charset="-128"/>
                <a:cs typeface="Arial Unicode MS" pitchFamily="34" charset="-128"/>
              </a:rPr>
              <a:t> </a:t>
            </a:r>
            <a:br>
              <a:rPr lang="en-GB" sz="4400" dirty="0" smtClean="0">
                <a:latin typeface="+mn-lt"/>
                <a:ea typeface="Arial Unicode MS" pitchFamily="34" charset="-128"/>
                <a:cs typeface="Arial Unicode MS" pitchFamily="34" charset="-128"/>
              </a:rPr>
            </a:br>
            <a:r>
              <a:rPr lang="en-GB" sz="4400" dirty="0" smtClean="0">
                <a:latin typeface="+mn-lt"/>
                <a:ea typeface="Arial Unicode MS" pitchFamily="34" charset="-128"/>
                <a:cs typeface="Arial Unicode MS" pitchFamily="34" charset="-128"/>
              </a:rPr>
              <a:t>the New Zealand early childhood curriculum</a:t>
            </a:r>
            <a:br>
              <a:rPr lang="en-GB" sz="4400" dirty="0" smtClean="0">
                <a:latin typeface="+mn-lt"/>
                <a:ea typeface="Arial Unicode MS" pitchFamily="34" charset="-128"/>
                <a:cs typeface="Arial Unicode MS" pitchFamily="34" charset="-128"/>
              </a:rPr>
            </a:br>
            <a:r>
              <a:rPr lang="en-GB" sz="3200" dirty="0" smtClean="0">
                <a:latin typeface="+mn-lt"/>
                <a:ea typeface="Arial Unicode MS" pitchFamily="34" charset="-128"/>
                <a:cs typeface="Arial Unicode MS" pitchFamily="34" charset="-128"/>
              </a:rPr>
              <a:t>compared with the welsh foundation phase</a:t>
            </a:r>
            <a:endParaRPr lang="en-GB" sz="3200" dirty="0">
              <a:latin typeface="+mn-lt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pPr algn="r"/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Hannah John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1560" y="1196752"/>
            <a:ext cx="7467600" cy="4873752"/>
          </a:xfrm>
        </p:spPr>
        <p:txBody>
          <a:bodyPr>
            <a:normAutofit/>
          </a:bodyPr>
          <a:lstStyle/>
          <a:p>
            <a:endParaRPr lang="en-US" sz="1100" dirty="0" smtClean="0"/>
          </a:p>
          <a:p>
            <a:endParaRPr lang="en-US" sz="1100" dirty="0"/>
          </a:p>
          <a:p>
            <a:r>
              <a:rPr lang="en-US" sz="3600" dirty="0" smtClean="0"/>
              <a:t>“</a:t>
            </a:r>
            <a:r>
              <a:rPr lang="en-GB" sz="3600" dirty="0"/>
              <a:t>The words </a:t>
            </a:r>
            <a:r>
              <a:rPr lang="en-GB" sz="3600" dirty="0" smtClean="0"/>
              <a:t>Te </a:t>
            </a:r>
            <a:r>
              <a:rPr lang="en-GB" sz="3600" dirty="0" err="1"/>
              <a:t>Whāriki</a:t>
            </a:r>
            <a:r>
              <a:rPr lang="en-GB" sz="3600" dirty="0"/>
              <a:t> mean woven mat in </a:t>
            </a:r>
            <a:r>
              <a:rPr lang="en-GB" sz="3600" dirty="0" smtClean="0"/>
              <a:t>Maori </a:t>
            </a:r>
            <a:r>
              <a:rPr lang="en-GB" sz="3600" dirty="0"/>
              <a:t>and reflect the </a:t>
            </a:r>
            <a:r>
              <a:rPr lang="en-GB" sz="3600" dirty="0" smtClean="0"/>
              <a:t>integrated </a:t>
            </a:r>
            <a:r>
              <a:rPr lang="en-GB" sz="3600" dirty="0"/>
              <a:t>and holistic nature of the </a:t>
            </a:r>
            <a:r>
              <a:rPr lang="en-GB" sz="3600" dirty="0" smtClean="0"/>
              <a:t>curriculum” </a:t>
            </a:r>
            <a:r>
              <a:rPr lang="en-GB" sz="1200" dirty="0" smtClean="0"/>
              <a:t>(</a:t>
            </a:r>
            <a:r>
              <a:rPr lang="en-GB" sz="1200" dirty="0" err="1" smtClean="0"/>
              <a:t>Blaiklock</a:t>
            </a:r>
            <a:r>
              <a:rPr lang="en-GB" sz="1200" dirty="0" smtClean="0"/>
              <a:t>, K. </a:t>
            </a:r>
            <a:r>
              <a:rPr lang="en-GB" sz="1200" dirty="0" smtClean="0"/>
              <a:t>2010).</a:t>
            </a:r>
            <a:endParaRPr lang="en-US" sz="1200" dirty="0" smtClean="0"/>
          </a:p>
          <a:p>
            <a:pPr algn="r"/>
            <a:r>
              <a:rPr lang="en-GB" sz="1100" dirty="0" smtClean="0"/>
              <a:t/>
            </a:r>
            <a:br>
              <a:rPr lang="en-GB" sz="1100" dirty="0" smtClean="0"/>
            </a:br>
            <a:r>
              <a:rPr lang="en-GB" sz="1100" dirty="0" smtClean="0"/>
              <a:t/>
            </a:r>
            <a:br>
              <a:rPr lang="en-GB" sz="1100" dirty="0" smtClean="0"/>
            </a:br>
            <a:r>
              <a:rPr lang="en-GB" sz="1100" dirty="0" smtClean="0"/>
              <a:t/>
            </a:r>
            <a:br>
              <a:rPr lang="en-GB" sz="1100" dirty="0" smtClean="0"/>
            </a:br>
            <a:endParaRPr lang="en-GB" sz="1100" dirty="0" smtClean="0"/>
          </a:p>
          <a:p>
            <a:pPr algn="r">
              <a:buNone/>
            </a:pPr>
            <a:r>
              <a:rPr lang="en-GB" sz="1100" dirty="0" smtClean="0"/>
              <a:t>.</a:t>
            </a:r>
            <a:endParaRPr lang="en-GB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The framework principles and strands 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500298" y="1313384"/>
            <a:ext cx="5857916" cy="5544616"/>
          </a:xfrm>
        </p:spPr>
        <p:txBody>
          <a:bodyPr>
            <a:noAutofit/>
          </a:bodyPr>
          <a:lstStyle/>
          <a:p>
            <a:r>
              <a:rPr lang="en-GB" sz="2000" dirty="0" smtClean="0"/>
              <a:t>Four principles:</a:t>
            </a:r>
          </a:p>
          <a:p>
            <a:r>
              <a:rPr lang="en-GB" sz="2000" dirty="0" smtClean="0"/>
              <a:t>1. Empowerment</a:t>
            </a:r>
          </a:p>
          <a:p>
            <a:r>
              <a:rPr lang="en-GB" sz="2000" dirty="0" smtClean="0"/>
              <a:t>2. </a:t>
            </a:r>
            <a:r>
              <a:rPr lang="en-GB" sz="2000" dirty="0" smtClean="0"/>
              <a:t>Holistic </a:t>
            </a:r>
            <a:r>
              <a:rPr lang="en-GB" sz="2000" dirty="0" smtClean="0"/>
              <a:t>Development</a:t>
            </a:r>
          </a:p>
          <a:p>
            <a:r>
              <a:rPr lang="en-GB" sz="2000" dirty="0" smtClean="0"/>
              <a:t>3. Family and Community</a:t>
            </a:r>
          </a:p>
          <a:p>
            <a:r>
              <a:rPr lang="en-GB" sz="2000" dirty="0" smtClean="0"/>
              <a:t>4. Relationships</a:t>
            </a:r>
          </a:p>
          <a:p>
            <a:endParaRPr lang="en-GB" sz="2000" dirty="0"/>
          </a:p>
          <a:p>
            <a:endParaRPr lang="en-GB" sz="2000" dirty="0" smtClean="0"/>
          </a:p>
          <a:p>
            <a:r>
              <a:rPr lang="en-GB" sz="2000" dirty="0" smtClean="0"/>
              <a:t>Five strands:</a:t>
            </a:r>
          </a:p>
          <a:p>
            <a:r>
              <a:rPr lang="en-GB" sz="2000" dirty="0" smtClean="0"/>
              <a:t>1. Well-being</a:t>
            </a:r>
          </a:p>
          <a:p>
            <a:r>
              <a:rPr lang="en-GB" sz="2000" dirty="0" smtClean="0"/>
              <a:t>2. Belonging</a:t>
            </a:r>
          </a:p>
          <a:p>
            <a:r>
              <a:rPr lang="en-GB" sz="2000" dirty="0" smtClean="0"/>
              <a:t>3. Contribution</a:t>
            </a:r>
          </a:p>
          <a:p>
            <a:r>
              <a:rPr lang="en-GB" sz="2000" dirty="0" smtClean="0"/>
              <a:t>4. Communication</a:t>
            </a:r>
          </a:p>
          <a:p>
            <a:r>
              <a:rPr lang="en-GB" sz="2000" dirty="0" smtClean="0"/>
              <a:t>5. </a:t>
            </a:r>
            <a:r>
              <a:rPr lang="en-GB" sz="2000" dirty="0" smtClean="0"/>
              <a:t>Exploration</a:t>
            </a:r>
          </a:p>
          <a:p>
            <a:endParaRPr lang="en-US" sz="2000" dirty="0" smtClean="0"/>
          </a:p>
          <a:p>
            <a:pPr lvl="7">
              <a:buNone/>
            </a:pPr>
            <a:r>
              <a:rPr lang="en-US" sz="1000" dirty="0" smtClean="0"/>
              <a:t>(My ECE Experts 2013-2017)</a:t>
            </a:r>
            <a:endParaRPr lang="en-GB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2"/>
          <p:cNvSpPr txBox="1">
            <a:spLocks/>
          </p:cNvSpPr>
          <p:nvPr/>
        </p:nvSpPr>
        <p:spPr>
          <a:xfrm>
            <a:off x="4548200" y="3131615"/>
            <a:ext cx="3357586" cy="235745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274320" lvl="0" indent="-274320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</a:pPr>
            <a:r>
              <a:rPr lang="en-GB" dirty="0" smtClean="0"/>
              <a:t>“Te </a:t>
            </a:r>
            <a:r>
              <a:rPr lang="en-GB" dirty="0" err="1" smtClean="0"/>
              <a:t>Whāriki</a:t>
            </a:r>
            <a:r>
              <a:rPr lang="en-GB" dirty="0" smtClean="0"/>
              <a:t> is a world class early childhood curriculum and has been a significant factor in putting New Zealand on the early childhood world stage</a:t>
            </a:r>
            <a:r>
              <a:rPr lang="en-GB" dirty="0" smtClean="0"/>
              <a:t>”</a:t>
            </a:r>
            <a:r>
              <a:rPr lang="en-GB" sz="1600" dirty="0" smtClean="0"/>
              <a:t> </a:t>
            </a:r>
            <a:r>
              <a:rPr lang="en-GB" sz="1000" dirty="0" smtClean="0"/>
              <a:t>(Mallard, T cited </a:t>
            </a:r>
            <a:r>
              <a:rPr lang="en-GB" sz="1000" dirty="0" smtClean="0"/>
              <a:t>in </a:t>
            </a:r>
            <a:r>
              <a:rPr lang="en-GB" sz="1000" dirty="0" err="1" smtClean="0"/>
              <a:t>Nuttall</a:t>
            </a:r>
            <a:r>
              <a:rPr lang="en-GB" sz="1000" dirty="0" smtClean="0"/>
              <a:t> 2005, 23).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788024" y="500125"/>
            <a:ext cx="335758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“To date, Te </a:t>
            </a:r>
            <a:r>
              <a:rPr lang="en-US" dirty="0" err="1" smtClean="0"/>
              <a:t>Whariki</a:t>
            </a:r>
            <a:r>
              <a:rPr lang="en-US" dirty="0" smtClean="0"/>
              <a:t> has been greeted with enormous enthusiasm by the early childhood profession and has taken on a gospel like status” </a:t>
            </a:r>
            <a:r>
              <a:rPr lang="en-US" sz="1000" dirty="0" smtClean="0"/>
              <a:t>(Cullen, </a:t>
            </a:r>
            <a:r>
              <a:rPr lang="en-US" sz="1000" dirty="0" smtClean="0"/>
              <a:t>1996 cited in </a:t>
            </a:r>
            <a:r>
              <a:rPr lang="en-US" sz="1000" dirty="0" err="1" smtClean="0"/>
              <a:t>Blaiklock,K</a:t>
            </a:r>
            <a:r>
              <a:rPr lang="en-US" sz="1000" dirty="0" smtClean="0"/>
              <a:t>. 2009)</a:t>
            </a:r>
            <a:endParaRPr lang="en-GB" sz="1000" dirty="0"/>
          </a:p>
        </p:txBody>
      </p:sp>
      <p:sp>
        <p:nvSpPr>
          <p:cNvPr id="10" name="TextBox 9"/>
          <p:cNvSpPr txBox="1"/>
          <p:nvPr/>
        </p:nvSpPr>
        <p:spPr>
          <a:xfrm>
            <a:off x="611560" y="1393987"/>
            <a:ext cx="3571900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“Engaging with Te </a:t>
            </a:r>
            <a:r>
              <a:rPr lang="en-US" dirty="0" err="1" smtClean="0"/>
              <a:t>Whariki</a:t>
            </a:r>
            <a:r>
              <a:rPr lang="en-US" dirty="0" smtClean="0"/>
              <a:t> allows teachers to have their own learning journey just as children have theirs. This is why professionals feel privileged to have such a sound document to work with” </a:t>
            </a:r>
            <a:r>
              <a:rPr lang="en-US" sz="1000" dirty="0" smtClean="0"/>
              <a:t>(Tyler, </a:t>
            </a:r>
            <a:r>
              <a:rPr lang="en-US" sz="1000" dirty="0" smtClean="0"/>
              <a:t>2002, cited in </a:t>
            </a:r>
            <a:r>
              <a:rPr lang="en-US" sz="1000" dirty="0" err="1" smtClean="0"/>
              <a:t>Blaiklock</a:t>
            </a:r>
            <a:r>
              <a:rPr lang="en-US" sz="1000" dirty="0" smtClean="0"/>
              <a:t>, K, 2009).</a:t>
            </a:r>
            <a:endParaRPr lang="en-GB" sz="1000" dirty="0"/>
          </a:p>
        </p:txBody>
      </p:sp>
      <p:sp>
        <p:nvSpPr>
          <p:cNvPr id="11" name="TextBox 10"/>
          <p:cNvSpPr txBox="1"/>
          <p:nvPr/>
        </p:nvSpPr>
        <p:spPr>
          <a:xfrm>
            <a:off x="755576" y="4581128"/>
            <a:ext cx="4032448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“Te </a:t>
            </a:r>
            <a:r>
              <a:rPr lang="en-US" dirty="0" err="1" smtClean="0"/>
              <a:t>Whariki</a:t>
            </a:r>
            <a:r>
              <a:rPr lang="en-US" dirty="0" smtClean="0"/>
              <a:t> has had an enormous impact on curriculum development in many countries and has gained international prominence as an early years curriculum of great substance and importance” </a:t>
            </a:r>
            <a:r>
              <a:rPr lang="en-US" sz="1000" dirty="0" smtClean="0"/>
              <a:t>(Fleer </a:t>
            </a:r>
            <a:r>
              <a:rPr lang="en-US" sz="1000" dirty="0" smtClean="0"/>
              <a:t>,2003 cited in </a:t>
            </a:r>
            <a:r>
              <a:rPr lang="en-US" sz="1000" dirty="0" err="1" smtClean="0"/>
              <a:t>Blaiklock</a:t>
            </a:r>
            <a:r>
              <a:rPr lang="en-US" sz="1000" dirty="0" smtClean="0"/>
              <a:t>, K. 2009</a:t>
            </a:r>
            <a:r>
              <a:rPr lang="en-US" sz="1000" dirty="0" smtClean="0"/>
              <a:t>)</a:t>
            </a:r>
            <a:r>
              <a:rPr lang="en-US" sz="1000" dirty="0" smtClean="0"/>
              <a:t> </a:t>
            </a:r>
            <a:endParaRPr lang="en-GB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200" dirty="0" smtClean="0"/>
              <a:t>The Curriculum</a:t>
            </a:r>
            <a:endParaRPr lang="en-GB" sz="1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t="15350" b="19550"/>
          <a:stretch/>
        </p:blipFill>
        <p:spPr>
          <a:xfrm>
            <a:off x="2356638" y="111597"/>
            <a:ext cx="4501244" cy="3246189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9720" y="3356992"/>
            <a:ext cx="6635080" cy="33175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6823" y="-461140"/>
            <a:ext cx="7467600" cy="1143000"/>
          </a:xfrm>
        </p:spPr>
        <p:txBody>
          <a:bodyPr/>
          <a:lstStyle/>
          <a:p>
            <a:r>
              <a:rPr lang="en-US" dirty="0" smtClean="0"/>
              <a:t>Teachers Ratios in New Zealand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-321225" y="2071780"/>
            <a:ext cx="1627219" cy="165324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76548" y="2480300"/>
            <a:ext cx="776877" cy="97109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-328703" y="577365"/>
            <a:ext cx="1699793" cy="1699793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882981" y="1246316"/>
            <a:ext cx="970028" cy="73541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892456" y="1268292"/>
            <a:ext cx="994495" cy="753966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933762" y="1251149"/>
            <a:ext cx="1095496" cy="822791"/>
          </a:xfrm>
          <a:prstGeom prst="rect">
            <a:avLst/>
          </a:prstGeom>
        </p:spPr>
      </p:pic>
      <p:sp>
        <p:nvSpPr>
          <p:cNvPr id="15" name="Oval 14"/>
          <p:cNvSpPr/>
          <p:nvPr/>
        </p:nvSpPr>
        <p:spPr>
          <a:xfrm>
            <a:off x="3408317" y="884440"/>
            <a:ext cx="1204511" cy="1453754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-360651" y="3888200"/>
            <a:ext cx="1666645" cy="1666645"/>
          </a:xfrm>
          <a:prstGeom prst="rect">
            <a:avLst/>
          </a:prstGeom>
        </p:spPr>
      </p:pic>
      <p:sp>
        <p:nvSpPr>
          <p:cNvPr id="25" name="TextBox 24"/>
          <p:cNvSpPr txBox="1"/>
          <p:nvPr/>
        </p:nvSpPr>
        <p:spPr>
          <a:xfrm>
            <a:off x="3890236" y="1168466"/>
            <a:ext cx="25136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1 adult to 5 children under two years</a:t>
            </a:r>
            <a:endParaRPr lang="en-US" dirty="0"/>
          </a:p>
        </p:txBody>
      </p:sp>
      <p:sp>
        <p:nvSpPr>
          <p:cNvPr id="26" name="TextBox 25"/>
          <p:cNvSpPr txBox="1"/>
          <p:nvPr/>
        </p:nvSpPr>
        <p:spPr>
          <a:xfrm>
            <a:off x="3594854" y="2560833"/>
            <a:ext cx="25136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1 adult to 6 children over two years</a:t>
            </a:r>
            <a:endParaRPr lang="en-US" dirty="0"/>
          </a:p>
        </p:txBody>
      </p:sp>
      <p:sp>
        <p:nvSpPr>
          <p:cNvPr id="27" name="TextBox 26"/>
          <p:cNvSpPr txBox="1"/>
          <p:nvPr/>
        </p:nvSpPr>
        <p:spPr>
          <a:xfrm>
            <a:off x="6403921" y="5715964"/>
            <a:ext cx="184126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1 adult to 15 </a:t>
            </a:r>
            <a:r>
              <a:rPr lang="en-US" smtClean="0"/>
              <a:t>children in year 1 and 2.</a:t>
            </a:r>
            <a:endParaRPr lang="en-US" dirty="0"/>
          </a:p>
        </p:txBody>
      </p:sp>
      <p:sp>
        <p:nvSpPr>
          <p:cNvPr id="28" name="TextBox 27"/>
          <p:cNvSpPr txBox="1"/>
          <p:nvPr/>
        </p:nvSpPr>
        <p:spPr>
          <a:xfrm>
            <a:off x="2637040" y="3579854"/>
            <a:ext cx="489111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smtClean="0"/>
              <a:t>COMPARED WITH…..</a:t>
            </a:r>
            <a:endParaRPr lang="en-US" sz="2000" b="1" dirty="0"/>
          </a:p>
        </p:txBody>
      </p:sp>
      <p:pic>
        <p:nvPicPr>
          <p:cNvPr id="29" name="Picture 28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653425" y="2520826"/>
            <a:ext cx="776877" cy="971096"/>
          </a:xfrm>
          <a:prstGeom prst="rect">
            <a:avLst/>
          </a:prstGeom>
        </p:spPr>
      </p:pic>
      <p:pic>
        <p:nvPicPr>
          <p:cNvPr id="30" name="Picture 29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498512" y="2491443"/>
            <a:ext cx="776877" cy="971096"/>
          </a:xfrm>
          <a:prstGeom prst="rect">
            <a:avLst/>
          </a:prstGeom>
        </p:spPr>
      </p:pic>
      <p:pic>
        <p:nvPicPr>
          <p:cNvPr id="31" name="Picture 30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76548" y="4359795"/>
            <a:ext cx="776877" cy="971096"/>
          </a:xfrm>
          <a:prstGeom prst="rect">
            <a:avLst/>
          </a:prstGeom>
        </p:spPr>
      </p:pic>
      <p:pic>
        <p:nvPicPr>
          <p:cNvPr id="32" name="Picture 31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604621" y="4359795"/>
            <a:ext cx="776877" cy="971096"/>
          </a:xfrm>
          <a:prstGeom prst="rect">
            <a:avLst/>
          </a:prstGeom>
        </p:spPr>
      </p:pic>
      <p:pic>
        <p:nvPicPr>
          <p:cNvPr id="33" name="Picture 32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381498" y="4359795"/>
            <a:ext cx="776877" cy="971096"/>
          </a:xfrm>
          <a:prstGeom prst="rect">
            <a:avLst/>
          </a:prstGeom>
        </p:spPr>
      </p:pic>
      <p:pic>
        <p:nvPicPr>
          <p:cNvPr id="34" name="Picture 33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108360" y="4373211"/>
            <a:ext cx="776877" cy="971096"/>
          </a:xfrm>
          <a:prstGeom prst="rect">
            <a:avLst/>
          </a:prstGeom>
        </p:spPr>
      </p:pic>
      <p:pic>
        <p:nvPicPr>
          <p:cNvPr id="35" name="Picture 34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-396500" y="5344307"/>
            <a:ext cx="1666645" cy="1666645"/>
          </a:xfrm>
          <a:prstGeom prst="rect">
            <a:avLst/>
          </a:prstGeom>
        </p:spPr>
      </p:pic>
      <p:pic>
        <p:nvPicPr>
          <p:cNvPr id="36" name="Picture 35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15793" y="5734978"/>
            <a:ext cx="776877" cy="971096"/>
          </a:xfrm>
          <a:prstGeom prst="rect">
            <a:avLst/>
          </a:prstGeom>
        </p:spPr>
      </p:pic>
      <p:pic>
        <p:nvPicPr>
          <p:cNvPr id="37" name="Picture 36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543866" y="5734978"/>
            <a:ext cx="776877" cy="971096"/>
          </a:xfrm>
          <a:prstGeom prst="rect">
            <a:avLst/>
          </a:prstGeom>
        </p:spPr>
      </p:pic>
      <p:pic>
        <p:nvPicPr>
          <p:cNvPr id="38" name="Picture 37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320743" y="5734978"/>
            <a:ext cx="776877" cy="971096"/>
          </a:xfrm>
          <a:prstGeom prst="rect">
            <a:avLst/>
          </a:prstGeom>
        </p:spPr>
      </p:pic>
      <p:pic>
        <p:nvPicPr>
          <p:cNvPr id="39" name="Picture 38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047605" y="5748394"/>
            <a:ext cx="776877" cy="971096"/>
          </a:xfrm>
          <a:prstGeom prst="rect">
            <a:avLst/>
          </a:prstGeom>
        </p:spPr>
      </p:pic>
      <p:pic>
        <p:nvPicPr>
          <p:cNvPr id="40" name="Picture 39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774467" y="5761810"/>
            <a:ext cx="776877" cy="971096"/>
          </a:xfrm>
          <a:prstGeom prst="rect">
            <a:avLst/>
          </a:prstGeom>
        </p:spPr>
      </p:pic>
      <p:pic>
        <p:nvPicPr>
          <p:cNvPr id="41" name="Picture 40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502540" y="5761810"/>
            <a:ext cx="776877" cy="971096"/>
          </a:xfrm>
          <a:prstGeom prst="rect">
            <a:avLst/>
          </a:prstGeom>
        </p:spPr>
      </p:pic>
      <p:pic>
        <p:nvPicPr>
          <p:cNvPr id="42" name="Picture 41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279417" y="5761810"/>
            <a:ext cx="776877" cy="971096"/>
          </a:xfrm>
          <a:prstGeom prst="rect">
            <a:avLst/>
          </a:prstGeom>
        </p:spPr>
      </p:pic>
      <p:pic>
        <p:nvPicPr>
          <p:cNvPr id="43" name="Picture 42"/>
          <p:cNvPicPr>
            <a:picLocks noChangeAspect="1"/>
          </p:cNvPicPr>
          <p:nvPr/>
        </p:nvPicPr>
        <p:blipFill rotWithShape="1">
          <a:blip r:embed="rId4" cstate="print"/>
          <a:srcRect r="48815"/>
          <a:stretch/>
        </p:blipFill>
        <p:spPr>
          <a:xfrm>
            <a:off x="6006280" y="5775226"/>
            <a:ext cx="397642" cy="971096"/>
          </a:xfrm>
          <a:prstGeom prst="rect">
            <a:avLst/>
          </a:prstGeom>
        </p:spPr>
      </p:pic>
      <p:sp>
        <p:nvSpPr>
          <p:cNvPr id="44" name="TextBox 43"/>
          <p:cNvSpPr txBox="1"/>
          <p:nvPr/>
        </p:nvSpPr>
        <p:spPr>
          <a:xfrm>
            <a:off x="4191454" y="4522177"/>
            <a:ext cx="38341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1 adult to 8 children in Nursery </a:t>
            </a:r>
            <a:r>
              <a:rPr lang="en-US" smtClean="0"/>
              <a:t>and Reception.</a:t>
            </a: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81034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827584" y="2012848"/>
            <a:ext cx="7467600" cy="4873752"/>
          </a:xfrm>
        </p:spPr>
        <p:txBody>
          <a:bodyPr/>
          <a:lstStyle/>
          <a:p>
            <a:r>
              <a:rPr lang="en-US" sz="3200" dirty="0"/>
              <a:t>"Te </a:t>
            </a:r>
            <a:r>
              <a:rPr lang="en-US" sz="3200" dirty="0" err="1"/>
              <a:t>Whariki</a:t>
            </a:r>
            <a:r>
              <a:rPr lang="en-US" sz="3200" dirty="0"/>
              <a:t> is designed to be inclusive and appropriate for all children and anticipates that special needs will be met as children learn together in all kinds of early childhood education </a:t>
            </a:r>
            <a:r>
              <a:rPr lang="en-US" sz="3200" dirty="0" smtClean="0"/>
              <a:t>settings”</a:t>
            </a:r>
            <a:br>
              <a:rPr lang="en-US" sz="3200" dirty="0" smtClean="0"/>
            </a:br>
            <a:r>
              <a:rPr lang="en-US" sz="3200" dirty="0" smtClean="0"/>
              <a:t> </a:t>
            </a:r>
            <a:r>
              <a:rPr lang="en-US" sz="1400" dirty="0"/>
              <a:t>(Ministry of Education, </a:t>
            </a:r>
            <a:r>
              <a:rPr lang="en-US" sz="1400" dirty="0" smtClean="0"/>
              <a:t>1996, p. 11).</a:t>
            </a:r>
            <a:endParaRPr lang="en-US" sz="1400" dirty="0"/>
          </a:p>
          <a:p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80024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86314" y="4714884"/>
            <a:ext cx="3643338" cy="1296974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 smtClean="0"/>
              <a:t>Foundation Phase</a:t>
            </a:r>
            <a:br>
              <a:rPr lang="en-US" dirty="0" smtClean="0"/>
            </a:br>
            <a:r>
              <a:rPr lang="en-US" dirty="0" smtClean="0"/>
              <a:t>Baseline</a:t>
            </a:r>
            <a:endParaRPr lang="en-US" dirty="0"/>
          </a:p>
        </p:txBody>
      </p:sp>
      <p:pic>
        <p:nvPicPr>
          <p:cNvPr id="9218" name="Picture 2" descr="Image result for te whariki assessment"/>
          <p:cNvPicPr>
            <a:picLocks noChangeAspect="1" noChangeArrowheads="1"/>
          </p:cNvPicPr>
          <p:nvPr/>
        </p:nvPicPr>
        <p:blipFill>
          <a:blip r:embed="rId3"/>
          <a:srcRect b="4172"/>
          <a:stretch>
            <a:fillRect/>
          </a:stretch>
        </p:blipFill>
        <p:spPr bwMode="auto">
          <a:xfrm>
            <a:off x="642910" y="2071678"/>
            <a:ext cx="3143272" cy="4007673"/>
          </a:xfrm>
          <a:prstGeom prst="rect">
            <a:avLst/>
          </a:prstGeom>
          <a:noFill/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4"/>
          <a:srcRect l="23437" t="19775" r="25000" b="31152"/>
          <a:stretch>
            <a:fillRect/>
          </a:stretch>
        </p:blipFill>
        <p:spPr bwMode="auto">
          <a:xfrm>
            <a:off x="4214810" y="1500174"/>
            <a:ext cx="4429156" cy="33722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1000100" y="571480"/>
            <a:ext cx="2614602" cy="1296974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00" b="0" i="0" u="none" strike="noStrike" kern="1200" cap="sm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Te </a:t>
            </a:r>
            <a:r>
              <a:rPr kumimoji="0" lang="en-US" sz="3000" b="0" i="0" u="none" strike="noStrike" kern="1200" cap="small" spc="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whariki</a:t>
            </a:r>
            <a:r>
              <a:rPr kumimoji="0" lang="en-US" sz="3000" b="0" i="0" u="none" strike="noStrike" kern="1200" cap="sm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en-US" sz="3000" b="0" i="0" u="none" strike="noStrike" kern="1200" cap="sm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en-US" sz="3000" b="0" i="0" u="none" strike="noStrike" kern="1200" cap="sm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Assessment </a:t>
            </a:r>
            <a:endParaRPr kumimoji="0" lang="en-US" sz="3000" b="0" i="0" u="none" strike="noStrike" kern="1200" cap="small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346769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3923" y="6896"/>
            <a:ext cx="7467600" cy="1143000"/>
          </a:xfrm>
        </p:spPr>
        <p:txBody>
          <a:bodyPr/>
          <a:lstStyle/>
          <a:p>
            <a:r>
              <a:rPr lang="en-US" dirty="0" smtClean="0"/>
              <a:t>Play and environment 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r="13333" b="13775"/>
          <a:stretch/>
        </p:blipFill>
        <p:spPr>
          <a:xfrm>
            <a:off x="193923" y="3416616"/>
            <a:ext cx="5947742" cy="295869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9392" y="148001"/>
            <a:ext cx="3929071" cy="392907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771201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-243408"/>
            <a:ext cx="7467600" cy="1143000"/>
          </a:xfrm>
        </p:spPr>
        <p:txBody>
          <a:bodyPr/>
          <a:lstStyle/>
          <a:p>
            <a:r>
              <a:rPr lang="en-US" dirty="0" smtClean="0"/>
              <a:t>Comparison</a:t>
            </a:r>
            <a:endParaRPr lang="en-US" dirty="0"/>
          </a:p>
        </p:txBody>
      </p:sp>
      <p:sp>
        <p:nvSpPr>
          <p:cNvPr id="8" name="Rounded Rectangle 7"/>
          <p:cNvSpPr/>
          <p:nvPr/>
        </p:nvSpPr>
        <p:spPr>
          <a:xfrm>
            <a:off x="395536" y="1052736"/>
            <a:ext cx="5472608" cy="2232248"/>
          </a:xfrm>
          <a:prstGeom prst="roundRect">
            <a:avLst/>
          </a:prstGeom>
          <a:ln w="5715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u="sng" dirty="0" smtClean="0"/>
              <a:t>Similarities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/>
              <a:t>P</a:t>
            </a:r>
            <a:r>
              <a:rPr lang="en-US" dirty="0" smtClean="0"/>
              <a:t>rovide early childhood education and care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Inclusive special needs curriculum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Partnership with parents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Importance of play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Relevant teacher qualifications</a:t>
            </a:r>
          </a:p>
          <a:p>
            <a:pPr marL="285750" indent="-285750">
              <a:buFont typeface="Arial" charset="0"/>
              <a:buChar char="•"/>
            </a:pPr>
            <a:endParaRPr lang="en-US" u="sng" dirty="0"/>
          </a:p>
        </p:txBody>
      </p:sp>
      <p:sp>
        <p:nvSpPr>
          <p:cNvPr id="9" name="Rounded Rectangle 8"/>
          <p:cNvSpPr/>
          <p:nvPr/>
        </p:nvSpPr>
        <p:spPr>
          <a:xfrm>
            <a:off x="2267744" y="4005064"/>
            <a:ext cx="5595392" cy="2232248"/>
          </a:xfrm>
          <a:prstGeom prst="roundRect">
            <a:avLst/>
          </a:prstGeom>
          <a:ln w="5715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u="sng" dirty="0" smtClean="0"/>
              <a:t>Differences: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Assessment process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No set curriculum in New Zealand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Inspirations of the curriculum   </a:t>
            </a:r>
          </a:p>
          <a:p>
            <a:endParaRPr lang="en-US" u="sng" dirty="0"/>
          </a:p>
          <a:p>
            <a:pPr marL="285750" indent="-285750">
              <a:buFont typeface="Arial" charset="0"/>
              <a:buChar char="•"/>
            </a:pPr>
            <a:endParaRPr lang="en-US" u="sng" dirty="0"/>
          </a:p>
        </p:txBody>
      </p:sp>
    </p:spTree>
    <p:extLst>
      <p:ext uri="{BB962C8B-B14F-4D97-AF65-F5344CB8AC3E}">
        <p14:creationId xmlns="" xmlns:p14="http://schemas.microsoft.com/office/powerpoint/2010/main" val="1596808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00166" y="2643182"/>
            <a:ext cx="7467600" cy="1143000"/>
          </a:xfrm>
        </p:spPr>
        <p:txBody>
          <a:bodyPr>
            <a:noAutofit/>
          </a:bodyPr>
          <a:lstStyle/>
          <a:p>
            <a:r>
              <a:rPr lang="en-US" sz="7200" dirty="0" smtClean="0"/>
              <a:t>Conclusion </a:t>
            </a:r>
            <a:endParaRPr lang="en-US" sz="7200" dirty="0"/>
          </a:p>
        </p:txBody>
      </p:sp>
    </p:spTree>
    <p:extLst>
      <p:ext uri="{BB962C8B-B14F-4D97-AF65-F5344CB8AC3E}">
        <p14:creationId xmlns="" xmlns:p14="http://schemas.microsoft.com/office/powerpoint/2010/main" val="12678084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sz="1200" dirty="0" err="1" smtClean="0">
                <a:latin typeface="Arial" pitchFamily="34" charset="0"/>
                <a:cs typeface="Arial" pitchFamily="34" charset="0"/>
              </a:rPr>
              <a:t>Alvestad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, M., and J. Duncan. (2006) "The value is enormous - It's priceless I think" New Zealand preschool teachers' understanding of the early childhood curriculum in New Zealand: A comparative perspective. International Journal of Early Childhood 38, no. 1: 31-45.</a:t>
            </a:r>
          </a:p>
          <a:p>
            <a:r>
              <a:rPr lang="en-US" sz="1200" dirty="0" err="1" smtClean="0">
                <a:latin typeface="Arial" pitchFamily="34" charset="0"/>
                <a:cs typeface="Arial" pitchFamily="34" charset="0"/>
              </a:rPr>
              <a:t>Blaiklock</a:t>
            </a:r>
            <a:r>
              <a:rPr lang="en-US" sz="1200" dirty="0" smtClean="0">
                <a:latin typeface="Arial" pitchFamily="34" charset="0"/>
                <a:cs typeface="Arial" pitchFamily="34" charset="0"/>
              </a:rPr>
              <a:t>, K (2010 </a:t>
            </a:r>
            <a:r>
              <a:rPr lang="en-US" sz="1200" i="1" dirty="0" smtClean="0">
                <a:latin typeface="Arial" pitchFamily="34" charset="0"/>
                <a:cs typeface="Arial" pitchFamily="34" charset="0"/>
              </a:rPr>
              <a:t>Te </a:t>
            </a:r>
            <a:r>
              <a:rPr lang="en-US" sz="1200" i="1" dirty="0" err="1" smtClean="0">
                <a:latin typeface="Arial" pitchFamily="34" charset="0"/>
                <a:cs typeface="Arial" pitchFamily="34" charset="0"/>
              </a:rPr>
              <a:t>Whariki</a:t>
            </a:r>
            <a:r>
              <a:rPr lang="en-US" sz="1200" i="1" dirty="0" smtClean="0">
                <a:latin typeface="Arial" pitchFamily="34" charset="0"/>
                <a:cs typeface="Arial" pitchFamily="34" charset="0"/>
              </a:rPr>
              <a:t>, The New Zealand early childhood curriculum: is it effective, </a:t>
            </a:r>
            <a:r>
              <a:rPr lang="en-US" sz="1200" dirty="0" smtClean="0">
                <a:latin typeface="Arial" pitchFamily="34" charset="0"/>
                <a:cs typeface="Arial" pitchFamily="34" charset="0"/>
              </a:rPr>
              <a:t> Available at: </a:t>
            </a:r>
            <a:r>
              <a:rPr lang="en-US" sz="1200" dirty="0" smtClean="0">
                <a:latin typeface="Arial" pitchFamily="34" charset="0"/>
                <a:cs typeface="Arial" pitchFamily="34" charset="0"/>
                <a:hlinkClick r:id="rId2"/>
              </a:rPr>
              <a:t>http://</a:t>
            </a:r>
            <a:r>
              <a:rPr lang="en-US" sz="1200" dirty="0" smtClean="0">
                <a:latin typeface="Arial" pitchFamily="34" charset="0"/>
                <a:cs typeface="Arial" pitchFamily="34" charset="0"/>
                <a:hlinkClick r:id="rId2"/>
              </a:rPr>
              <a:t>www.tandfonline.com/doi/ref/10.1080/09669760.2010.521296?scroll=top</a:t>
            </a:r>
            <a:r>
              <a:rPr lang="en-US" sz="1200" dirty="0" smtClean="0">
                <a:latin typeface="Arial" pitchFamily="34" charset="0"/>
                <a:cs typeface="Arial" pitchFamily="34" charset="0"/>
              </a:rPr>
              <a:t> (Accessed 19</a:t>
            </a:r>
            <a:r>
              <a:rPr lang="en-US" sz="1200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US" sz="1200" dirty="0" smtClean="0">
                <a:latin typeface="Arial" pitchFamily="34" charset="0"/>
                <a:cs typeface="Arial" pitchFamily="34" charset="0"/>
              </a:rPr>
              <a:t> October 2017)</a:t>
            </a:r>
            <a:endParaRPr lang="en-GB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1200" dirty="0" smtClean="0">
                <a:latin typeface="Arial" pitchFamily="34" charset="0"/>
                <a:cs typeface="Arial" pitchFamily="34" charset="0"/>
              </a:rPr>
              <a:t>Cullen, J. 1996. The challenge of Te </a:t>
            </a:r>
            <a:r>
              <a:rPr lang="en-GB" sz="1200" dirty="0" err="1" smtClean="0">
                <a:latin typeface="Arial" pitchFamily="34" charset="0"/>
                <a:cs typeface="Arial" pitchFamily="34" charset="0"/>
              </a:rPr>
              <a:t>Wha-riki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 for future developments in early childhood education. 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Delta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, 48(1): 113–26. </a:t>
            </a:r>
            <a:endParaRPr lang="en-GB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1200" dirty="0" smtClean="0">
                <a:latin typeface="Arial" pitchFamily="34" charset="0"/>
                <a:cs typeface="Arial" pitchFamily="34" charset="0"/>
              </a:rPr>
              <a:t>Fleer , M. 2003 . The many voices of Te </a:t>
            </a:r>
            <a:r>
              <a:rPr lang="en-GB" sz="1200" dirty="0" err="1" smtClean="0">
                <a:latin typeface="Arial" pitchFamily="34" charset="0"/>
                <a:cs typeface="Arial" pitchFamily="34" charset="0"/>
              </a:rPr>
              <a:t>Whāriki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en-GB" sz="1200" dirty="0" err="1" smtClean="0">
                <a:latin typeface="Arial" pitchFamily="34" charset="0"/>
                <a:cs typeface="Arial" pitchFamily="34" charset="0"/>
              </a:rPr>
              <a:t>Kaupapa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 Maori, socio-cultural, developmental, constructivist, and … ? Australians listen carefully . In 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Weaving Te </a:t>
            </a:r>
            <a:r>
              <a:rPr lang="en-GB" sz="1200" i="1" dirty="0" err="1" smtClean="0">
                <a:latin typeface="Arial" pitchFamily="34" charset="0"/>
                <a:cs typeface="Arial" pitchFamily="34" charset="0"/>
              </a:rPr>
              <a:t>Whāriki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en-GB" sz="1200" i="1" dirty="0" err="1" smtClean="0">
                <a:latin typeface="Arial" pitchFamily="34" charset="0"/>
                <a:cs typeface="Arial" pitchFamily="34" charset="0"/>
              </a:rPr>
              <a:t>Aotearoa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 New Zealand's early childhood curriculum document in theory and practice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 , </a:t>
            </a:r>
            <a:r>
              <a:rPr lang="en-GB" sz="1200" dirty="0" err="1" smtClean="0">
                <a:latin typeface="Arial" pitchFamily="34" charset="0"/>
                <a:cs typeface="Arial" pitchFamily="34" charset="0"/>
              </a:rPr>
              <a:t>J.Nuttall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 243 – 68 . Wellington New Zealand Council for Educational Research .</a:t>
            </a:r>
          </a:p>
          <a:p>
            <a:r>
              <a:rPr lang="en-GB" sz="1200" dirty="0" smtClean="0">
                <a:latin typeface="Arial" pitchFamily="34" charset="0"/>
                <a:cs typeface="Arial" pitchFamily="34" charset="0"/>
              </a:rPr>
              <a:t> 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My ECE Experts (2013-2017) 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Te </a:t>
            </a:r>
            <a:r>
              <a:rPr lang="en-GB" sz="1200" i="1" dirty="0" err="1" smtClean="0">
                <a:latin typeface="Arial" pitchFamily="34" charset="0"/>
                <a:cs typeface="Arial" pitchFamily="34" charset="0"/>
              </a:rPr>
              <a:t>Whariki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 – What is this Early Childhood 'Curriculum' that ECE Services Are Required by the Ministry of Education to Follow?, 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Available at: https://www.myece.org.nz/educational-curriculum-aspects/106-te-whariki-curriculum 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(Accessed 17th November 2017)</a:t>
            </a:r>
            <a:endParaRPr lang="en-GB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1200" dirty="0" smtClean="0">
                <a:latin typeface="Arial" pitchFamily="34" charset="0"/>
                <a:cs typeface="Arial" pitchFamily="34" charset="0"/>
              </a:rPr>
              <a:t>Ministry of Education. (1996) Te </a:t>
            </a:r>
            <a:r>
              <a:rPr lang="en-GB" sz="1200" dirty="0" err="1" smtClean="0">
                <a:latin typeface="Arial" pitchFamily="34" charset="0"/>
                <a:cs typeface="Arial" pitchFamily="34" charset="0"/>
              </a:rPr>
              <a:t>Whāriki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He </a:t>
            </a:r>
            <a:r>
              <a:rPr lang="en-GB" sz="1200" i="1" dirty="0" err="1" smtClean="0">
                <a:latin typeface="Arial" pitchFamily="34" charset="0"/>
                <a:cs typeface="Arial" pitchFamily="34" charset="0"/>
              </a:rPr>
              <a:t>whāriki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200" i="1" dirty="0" err="1" smtClean="0">
                <a:latin typeface="Arial" pitchFamily="34" charset="0"/>
                <a:cs typeface="Arial" pitchFamily="34" charset="0"/>
              </a:rPr>
              <a:t>mātauranga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200" i="1" dirty="0" err="1" smtClean="0">
                <a:latin typeface="Arial" pitchFamily="34" charset="0"/>
                <a:cs typeface="Arial" pitchFamily="34" charset="0"/>
              </a:rPr>
              <a:t>mō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200" i="1" dirty="0" err="1" smtClean="0">
                <a:latin typeface="Arial" pitchFamily="34" charset="0"/>
                <a:cs typeface="Arial" pitchFamily="34" charset="0"/>
              </a:rPr>
              <a:t>ngā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200" i="1" dirty="0" err="1" smtClean="0">
                <a:latin typeface="Arial" pitchFamily="34" charset="0"/>
                <a:cs typeface="Arial" pitchFamily="34" charset="0"/>
              </a:rPr>
              <a:t>mokopuna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 o </a:t>
            </a:r>
            <a:r>
              <a:rPr lang="en-GB" sz="1200" i="1" dirty="0" err="1" smtClean="0">
                <a:latin typeface="Arial" pitchFamily="34" charset="0"/>
                <a:cs typeface="Arial" pitchFamily="34" charset="0"/>
              </a:rPr>
              <a:t>Aotearoa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Early childhood curriculum. Wellington: Learning Media</a:t>
            </a:r>
          </a:p>
          <a:p>
            <a:r>
              <a:rPr lang="en-GB" sz="1200" dirty="0">
                <a:latin typeface="Arial" pitchFamily="34" charset="0"/>
                <a:cs typeface="Arial" pitchFamily="34" charset="0"/>
              </a:rPr>
              <a:t>Nuttall, J. (2005). Looking back, looking forward: Three decades of early childhood curriculum development in </a:t>
            </a:r>
            <a:r>
              <a:rPr lang="en-GB" sz="1200" dirty="0" err="1">
                <a:latin typeface="Arial" pitchFamily="34" charset="0"/>
                <a:cs typeface="Arial" pitchFamily="34" charset="0"/>
              </a:rPr>
              <a:t>Aotearoa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 New Zealand. Curriculum Matters, 1, 12-28. </a:t>
            </a:r>
            <a:endParaRPr lang="en-GB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1200" dirty="0">
                <a:latin typeface="Arial" pitchFamily="34" charset="0"/>
                <a:cs typeface="Arial" pitchFamily="34" charset="0"/>
              </a:rPr>
              <a:t>Tyler, J. (2002. </a:t>
            </a:r>
            <a:r>
              <a:rPr lang="en-GB" sz="1200" dirty="0" err="1">
                <a:latin typeface="Arial" pitchFamily="34" charset="0"/>
                <a:cs typeface="Arial" pitchFamily="34" charset="0"/>
              </a:rPr>
              <a:t>Te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err="1">
                <a:latin typeface="Arial" pitchFamily="34" charset="0"/>
                <a:cs typeface="Arial" pitchFamily="34" charset="0"/>
              </a:rPr>
              <a:t>Whāriki:The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 New Zealand curriculum framework. Paper presented at the World Forum on Early Care and Education, Auckland, New Zealand. </a:t>
            </a:r>
          </a:p>
          <a:p>
            <a:endParaRPr lang="en-GB" sz="12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Oriel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442</TotalTime>
  <Words>465</Words>
  <Application>Microsoft Macintosh PowerPoint</Application>
  <PresentationFormat>On-screen Show (4:3)</PresentationFormat>
  <Paragraphs>70</Paragraphs>
  <Slides>12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Oriel</vt:lpstr>
      <vt:lpstr>Te Whāriki   the New Zealand early childhood curriculum compared with the welsh foundation phase</vt:lpstr>
      <vt:lpstr>Slide 2</vt:lpstr>
      <vt:lpstr>The framework principles and strands </vt:lpstr>
      <vt:lpstr>Slide 4</vt:lpstr>
      <vt:lpstr>The Curriculum</vt:lpstr>
      <vt:lpstr>Teachers Ratios in New Zealand</vt:lpstr>
      <vt:lpstr>Slide 7</vt:lpstr>
      <vt:lpstr>Foundation Phase Baseline</vt:lpstr>
      <vt:lpstr>Play and environment </vt:lpstr>
      <vt:lpstr>Comparison</vt:lpstr>
      <vt:lpstr>Conclusion </vt:lpstr>
      <vt:lpstr>References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 Whāriki,    the New Zealand early childhood curriculum</dc:title>
  <dc:creator>Rhian John</dc:creator>
  <cp:lastModifiedBy>Rhian John</cp:lastModifiedBy>
  <cp:revision>51</cp:revision>
  <dcterms:created xsi:type="dcterms:W3CDTF">2017-11-08T11:19:47Z</dcterms:created>
  <dcterms:modified xsi:type="dcterms:W3CDTF">2017-11-23T20:01:18Z</dcterms:modified>
</cp:coreProperties>
</file>