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2" r:id="rId1"/>
  </p:sldMasterIdLst>
  <p:notesMasterIdLst>
    <p:notesMasterId r:id="rId24"/>
  </p:notesMasterIdLst>
  <p:handoutMasterIdLst>
    <p:handoutMasterId r:id="rId25"/>
  </p:handoutMasterIdLst>
  <p:sldIdLst>
    <p:sldId id="256" r:id="rId2"/>
    <p:sldId id="283" r:id="rId3"/>
    <p:sldId id="284" r:id="rId4"/>
    <p:sldId id="285" r:id="rId5"/>
    <p:sldId id="286" r:id="rId6"/>
    <p:sldId id="287" r:id="rId7"/>
    <p:sldId id="288" r:id="rId8"/>
    <p:sldId id="258" r:id="rId9"/>
    <p:sldId id="259" r:id="rId10"/>
    <p:sldId id="260" r:id="rId11"/>
    <p:sldId id="277" r:id="rId12"/>
    <p:sldId id="261" r:id="rId13"/>
    <p:sldId id="278" r:id="rId14"/>
    <p:sldId id="265" r:id="rId15"/>
    <p:sldId id="268" r:id="rId16"/>
    <p:sldId id="269" r:id="rId17"/>
    <p:sldId id="270" r:id="rId18"/>
    <p:sldId id="279" r:id="rId19"/>
    <p:sldId id="280" r:id="rId20"/>
    <p:sldId id="271" r:id="rId21"/>
    <p:sldId id="274" r:id="rId22"/>
    <p:sldId id="272" r:id="rId23"/>
  </p:sldIdLst>
  <p:sldSz cx="9144000" cy="6858000" type="screen4x3"/>
  <p:notesSz cx="6858000" cy="1005205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55" autoAdjust="0"/>
    <p:restoredTop sz="94667" autoAdjust="0"/>
  </p:normalViewPr>
  <p:slideViewPr>
    <p:cSldViewPr>
      <p:cViewPr varScale="1">
        <p:scale>
          <a:sx n="75" d="100"/>
          <a:sy n="75" d="100"/>
        </p:scale>
        <p:origin x="-1014" y="-84"/>
      </p:cViewPr>
      <p:guideLst>
        <p:guide orient="horz" pos="2160"/>
        <p:guide pos="2880"/>
      </p:guideLst>
    </p:cSldViewPr>
  </p:slideViewPr>
  <p:outlineViewPr>
    <p:cViewPr>
      <p:scale>
        <a:sx n="33" d="100"/>
        <a:sy n="33" d="100"/>
      </p:scale>
      <p:origin x="48" y="24576"/>
    </p:cViewPr>
  </p:outlineViewPr>
  <p:notesTextViewPr>
    <p:cViewPr>
      <p:scale>
        <a:sx n="100" d="100"/>
        <a:sy n="100" d="100"/>
      </p:scale>
      <p:origin x="0" y="0"/>
    </p:cViewPr>
  </p:notesTextViewPr>
  <p:notesViewPr>
    <p:cSldViewPr>
      <p:cViewPr varScale="1">
        <p:scale>
          <a:sx n="54" d="100"/>
          <a:sy n="54" d="100"/>
        </p:scale>
        <p:origin x="-2622" y="-102"/>
      </p:cViewPr>
      <p:guideLst>
        <p:guide orient="horz" pos="3166"/>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50323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503238"/>
          </a:xfrm>
          <a:prstGeom prst="rect">
            <a:avLst/>
          </a:prstGeom>
        </p:spPr>
        <p:txBody>
          <a:bodyPr vert="horz" lIns="91440" tIns="45720" rIns="91440" bIns="45720" rtlCol="0"/>
          <a:lstStyle>
            <a:lvl1pPr algn="r">
              <a:defRPr sz="1200"/>
            </a:lvl1pPr>
          </a:lstStyle>
          <a:p>
            <a:fld id="{63B841BC-38A7-4A2E-AA1A-C0ADEB7950B2}" type="datetimeFigureOut">
              <a:rPr lang="en-GB" smtClean="0"/>
              <a:t>16/01/2011</a:t>
            </a:fld>
            <a:endParaRPr lang="en-GB"/>
          </a:p>
        </p:txBody>
      </p:sp>
      <p:sp>
        <p:nvSpPr>
          <p:cNvPr id="4" name="Footer Placeholder 3"/>
          <p:cNvSpPr>
            <a:spLocks noGrp="1"/>
          </p:cNvSpPr>
          <p:nvPr>
            <p:ph type="ftr" sz="quarter" idx="2"/>
          </p:nvPr>
        </p:nvSpPr>
        <p:spPr>
          <a:xfrm>
            <a:off x="0" y="9547225"/>
            <a:ext cx="2971800" cy="50323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9547225"/>
            <a:ext cx="2971800" cy="503238"/>
          </a:xfrm>
          <a:prstGeom prst="rect">
            <a:avLst/>
          </a:prstGeom>
        </p:spPr>
        <p:txBody>
          <a:bodyPr vert="horz" lIns="91440" tIns="45720" rIns="91440" bIns="45720" rtlCol="0" anchor="b"/>
          <a:lstStyle>
            <a:lvl1pPr algn="r">
              <a:defRPr sz="1200"/>
            </a:lvl1pPr>
          </a:lstStyle>
          <a:p>
            <a:fld id="{C6286FB0-ED5B-4C04-86B5-AF7D1908C4F3}" type="slidenum">
              <a:rPr lang="en-GB" smtClean="0"/>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50323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503238"/>
          </a:xfrm>
          <a:prstGeom prst="rect">
            <a:avLst/>
          </a:prstGeom>
        </p:spPr>
        <p:txBody>
          <a:bodyPr vert="horz" lIns="91440" tIns="45720" rIns="91440" bIns="45720" rtlCol="0"/>
          <a:lstStyle>
            <a:lvl1pPr algn="r">
              <a:defRPr sz="1200"/>
            </a:lvl1pPr>
          </a:lstStyle>
          <a:p>
            <a:fld id="{A1C24673-C23C-426B-86D8-55BC4E314564}" type="datetimeFigureOut">
              <a:rPr lang="en-GB" smtClean="0"/>
              <a:pPr/>
              <a:t>16/01/2011</a:t>
            </a:fld>
            <a:endParaRPr lang="en-GB"/>
          </a:p>
        </p:txBody>
      </p:sp>
      <p:sp>
        <p:nvSpPr>
          <p:cNvPr id="4" name="Slide Image Placeholder 3"/>
          <p:cNvSpPr>
            <a:spLocks noGrp="1" noRot="1" noChangeAspect="1"/>
          </p:cNvSpPr>
          <p:nvPr>
            <p:ph type="sldImg" idx="2"/>
          </p:nvPr>
        </p:nvSpPr>
        <p:spPr>
          <a:xfrm>
            <a:off x="917575" y="754063"/>
            <a:ext cx="5022850" cy="37687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775200"/>
            <a:ext cx="5486400" cy="452278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547225"/>
            <a:ext cx="2971800" cy="50323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9547225"/>
            <a:ext cx="2971800" cy="503238"/>
          </a:xfrm>
          <a:prstGeom prst="rect">
            <a:avLst/>
          </a:prstGeom>
        </p:spPr>
        <p:txBody>
          <a:bodyPr vert="horz" lIns="91440" tIns="45720" rIns="91440" bIns="45720" rtlCol="0" anchor="b"/>
          <a:lstStyle>
            <a:lvl1pPr algn="r">
              <a:defRPr sz="1200"/>
            </a:lvl1pPr>
          </a:lstStyle>
          <a:p>
            <a:fld id="{AD32EA8A-F54E-4C88-A46C-C2F62B2E2A11}"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AD32EA8A-F54E-4C88-A46C-C2F62B2E2A11}" type="slidenum">
              <a:rPr lang="en-GB" smtClean="0"/>
              <a:pPr/>
              <a:t>9</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8" name="Date Placeholder 27"/>
          <p:cNvSpPr>
            <a:spLocks noGrp="1"/>
          </p:cNvSpPr>
          <p:nvPr>
            <p:ph type="dt" sz="half" idx="10"/>
          </p:nvPr>
        </p:nvSpPr>
        <p:spPr/>
        <p:txBody>
          <a:bodyPr/>
          <a:lstStyle>
            <a:extLst/>
          </a:lstStyle>
          <a:p>
            <a:fld id="{C1E4A630-24EC-4F73-847F-D4085B676858}" type="datetimeFigureOut">
              <a:rPr lang="en-GB" smtClean="0"/>
              <a:pPr/>
              <a:t>16/01/2011</a:t>
            </a:fld>
            <a:endParaRPr lang="en-GB"/>
          </a:p>
        </p:txBody>
      </p:sp>
      <p:sp>
        <p:nvSpPr>
          <p:cNvPr id="17" name="Footer Placeholder 16"/>
          <p:cNvSpPr>
            <a:spLocks noGrp="1"/>
          </p:cNvSpPr>
          <p:nvPr>
            <p:ph type="ftr" sz="quarter" idx="11"/>
          </p:nvPr>
        </p:nvSpPr>
        <p:spPr/>
        <p:txBody>
          <a:bodyPr/>
          <a:lstStyle>
            <a:extLst/>
          </a:lstStyle>
          <a:p>
            <a:endParaRPr lang="en-GB"/>
          </a:p>
        </p:txBody>
      </p:sp>
      <p:sp>
        <p:nvSpPr>
          <p:cNvPr id="29" name="Slide Number Placeholder 28"/>
          <p:cNvSpPr>
            <a:spLocks noGrp="1"/>
          </p:cNvSpPr>
          <p:nvPr>
            <p:ph type="sldNum" sz="quarter" idx="12"/>
          </p:nvPr>
        </p:nvSpPr>
        <p:spPr/>
        <p:txBody>
          <a:bodyPr/>
          <a:lstStyle>
            <a:extLst/>
          </a:lstStyle>
          <a:p>
            <a:fld id="{E0F34DA6-54AD-4F7C-BDAA-45DFCC0BD36C}" type="slidenum">
              <a:rPr lang="en-GB" smtClean="0"/>
              <a:pPr/>
              <a:t>‹#›</a:t>
            </a:fld>
            <a:endParaRPr lang="en-GB"/>
          </a:p>
        </p:txBody>
      </p:sp>
      <p:sp>
        <p:nvSpPr>
          <p:cNvPr id="32" name="Rectangle 31"/>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9" name="Rectangle 38"/>
          <p:cNvSpPr/>
          <p:nvPr/>
        </p:nvSpPr>
        <p:spPr>
          <a:xfrm>
            <a:off x="309558" y="680477"/>
            <a:ext cx="45720"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0" name="Rectangle 39"/>
          <p:cNvSpPr/>
          <p:nvPr/>
        </p:nvSpPr>
        <p:spPr>
          <a:xfrm>
            <a:off x="269073"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1" name="Rectangle 40"/>
          <p:cNvSpPr/>
          <p:nvPr/>
        </p:nvSpPr>
        <p:spPr>
          <a:xfrm>
            <a:off x="25002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42" name="Rectangle 41"/>
          <p:cNvSpPr/>
          <p:nvPr/>
        </p:nvSpPr>
        <p:spPr>
          <a:xfrm>
            <a:off x="221768"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Title 7"/>
          <p:cNvSpPr>
            <a:spLocks noGrp="1"/>
          </p:cNvSpPr>
          <p:nvPr>
            <p:ph type="ctrTitle"/>
          </p:nvPr>
        </p:nvSpPr>
        <p:spPr>
          <a:xfrm>
            <a:off x="914400" y="4343400"/>
            <a:ext cx="7772400" cy="1975104"/>
          </a:xfrm>
        </p:spPr>
        <p:txBody>
          <a:bodyPr/>
          <a:lstStyle>
            <a:lvl1pPr marR="9144" algn="l">
              <a:defRPr sz="4000" b="1" cap="all" spc="0" baseline="0">
                <a:effectLst>
                  <a:reflection blurRad="12700" stA="34000" endA="740" endPos="53000" dir="5400000" sy="-100000" algn="bl" rotWithShape="0"/>
                </a:effectLst>
              </a:defRPr>
            </a:lvl1pPr>
            <a:extLst/>
          </a:lstStyle>
          <a:p>
            <a:r>
              <a:rPr kumimoji="0" lang="en-US" smtClean="0"/>
              <a:t>Click to edit Master title style</a:t>
            </a:r>
            <a:endParaRPr kumimoji="0" lang="en-US"/>
          </a:p>
        </p:txBody>
      </p:sp>
      <p:sp>
        <p:nvSpPr>
          <p:cNvPr id="9" name="Subtitle 8"/>
          <p:cNvSpPr>
            <a:spLocks noGrp="1"/>
          </p:cNvSpPr>
          <p:nvPr>
            <p:ph type="subTitle" idx="1"/>
          </p:nvPr>
        </p:nvSpPr>
        <p:spPr>
          <a:xfrm>
            <a:off x="914400" y="2834640"/>
            <a:ext cx="7772400" cy="1508760"/>
          </a:xfrm>
        </p:spPr>
        <p:txBody>
          <a:bodyPr lIns="100584" tIns="45720"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56" name="Rectangle 55"/>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5" name="Rectangle 64"/>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6" name="Rectangle 65"/>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7" name="Rectangle 66"/>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1E4A630-24EC-4F73-847F-D4085B676858}" type="datetimeFigureOut">
              <a:rPr lang="en-GB" smtClean="0"/>
              <a:pPr/>
              <a:t>16/01/2011</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E0F34DA6-54AD-4F7C-BDAA-45DFCC0BD36C}"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4" name="Freeform 13"/>
          <p:cNvSpPr>
            <a:spLocks/>
          </p:cNvSpPr>
          <p:nvPr/>
        </p:nvSpPr>
        <p:spPr bwMode="auto">
          <a:xfrm>
            <a:off x="4828952" y="1073888"/>
            <a:ext cx="4322136"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5" name="Freeform 14"/>
          <p:cNvSpPr>
            <a:spLocks/>
          </p:cNvSpPr>
          <p:nvPr/>
        </p:nvSpPr>
        <p:spPr bwMode="auto">
          <a:xfrm>
            <a:off x="373966" y="0"/>
            <a:ext cx="5514536" cy="6615332"/>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3" name="Freeform 12"/>
          <p:cNvSpPr>
            <a:spLocks/>
          </p:cNvSpPr>
          <p:nvPr/>
        </p:nvSpPr>
        <p:spPr bwMode="auto">
          <a:xfrm rot="5236414">
            <a:off x="4462128" y="1483600"/>
            <a:ext cx="4114800" cy="118872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6" name="Freeform 15"/>
          <p:cNvSpPr>
            <a:spLocks/>
          </p:cNvSpPr>
          <p:nvPr/>
        </p:nvSpPr>
        <p:spPr bwMode="auto">
          <a:xfrm>
            <a:off x="5943600" y="0"/>
            <a:ext cx="27432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7" name="Freeform 16"/>
          <p:cNvSpPr>
            <a:spLocks/>
          </p:cNvSpPr>
          <p:nvPr/>
        </p:nvSpPr>
        <p:spPr bwMode="auto">
          <a:xfrm>
            <a:off x="5943600" y="4267200"/>
            <a:ext cx="32004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8" name="Freeform 17"/>
          <p:cNvSpPr>
            <a:spLocks/>
          </p:cNvSpPr>
          <p:nvPr/>
        </p:nvSpPr>
        <p:spPr bwMode="auto">
          <a:xfrm>
            <a:off x="5943600" y="0"/>
            <a:ext cx="13716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9" name="Freeform 18"/>
          <p:cNvSpPr>
            <a:spLocks/>
          </p:cNvSpPr>
          <p:nvPr/>
        </p:nvSpPr>
        <p:spPr bwMode="auto">
          <a:xfrm>
            <a:off x="5948363" y="4246563"/>
            <a:ext cx="2090737"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0" name="Freeform 19"/>
          <p:cNvSpPr>
            <a:spLocks/>
          </p:cNvSpPr>
          <p:nvPr/>
        </p:nvSpPr>
        <p:spPr bwMode="auto">
          <a:xfrm>
            <a:off x="5943600" y="4267200"/>
            <a:ext cx="16002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1" name="Freeform 20"/>
          <p:cNvSpPr>
            <a:spLocks/>
          </p:cNvSpPr>
          <p:nvPr/>
        </p:nvSpPr>
        <p:spPr bwMode="auto">
          <a:xfrm>
            <a:off x="5943600" y="1371600"/>
            <a:ext cx="32004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2" name="Freeform 21"/>
          <p:cNvSpPr>
            <a:spLocks/>
          </p:cNvSpPr>
          <p:nvPr/>
        </p:nvSpPr>
        <p:spPr bwMode="auto">
          <a:xfrm>
            <a:off x="5943600" y="1752600"/>
            <a:ext cx="32004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3" name="Freeform 22"/>
          <p:cNvSpPr>
            <a:spLocks/>
          </p:cNvSpPr>
          <p:nvPr/>
        </p:nvSpPr>
        <p:spPr bwMode="auto">
          <a:xfrm>
            <a:off x="990600" y="4267200"/>
            <a:ext cx="4953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4" name="Freeform 23"/>
          <p:cNvSpPr>
            <a:spLocks/>
          </p:cNvSpPr>
          <p:nvPr/>
        </p:nvSpPr>
        <p:spPr bwMode="auto">
          <a:xfrm>
            <a:off x="533400" y="4267200"/>
            <a:ext cx="533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5" name="Freeform 24"/>
          <p:cNvSpPr>
            <a:spLocks/>
          </p:cNvSpPr>
          <p:nvPr/>
        </p:nvSpPr>
        <p:spPr bwMode="auto">
          <a:xfrm>
            <a:off x="366824" y="2438400"/>
            <a:ext cx="56388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6" name="Freeform 25"/>
          <p:cNvSpPr>
            <a:spLocks/>
          </p:cNvSpPr>
          <p:nvPr/>
        </p:nvSpPr>
        <p:spPr bwMode="auto">
          <a:xfrm>
            <a:off x="366824" y="2133600"/>
            <a:ext cx="56388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7" name="Freeform 26"/>
          <p:cNvSpPr>
            <a:spLocks/>
          </p:cNvSpPr>
          <p:nvPr/>
        </p:nvSpPr>
        <p:spPr bwMode="auto">
          <a:xfrm>
            <a:off x="4572000" y="4267200"/>
            <a:ext cx="13716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3" name="Text Placeholder 2"/>
          <p:cNvSpPr>
            <a:spLocks noGrp="1"/>
          </p:cNvSpPr>
          <p:nvPr>
            <p:ph type="body" idx="1"/>
          </p:nvPr>
        </p:nvSpPr>
        <p:spPr>
          <a:xfrm>
            <a:off x="706902" y="1351672"/>
            <a:ext cx="5718048" cy="977486"/>
          </a:xfrm>
        </p:spPr>
        <p:txBody>
          <a:bodyPr lIns="82296" tIns="45720" bIns="0" anchor="t"/>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C1E4A630-24EC-4F73-847F-D4085B676858}" type="datetimeFigureOut">
              <a:rPr lang="en-GB" smtClean="0"/>
              <a:pPr/>
              <a:t>16/01/2011</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E0F34DA6-54AD-4F7C-BDAA-45DFCC0BD36C}" type="slidenum">
              <a:rPr lang="en-GB" smtClean="0"/>
              <a:pPr/>
              <a:t>‹#›</a:t>
            </a:fld>
            <a:endParaRPr lang="en-GB"/>
          </a:p>
        </p:txBody>
      </p:sp>
      <p:sp>
        <p:nvSpPr>
          <p:cNvPr id="7" name="Rectangle 6"/>
          <p:cNvSpPr/>
          <p:nvPr/>
        </p:nvSpPr>
        <p:spPr>
          <a:xfrm>
            <a:off x="363160" y="402264"/>
            <a:ext cx="850392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706902" y="512064"/>
            <a:ext cx="8156448" cy="777240"/>
          </a:xfrm>
        </p:spPr>
        <p:txBody>
          <a:bodyPr tIns="64008"/>
          <a:lstStyle>
            <a:lvl1pPr algn="l">
              <a:buNone/>
              <a:defRPr sz="3800" b="0" cap="none" spc="-150" baseline="0"/>
            </a:lvl1pPr>
            <a:extLst/>
          </a:lstStyle>
          <a:p>
            <a:r>
              <a:rPr kumimoji="0" lang="en-US" smtClean="0"/>
              <a:t>Click to edit Master title style</a:t>
            </a:r>
            <a:endParaRPr kumimoji="0" lang="en-US"/>
          </a:p>
        </p:txBody>
      </p:sp>
      <p:sp>
        <p:nvSpPr>
          <p:cNvPr id="8" name="Rectangle 7"/>
          <p:cNvSpPr/>
          <p:nvPr/>
        </p:nvSpPr>
        <p:spPr>
          <a:xfrm flipH="1">
            <a:off x="371538"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9" name="Rectangle 8"/>
          <p:cNvSpPr/>
          <p:nvPr/>
        </p:nvSpPr>
        <p:spPr>
          <a:xfrm flipH="1">
            <a:off x="411109"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0" name="Rectangle 9"/>
          <p:cNvSpPr/>
          <p:nvPr/>
        </p:nvSpPr>
        <p:spPr>
          <a:xfrm flipH="1">
            <a:off x="44845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ectangle 10"/>
          <p:cNvSpPr/>
          <p:nvPr/>
        </p:nvSpPr>
        <p:spPr>
          <a:xfrm flipH="1">
            <a:off x="476702"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Rectangle 11"/>
          <p:cNvSpPr/>
          <p:nvPr/>
        </p:nvSpPr>
        <p:spPr>
          <a:xfrm>
            <a:off x="500478" y="680477"/>
            <a:ext cx="36576"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512064"/>
            <a:ext cx="8229600" cy="9144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64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55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C1E4A630-24EC-4F73-847F-D4085B676858}" type="datetimeFigureOut">
              <a:rPr lang="en-GB" smtClean="0"/>
              <a:pPr/>
              <a:t>16/01/2011</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E0F34DA6-54AD-4F7C-BDAA-45DFCC0BD36C}"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5" name="Rectangle 24"/>
          <p:cNvSpPr/>
          <p:nvPr/>
        </p:nvSpPr>
        <p:spPr>
          <a:xfrm>
            <a:off x="0" y="402265"/>
            <a:ext cx="886708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504824" y="512064"/>
            <a:ext cx="7772400" cy="914400"/>
          </a:xfrm>
        </p:spPr>
        <p:txBody>
          <a:bodyPr anchor="t"/>
          <a:lstStyle>
            <a:lvl1pPr>
              <a:defRPr sz="400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459037"/>
            <a:ext cx="4040188"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C1E4A630-24EC-4F73-847F-D4085B676858}" type="datetimeFigureOut">
              <a:rPr lang="en-GB" smtClean="0"/>
              <a:pPr/>
              <a:t>16/01/2011</a:t>
            </a:fld>
            <a:endParaRPr lang="en-GB"/>
          </a:p>
        </p:txBody>
      </p:sp>
      <p:sp>
        <p:nvSpPr>
          <p:cNvPr id="8" name="Footer Placeholder 7"/>
          <p:cNvSpPr>
            <a:spLocks noGrp="1"/>
          </p:cNvSpPr>
          <p:nvPr>
            <p:ph type="ftr" sz="quarter" idx="11"/>
          </p:nvPr>
        </p:nvSpPr>
        <p:spPr/>
        <p:txBody>
          <a:bodyPr/>
          <a:lstStyle>
            <a:extLst/>
          </a:lstStyle>
          <a:p>
            <a:endParaRPr lang="en-GB"/>
          </a:p>
        </p:txBody>
      </p:sp>
      <p:sp>
        <p:nvSpPr>
          <p:cNvPr id="9" name="Slide Number Placeholder 8"/>
          <p:cNvSpPr>
            <a:spLocks noGrp="1"/>
          </p:cNvSpPr>
          <p:nvPr>
            <p:ph type="sldNum" sz="quarter" idx="12"/>
          </p:nvPr>
        </p:nvSpPr>
        <p:spPr/>
        <p:txBody>
          <a:bodyPr/>
          <a:lstStyle>
            <a:extLst/>
          </a:lstStyle>
          <a:p>
            <a:fld id="{E0F34DA6-54AD-4F7C-BDAA-45DFCC0BD36C}" type="slidenum">
              <a:rPr lang="en-GB" smtClean="0"/>
              <a:pPr/>
              <a:t>‹#›</a:t>
            </a:fld>
            <a:endParaRPr lang="en-GB"/>
          </a:p>
        </p:txBody>
      </p:sp>
      <p:sp>
        <p:nvSpPr>
          <p:cNvPr id="16" name="Rectangle 15"/>
          <p:cNvSpPr/>
          <p:nvPr/>
        </p:nvSpPr>
        <p:spPr>
          <a:xfrm>
            <a:off x="87790" y="680477"/>
            <a:ext cx="45720"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7" name="Rectangle 16"/>
          <p:cNvSpPr/>
          <p:nvPr/>
        </p:nvSpPr>
        <p:spPr>
          <a:xfrm>
            <a:off x="47305"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8" name="Rectangle 17"/>
          <p:cNvSpPr/>
          <p:nvPr/>
        </p:nvSpPr>
        <p:spPr>
          <a:xfrm>
            <a:off x="2825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9" name="Rectangle 18"/>
          <p:cNvSpPr/>
          <p:nvPr/>
        </p:nvSpPr>
        <p:spPr>
          <a:xfrm>
            <a:off x="0"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0" name="Rectangle 19"/>
          <p:cNvSpPr/>
          <p:nvPr/>
        </p:nvSpPr>
        <p:spPr>
          <a:xfrm flipH="1">
            <a:off x="149770"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1" name="Rectangle 20"/>
          <p:cNvSpPr/>
          <p:nvPr/>
        </p:nvSpPr>
        <p:spPr>
          <a:xfrm flipH="1">
            <a:off x="189341"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Rectangle 21"/>
          <p:cNvSpPr/>
          <p:nvPr/>
        </p:nvSpPr>
        <p:spPr>
          <a:xfrm flipH="1">
            <a:off x="22668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9" name="Rectangle 28"/>
          <p:cNvSpPr/>
          <p:nvPr/>
        </p:nvSpPr>
        <p:spPr>
          <a:xfrm flipH="1">
            <a:off x="254934"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30" name="Rectangle 29"/>
          <p:cNvSpPr/>
          <p:nvPr/>
        </p:nvSpPr>
        <p:spPr>
          <a:xfrm>
            <a:off x="278710" y="680477"/>
            <a:ext cx="36576"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914400" y="512064"/>
            <a:ext cx="7772400" cy="914400"/>
          </a:xfrm>
        </p:spPr>
        <p:txBody>
          <a:bodyPr/>
          <a:lstStyle>
            <a:lvl1pPr>
              <a:defRPr sz="4000" cap="none" baseline="0"/>
            </a:lvl1pPr>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C1E4A630-24EC-4F73-847F-D4085B676858}" type="datetimeFigureOut">
              <a:rPr lang="en-GB" smtClean="0"/>
              <a:pPr/>
              <a:t>16/01/2011</a:t>
            </a:fld>
            <a:endParaRPr lang="en-GB"/>
          </a:p>
        </p:txBody>
      </p:sp>
      <p:sp>
        <p:nvSpPr>
          <p:cNvPr id="4" name="Footer Placeholder 3"/>
          <p:cNvSpPr>
            <a:spLocks noGrp="1"/>
          </p:cNvSpPr>
          <p:nvPr>
            <p:ph type="ftr" sz="quarter" idx="11"/>
          </p:nvPr>
        </p:nvSpPr>
        <p:spPr/>
        <p:txBody>
          <a:bodyPr/>
          <a:lstStyle>
            <a:extLst/>
          </a:lstStyle>
          <a:p>
            <a:endParaRPr lang="en-GB"/>
          </a:p>
        </p:txBody>
      </p:sp>
      <p:sp>
        <p:nvSpPr>
          <p:cNvPr id="5" name="Slide Number Placeholder 4"/>
          <p:cNvSpPr>
            <a:spLocks noGrp="1"/>
          </p:cNvSpPr>
          <p:nvPr>
            <p:ph type="sldNum" sz="quarter" idx="12"/>
          </p:nvPr>
        </p:nvSpPr>
        <p:spPr/>
        <p:txBody>
          <a:bodyPr/>
          <a:lstStyle>
            <a:extLst/>
          </a:lstStyle>
          <a:p>
            <a:fld id="{E0F34DA6-54AD-4F7C-BDAA-45DFCC0BD36C}"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C1E4A630-24EC-4F73-847F-D4085B676858}" type="datetimeFigureOut">
              <a:rPr lang="en-GB" smtClean="0"/>
              <a:pPr/>
              <a:t>16/01/2011</a:t>
            </a:fld>
            <a:endParaRPr lang="en-GB"/>
          </a:p>
        </p:txBody>
      </p:sp>
      <p:sp>
        <p:nvSpPr>
          <p:cNvPr id="3" name="Footer Placeholder 2"/>
          <p:cNvSpPr>
            <a:spLocks noGrp="1"/>
          </p:cNvSpPr>
          <p:nvPr>
            <p:ph type="ftr" sz="quarter" idx="11"/>
          </p:nvPr>
        </p:nvSpPr>
        <p:spPr/>
        <p:txBody>
          <a:bodyPr/>
          <a:lstStyle>
            <a:extLst/>
          </a:lstStyle>
          <a:p>
            <a:endParaRPr lang="en-GB"/>
          </a:p>
        </p:txBody>
      </p:sp>
      <p:sp>
        <p:nvSpPr>
          <p:cNvPr id="4" name="Slide Number Placeholder 3"/>
          <p:cNvSpPr>
            <a:spLocks noGrp="1"/>
          </p:cNvSpPr>
          <p:nvPr>
            <p:ph type="sldNum" sz="quarter" idx="12"/>
          </p:nvPr>
        </p:nvSpPr>
        <p:spPr/>
        <p:txBody>
          <a:bodyPr/>
          <a:lstStyle>
            <a:extLst/>
          </a:lstStyle>
          <a:p>
            <a:fld id="{E0F34DA6-54AD-4F7C-BDAA-45DFCC0BD36C}"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273050"/>
            <a:ext cx="8229600" cy="1162050"/>
          </a:xfrm>
        </p:spPr>
        <p:txBody>
          <a:bodyPr anchor="ctr"/>
          <a:lstStyle>
            <a:lvl1pPr algn="l">
              <a:buNone/>
              <a:defRPr sz="3600" b="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435100"/>
            <a:ext cx="25146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429000" y="1435100"/>
            <a:ext cx="5486400"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C1E4A630-24EC-4F73-847F-D4085B676858}" type="datetimeFigureOut">
              <a:rPr lang="en-GB" smtClean="0"/>
              <a:pPr/>
              <a:t>16/01/2011</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E0F34DA6-54AD-4F7C-BDAA-45DFCC0BD36C}"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368032" y="0"/>
            <a:ext cx="8778240" cy="1878037"/>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cxnSp>
        <p:nvCxnSpPr>
          <p:cNvPr id="9" name="Straight Connector 8"/>
          <p:cNvCxnSpPr/>
          <p:nvPr/>
        </p:nvCxnSpPr>
        <p:spPr>
          <a:xfrm flipV="1">
            <a:off x="363195" y="1885028"/>
            <a:ext cx="8782622"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10" name="Group 9"/>
          <p:cNvGrpSpPr/>
          <p:nvPr/>
        </p:nvGrpSpPr>
        <p:grpSpPr>
          <a:xfrm rot="5400000">
            <a:off x="8514581" y="1219200"/>
            <a:ext cx="132763" cy="128466"/>
            <a:chOff x="6668087" y="1297746"/>
            <a:chExt cx="161840" cy="156602"/>
          </a:xfrm>
        </p:grpSpPr>
        <p:cxnSp>
          <p:nvCxnSpPr>
            <p:cNvPr id="15" name="Straight Connector 14"/>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6" name="Straight Connector 15"/>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title"/>
          </p:nvPr>
        </p:nvSpPr>
        <p:spPr bwMode="grayWhite">
          <a:xfrm>
            <a:off x="914400" y="441251"/>
            <a:ext cx="6858000" cy="701749"/>
          </a:xfrm>
        </p:spPr>
        <p:txBody>
          <a:bodyPr anchor="b"/>
          <a:lstStyle>
            <a:lvl1pPr algn="l">
              <a:buNone/>
              <a:defRPr sz="2100" b="0"/>
            </a:lvl1pPr>
            <a:extLst/>
          </a:lstStyle>
          <a:p>
            <a:r>
              <a:rPr kumimoji="0" lang="en-US" smtClean="0"/>
              <a:t>Click to edit Master title style</a:t>
            </a:r>
            <a:endParaRPr kumimoji="0" lang="en-US"/>
          </a:p>
        </p:txBody>
      </p:sp>
      <p:sp>
        <p:nvSpPr>
          <p:cNvPr id="3" name="Picture Placeholder 2"/>
          <p:cNvSpPr>
            <a:spLocks noGrp="1"/>
          </p:cNvSpPr>
          <p:nvPr>
            <p:ph type="pic" idx="1"/>
          </p:nvPr>
        </p:nvSpPr>
        <p:spPr>
          <a:xfrm>
            <a:off x="368032" y="1893781"/>
            <a:ext cx="8778240" cy="4960144"/>
          </a:xfrm>
          <a:solidFill>
            <a:schemeClr val="bg2"/>
          </a:solidFill>
        </p:spPr>
        <p:txBody>
          <a:bodyPr/>
          <a:lstStyle>
            <a:lvl1pPr marL="0" indent="0">
              <a:buNone/>
              <a:defRPr sz="3200"/>
            </a:lvl1pPr>
            <a:extLst/>
          </a:lstStyle>
          <a:p>
            <a:r>
              <a:rPr kumimoji="0" lang="en-US" smtClean="0"/>
              <a:t>Click icon to add picture</a:t>
            </a:r>
            <a:endParaRPr kumimoji="0" lang="en-US"/>
          </a:p>
        </p:txBody>
      </p:sp>
      <p:sp>
        <p:nvSpPr>
          <p:cNvPr id="4" name="Text Placeholder 3"/>
          <p:cNvSpPr>
            <a:spLocks noGrp="1"/>
          </p:cNvSpPr>
          <p:nvPr>
            <p:ph type="body" sz="half" idx="2"/>
          </p:nvPr>
        </p:nvSpPr>
        <p:spPr bwMode="grayWhite">
          <a:xfrm>
            <a:off x="914400" y="1150144"/>
            <a:ext cx="6858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grpSp>
        <p:nvGrpSpPr>
          <p:cNvPr id="14" name="Group 13"/>
          <p:cNvGrpSpPr/>
          <p:nvPr/>
        </p:nvGrpSpPr>
        <p:grpSpPr>
          <a:xfrm rot="5400000">
            <a:off x="8666981" y="1371600"/>
            <a:ext cx="132763" cy="128466"/>
            <a:chOff x="6668087" y="1297746"/>
            <a:chExt cx="161840" cy="156602"/>
          </a:xfrm>
        </p:grpSpPr>
        <p:cxnSp>
          <p:nvCxnSpPr>
            <p:cNvPr id="11" name="Straight Connector 10"/>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8" name="Group 17"/>
          <p:cNvGrpSpPr/>
          <p:nvPr/>
        </p:nvGrpSpPr>
        <p:grpSpPr>
          <a:xfrm rot="5400000">
            <a:off x="8320088" y="1474763"/>
            <a:ext cx="132763" cy="128466"/>
            <a:chOff x="6668087" y="1297746"/>
            <a:chExt cx="161840" cy="156602"/>
          </a:xfrm>
        </p:grpSpPr>
        <p:cxnSp>
          <p:nvCxnSpPr>
            <p:cNvPr id="19" name="Straight Connector 18"/>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5" name="Date Placeholder 4"/>
          <p:cNvSpPr>
            <a:spLocks noGrp="1"/>
          </p:cNvSpPr>
          <p:nvPr>
            <p:ph type="dt" sz="half" idx="10"/>
          </p:nvPr>
        </p:nvSpPr>
        <p:spPr>
          <a:xfrm>
            <a:off x="6477000" y="55499"/>
            <a:ext cx="2133600" cy="365125"/>
          </a:xfrm>
        </p:spPr>
        <p:txBody>
          <a:bodyPr/>
          <a:lstStyle>
            <a:extLst/>
          </a:lstStyle>
          <a:p>
            <a:fld id="{C1E4A630-24EC-4F73-847F-D4085B676858}" type="datetimeFigureOut">
              <a:rPr lang="en-GB" smtClean="0"/>
              <a:pPr/>
              <a:t>16/01/2011</a:t>
            </a:fld>
            <a:endParaRPr lang="en-GB"/>
          </a:p>
        </p:txBody>
      </p:sp>
      <p:sp>
        <p:nvSpPr>
          <p:cNvPr id="6" name="Footer Placeholder 5"/>
          <p:cNvSpPr>
            <a:spLocks noGrp="1"/>
          </p:cNvSpPr>
          <p:nvPr>
            <p:ph type="ftr" sz="quarter" idx="11"/>
          </p:nvPr>
        </p:nvSpPr>
        <p:spPr>
          <a:xfrm>
            <a:off x="914400" y="55499"/>
            <a:ext cx="5562600" cy="365125"/>
          </a:xfrm>
        </p:spPr>
        <p:txBody>
          <a:bodyPr/>
          <a:lstStyle>
            <a:extLst/>
          </a:lstStyle>
          <a:p>
            <a:endParaRPr lang="en-GB"/>
          </a:p>
        </p:txBody>
      </p:sp>
      <p:sp>
        <p:nvSpPr>
          <p:cNvPr id="7" name="Slide Number Placeholder 6"/>
          <p:cNvSpPr>
            <a:spLocks noGrp="1"/>
          </p:cNvSpPr>
          <p:nvPr>
            <p:ph type="sldNum" sz="quarter" idx="12"/>
          </p:nvPr>
        </p:nvSpPr>
        <p:spPr>
          <a:xfrm>
            <a:off x="8610600" y="55499"/>
            <a:ext cx="457200" cy="365125"/>
          </a:xfrm>
        </p:spPr>
        <p:txBody>
          <a:bodyPr/>
          <a:lstStyle>
            <a:extLst/>
          </a:lstStyle>
          <a:p>
            <a:fld id="{E0F34DA6-54AD-4F7C-BDAA-45DFCC0BD36C}"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1E4A630-24EC-4F73-847F-D4085B676858}" type="datetimeFigureOut">
              <a:rPr lang="en-GB" smtClean="0"/>
              <a:pPr/>
              <a:t>16/01/2011</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E0F34DA6-54AD-4F7C-BDAA-45DFCC0BD36C}"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981200" cy="5851525"/>
          </a:xfrm>
        </p:spPr>
        <p:txBody>
          <a:bodyPr vert="eaVert" anchor="ct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274639"/>
            <a:ext cx="58674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1E4A630-24EC-4F73-847F-D4085B676858}" type="datetimeFigureOut">
              <a:rPr lang="en-GB" smtClean="0"/>
              <a:pPr/>
              <a:t>16/01/2011</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E0F34DA6-54AD-4F7C-BDAA-45DFCC0BD36C}"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Rectangle 6"/>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Rectangle 7"/>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Rectangle 8"/>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Rectangle 9"/>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ectangle 10"/>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Rectangle 11"/>
          <p:cNvSpPr/>
          <p:nvPr/>
        </p:nvSpPr>
        <p:spPr>
          <a:xfrm>
            <a:off x="309558" y="680477"/>
            <a:ext cx="45720"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5" name="Rectangle 14"/>
          <p:cNvSpPr/>
          <p:nvPr/>
        </p:nvSpPr>
        <p:spPr>
          <a:xfrm>
            <a:off x="269073" y="680477"/>
            <a:ext cx="27432"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6" name="Rectangle 15"/>
          <p:cNvSpPr/>
          <p:nvPr/>
        </p:nvSpPr>
        <p:spPr>
          <a:xfrm>
            <a:off x="250020"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7" name="Rectangle 16"/>
          <p:cNvSpPr/>
          <p:nvPr/>
        </p:nvSpPr>
        <p:spPr>
          <a:xfrm>
            <a:off x="221768"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Title Placeholder 21"/>
          <p:cNvSpPr>
            <a:spLocks noGrp="1"/>
          </p:cNvSpPr>
          <p:nvPr>
            <p:ph type="title"/>
          </p:nvPr>
        </p:nvSpPr>
        <p:spPr>
          <a:xfrm>
            <a:off x="914400" y="512064"/>
            <a:ext cx="7772400" cy="914400"/>
          </a:xfrm>
          <a:prstGeom prst="rect">
            <a:avLst/>
          </a:prstGeom>
        </p:spPr>
        <p:txBody>
          <a:bodyPr vert="horz" anchor="t">
            <a:noAutofit/>
          </a:bodyPr>
          <a:lstStyle>
            <a:extLst/>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783560"/>
            <a:ext cx="7772400" cy="4572000"/>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477000" y="6416675"/>
            <a:ext cx="2133600" cy="365125"/>
          </a:xfrm>
          <a:prstGeom prst="rect">
            <a:avLst/>
          </a:prstGeom>
        </p:spPr>
        <p:txBody>
          <a:bodyPr vert="horz" anchor="b"/>
          <a:lstStyle>
            <a:lvl1pPr algn="l" eaLnBrk="1" latinLnBrk="0" hangingPunct="1">
              <a:defRPr kumimoji="0" sz="1100">
                <a:solidFill>
                  <a:schemeClr val="tx2"/>
                </a:solidFill>
              </a:defRPr>
            </a:lvl1pPr>
            <a:extLst/>
          </a:lstStyle>
          <a:p>
            <a:fld id="{C1E4A630-24EC-4F73-847F-D4085B676858}" type="datetimeFigureOut">
              <a:rPr lang="en-GB" smtClean="0"/>
              <a:pPr/>
              <a:t>16/01/2011</a:t>
            </a:fld>
            <a:endParaRPr lang="en-GB"/>
          </a:p>
        </p:txBody>
      </p:sp>
      <p:sp>
        <p:nvSpPr>
          <p:cNvPr id="3" name="Footer Placeholder 2"/>
          <p:cNvSpPr>
            <a:spLocks noGrp="1"/>
          </p:cNvSpPr>
          <p:nvPr>
            <p:ph type="ftr" sz="quarter" idx="3"/>
          </p:nvPr>
        </p:nvSpPr>
        <p:spPr>
          <a:xfrm>
            <a:off x="914400" y="6416675"/>
            <a:ext cx="5562600" cy="365125"/>
          </a:xfrm>
          <a:prstGeom prst="rect">
            <a:avLst/>
          </a:prstGeom>
        </p:spPr>
        <p:txBody>
          <a:bodyPr vert="horz" anchor="b"/>
          <a:lstStyle>
            <a:lvl1pPr algn="r" eaLnBrk="1" latinLnBrk="0" hangingPunct="1">
              <a:defRPr kumimoji="0" sz="1100">
                <a:solidFill>
                  <a:schemeClr val="tx2"/>
                </a:solidFill>
              </a:defRPr>
            </a:lvl1pPr>
            <a:extLst/>
          </a:lstStyle>
          <a:p>
            <a:endParaRPr lang="en-GB"/>
          </a:p>
        </p:txBody>
      </p:sp>
      <p:sp>
        <p:nvSpPr>
          <p:cNvPr id="23" name="Slide Number Placeholder 22"/>
          <p:cNvSpPr>
            <a:spLocks noGrp="1"/>
          </p:cNvSpPr>
          <p:nvPr>
            <p:ph type="sldNum" sz="quarter" idx="4"/>
          </p:nvPr>
        </p:nvSpPr>
        <p:spPr>
          <a:xfrm>
            <a:off x="8610600" y="6416675"/>
            <a:ext cx="457200" cy="365125"/>
          </a:xfrm>
          <a:prstGeom prst="rect">
            <a:avLst/>
          </a:prstGeom>
        </p:spPr>
        <p:txBody>
          <a:bodyPr vert="horz" anchor="b"/>
          <a:lstStyle>
            <a:lvl1pPr algn="l" eaLnBrk="1" latinLnBrk="0" hangingPunct="1">
              <a:defRPr kumimoji="0" sz="1200">
                <a:solidFill>
                  <a:schemeClr val="tx2"/>
                </a:solidFill>
              </a:defRPr>
            </a:lvl1pPr>
            <a:extLst/>
          </a:lstStyle>
          <a:p>
            <a:fld id="{E0F34DA6-54AD-4F7C-BDAA-45DFCC0BD36C}"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xStyles>
    <p:titleStyle>
      <a:lvl1pPr algn="l" rtl="0" eaLnBrk="1" latinLnBrk="0" hangingPunct="1">
        <a:spcBef>
          <a:spcPct val="0"/>
        </a:spcBef>
        <a:buNone/>
        <a:defRPr kumimoji="0" sz="4000" kern="1200" spc="-100" baseline="0">
          <a:solidFill>
            <a:schemeClr val="tx2">
              <a:satMod val="200000"/>
            </a:schemeClr>
          </a:solidFill>
          <a:latin typeface="+mj-lt"/>
          <a:ea typeface="+mj-ea"/>
          <a:cs typeface="+mj-cs"/>
        </a:defRPr>
      </a:lvl1pPr>
      <a:extLst/>
    </p:titleStyle>
    <p:bodyStyle>
      <a:lvl1pPr marL="411480" indent="-342900" algn="l" rtl="0" eaLnBrk="1" latinLnBrk="0" hangingPunct="1">
        <a:spcBef>
          <a:spcPts val="700"/>
        </a:spcBef>
        <a:buClr>
          <a:schemeClr val="tx2"/>
        </a:buClr>
        <a:buSzPct val="95000"/>
        <a:buFont typeface="Wingdings"/>
        <a:buChar char=""/>
        <a:defRPr kumimoji="0" sz="3000" kern="1200">
          <a:solidFill>
            <a:schemeClr val="tx1"/>
          </a:solidFill>
          <a:latin typeface="+mn-lt"/>
          <a:ea typeface="+mn-ea"/>
          <a:cs typeface="+mn-cs"/>
        </a:defRPr>
      </a:lvl1pPr>
      <a:lvl2pPr marL="740664" indent="-285750" algn="l" rtl="0" eaLnBrk="1" latinLnBrk="0" hangingPunct="1">
        <a:spcBef>
          <a:spcPct val="20000"/>
        </a:spcBef>
        <a:buClr>
          <a:schemeClr val="accent2"/>
        </a:buClr>
        <a:buSzPct val="90000"/>
        <a:buFont typeface="Wingdings"/>
        <a:buChar char=""/>
        <a:defRPr kumimoji="0" sz="2600" kern="1200">
          <a:solidFill>
            <a:schemeClr val="tx1"/>
          </a:solidFill>
          <a:latin typeface="+mn-lt"/>
          <a:ea typeface="+mn-ea"/>
          <a:cs typeface="+mn-cs"/>
        </a:defRPr>
      </a:lvl2pPr>
      <a:lvl3pPr marL="996696" indent="-228600" algn="l" rtl="0" eaLnBrk="1" latinLnBrk="0" hangingPunct="1">
        <a:spcBef>
          <a:spcPct val="20000"/>
        </a:spcBef>
        <a:buClr>
          <a:schemeClr val="accent2"/>
        </a:buClr>
        <a:buFont typeface="Wingdings 2"/>
        <a:buChar char=""/>
        <a:defRPr kumimoji="0" sz="2400" kern="1200">
          <a:solidFill>
            <a:schemeClr val="tx1"/>
          </a:solidFill>
          <a:latin typeface="+mn-lt"/>
          <a:ea typeface="+mn-ea"/>
          <a:cs typeface="+mn-cs"/>
        </a:defRPr>
      </a:lvl3pPr>
      <a:lvl4pPr marL="1261872" indent="-228600" algn="l" rtl="0" eaLnBrk="1" latinLnBrk="0" hangingPunct="1">
        <a:spcBef>
          <a:spcPct val="20000"/>
        </a:spcBef>
        <a:buClr>
          <a:schemeClr val="accent3"/>
        </a:buClr>
        <a:buFont typeface="Wingdings 3"/>
        <a:buChar char=""/>
        <a:defRPr kumimoji="0" sz="2200" kern="1200">
          <a:solidFill>
            <a:schemeClr val="tx1"/>
          </a:solidFill>
          <a:latin typeface="+mn-lt"/>
          <a:ea typeface="+mn-ea"/>
          <a:cs typeface="+mn-cs"/>
        </a:defRPr>
      </a:lvl4pPr>
      <a:lvl5pPr marL="1481328" indent="-210312" algn="l" rtl="0" eaLnBrk="1" latinLnBrk="0" hangingPunct="1">
        <a:spcBef>
          <a:spcPct val="20000"/>
        </a:spcBef>
        <a:buClr>
          <a:schemeClr val="accent3"/>
        </a:buClr>
        <a:buFont typeface="Wingdings 2"/>
        <a:buChar char=""/>
        <a:defRPr kumimoji="0"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www.theasa.org/ethics/Ethical_guidelines.pdf" TargetMode="External"/><Relationship Id="rId2" Type="http://schemas.openxmlformats.org/officeDocument/2006/relationships/hyperlink" Target="http://www.britsoc.co.uk/equality/Statement+Ethical+Practice.htm"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www.comcol.umass.edu/academics/researchliteracy/rl_resources/rl_resources_print.html" TargetMode="External"/><Relationship Id="rId7" Type="http://schemas.openxmlformats.org/officeDocument/2006/relationships/hyperlink" Target="http://www.erm.ecs.soton.ac.uk/module/index.htm" TargetMode="External"/><Relationship Id="rId2" Type="http://schemas.openxmlformats.org/officeDocument/2006/relationships/hyperlink" Target="http://owlet.letu.edu/contenthtml/research/begin.html" TargetMode="External"/><Relationship Id="rId1" Type="http://schemas.openxmlformats.org/officeDocument/2006/relationships/slideLayout" Target="../slideLayouts/slideLayout2.xml"/><Relationship Id="rId6" Type="http://schemas.openxmlformats.org/officeDocument/2006/relationships/hyperlink" Target="https://email.lincoln.ac.uk/exchweb/bin/redir.asp?URL=http://www.okstate.edu/ag/agedcm4h/academic/aged5980a/5980/index.htm" TargetMode="External"/><Relationship Id="rId5" Type="http://schemas.openxmlformats.org/officeDocument/2006/relationships/hyperlink" Target="http://www.comcol.umass.edu/academics/researchliteracy/rl_resources/rl_resources.html" TargetMode="External"/><Relationship Id="rId4" Type="http://schemas.openxmlformats.org/officeDocument/2006/relationships/hyperlink" Target="http://www.esc.edu/wri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GB" dirty="0" smtClean="0"/>
              <a:t/>
            </a:r>
            <a:br>
              <a:rPr lang="en-GB" dirty="0" smtClean="0"/>
            </a:br>
            <a:r>
              <a:rPr lang="en-GB" dirty="0"/>
              <a:t/>
            </a:r>
            <a:br>
              <a:rPr lang="en-GB" dirty="0"/>
            </a:br>
            <a:r>
              <a:rPr lang="en-GB" dirty="0" smtClean="0"/>
              <a:t/>
            </a:r>
            <a:br>
              <a:rPr lang="en-GB" dirty="0" smtClean="0"/>
            </a:br>
            <a:r>
              <a:rPr lang="en-GB" dirty="0" smtClean="0"/>
              <a:t>Developing a Topic </a:t>
            </a:r>
            <a:r>
              <a:rPr lang="en-GB" dirty="0" smtClean="0"/>
              <a:t>and Research Questions</a:t>
            </a:r>
            <a:br>
              <a:rPr lang="en-GB" dirty="0" smtClean="0"/>
            </a:br>
            <a:endParaRPr lang="en-GB"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a Topic?</a:t>
            </a:r>
            <a:endParaRPr lang="en-GB" dirty="0"/>
          </a:p>
        </p:txBody>
      </p:sp>
      <p:sp>
        <p:nvSpPr>
          <p:cNvPr id="3" name="Content Placeholder 2"/>
          <p:cNvSpPr>
            <a:spLocks noGrp="1"/>
          </p:cNvSpPr>
          <p:nvPr>
            <p:ph idx="1"/>
          </p:nvPr>
        </p:nvSpPr>
        <p:spPr/>
        <p:txBody>
          <a:bodyPr/>
          <a:lstStyle/>
          <a:p>
            <a:r>
              <a:rPr lang="en-GB" dirty="0" smtClean="0"/>
              <a:t>“I am interested in e-business”</a:t>
            </a:r>
          </a:p>
          <a:p>
            <a:r>
              <a:rPr lang="en-GB" dirty="0" smtClean="0"/>
              <a:t>“I want to do something on strategy”</a:t>
            </a:r>
          </a:p>
          <a:p>
            <a:r>
              <a:rPr lang="en-GB" dirty="0" smtClean="0"/>
              <a:t>“I want to look at recruitment and selection”</a:t>
            </a:r>
            <a:endParaRPr lang="en-GB"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Developing a Topic</a:t>
            </a:r>
            <a:endParaRPr lang="en-GB" dirty="0"/>
          </a:p>
        </p:txBody>
      </p:sp>
      <p:sp>
        <p:nvSpPr>
          <p:cNvPr id="3" name="Content Placeholder 2"/>
          <p:cNvSpPr>
            <a:spLocks noGrp="1"/>
          </p:cNvSpPr>
          <p:nvPr>
            <p:ph idx="1"/>
          </p:nvPr>
        </p:nvSpPr>
        <p:spPr/>
        <p:txBody>
          <a:bodyPr/>
          <a:lstStyle/>
          <a:p>
            <a:r>
              <a:rPr lang="en-GB" dirty="0" smtClean="0"/>
              <a:t>Exercise 7: Developing a Topic</a:t>
            </a:r>
            <a:endParaRPr lang="en-GB"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800" b="1" dirty="0" smtClean="0"/>
              <a:t>Exercise 7: Developing </a:t>
            </a:r>
            <a:r>
              <a:rPr lang="en-GB" sz="2800" b="1" dirty="0" smtClean="0"/>
              <a:t>(a do-able</a:t>
            </a:r>
            <a:r>
              <a:rPr lang="en-GB" sz="2800" b="1" dirty="0" smtClean="0"/>
              <a:t>) Topic</a:t>
            </a:r>
            <a:r>
              <a:rPr lang="en-GB" sz="2800" dirty="0" smtClean="0"/>
              <a:t/>
            </a:r>
            <a:br>
              <a:rPr lang="en-GB" sz="2800" dirty="0" smtClean="0"/>
            </a:br>
            <a:r>
              <a:rPr lang="en-GB" sz="2800" b="1" dirty="0" smtClean="0"/>
              <a:t>Example 1</a:t>
            </a:r>
            <a:endParaRPr lang="en-GB" sz="2800" dirty="0"/>
          </a:p>
        </p:txBody>
      </p:sp>
      <p:sp>
        <p:nvSpPr>
          <p:cNvPr id="3" name="Content Placeholder 2"/>
          <p:cNvSpPr>
            <a:spLocks noGrp="1"/>
          </p:cNvSpPr>
          <p:nvPr>
            <p:ph idx="1"/>
          </p:nvPr>
        </p:nvSpPr>
        <p:spPr/>
        <p:txBody>
          <a:bodyPr>
            <a:normAutofit fontScale="70000" lnSpcReduction="20000"/>
          </a:bodyPr>
          <a:lstStyle/>
          <a:p>
            <a:r>
              <a:rPr lang="en-GB" u="sng" dirty="0" smtClean="0"/>
              <a:t>Strategic Planning</a:t>
            </a:r>
            <a:r>
              <a:rPr lang="en-GB" dirty="0" smtClean="0"/>
              <a:t> is a topic but……size of Bolivia…..it has no focus…..no .....point of debate, dispute, discussion, contention, investigative powers.......</a:t>
            </a:r>
          </a:p>
          <a:p>
            <a:endParaRPr lang="en-GB" dirty="0" smtClean="0"/>
          </a:p>
          <a:p>
            <a:r>
              <a:rPr lang="en-GB" i="1" dirty="0" smtClean="0">
                <a:solidFill>
                  <a:schemeClr val="tx2">
                    <a:lumMod val="75000"/>
                    <a:lumOff val="25000"/>
                  </a:schemeClr>
                </a:solidFill>
              </a:rPr>
              <a:t>Consider the following questions and choose one that you think will make the more effective topic for research. Note your reasons well. </a:t>
            </a:r>
          </a:p>
          <a:p>
            <a:endParaRPr lang="en-GB" dirty="0" smtClean="0"/>
          </a:p>
          <a:p>
            <a:pPr lvl="0"/>
            <a:r>
              <a:rPr lang="en-GB" dirty="0" smtClean="0"/>
              <a:t>How do strategic plans get translated into improved organisational performance?</a:t>
            </a:r>
          </a:p>
          <a:p>
            <a:endParaRPr lang="en-GB" dirty="0" smtClean="0"/>
          </a:p>
          <a:p>
            <a:pPr lvl="0"/>
            <a:r>
              <a:rPr lang="en-GB" dirty="0" smtClean="0"/>
              <a:t>How can we make strategic planning more effective?</a:t>
            </a:r>
          </a:p>
          <a:p>
            <a:endParaRPr lang="en-GB" dirty="0" smtClean="0"/>
          </a:p>
          <a:p>
            <a:pPr lvl="0"/>
            <a:r>
              <a:rPr lang="en-GB" dirty="0" smtClean="0"/>
              <a:t>How do senior executives translate the strategic plan into improved organisational performance?</a:t>
            </a:r>
          </a:p>
          <a:p>
            <a:endParaRPr lang="en-GB"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800" b="1" dirty="0" smtClean="0"/>
              <a:t>Exercise 7: Developing (do-able) Topic</a:t>
            </a:r>
            <a:r>
              <a:rPr lang="en-GB" sz="2800" dirty="0" smtClean="0"/>
              <a:t/>
            </a:r>
            <a:br>
              <a:rPr lang="en-GB" sz="2800" dirty="0" smtClean="0"/>
            </a:br>
            <a:r>
              <a:rPr lang="en-GB" sz="2800" b="1" dirty="0" smtClean="0"/>
              <a:t>Example 2</a:t>
            </a:r>
            <a:endParaRPr lang="en-GB" sz="2800" dirty="0"/>
          </a:p>
        </p:txBody>
      </p:sp>
      <p:sp>
        <p:nvSpPr>
          <p:cNvPr id="3" name="Content Placeholder 2"/>
          <p:cNvSpPr>
            <a:spLocks noGrp="1"/>
          </p:cNvSpPr>
          <p:nvPr>
            <p:ph idx="1"/>
          </p:nvPr>
        </p:nvSpPr>
        <p:spPr/>
        <p:txBody>
          <a:bodyPr>
            <a:normAutofit fontScale="77500" lnSpcReduction="20000"/>
          </a:bodyPr>
          <a:lstStyle/>
          <a:p>
            <a:r>
              <a:rPr lang="en-GB" i="1" dirty="0" smtClean="0"/>
              <a:t>Choose the most appropriate </a:t>
            </a:r>
            <a:r>
              <a:rPr lang="en-GB" i="1" dirty="0" smtClean="0"/>
              <a:t>do-able </a:t>
            </a:r>
            <a:r>
              <a:rPr lang="en-GB" i="1" dirty="0" smtClean="0"/>
              <a:t>thesis for the proposed research paper.  Note your reasons.</a:t>
            </a:r>
            <a:r>
              <a:rPr lang="en-GB" dirty="0" smtClean="0"/>
              <a:t/>
            </a:r>
            <a:br>
              <a:rPr lang="en-GB" dirty="0" smtClean="0"/>
            </a:br>
            <a:r>
              <a:rPr lang="en-GB" dirty="0" smtClean="0"/>
              <a:t/>
            </a:r>
            <a:br>
              <a:rPr lang="en-GB" dirty="0" smtClean="0"/>
            </a:br>
            <a:r>
              <a:rPr lang="en-GB" dirty="0" smtClean="0"/>
              <a:t> </a:t>
            </a:r>
          </a:p>
          <a:p>
            <a:pPr lvl="0"/>
            <a:r>
              <a:rPr lang="en-GB" dirty="0" smtClean="0"/>
              <a:t>Business practices in </a:t>
            </a:r>
            <a:r>
              <a:rPr lang="en-GB" dirty="0" smtClean="0"/>
              <a:t>the former </a:t>
            </a:r>
            <a:r>
              <a:rPr lang="en-GB" dirty="0" smtClean="0"/>
              <a:t>Soviet Union countries</a:t>
            </a:r>
          </a:p>
          <a:p>
            <a:pPr>
              <a:buNone/>
            </a:pPr>
            <a:r>
              <a:rPr lang="en-GB" dirty="0" smtClean="0"/>
              <a:t> </a:t>
            </a:r>
          </a:p>
          <a:p>
            <a:pPr lvl="0"/>
            <a:r>
              <a:rPr lang="en-GB" dirty="0" smtClean="0"/>
              <a:t>Business practices in the countries of the former Soviet Union have changed drastically since the break-up. </a:t>
            </a:r>
          </a:p>
          <a:p>
            <a:endParaRPr lang="en-GB" dirty="0" smtClean="0"/>
          </a:p>
          <a:p>
            <a:pPr lvl="0"/>
            <a:r>
              <a:rPr lang="en-GB" dirty="0" smtClean="0"/>
              <a:t> Since the break-up of the former Soviet Union, business practices in those countries have changed most in the fields of marketing and customer service, reflecting the changes in government and political philosophy. </a:t>
            </a:r>
          </a:p>
          <a:p>
            <a:endParaRPr lang="en-GB"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Developing a </a:t>
            </a:r>
            <a:r>
              <a:rPr lang="en-GB" dirty="0" smtClean="0"/>
              <a:t>Topic: </a:t>
            </a:r>
            <a:r>
              <a:rPr lang="en-GB" dirty="0" smtClean="0"/>
              <a:t>Review</a:t>
            </a:r>
            <a:endParaRPr lang="en-GB" dirty="0"/>
          </a:p>
        </p:txBody>
      </p:sp>
      <p:sp>
        <p:nvSpPr>
          <p:cNvPr id="3" name="Content Placeholder 2"/>
          <p:cNvSpPr>
            <a:spLocks noGrp="1"/>
          </p:cNvSpPr>
          <p:nvPr>
            <p:ph idx="1"/>
          </p:nvPr>
        </p:nvSpPr>
        <p:spPr/>
        <p:txBody>
          <a:bodyPr>
            <a:normAutofit fontScale="77500" lnSpcReduction="20000"/>
          </a:bodyPr>
          <a:lstStyle/>
          <a:p>
            <a:r>
              <a:rPr lang="en-GB" i="1" dirty="0" smtClean="0"/>
              <a:t>Topics ought to be framed in such a way as to offer: </a:t>
            </a:r>
          </a:p>
          <a:p>
            <a:endParaRPr lang="en-GB" dirty="0" smtClean="0"/>
          </a:p>
          <a:p>
            <a:pPr lvl="0"/>
            <a:r>
              <a:rPr lang="en-GB" dirty="0" smtClean="0"/>
              <a:t>Perspective and make clear the location of the research and its analysis</a:t>
            </a:r>
          </a:p>
          <a:p>
            <a:pPr lvl="0"/>
            <a:r>
              <a:rPr lang="en-GB" dirty="0" smtClean="0"/>
              <a:t>What do we mean by ‘Business Practice’?  Marketing? Finance? Accounting Practices? HRM Policies? Customer Service? Speed of Transactions? Logistical Issue? Business Development and Investment Strategies? Ethical Positions?........The term is too big and lacks a clear focus.</a:t>
            </a:r>
          </a:p>
          <a:p>
            <a:pPr lvl="0"/>
            <a:r>
              <a:rPr lang="en-GB" dirty="0" smtClean="0"/>
              <a:t>T</a:t>
            </a:r>
            <a:r>
              <a:rPr lang="en-GB" dirty="0" smtClean="0"/>
              <a:t>he </a:t>
            </a:r>
            <a:r>
              <a:rPr lang="en-GB" dirty="0" smtClean="0"/>
              <a:t>topics should offer scope, be do-able in a reasonable time frame </a:t>
            </a:r>
            <a:r>
              <a:rPr lang="en-GB" dirty="0" err="1" smtClean="0"/>
              <a:t>ie</a:t>
            </a:r>
            <a:r>
              <a:rPr lang="en-GB" dirty="0" smtClean="0"/>
              <a:t>., not be the ‘size of Bolivia’ </a:t>
            </a:r>
          </a:p>
          <a:p>
            <a:pPr lvl="0"/>
            <a:r>
              <a:rPr lang="en-GB" dirty="0" smtClean="0"/>
              <a:t>The topic should be clearly defined and </a:t>
            </a:r>
            <a:r>
              <a:rPr lang="en-GB" dirty="0" smtClean="0"/>
              <a:t>bounded – how? </a:t>
            </a:r>
            <a:r>
              <a:rPr lang="en-GB" b="1" dirty="0" smtClean="0"/>
              <a:t>knowingly</a:t>
            </a:r>
            <a:endParaRPr lang="en-GB" b="1"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are Research Questions?</a:t>
            </a:r>
            <a:endParaRPr lang="en-GB" dirty="0"/>
          </a:p>
        </p:txBody>
      </p:sp>
      <p:sp>
        <p:nvSpPr>
          <p:cNvPr id="3" name="Content Placeholder 2"/>
          <p:cNvSpPr>
            <a:spLocks noGrp="1"/>
          </p:cNvSpPr>
          <p:nvPr>
            <p:ph idx="1"/>
          </p:nvPr>
        </p:nvSpPr>
        <p:spPr/>
        <p:txBody>
          <a:bodyPr>
            <a:normAutofit lnSpcReduction="10000"/>
          </a:bodyPr>
          <a:lstStyle/>
          <a:p>
            <a:r>
              <a:rPr lang="en-GB" dirty="0" smtClean="0"/>
              <a:t>Questions that make explicit what you want to investigate</a:t>
            </a:r>
          </a:p>
          <a:p>
            <a:r>
              <a:rPr lang="en-GB" dirty="0" smtClean="0"/>
              <a:t>They are specific and few in </a:t>
            </a:r>
            <a:r>
              <a:rPr lang="en-GB" dirty="0" smtClean="0"/>
              <a:t>number</a:t>
            </a:r>
            <a:endParaRPr lang="en-GB" dirty="0" smtClean="0"/>
          </a:p>
          <a:p>
            <a:pPr lvl="1">
              <a:buFont typeface="Courier New" pitchFamily="49" charset="0"/>
              <a:buChar char="o"/>
            </a:pPr>
            <a:r>
              <a:rPr lang="en-GB" sz="2000" dirty="0" smtClean="0">
                <a:solidFill>
                  <a:schemeClr val="bg2">
                    <a:lumMod val="50000"/>
                  </a:schemeClr>
                </a:solidFill>
              </a:rPr>
              <a:t>typically, 2-3 questions</a:t>
            </a:r>
          </a:p>
          <a:p>
            <a:r>
              <a:rPr lang="en-GB" dirty="0" smtClean="0"/>
              <a:t>They help you think about what to read, how to collect material (stuff) and how to analyse it</a:t>
            </a:r>
          </a:p>
          <a:p>
            <a:r>
              <a:rPr lang="en-GB" dirty="0" smtClean="0"/>
              <a:t>They </a:t>
            </a:r>
            <a:r>
              <a:rPr lang="en-GB" u="sng" dirty="0" smtClean="0"/>
              <a:t>take time</a:t>
            </a:r>
            <a:r>
              <a:rPr lang="en-GB" dirty="0" smtClean="0"/>
              <a:t> and thought to develop</a:t>
            </a:r>
          </a:p>
          <a:p>
            <a:pPr lvl="1"/>
            <a:r>
              <a:rPr lang="en-GB" sz="2000" dirty="0" smtClean="0">
                <a:solidFill>
                  <a:schemeClr val="bg2">
                    <a:lumMod val="50000"/>
                  </a:schemeClr>
                </a:solidFill>
              </a:rPr>
              <a:t>They should not be viewed as fixed but subject to ongoing redrafting as you become more familiar with your topic</a:t>
            </a:r>
          </a:p>
          <a:p>
            <a:endParaRPr lang="en-GB"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What are Research Questions 1?</a:t>
            </a:r>
            <a:endParaRPr lang="en-GB" dirty="0"/>
          </a:p>
        </p:txBody>
      </p:sp>
      <p:sp>
        <p:nvSpPr>
          <p:cNvPr id="3" name="Content Placeholder 2"/>
          <p:cNvSpPr>
            <a:spLocks noGrp="1"/>
          </p:cNvSpPr>
          <p:nvPr>
            <p:ph idx="1"/>
          </p:nvPr>
        </p:nvSpPr>
        <p:spPr/>
        <p:txBody>
          <a:bodyPr/>
          <a:lstStyle/>
          <a:p>
            <a:r>
              <a:rPr lang="en-GB" dirty="0" smtClean="0"/>
              <a:t>Different from a topic (or issue)</a:t>
            </a:r>
          </a:p>
          <a:p>
            <a:r>
              <a:rPr lang="en-GB" dirty="0" smtClean="0"/>
              <a:t>A topic is the broad subject of your work (Bolivia)</a:t>
            </a:r>
          </a:p>
          <a:p>
            <a:pPr lvl="1"/>
            <a:r>
              <a:rPr lang="en-GB" sz="2000" dirty="0" smtClean="0">
                <a:solidFill>
                  <a:schemeClr val="tx2">
                    <a:lumMod val="65000"/>
                    <a:lumOff val="35000"/>
                  </a:schemeClr>
                </a:solidFill>
              </a:rPr>
              <a:t>Protests </a:t>
            </a:r>
            <a:r>
              <a:rPr lang="en-GB" sz="2000" dirty="0" smtClean="0">
                <a:solidFill>
                  <a:schemeClr val="tx2">
                    <a:lumMod val="65000"/>
                    <a:lumOff val="35000"/>
                  </a:schemeClr>
                </a:solidFill>
              </a:rPr>
              <a:t>at G20 </a:t>
            </a:r>
            <a:r>
              <a:rPr lang="en-GB" sz="2000" dirty="0" smtClean="0">
                <a:solidFill>
                  <a:schemeClr val="tx2">
                    <a:lumMod val="65000"/>
                    <a:lumOff val="35000"/>
                  </a:schemeClr>
                </a:solidFill>
              </a:rPr>
              <a:t>meetings</a:t>
            </a:r>
          </a:p>
          <a:p>
            <a:pPr lvl="1"/>
            <a:r>
              <a:rPr lang="en-GB" sz="2000" dirty="0" smtClean="0">
                <a:solidFill>
                  <a:schemeClr val="tx2">
                    <a:lumMod val="65000"/>
                    <a:lumOff val="35000"/>
                  </a:schemeClr>
                </a:solidFill>
              </a:rPr>
              <a:t>Sustainability and the Global Reporting Initiative (GRI)</a:t>
            </a:r>
          </a:p>
          <a:p>
            <a:pPr lvl="1"/>
            <a:r>
              <a:rPr lang="en-GB" sz="2000" dirty="0" smtClean="0">
                <a:solidFill>
                  <a:schemeClr val="tx2">
                    <a:lumMod val="65000"/>
                    <a:lumOff val="35000"/>
                  </a:schemeClr>
                </a:solidFill>
              </a:rPr>
              <a:t>Organisational identity and corporate reputations</a:t>
            </a:r>
          </a:p>
          <a:p>
            <a:r>
              <a:rPr lang="en-GB" sz="2400" dirty="0" smtClean="0"/>
              <a:t>Topics provide you with a sense of a broader and </a:t>
            </a:r>
            <a:r>
              <a:rPr lang="en-GB" sz="2400" b="1" dirty="0" smtClean="0"/>
              <a:t>secondary</a:t>
            </a:r>
            <a:r>
              <a:rPr lang="en-GB" sz="2400" dirty="0" smtClean="0"/>
              <a:t> literature that might be relevant</a:t>
            </a:r>
          </a:p>
          <a:p>
            <a:endParaRPr lang="en-GB" sz="24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What are Research Questions 2?</a:t>
            </a:r>
            <a:endParaRPr lang="en-GB" dirty="0"/>
          </a:p>
        </p:txBody>
      </p:sp>
      <p:sp>
        <p:nvSpPr>
          <p:cNvPr id="3" name="Content Placeholder 2"/>
          <p:cNvSpPr>
            <a:spLocks noGrp="1"/>
          </p:cNvSpPr>
          <p:nvPr>
            <p:ph idx="1"/>
          </p:nvPr>
        </p:nvSpPr>
        <p:spPr/>
        <p:txBody>
          <a:bodyPr>
            <a:normAutofit fontScale="92500"/>
          </a:bodyPr>
          <a:lstStyle/>
          <a:p>
            <a:r>
              <a:rPr lang="en-GB" sz="2800" dirty="0" smtClean="0"/>
              <a:t>A question is what you want to know about the topic</a:t>
            </a:r>
          </a:p>
          <a:p>
            <a:pPr lvl="1"/>
            <a:r>
              <a:rPr lang="en-GB" sz="2000" dirty="0" smtClean="0">
                <a:solidFill>
                  <a:schemeClr val="tx2">
                    <a:lumMod val="65000"/>
                    <a:lumOff val="35000"/>
                  </a:schemeClr>
                </a:solidFill>
              </a:rPr>
              <a:t>Which social groups participated in the protests against G20 summits? </a:t>
            </a:r>
            <a:r>
              <a:rPr lang="en-GB" sz="2000" dirty="0" smtClean="0">
                <a:solidFill>
                  <a:schemeClr val="tx2">
                    <a:lumMod val="65000"/>
                    <a:lumOff val="35000"/>
                  </a:schemeClr>
                </a:solidFill>
              </a:rPr>
              <a:t>What were the protests about? What </a:t>
            </a:r>
            <a:r>
              <a:rPr lang="en-GB" sz="2000" dirty="0" smtClean="0">
                <a:solidFill>
                  <a:schemeClr val="tx2">
                    <a:lumMod val="65000"/>
                    <a:lumOff val="35000"/>
                  </a:schemeClr>
                </a:solidFill>
              </a:rPr>
              <a:t>were they trying to achieve?</a:t>
            </a:r>
          </a:p>
          <a:p>
            <a:pPr lvl="1"/>
            <a:r>
              <a:rPr lang="en-GB" sz="2000" dirty="0" smtClean="0">
                <a:solidFill>
                  <a:schemeClr val="tx2">
                    <a:lumMod val="65000"/>
                    <a:lumOff val="35000"/>
                  </a:schemeClr>
                </a:solidFill>
              </a:rPr>
              <a:t>To what extent has the GRI impacted on sustainability practices in the forestry and timber industries?</a:t>
            </a:r>
          </a:p>
          <a:p>
            <a:pPr lvl="1"/>
            <a:r>
              <a:rPr lang="en-GB" sz="2000" dirty="0" smtClean="0">
                <a:solidFill>
                  <a:schemeClr val="tx2">
                    <a:lumMod val="65000"/>
                    <a:lumOff val="35000"/>
                  </a:schemeClr>
                </a:solidFill>
              </a:rPr>
              <a:t>What strategies do organisations use to promote their reputations?</a:t>
            </a:r>
          </a:p>
          <a:p>
            <a:r>
              <a:rPr lang="en-GB" sz="2800" dirty="0" smtClean="0"/>
              <a:t>Questions help you to know what you want to pay attention to in </a:t>
            </a:r>
            <a:r>
              <a:rPr lang="en-GB" sz="2800" b="1" dirty="0" smtClean="0"/>
              <a:t>primary </a:t>
            </a:r>
            <a:r>
              <a:rPr lang="en-GB" sz="2800" dirty="0" smtClean="0"/>
              <a:t>sources and also point the way toward the kind of </a:t>
            </a:r>
            <a:r>
              <a:rPr lang="en-GB" sz="2800" b="1" dirty="0" smtClean="0"/>
              <a:t>primary</a:t>
            </a:r>
            <a:r>
              <a:rPr lang="en-GB" sz="2800" dirty="0" smtClean="0"/>
              <a:t> sources that will be useful.</a:t>
            </a:r>
            <a:endParaRPr lang="en-GB" sz="28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Where do they come from?</a:t>
            </a:r>
            <a:endParaRPr lang="en-GB" dirty="0"/>
          </a:p>
        </p:txBody>
      </p:sp>
      <p:sp>
        <p:nvSpPr>
          <p:cNvPr id="3" name="Content Placeholder 2"/>
          <p:cNvSpPr>
            <a:spLocks noGrp="1"/>
          </p:cNvSpPr>
          <p:nvPr>
            <p:ph idx="1"/>
          </p:nvPr>
        </p:nvSpPr>
        <p:spPr/>
        <p:txBody>
          <a:bodyPr>
            <a:normAutofit/>
          </a:bodyPr>
          <a:lstStyle/>
          <a:p>
            <a:r>
              <a:rPr lang="en-GB" sz="2800" dirty="0" smtClean="0"/>
              <a:t>They are derived from the purpose to be served by your research</a:t>
            </a:r>
          </a:p>
          <a:p>
            <a:r>
              <a:rPr lang="en-GB" sz="2800" dirty="0" smtClean="0"/>
              <a:t>The particular feature of the content in which the research is to be undertaken</a:t>
            </a:r>
          </a:p>
          <a:p>
            <a:r>
              <a:rPr lang="en-GB" sz="2800" dirty="0" smtClean="0"/>
              <a:t>The view of colleagues and supervisor</a:t>
            </a:r>
          </a:p>
          <a:p>
            <a:r>
              <a:rPr lang="en-GB" sz="2800" dirty="0" smtClean="0"/>
              <a:t>Published literature</a:t>
            </a:r>
          </a:p>
          <a:p>
            <a:r>
              <a:rPr lang="en-GB" sz="2800" dirty="0" smtClean="0"/>
              <a:t>Your own professional practice and circumstances</a:t>
            </a:r>
          </a:p>
          <a:p>
            <a:endParaRPr lang="en-GB" dirty="0" smtClean="0"/>
          </a:p>
          <a:p>
            <a:endParaRPr lang="en-GB"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From Topic to Questions</a:t>
            </a:r>
            <a:endParaRPr lang="en-GB" dirty="0"/>
          </a:p>
        </p:txBody>
      </p:sp>
      <p:sp>
        <p:nvSpPr>
          <p:cNvPr id="3" name="Content Placeholder 2"/>
          <p:cNvSpPr>
            <a:spLocks noGrp="1"/>
          </p:cNvSpPr>
          <p:nvPr>
            <p:ph idx="1"/>
          </p:nvPr>
        </p:nvSpPr>
        <p:spPr/>
        <p:txBody>
          <a:bodyPr/>
          <a:lstStyle/>
          <a:p>
            <a:pPr algn="ctr"/>
            <a:r>
              <a:rPr lang="en-GB" dirty="0" smtClean="0"/>
              <a:t>Exercise </a:t>
            </a:r>
            <a:r>
              <a:rPr lang="en-GB" dirty="0" smtClean="0"/>
              <a:t>9</a:t>
            </a:r>
            <a:r>
              <a:rPr lang="en-GB" dirty="0" smtClean="0"/>
              <a:t>: ‘Good’ </a:t>
            </a:r>
            <a:r>
              <a:rPr lang="en-GB" dirty="0" smtClean="0"/>
              <a:t>research questions</a:t>
            </a:r>
            <a:endParaRPr lang="en-GB"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So how do you develop questions?</a:t>
            </a:r>
            <a:endParaRPr lang="en-GB" dirty="0"/>
          </a:p>
        </p:txBody>
      </p:sp>
      <p:sp>
        <p:nvSpPr>
          <p:cNvPr id="3" name="Content Placeholder 2"/>
          <p:cNvSpPr>
            <a:spLocks noGrp="1"/>
          </p:cNvSpPr>
          <p:nvPr>
            <p:ph idx="1"/>
          </p:nvPr>
        </p:nvSpPr>
        <p:spPr/>
        <p:txBody>
          <a:bodyPr>
            <a:normAutofit/>
          </a:bodyPr>
          <a:lstStyle/>
          <a:p>
            <a:pPr>
              <a:buNone/>
            </a:pPr>
            <a:endParaRPr lang="en-GB" sz="2400" dirty="0" smtClean="0"/>
          </a:p>
          <a:p>
            <a:r>
              <a:rPr lang="en-GB" sz="2400" b="1" dirty="0" err="1" smtClean="0"/>
              <a:t>Freewriting</a:t>
            </a:r>
            <a:r>
              <a:rPr lang="en-GB" sz="2400" dirty="0" smtClean="0"/>
              <a:t>:  word-doodling about your topic, discovering what you know and what you </a:t>
            </a:r>
            <a:r>
              <a:rPr lang="en-GB" sz="2400" b="1" dirty="0" smtClean="0"/>
              <a:t>don’t</a:t>
            </a:r>
            <a:r>
              <a:rPr lang="en-GB" sz="2400" dirty="0" smtClean="0"/>
              <a:t> know.</a:t>
            </a:r>
          </a:p>
          <a:p>
            <a:endParaRPr lang="en-GB" sz="2400" dirty="0" smtClean="0"/>
          </a:p>
          <a:p>
            <a:r>
              <a:rPr lang="en-GB" sz="2400" b="1" dirty="0" smtClean="0"/>
              <a:t>Brainstorming:  </a:t>
            </a:r>
            <a:r>
              <a:rPr lang="en-GB" sz="2400" dirty="0" smtClean="0"/>
              <a:t>what do other people think? How are their ideas different from yours? What do they know that you don’t? What are they interested in that you haven’t thought of? Challenge opinion and ask people to defend them.</a:t>
            </a:r>
          </a:p>
          <a:p>
            <a:endParaRPr lang="en-GB" sz="2400" dirty="0"/>
          </a:p>
          <a:p>
            <a:endParaRPr lang="en-GB" sz="2400" b="1" dirty="0"/>
          </a:p>
          <a:p>
            <a:endParaRPr lang="en-GB" b="1"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300" dirty="0" smtClean="0"/>
              <a:t>What makes good research questions? </a:t>
            </a:r>
            <a:r>
              <a:rPr lang="en-GB" sz="3300" dirty="0" smtClean="0"/>
              <a:t>review </a:t>
            </a:r>
            <a:r>
              <a:rPr lang="en-GB" sz="3300" dirty="0" smtClean="0"/>
              <a:t>1</a:t>
            </a:r>
            <a:endParaRPr lang="en-GB" sz="3300" dirty="0"/>
          </a:p>
        </p:txBody>
      </p:sp>
      <p:sp>
        <p:nvSpPr>
          <p:cNvPr id="3" name="Content Placeholder 2"/>
          <p:cNvSpPr>
            <a:spLocks noGrp="1"/>
          </p:cNvSpPr>
          <p:nvPr>
            <p:ph idx="1"/>
          </p:nvPr>
        </p:nvSpPr>
        <p:spPr/>
        <p:txBody>
          <a:bodyPr/>
          <a:lstStyle/>
          <a:p>
            <a:r>
              <a:rPr lang="en-GB" dirty="0" smtClean="0"/>
              <a:t>Level of question</a:t>
            </a:r>
          </a:p>
          <a:p>
            <a:r>
              <a:rPr lang="en-GB" dirty="0" smtClean="0"/>
              <a:t>What material/data/stuff will you need to answer the question?</a:t>
            </a:r>
          </a:p>
          <a:p>
            <a:r>
              <a:rPr lang="en-GB" dirty="0" smtClean="0"/>
              <a:t>What literature will you need?</a:t>
            </a:r>
          </a:p>
          <a:p>
            <a:r>
              <a:rPr lang="en-GB" dirty="0" smtClean="0"/>
              <a:t>Try to re-work, re-frame, re-formulate the exercise questions – </a:t>
            </a:r>
            <a:r>
              <a:rPr lang="en-GB" b="1" dirty="0" smtClean="0"/>
              <a:t>Doodle!</a:t>
            </a:r>
            <a:endParaRPr lang="en-GB" b="1"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dirty="0" smtClean="0"/>
              <a:t>What </a:t>
            </a:r>
            <a:r>
              <a:rPr lang="en-GB" sz="3200" dirty="0" smtClean="0"/>
              <a:t>makes </a:t>
            </a:r>
            <a:r>
              <a:rPr lang="en-GB" sz="3200" dirty="0" smtClean="0"/>
              <a:t>a </a:t>
            </a:r>
            <a:r>
              <a:rPr lang="en-GB" sz="3200" dirty="0" smtClean="0"/>
              <a:t>good research </a:t>
            </a:r>
            <a:r>
              <a:rPr lang="en-GB" sz="3200" dirty="0" smtClean="0"/>
              <a:t>q</a:t>
            </a:r>
            <a:r>
              <a:rPr lang="en-GB" sz="3200" dirty="0" smtClean="0"/>
              <a:t>uestion</a:t>
            </a:r>
            <a:r>
              <a:rPr lang="en-GB" sz="3200" dirty="0" smtClean="0"/>
              <a:t>? </a:t>
            </a:r>
            <a:r>
              <a:rPr lang="en-GB" sz="3200" dirty="0" smtClean="0"/>
              <a:t>review </a:t>
            </a:r>
            <a:r>
              <a:rPr lang="en-GB" sz="3200" dirty="0" smtClean="0"/>
              <a:t>2</a:t>
            </a:r>
            <a:endParaRPr lang="en-GB" sz="3200" dirty="0"/>
          </a:p>
        </p:txBody>
      </p:sp>
      <p:sp>
        <p:nvSpPr>
          <p:cNvPr id="3" name="Content Placeholder 2"/>
          <p:cNvSpPr>
            <a:spLocks noGrp="1"/>
          </p:cNvSpPr>
          <p:nvPr>
            <p:ph idx="1"/>
          </p:nvPr>
        </p:nvSpPr>
        <p:spPr/>
        <p:txBody>
          <a:bodyPr>
            <a:normAutofit lnSpcReduction="10000"/>
          </a:bodyPr>
          <a:lstStyle/>
          <a:p>
            <a:r>
              <a:rPr lang="en-GB" sz="2800" dirty="0" smtClean="0"/>
              <a:t>It is </a:t>
            </a:r>
            <a:r>
              <a:rPr lang="en-GB" sz="2800" b="1" dirty="0" smtClean="0"/>
              <a:t>clear</a:t>
            </a:r>
            <a:r>
              <a:rPr lang="en-GB" sz="2800" dirty="0" smtClean="0"/>
              <a:t> – easily understood and unambiguous</a:t>
            </a:r>
          </a:p>
          <a:p>
            <a:r>
              <a:rPr lang="en-GB" sz="2800" dirty="0" smtClean="0"/>
              <a:t>It is </a:t>
            </a:r>
            <a:r>
              <a:rPr lang="en-GB" sz="2800" b="1" dirty="0" smtClean="0"/>
              <a:t>specific</a:t>
            </a:r>
            <a:r>
              <a:rPr lang="en-GB" sz="2800" dirty="0" smtClean="0"/>
              <a:t> – specified in such a way that it is clear what constitutes an answer</a:t>
            </a:r>
          </a:p>
          <a:p>
            <a:r>
              <a:rPr lang="en-GB" sz="2800" dirty="0" smtClean="0"/>
              <a:t>It is </a:t>
            </a:r>
            <a:r>
              <a:rPr lang="en-GB" sz="2800" b="1" dirty="0" smtClean="0"/>
              <a:t>answerable</a:t>
            </a:r>
            <a:r>
              <a:rPr lang="en-GB" sz="2800" dirty="0" smtClean="0"/>
              <a:t> – ‘stuff’ needed to address the question is clear</a:t>
            </a:r>
          </a:p>
          <a:p>
            <a:r>
              <a:rPr lang="en-GB" sz="2800" dirty="0" smtClean="0"/>
              <a:t>It is </a:t>
            </a:r>
            <a:r>
              <a:rPr lang="en-GB" sz="2800" b="1" dirty="0" smtClean="0"/>
              <a:t>appropriate – </a:t>
            </a:r>
            <a:r>
              <a:rPr lang="en-GB" sz="2800" dirty="0"/>
              <a:t> </a:t>
            </a:r>
            <a:r>
              <a:rPr lang="en-GB" sz="2800" dirty="0" smtClean="0"/>
              <a:t>it relates to the problems or issues which interest the researcher/community</a:t>
            </a:r>
          </a:p>
          <a:p>
            <a:r>
              <a:rPr lang="en-GB" sz="2800" b="1" dirty="0" smtClean="0"/>
              <a:t>AND </a:t>
            </a:r>
            <a:r>
              <a:rPr lang="en-GB" sz="2800" dirty="0" smtClean="0"/>
              <a:t> where there is more than one question:</a:t>
            </a:r>
          </a:p>
          <a:p>
            <a:r>
              <a:rPr lang="en-GB" sz="2800" dirty="0" smtClean="0"/>
              <a:t>The questions are </a:t>
            </a:r>
            <a:r>
              <a:rPr lang="en-GB" sz="2800" b="1" dirty="0" smtClean="0"/>
              <a:t>Related</a:t>
            </a:r>
            <a:r>
              <a:rPr lang="en-GB" sz="2800" dirty="0" smtClean="0"/>
              <a:t> to each other in a meaningful way to ensure research is coherent. </a:t>
            </a:r>
            <a:endParaRPr lang="en-GB" sz="28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Evaluate your own Question	</a:t>
            </a:r>
            <a:endParaRPr lang="en-GB" dirty="0"/>
          </a:p>
        </p:txBody>
      </p:sp>
      <p:sp>
        <p:nvSpPr>
          <p:cNvPr id="3" name="Content Placeholder 2"/>
          <p:cNvSpPr>
            <a:spLocks noGrp="1"/>
          </p:cNvSpPr>
          <p:nvPr>
            <p:ph idx="1"/>
          </p:nvPr>
        </p:nvSpPr>
        <p:spPr/>
        <p:txBody>
          <a:bodyPr>
            <a:normAutofit/>
          </a:bodyPr>
          <a:lstStyle/>
          <a:p>
            <a:r>
              <a:rPr lang="en-GB" dirty="0" smtClean="0"/>
              <a:t>Does the question deal with a topic that interests me enough to spark my own thoughts and opinions?</a:t>
            </a:r>
          </a:p>
          <a:p>
            <a:r>
              <a:rPr lang="en-GB" dirty="0" smtClean="0"/>
              <a:t>Is the question easily researchable?</a:t>
            </a:r>
          </a:p>
          <a:p>
            <a:r>
              <a:rPr lang="en-GB" dirty="0" smtClean="0"/>
              <a:t>What type of material/stuff do I need to answer the question?</a:t>
            </a:r>
          </a:p>
          <a:p>
            <a:r>
              <a:rPr lang="en-GB" dirty="0" smtClean="0"/>
              <a:t>Is my question too broad or too narrow?</a:t>
            </a:r>
          </a:p>
          <a:p>
            <a:r>
              <a:rPr lang="en-GB" dirty="0" smtClean="0"/>
              <a:t>Do I have access to access the sources and material necessary for the research?</a:t>
            </a:r>
            <a:endParaRPr lang="en-GB"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Questions to Ask Yourself</a:t>
            </a:r>
            <a:endParaRPr lang="en-GB" dirty="0"/>
          </a:p>
        </p:txBody>
      </p:sp>
      <p:sp>
        <p:nvSpPr>
          <p:cNvPr id="3" name="Content Placeholder 2"/>
          <p:cNvSpPr>
            <a:spLocks noGrp="1"/>
          </p:cNvSpPr>
          <p:nvPr>
            <p:ph idx="1"/>
          </p:nvPr>
        </p:nvSpPr>
        <p:spPr/>
        <p:txBody>
          <a:bodyPr>
            <a:normAutofit lnSpcReduction="10000"/>
          </a:bodyPr>
          <a:lstStyle/>
          <a:p>
            <a:r>
              <a:rPr lang="en-GB" sz="2800" dirty="0" smtClean="0"/>
              <a:t>Have I narrowed down the focus of my chosen topic for the research to be realistic and do-able within my time frame?</a:t>
            </a:r>
          </a:p>
          <a:p>
            <a:r>
              <a:rPr lang="en-GB" sz="2800" dirty="0" smtClean="0"/>
              <a:t>Is the ‘stuff’ I need available and readily obtainable?</a:t>
            </a:r>
          </a:p>
          <a:p>
            <a:r>
              <a:rPr lang="en-GB" sz="2800" dirty="0" smtClean="0"/>
              <a:t>Can I live with this topic for a year or so?</a:t>
            </a:r>
          </a:p>
          <a:p>
            <a:r>
              <a:rPr lang="en-GB" sz="2800" dirty="0" smtClean="0"/>
              <a:t>Is the proposal within my level of competence?</a:t>
            </a:r>
          </a:p>
          <a:p>
            <a:r>
              <a:rPr lang="en-GB" sz="2800" dirty="0" smtClean="0"/>
              <a:t>What resource will I need to undertake the research, </a:t>
            </a:r>
            <a:r>
              <a:rPr lang="en-GB" sz="2800" dirty="0" err="1" smtClean="0"/>
              <a:t>eg</a:t>
            </a:r>
            <a:r>
              <a:rPr lang="en-GB" sz="2800" dirty="0" smtClean="0"/>
              <a:t> photocopying, travel, postage, internet access...</a:t>
            </a:r>
          </a:p>
          <a:p>
            <a:endParaRPr lang="en-GB"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Further Questions to Ask Yourself</a:t>
            </a:r>
            <a:endParaRPr lang="en-GB" dirty="0"/>
          </a:p>
        </p:txBody>
      </p:sp>
      <p:sp>
        <p:nvSpPr>
          <p:cNvPr id="3" name="Content Placeholder 2"/>
          <p:cNvSpPr>
            <a:spLocks noGrp="1"/>
          </p:cNvSpPr>
          <p:nvPr>
            <p:ph idx="1"/>
          </p:nvPr>
        </p:nvSpPr>
        <p:spPr/>
        <p:txBody>
          <a:bodyPr>
            <a:normAutofit/>
          </a:bodyPr>
          <a:lstStyle/>
          <a:p>
            <a:r>
              <a:rPr lang="en-GB" dirty="0" smtClean="0"/>
              <a:t>Will the research allow me to demonstrate my understanding of the subject and proposed research techniques </a:t>
            </a:r>
            <a:r>
              <a:rPr lang="en-GB" dirty="0" smtClean="0"/>
              <a:t>?</a:t>
            </a:r>
            <a:endParaRPr lang="en-GB" dirty="0"/>
          </a:p>
          <a:p>
            <a:r>
              <a:rPr lang="en-GB" dirty="0" smtClean="0"/>
              <a:t>What are the ethical considerations I need to satisfy?</a:t>
            </a:r>
          </a:p>
          <a:p>
            <a:pPr lvl="1">
              <a:buNone/>
            </a:pPr>
            <a:endParaRPr lang="en-GB" sz="1600" dirty="0" smtClean="0">
              <a:hlinkClick r:id="rId2"/>
            </a:endParaRPr>
          </a:p>
          <a:p>
            <a:pPr lvl="1">
              <a:buNone/>
            </a:pPr>
            <a:r>
              <a:rPr lang="en-GB" sz="2400" dirty="0" smtClean="0">
                <a:solidFill>
                  <a:schemeClr val="accent2">
                    <a:lumMod val="75000"/>
                  </a:schemeClr>
                </a:solidFill>
                <a:hlinkClick r:id="rId2"/>
              </a:rPr>
              <a:t>http://www.britsoc.co.uk/equality/Statement+Ethical+Practice.htm</a:t>
            </a:r>
            <a:endParaRPr lang="en-GB" sz="2400" dirty="0" smtClean="0">
              <a:solidFill>
                <a:schemeClr val="accent2">
                  <a:lumMod val="75000"/>
                </a:schemeClr>
              </a:solidFill>
            </a:endParaRPr>
          </a:p>
          <a:p>
            <a:pPr lvl="1">
              <a:buNone/>
            </a:pPr>
            <a:endParaRPr lang="en-GB" sz="2400" dirty="0" smtClean="0">
              <a:solidFill>
                <a:schemeClr val="accent2">
                  <a:lumMod val="75000"/>
                </a:schemeClr>
              </a:solidFill>
            </a:endParaRPr>
          </a:p>
          <a:p>
            <a:pPr lvl="1">
              <a:buNone/>
            </a:pPr>
            <a:r>
              <a:rPr lang="en-GB" sz="2400" dirty="0" smtClean="0">
                <a:solidFill>
                  <a:schemeClr val="accent2">
                    <a:lumMod val="75000"/>
                  </a:schemeClr>
                </a:solidFill>
                <a:hlinkClick r:id="rId3"/>
              </a:rPr>
              <a:t>http://www.theasa.org/ethics/Ethical_guidelines.pdf</a:t>
            </a:r>
            <a:endParaRPr lang="en-GB" sz="2400" dirty="0" smtClean="0">
              <a:solidFill>
                <a:schemeClr val="accent2">
                  <a:lumMod val="75000"/>
                </a:schemeClr>
              </a:solidFill>
            </a:endParaRPr>
          </a:p>
          <a:p>
            <a:pPr lvl="1">
              <a:buNone/>
            </a:pPr>
            <a:endParaRPr lang="en-GB" sz="1600"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Constructing your thesis</a:t>
            </a:r>
            <a:endParaRPr lang="en-GB" dirty="0"/>
          </a:p>
        </p:txBody>
      </p:sp>
      <p:sp>
        <p:nvSpPr>
          <p:cNvPr id="3" name="Content Placeholder 2"/>
          <p:cNvSpPr>
            <a:spLocks noGrp="1"/>
          </p:cNvSpPr>
          <p:nvPr>
            <p:ph idx="1"/>
          </p:nvPr>
        </p:nvSpPr>
        <p:spPr/>
        <p:txBody>
          <a:bodyPr/>
          <a:lstStyle/>
          <a:p>
            <a:r>
              <a:rPr lang="en-GB" dirty="0" smtClean="0"/>
              <a:t>Exercise 14: Matching your </a:t>
            </a:r>
            <a:r>
              <a:rPr lang="en-GB" dirty="0" smtClean="0"/>
              <a:t>Thesis to your </a:t>
            </a:r>
            <a:r>
              <a:rPr lang="en-GB" dirty="0" smtClean="0"/>
              <a:t>Title</a:t>
            </a:r>
            <a:endParaRPr lang="en-GB"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800" dirty="0" smtClean="0"/>
              <a:t>Exercise 14: Matching your </a:t>
            </a:r>
            <a:r>
              <a:rPr lang="en-GB" sz="2800" dirty="0" smtClean="0"/>
              <a:t>T</a:t>
            </a:r>
            <a:r>
              <a:rPr lang="en-GB" sz="2800" dirty="0" smtClean="0"/>
              <a:t>hesis to </a:t>
            </a:r>
            <a:r>
              <a:rPr lang="en-GB" sz="2800" dirty="0" smtClean="0"/>
              <a:t/>
            </a:r>
            <a:br>
              <a:rPr lang="en-GB" sz="2800" dirty="0" smtClean="0"/>
            </a:br>
            <a:r>
              <a:rPr lang="en-GB" sz="2800" dirty="0" smtClean="0"/>
              <a:t>your Title</a:t>
            </a:r>
            <a:endParaRPr lang="en-GB" sz="2800" dirty="0"/>
          </a:p>
        </p:txBody>
      </p:sp>
      <p:sp>
        <p:nvSpPr>
          <p:cNvPr id="3" name="Content Placeholder 2"/>
          <p:cNvSpPr>
            <a:spLocks noGrp="1"/>
          </p:cNvSpPr>
          <p:nvPr>
            <p:ph idx="1"/>
          </p:nvPr>
        </p:nvSpPr>
        <p:spPr/>
        <p:txBody>
          <a:bodyPr>
            <a:normAutofit fontScale="40000" lnSpcReduction="20000"/>
          </a:bodyPr>
          <a:lstStyle/>
          <a:p>
            <a:r>
              <a:rPr lang="en-GB" i="1" dirty="0" smtClean="0"/>
              <a:t>You have been researching the current high levels of economic debt experienced by certain EU member states, looking closely at the causes, the extent of the problem and possible ways of dealing with it.</a:t>
            </a:r>
          </a:p>
          <a:p>
            <a:r>
              <a:rPr lang="en-GB" i="1" dirty="0" smtClean="0"/>
              <a:t>Taking each title in turn, note down what you would expect to find in the ‘completed’ thesis? Try to allocate roughly the page length of the major sections. </a:t>
            </a:r>
          </a:p>
          <a:p>
            <a:endParaRPr lang="en-GB" dirty="0" smtClean="0"/>
          </a:p>
          <a:p>
            <a:pPr>
              <a:buNone/>
            </a:pPr>
            <a:r>
              <a:rPr lang="en-GB" dirty="0" smtClean="0"/>
              <a:t> </a:t>
            </a:r>
          </a:p>
          <a:p>
            <a:pPr lvl="0"/>
            <a:r>
              <a:rPr lang="en-GB" dirty="0" smtClean="0"/>
              <a:t>The burden of economic debt poses the greatest threat to the stability European Union.</a:t>
            </a:r>
          </a:p>
          <a:p>
            <a:pPr>
              <a:buNone/>
            </a:pPr>
            <a:r>
              <a:rPr lang="en-GB" dirty="0" smtClean="0"/>
              <a:t> </a:t>
            </a:r>
          </a:p>
          <a:p>
            <a:pPr lvl="0"/>
            <a:r>
              <a:rPr lang="en-GB" dirty="0" smtClean="0"/>
              <a:t>The burden of economic debt has many causes but it can be managed.</a:t>
            </a:r>
          </a:p>
          <a:p>
            <a:pPr>
              <a:buNone/>
            </a:pPr>
            <a:r>
              <a:rPr lang="en-GB" dirty="0" smtClean="0"/>
              <a:t> </a:t>
            </a:r>
          </a:p>
          <a:p>
            <a:pPr lvl="0"/>
            <a:r>
              <a:rPr lang="en-GB" dirty="0" smtClean="0"/>
              <a:t>How can the burden of economic debt in the EU be effectively addressed?</a:t>
            </a:r>
          </a:p>
          <a:p>
            <a:pPr>
              <a:buNone/>
            </a:pPr>
            <a:r>
              <a:rPr lang="en-GB" dirty="0" smtClean="0"/>
              <a:t> </a:t>
            </a:r>
          </a:p>
          <a:p>
            <a:pPr lvl="0"/>
            <a:r>
              <a:rPr lang="en-GB" dirty="0" smtClean="0"/>
              <a:t>Subsuming a myriad of causal factors, economic debt manifests itself as poor EU economic performance </a:t>
            </a:r>
          </a:p>
          <a:p>
            <a:pPr>
              <a:buNone/>
            </a:pPr>
            <a:r>
              <a:rPr lang="en-GB" dirty="0" smtClean="0"/>
              <a:t> </a:t>
            </a:r>
          </a:p>
          <a:p>
            <a:pPr lvl="0"/>
            <a:r>
              <a:rPr lang="en-GB" dirty="0" smtClean="0"/>
              <a:t>Poor economic performance can be eliminated</a:t>
            </a:r>
          </a:p>
          <a:p>
            <a:pPr>
              <a:buNone/>
            </a:pPr>
            <a:r>
              <a:rPr lang="en-GB" dirty="0" smtClean="0"/>
              <a:t> </a:t>
            </a:r>
          </a:p>
          <a:p>
            <a:pPr>
              <a:buNone/>
            </a:pPr>
            <a:r>
              <a:rPr lang="en-GB" dirty="0" smtClean="0"/>
              <a:t> </a:t>
            </a:r>
          </a:p>
          <a:p>
            <a:r>
              <a:rPr lang="en-GB" dirty="0" smtClean="0"/>
              <a:t>Which of the following sentences might make the best research title?  Make your reasons clear.</a:t>
            </a:r>
          </a:p>
          <a:p>
            <a:endParaRPr lang="en-GB"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Constructing you thesis</a:t>
            </a:r>
            <a:endParaRPr lang="en-GB" dirty="0"/>
          </a:p>
        </p:txBody>
      </p:sp>
      <p:sp>
        <p:nvSpPr>
          <p:cNvPr id="3" name="Content Placeholder 2"/>
          <p:cNvSpPr>
            <a:spLocks noGrp="1"/>
          </p:cNvSpPr>
          <p:nvPr>
            <p:ph idx="1"/>
          </p:nvPr>
        </p:nvSpPr>
        <p:spPr/>
        <p:txBody>
          <a:bodyPr/>
          <a:lstStyle/>
          <a:p>
            <a:r>
              <a:rPr lang="en-GB" dirty="0" smtClean="0"/>
              <a:t>Remain focused</a:t>
            </a:r>
          </a:p>
          <a:p>
            <a:r>
              <a:rPr lang="en-GB" dirty="0" smtClean="0"/>
              <a:t>Make sure you address your questions</a:t>
            </a:r>
          </a:p>
          <a:p>
            <a:r>
              <a:rPr lang="en-GB" dirty="0" smtClean="0"/>
              <a:t>Your work should be supported by argument and evidence</a:t>
            </a:r>
          </a:p>
          <a:p>
            <a:r>
              <a:rPr lang="en-GB" dirty="0" smtClean="0"/>
              <a:t>Be specific </a:t>
            </a:r>
            <a:r>
              <a:rPr lang="en-GB" dirty="0"/>
              <a:t>a</a:t>
            </a:r>
            <a:r>
              <a:rPr lang="en-GB" dirty="0" smtClean="0"/>
              <a:t>nd precise</a:t>
            </a:r>
          </a:p>
          <a:p>
            <a:r>
              <a:rPr lang="en-GB" dirty="0" smtClean="0"/>
              <a:t>You should ensure that you are located within a community and holding a conversation with it</a:t>
            </a:r>
            <a:endParaRPr lang="en-GB"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dirty="0" smtClean="0"/>
              <a:t>So what have we covered?</a:t>
            </a:r>
            <a:endParaRPr lang="en-GB" sz="3600" dirty="0"/>
          </a:p>
        </p:txBody>
      </p:sp>
      <p:sp>
        <p:nvSpPr>
          <p:cNvPr id="3" name="Content Placeholder 2"/>
          <p:cNvSpPr>
            <a:spLocks noGrp="1"/>
          </p:cNvSpPr>
          <p:nvPr>
            <p:ph idx="1"/>
          </p:nvPr>
        </p:nvSpPr>
        <p:spPr>
          <a:xfrm>
            <a:off x="755576" y="1556792"/>
            <a:ext cx="7772400" cy="4572000"/>
          </a:xfrm>
        </p:spPr>
        <p:txBody>
          <a:bodyPr>
            <a:normAutofit fontScale="92500"/>
          </a:bodyPr>
          <a:lstStyle/>
          <a:p>
            <a:r>
              <a:rPr lang="en-GB" sz="2200" dirty="0" smtClean="0"/>
              <a:t>The need to frame your topic appropriately</a:t>
            </a:r>
            <a:endParaRPr lang="en-GB" sz="2200" dirty="0" smtClean="0"/>
          </a:p>
          <a:p>
            <a:r>
              <a:rPr lang="en-GB" sz="2200" dirty="0" smtClean="0"/>
              <a:t>The importance of research </a:t>
            </a:r>
            <a:r>
              <a:rPr lang="en-GB" sz="2200" dirty="0" smtClean="0"/>
              <a:t>questions</a:t>
            </a:r>
          </a:p>
          <a:p>
            <a:r>
              <a:rPr lang="en-GB" sz="2200" dirty="0" smtClean="0"/>
              <a:t>Sources of </a:t>
            </a:r>
            <a:r>
              <a:rPr lang="en-GB" sz="2200" dirty="0" smtClean="0"/>
              <a:t>knowledge – </a:t>
            </a:r>
            <a:r>
              <a:rPr lang="en-GB" sz="1700" dirty="0" smtClean="0">
                <a:solidFill>
                  <a:schemeClr val="tx2">
                    <a:lumMod val="75000"/>
                    <a:lumOff val="25000"/>
                  </a:schemeClr>
                </a:solidFill>
              </a:rPr>
              <a:t>Primary</a:t>
            </a:r>
            <a:r>
              <a:rPr lang="en-GB" sz="1700" dirty="0" smtClean="0">
                <a:solidFill>
                  <a:schemeClr val="tx2">
                    <a:lumMod val="75000"/>
                    <a:lumOff val="25000"/>
                  </a:schemeClr>
                </a:solidFill>
              </a:rPr>
              <a:t> and </a:t>
            </a:r>
            <a:r>
              <a:rPr lang="en-GB" sz="1700" dirty="0" smtClean="0">
                <a:solidFill>
                  <a:schemeClr val="tx2">
                    <a:lumMod val="75000"/>
                    <a:lumOff val="25000"/>
                  </a:schemeClr>
                </a:solidFill>
              </a:rPr>
              <a:t>Secondary</a:t>
            </a:r>
            <a:endParaRPr lang="en-GB" sz="1700" dirty="0" smtClean="0">
              <a:solidFill>
                <a:schemeClr val="tx2">
                  <a:lumMod val="75000"/>
                  <a:lumOff val="25000"/>
                </a:schemeClr>
              </a:solidFill>
            </a:endParaRPr>
          </a:p>
          <a:p>
            <a:r>
              <a:rPr lang="en-GB" sz="2200" dirty="0" smtClean="0"/>
              <a:t>Take care to match title to your thesis</a:t>
            </a:r>
          </a:p>
          <a:p>
            <a:r>
              <a:rPr lang="en-GB" sz="2200" dirty="0" smtClean="0"/>
              <a:t>Research </a:t>
            </a:r>
            <a:r>
              <a:rPr lang="en-GB" sz="2200" dirty="0" smtClean="0"/>
              <a:t>as a conversation, part of a wider academic community involved in knowledge production</a:t>
            </a:r>
          </a:p>
          <a:p>
            <a:r>
              <a:rPr lang="en-GB" sz="2200" dirty="0" smtClean="0"/>
              <a:t> </a:t>
            </a:r>
            <a:r>
              <a:rPr lang="en-GB" sz="2200" b="1" dirty="0" smtClean="0"/>
              <a:t>K</a:t>
            </a:r>
            <a:r>
              <a:rPr lang="en-GB" sz="2200" b="1" dirty="0" smtClean="0"/>
              <a:t>nowingly </a:t>
            </a:r>
            <a:r>
              <a:rPr lang="en-GB" sz="2200" dirty="0" smtClean="0"/>
              <a:t>– the need to identify and make clear the decisions you have taken in organising your work: - </a:t>
            </a:r>
            <a:r>
              <a:rPr lang="en-GB" sz="2200" i="1" dirty="0" smtClean="0"/>
              <a:t>rationale</a:t>
            </a:r>
            <a:r>
              <a:rPr lang="en-GB" sz="2200" dirty="0" smtClean="0"/>
              <a:t> for:</a:t>
            </a:r>
          </a:p>
          <a:p>
            <a:pPr lvl="1"/>
            <a:r>
              <a:rPr lang="en-GB" sz="1700" dirty="0" smtClean="0">
                <a:solidFill>
                  <a:schemeClr val="tx2">
                    <a:lumMod val="75000"/>
                    <a:lumOff val="25000"/>
                  </a:schemeClr>
                </a:solidFill>
              </a:rPr>
              <a:t>The boundaries you’ve created around your topic </a:t>
            </a:r>
          </a:p>
          <a:p>
            <a:pPr lvl="1"/>
            <a:r>
              <a:rPr lang="en-GB" sz="1700" dirty="0" smtClean="0">
                <a:solidFill>
                  <a:schemeClr val="tx2">
                    <a:lumMod val="75000"/>
                    <a:lumOff val="25000"/>
                  </a:schemeClr>
                </a:solidFill>
              </a:rPr>
              <a:t>The selections you’ve made</a:t>
            </a:r>
          </a:p>
          <a:p>
            <a:pPr lvl="1"/>
            <a:r>
              <a:rPr lang="en-GB" sz="1700" dirty="0" smtClean="0">
                <a:solidFill>
                  <a:schemeClr val="tx2">
                    <a:lumMod val="75000"/>
                    <a:lumOff val="25000"/>
                  </a:schemeClr>
                </a:solidFill>
              </a:rPr>
              <a:t>How you have cut your topic</a:t>
            </a:r>
          </a:p>
          <a:p>
            <a:pPr lvl="1"/>
            <a:r>
              <a:rPr lang="en-GB" sz="1700" dirty="0" smtClean="0">
                <a:solidFill>
                  <a:schemeClr val="tx2">
                    <a:lumMod val="75000"/>
                    <a:lumOff val="25000"/>
                  </a:schemeClr>
                </a:solidFill>
              </a:rPr>
              <a:t>Why is your work a good idea</a:t>
            </a:r>
          </a:p>
          <a:p>
            <a:pPr lvl="1"/>
            <a:r>
              <a:rPr lang="en-GB" sz="1700" dirty="0" smtClean="0">
                <a:solidFill>
                  <a:schemeClr val="tx2">
                    <a:lumMod val="75000"/>
                    <a:lumOff val="25000"/>
                  </a:schemeClr>
                </a:solidFill>
              </a:rPr>
              <a:t>Why is ‘this’ a good way to proceed</a:t>
            </a:r>
          </a:p>
          <a:p>
            <a:pPr lvl="1"/>
            <a:endParaRPr lang="en-GB" sz="1200" dirty="0" smtClean="0"/>
          </a:p>
          <a:p>
            <a:pPr lvl="1"/>
            <a:endParaRPr lang="en-GB" sz="1200" dirty="0"/>
          </a:p>
          <a:p>
            <a:pPr lvl="1"/>
            <a:endParaRPr lang="en-GB" sz="1200" dirty="0" smtClean="0"/>
          </a:p>
          <a:p>
            <a:pPr lvl="1"/>
            <a:endParaRPr lang="en-GB" sz="1200"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Useful Web Sources</a:t>
            </a:r>
            <a:br>
              <a:rPr lang="en-GB" dirty="0" smtClean="0"/>
            </a:br>
            <a:endParaRPr lang="en-GB" dirty="0"/>
          </a:p>
        </p:txBody>
      </p:sp>
      <p:sp>
        <p:nvSpPr>
          <p:cNvPr id="3" name="Content Placeholder 2"/>
          <p:cNvSpPr>
            <a:spLocks noGrp="1"/>
          </p:cNvSpPr>
          <p:nvPr>
            <p:ph idx="1"/>
          </p:nvPr>
        </p:nvSpPr>
        <p:spPr/>
        <p:txBody>
          <a:bodyPr/>
          <a:lstStyle/>
          <a:p>
            <a:endParaRPr lang="en-GB" sz="2000" dirty="0" smtClean="0"/>
          </a:p>
          <a:p>
            <a:r>
              <a:rPr lang="en-GB" sz="2000" u="sng" dirty="0" smtClean="0">
                <a:solidFill>
                  <a:schemeClr val="tx1">
                    <a:lumMod val="95000"/>
                    <a:lumOff val="5000"/>
                  </a:schemeClr>
                </a:solidFill>
                <a:hlinkClick r:id="rId2"/>
              </a:rPr>
              <a:t>http://owlet.letu.edu/contenthtml/research/begin.html</a:t>
            </a:r>
            <a:endParaRPr lang="en-GB" sz="2000" u="sng" dirty="0" smtClean="0">
              <a:solidFill>
                <a:schemeClr val="tx1">
                  <a:lumMod val="95000"/>
                  <a:lumOff val="5000"/>
                </a:schemeClr>
              </a:solidFill>
            </a:endParaRPr>
          </a:p>
          <a:p>
            <a:r>
              <a:rPr lang="en-GB" sz="2000" u="sng" dirty="0" smtClean="0">
                <a:solidFill>
                  <a:schemeClr val="tx1">
                    <a:lumMod val="95000"/>
                    <a:lumOff val="5000"/>
                  </a:schemeClr>
                </a:solidFill>
                <a:hlinkClick r:id="rId3"/>
              </a:rPr>
              <a:t>http://www.comcol.umass.edu/academics/researchliteracy/rl_resources/rl_resources_print.html</a:t>
            </a:r>
            <a:endParaRPr lang="en-GB" sz="2000" dirty="0" smtClean="0">
              <a:solidFill>
                <a:schemeClr val="tx1">
                  <a:lumMod val="95000"/>
                  <a:lumOff val="5000"/>
                </a:schemeClr>
              </a:solidFill>
            </a:endParaRPr>
          </a:p>
          <a:p>
            <a:r>
              <a:rPr lang="en-GB" sz="2000" u="sng" dirty="0" smtClean="0">
                <a:solidFill>
                  <a:schemeClr val="tx1">
                    <a:lumMod val="95000"/>
                    <a:lumOff val="5000"/>
                  </a:schemeClr>
                </a:solidFill>
                <a:hlinkClick r:id="rId4"/>
              </a:rPr>
              <a:t>http://www.esc.edu/writer</a:t>
            </a:r>
            <a:endParaRPr lang="en-GB" sz="2000" u="sng" dirty="0" smtClean="0">
              <a:solidFill>
                <a:schemeClr val="tx1">
                  <a:lumMod val="95000"/>
                  <a:lumOff val="5000"/>
                </a:schemeClr>
              </a:solidFill>
            </a:endParaRPr>
          </a:p>
          <a:p>
            <a:r>
              <a:rPr lang="en-GB" sz="2000" dirty="0" smtClean="0">
                <a:solidFill>
                  <a:schemeClr val="tx1">
                    <a:lumMod val="95000"/>
                    <a:lumOff val="5000"/>
                  </a:schemeClr>
                </a:solidFill>
                <a:hlinkClick r:id="rId5"/>
              </a:rPr>
              <a:t>http://www.comcol.umass.edu/academics/researchliteracy/rl_resources/rl_resources.html</a:t>
            </a:r>
            <a:endParaRPr lang="en-GB" sz="2000" dirty="0" smtClean="0">
              <a:solidFill>
                <a:schemeClr val="tx1">
                  <a:lumMod val="95000"/>
                  <a:lumOff val="5000"/>
                </a:schemeClr>
              </a:solidFill>
            </a:endParaRPr>
          </a:p>
          <a:p>
            <a:r>
              <a:rPr lang="en-GB" sz="2000" dirty="0" smtClean="0">
                <a:hlinkClick r:id="rId6"/>
              </a:rPr>
              <a:t>http://www.okstate.edu/ag/agedcm4h/academic/aged5980a/5980/index.htm</a:t>
            </a:r>
            <a:endParaRPr lang="en-GB" sz="2000" dirty="0" smtClean="0">
              <a:solidFill>
                <a:schemeClr val="tx1">
                  <a:lumMod val="95000"/>
                  <a:lumOff val="5000"/>
                </a:schemeClr>
              </a:solidFill>
            </a:endParaRPr>
          </a:p>
          <a:p>
            <a:r>
              <a:rPr lang="en-GB" sz="2000" dirty="0" smtClean="0">
                <a:solidFill>
                  <a:schemeClr val="tx1">
                    <a:lumMod val="95000"/>
                    <a:lumOff val="5000"/>
                  </a:schemeClr>
                </a:solidFill>
                <a:hlinkClick r:id="rId7"/>
              </a:rPr>
              <a:t>http://www.erm.ecs.soton.ac.uk/module/index.htm</a:t>
            </a:r>
            <a:endParaRPr lang="en-GB" sz="2000" dirty="0" smtClean="0">
              <a:solidFill>
                <a:schemeClr val="tx1">
                  <a:lumMod val="95000"/>
                  <a:lumOff val="5000"/>
                </a:schemeClr>
              </a:solidFill>
            </a:endParaRPr>
          </a:p>
          <a:p>
            <a:endParaRPr lang="en-GB" sz="2000" dirty="0" smtClean="0">
              <a:solidFill>
                <a:schemeClr val="tx1">
                  <a:lumMod val="95000"/>
                  <a:lumOff val="5000"/>
                </a:schemeClr>
              </a:solidFill>
            </a:endParaRPr>
          </a:p>
          <a:p>
            <a:endParaRPr lang="en-GB" sz="2000" dirty="0">
              <a:solidFill>
                <a:schemeClr val="tx1">
                  <a:lumMod val="95000"/>
                  <a:lumOff val="5000"/>
                </a:schemeClr>
              </a:solidFill>
            </a:endParaRPr>
          </a:p>
          <a:p>
            <a:endParaRPr lang="en-GB" sz="2000" dirty="0" smtClean="0"/>
          </a:p>
          <a:p>
            <a:endParaRPr lang="en-GB" sz="2000" dirty="0"/>
          </a:p>
          <a:p>
            <a:endParaRPr lang="en-GB" sz="2000" dirty="0" smtClean="0"/>
          </a:p>
          <a:p>
            <a:endParaRPr lang="en-GB"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tro">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Metro</Template>
  <TotalTime>3210</TotalTime>
  <Words>1106</Words>
  <Application>Microsoft Office PowerPoint</Application>
  <PresentationFormat>On-screen Show (4:3)</PresentationFormat>
  <Paragraphs>148</Paragraphs>
  <Slides>22</Slides>
  <Notes>1</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Metro</vt:lpstr>
      <vt:lpstr>   Developing a Topic and Research Questions </vt:lpstr>
      <vt:lpstr>What is a Topic?</vt:lpstr>
      <vt:lpstr>Developing a Topic</vt:lpstr>
      <vt:lpstr>Exercise 7: Developing (a do-able) Topic Example 1</vt:lpstr>
      <vt:lpstr>Exercise 7: Developing (do-able) Topic Example 2</vt:lpstr>
      <vt:lpstr>Developing a Topic: Review</vt:lpstr>
      <vt:lpstr>What are Research Questions?</vt:lpstr>
      <vt:lpstr>What are Research Questions 1?</vt:lpstr>
      <vt:lpstr>What are Research Questions 2?</vt:lpstr>
      <vt:lpstr>Where do they come from?</vt:lpstr>
      <vt:lpstr>From Topic to Questions</vt:lpstr>
      <vt:lpstr>So how do you develop questions?</vt:lpstr>
      <vt:lpstr>What makes good research questions? review 1</vt:lpstr>
      <vt:lpstr>What makes a good research question? review 2</vt:lpstr>
      <vt:lpstr>Evaluate your own Question </vt:lpstr>
      <vt:lpstr>Questions to Ask Yourself</vt:lpstr>
      <vt:lpstr>Further Questions to Ask Yourself</vt:lpstr>
      <vt:lpstr>Constructing your thesis</vt:lpstr>
      <vt:lpstr>Exercise 14: Matching your Thesis to  your Title</vt:lpstr>
      <vt:lpstr>Constructing you thesis</vt:lpstr>
      <vt:lpstr>So what have we covered?</vt:lpstr>
      <vt:lpstr>Useful Web Sources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Developing Research</dc:title>
  <dc:creator>max</dc:creator>
  <cp:lastModifiedBy>max</cp:lastModifiedBy>
  <cp:revision>191</cp:revision>
  <dcterms:created xsi:type="dcterms:W3CDTF">2011-01-14T11:59:19Z</dcterms:created>
  <dcterms:modified xsi:type="dcterms:W3CDTF">2011-01-16T17:36:02Z</dcterms:modified>
</cp:coreProperties>
</file>