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83" r:id="rId2"/>
    <p:sldId id="268" r:id="rId3"/>
    <p:sldId id="284" r:id="rId4"/>
    <p:sldId id="273" r:id="rId5"/>
    <p:sldId id="274" r:id="rId6"/>
    <p:sldId id="256" r:id="rId7"/>
    <p:sldId id="286" r:id="rId8"/>
    <p:sldId id="270" r:id="rId9"/>
    <p:sldId id="272" r:id="rId10"/>
    <p:sldId id="271" r:id="rId11"/>
    <p:sldId id="269" r:id="rId12"/>
    <p:sldId id="290" r:id="rId13"/>
    <p:sldId id="280" r:id="rId14"/>
    <p:sldId id="281" r:id="rId15"/>
    <p:sldId id="258" r:id="rId16"/>
    <p:sldId id="259" r:id="rId17"/>
    <p:sldId id="260" r:id="rId18"/>
    <p:sldId id="277" r:id="rId19"/>
    <p:sldId id="262" r:id="rId20"/>
    <p:sldId id="287" r:id="rId21"/>
    <p:sldId id="257" r:id="rId22"/>
    <p:sldId id="275" r:id="rId23"/>
    <p:sldId id="278" r:id="rId24"/>
    <p:sldId id="264" r:id="rId25"/>
    <p:sldId id="261" r:id="rId26"/>
    <p:sldId id="276" r:id="rId27"/>
    <p:sldId id="265" r:id="rId28"/>
    <p:sldId id="288" r:id="rId29"/>
    <p:sldId id="282" r:id="rId30"/>
    <p:sldId id="266" r:id="rId31"/>
    <p:sldId id="267" r:id="rId32"/>
    <p:sldId id="279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F6EC67-63D0-4DA2-AC61-AA804B998A61}" v="30" dt="2026-02-24T13:53:16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77070" autoAdjust="0"/>
  </p:normalViewPr>
  <p:slideViewPr>
    <p:cSldViewPr snapToGrid="0">
      <p:cViewPr varScale="1">
        <p:scale>
          <a:sx n="95" d="100"/>
          <a:sy n="95" d="100"/>
        </p:scale>
        <p:origin x="9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24995B2A-8515-0663-2644-2DA570B1C313}"/>
    <pc:docChg chg="modSld">
      <pc:chgData name="Justin Evans" userId="S::j.d.evans@uwtsd.ac.uk::2ee3c1af-825e-450d-8b1e-d59252291e99" providerId="AD" clId="Web-{24995B2A-8515-0663-2644-2DA570B1C313}" dt="2026-02-24T17:22:24.234" v="169"/>
      <pc:docMkLst>
        <pc:docMk/>
      </pc:docMkLst>
      <pc:sldChg chg="modNotes">
        <pc:chgData name="Justin Evans" userId="S::j.d.evans@uwtsd.ac.uk::2ee3c1af-825e-450d-8b1e-d59252291e99" providerId="AD" clId="Web-{24995B2A-8515-0663-2644-2DA570B1C313}" dt="2026-02-24T17:13:06.185" v="9"/>
        <pc:sldMkLst>
          <pc:docMk/>
          <pc:sldMk cId="3801640192" sldId="268"/>
        </pc:sldMkLst>
      </pc:sldChg>
      <pc:sldChg chg="modNotes">
        <pc:chgData name="Justin Evans" userId="S::j.d.evans@uwtsd.ac.uk::2ee3c1af-825e-450d-8b1e-d59252291e99" providerId="AD" clId="Web-{24995B2A-8515-0663-2644-2DA570B1C313}" dt="2026-02-24T17:22:24.234" v="169"/>
        <pc:sldMkLst>
          <pc:docMk/>
          <pc:sldMk cId="2771367020" sldId="273"/>
        </pc:sldMkLst>
      </pc:sldChg>
    </pc:docChg>
  </pc:docChgLst>
  <pc:docChgLst>
    <pc:chgData name="Justin Evans" userId="S::j.d.evans@uwtsd.ac.uk::2ee3c1af-825e-450d-8b1e-d59252291e99" providerId="AD" clId="Web-{1CF36268-AF5F-8C01-186A-6A929881B018}"/>
    <pc:docChg chg="modSld">
      <pc:chgData name="Justin Evans" userId="S::j.d.evans@uwtsd.ac.uk::2ee3c1af-825e-450d-8b1e-d59252291e99" providerId="AD" clId="Web-{1CF36268-AF5F-8C01-186A-6A929881B018}" dt="2026-02-25T09:08:08.444" v="40"/>
      <pc:docMkLst>
        <pc:docMk/>
      </pc:docMkLst>
      <pc:sldChg chg="modNotes">
        <pc:chgData name="Justin Evans" userId="S::j.d.evans@uwtsd.ac.uk::2ee3c1af-825e-450d-8b1e-d59252291e99" providerId="AD" clId="Web-{1CF36268-AF5F-8C01-186A-6A929881B018}" dt="2026-02-25T09:04:32.364" v="4"/>
        <pc:sldMkLst>
          <pc:docMk/>
          <pc:sldMk cId="807766828" sldId="256"/>
        </pc:sldMkLst>
      </pc:sldChg>
      <pc:sldChg chg="modNotes">
        <pc:chgData name="Justin Evans" userId="S::j.d.evans@uwtsd.ac.uk::2ee3c1af-825e-450d-8b1e-d59252291e99" providerId="AD" clId="Web-{1CF36268-AF5F-8C01-186A-6A929881B018}" dt="2026-02-25T09:07:12.506" v="28"/>
        <pc:sldMkLst>
          <pc:docMk/>
          <pc:sldMk cId="1664198681" sldId="257"/>
        </pc:sldMkLst>
      </pc:sldChg>
      <pc:sldChg chg="modNotes">
        <pc:chgData name="Justin Evans" userId="S::j.d.evans@uwtsd.ac.uk::2ee3c1af-825e-450d-8b1e-d59252291e99" providerId="AD" clId="Web-{1CF36268-AF5F-8C01-186A-6A929881B018}" dt="2026-02-25T09:06:45.365" v="24"/>
        <pc:sldMkLst>
          <pc:docMk/>
          <pc:sldMk cId="789060668" sldId="259"/>
        </pc:sldMkLst>
      </pc:sldChg>
      <pc:sldChg chg="modNotes">
        <pc:chgData name="Justin Evans" userId="S::j.d.evans@uwtsd.ac.uk::2ee3c1af-825e-450d-8b1e-d59252291e99" providerId="AD" clId="Web-{1CF36268-AF5F-8C01-186A-6A929881B018}" dt="2026-02-25T09:06:59.678" v="25"/>
        <pc:sldMkLst>
          <pc:docMk/>
          <pc:sldMk cId="2934764019" sldId="260"/>
        </pc:sldMkLst>
      </pc:sldChg>
      <pc:sldChg chg="modNotes">
        <pc:chgData name="Justin Evans" userId="S::j.d.evans@uwtsd.ac.uk::2ee3c1af-825e-450d-8b1e-d59252291e99" providerId="AD" clId="Web-{1CF36268-AF5F-8C01-186A-6A929881B018}" dt="2026-02-25T09:07:26.194" v="32"/>
        <pc:sldMkLst>
          <pc:docMk/>
          <pc:sldMk cId="401688061" sldId="261"/>
        </pc:sldMkLst>
      </pc:sldChg>
      <pc:sldChg chg="modNotes">
        <pc:chgData name="Justin Evans" userId="S::j.d.evans@uwtsd.ac.uk::2ee3c1af-825e-450d-8b1e-d59252291e99" providerId="AD" clId="Web-{1CF36268-AF5F-8C01-186A-6A929881B018}" dt="2026-02-25T09:07:07.913" v="27"/>
        <pc:sldMkLst>
          <pc:docMk/>
          <pc:sldMk cId="1305857427" sldId="262"/>
        </pc:sldMkLst>
      </pc:sldChg>
      <pc:sldChg chg="modNotes">
        <pc:chgData name="Justin Evans" userId="S::j.d.evans@uwtsd.ac.uk::2ee3c1af-825e-450d-8b1e-d59252291e99" providerId="AD" clId="Web-{1CF36268-AF5F-8C01-186A-6A929881B018}" dt="2026-02-25T09:07:22.178" v="31"/>
        <pc:sldMkLst>
          <pc:docMk/>
          <pc:sldMk cId="2186868379" sldId="264"/>
        </pc:sldMkLst>
      </pc:sldChg>
      <pc:sldChg chg="modNotes">
        <pc:chgData name="Justin Evans" userId="S::j.d.evans@uwtsd.ac.uk::2ee3c1af-825e-450d-8b1e-d59252291e99" providerId="AD" clId="Web-{1CF36268-AF5F-8C01-186A-6A929881B018}" dt="2026-02-25T09:07:44.038" v="37"/>
        <pc:sldMkLst>
          <pc:docMk/>
          <pc:sldMk cId="2078686233" sldId="265"/>
        </pc:sldMkLst>
      </pc:sldChg>
      <pc:sldChg chg="modNotes">
        <pc:chgData name="Justin Evans" userId="S::j.d.evans@uwtsd.ac.uk::2ee3c1af-825e-450d-8b1e-d59252291e99" providerId="AD" clId="Web-{1CF36268-AF5F-8C01-186A-6A929881B018}" dt="2026-02-25T09:08:02.381" v="39"/>
        <pc:sldMkLst>
          <pc:docMk/>
          <pc:sldMk cId="2297946494" sldId="267"/>
        </pc:sldMkLst>
      </pc:sldChg>
      <pc:sldChg chg="modNotes">
        <pc:chgData name="Justin Evans" userId="S::j.d.evans@uwtsd.ac.uk::2ee3c1af-825e-450d-8b1e-d59252291e99" providerId="AD" clId="Web-{1CF36268-AF5F-8C01-186A-6A929881B018}" dt="2026-02-25T09:04:05.614" v="0"/>
        <pc:sldMkLst>
          <pc:docMk/>
          <pc:sldMk cId="3801640192" sldId="268"/>
        </pc:sldMkLst>
      </pc:sldChg>
      <pc:sldChg chg="modNotes">
        <pc:chgData name="Justin Evans" userId="S::j.d.evans@uwtsd.ac.uk::2ee3c1af-825e-450d-8b1e-d59252291e99" providerId="AD" clId="Web-{1CF36268-AF5F-8C01-186A-6A929881B018}" dt="2026-02-25T09:04:53.099" v="9"/>
        <pc:sldMkLst>
          <pc:docMk/>
          <pc:sldMk cId="75595171" sldId="269"/>
        </pc:sldMkLst>
      </pc:sldChg>
      <pc:sldChg chg="modNotes">
        <pc:chgData name="Justin Evans" userId="S::j.d.evans@uwtsd.ac.uk::2ee3c1af-825e-450d-8b1e-d59252291e99" providerId="AD" clId="Web-{1CF36268-AF5F-8C01-186A-6A929881B018}" dt="2026-02-25T09:04:44.583" v="6"/>
        <pc:sldMkLst>
          <pc:docMk/>
          <pc:sldMk cId="4042286676" sldId="270"/>
        </pc:sldMkLst>
      </pc:sldChg>
      <pc:sldChg chg="modNotes">
        <pc:chgData name="Justin Evans" userId="S::j.d.evans@uwtsd.ac.uk::2ee3c1af-825e-450d-8b1e-d59252291e99" providerId="AD" clId="Web-{1CF36268-AF5F-8C01-186A-6A929881B018}" dt="2026-02-25T09:04:49.771" v="8"/>
        <pc:sldMkLst>
          <pc:docMk/>
          <pc:sldMk cId="3242683269" sldId="271"/>
        </pc:sldMkLst>
      </pc:sldChg>
      <pc:sldChg chg="modNotes">
        <pc:chgData name="Justin Evans" userId="S::j.d.evans@uwtsd.ac.uk::2ee3c1af-825e-450d-8b1e-d59252291e99" providerId="AD" clId="Web-{1CF36268-AF5F-8C01-186A-6A929881B018}" dt="2026-02-25T09:04:46.849" v="7"/>
        <pc:sldMkLst>
          <pc:docMk/>
          <pc:sldMk cId="2560669533" sldId="272"/>
        </pc:sldMkLst>
      </pc:sldChg>
      <pc:sldChg chg="modNotes">
        <pc:chgData name="Justin Evans" userId="S::j.d.evans@uwtsd.ac.uk::2ee3c1af-825e-450d-8b1e-d59252291e99" providerId="AD" clId="Web-{1CF36268-AF5F-8C01-186A-6A929881B018}" dt="2026-02-25T09:04:25.943" v="2"/>
        <pc:sldMkLst>
          <pc:docMk/>
          <pc:sldMk cId="2771367020" sldId="273"/>
        </pc:sldMkLst>
      </pc:sldChg>
      <pc:sldChg chg="modNotes">
        <pc:chgData name="Justin Evans" userId="S::j.d.evans@uwtsd.ac.uk::2ee3c1af-825e-450d-8b1e-d59252291e99" providerId="AD" clId="Web-{1CF36268-AF5F-8C01-186A-6A929881B018}" dt="2026-02-25T09:04:29.802" v="3"/>
        <pc:sldMkLst>
          <pc:docMk/>
          <pc:sldMk cId="1813149178" sldId="274"/>
        </pc:sldMkLst>
      </pc:sldChg>
      <pc:sldChg chg="modNotes">
        <pc:chgData name="Justin Evans" userId="S::j.d.evans@uwtsd.ac.uk::2ee3c1af-825e-450d-8b1e-d59252291e99" providerId="AD" clId="Web-{1CF36268-AF5F-8C01-186A-6A929881B018}" dt="2026-02-25T09:07:15.272" v="29"/>
        <pc:sldMkLst>
          <pc:docMk/>
          <pc:sldMk cId="2262378018" sldId="275"/>
        </pc:sldMkLst>
      </pc:sldChg>
      <pc:sldChg chg="modNotes">
        <pc:chgData name="Justin Evans" userId="S::j.d.evans@uwtsd.ac.uk::2ee3c1af-825e-450d-8b1e-d59252291e99" providerId="AD" clId="Web-{1CF36268-AF5F-8C01-186A-6A929881B018}" dt="2026-02-25T09:07:38.756" v="36"/>
        <pc:sldMkLst>
          <pc:docMk/>
          <pc:sldMk cId="2717652946" sldId="276"/>
        </pc:sldMkLst>
      </pc:sldChg>
      <pc:sldChg chg="modNotes">
        <pc:chgData name="Justin Evans" userId="S::j.d.evans@uwtsd.ac.uk::2ee3c1af-825e-450d-8b1e-d59252291e99" providerId="AD" clId="Web-{1CF36268-AF5F-8C01-186A-6A929881B018}" dt="2026-02-25T09:07:04.584" v="26"/>
        <pc:sldMkLst>
          <pc:docMk/>
          <pc:sldMk cId="1012186110" sldId="277"/>
        </pc:sldMkLst>
      </pc:sldChg>
      <pc:sldChg chg="modNotes">
        <pc:chgData name="Justin Evans" userId="S::j.d.evans@uwtsd.ac.uk::2ee3c1af-825e-450d-8b1e-d59252291e99" providerId="AD" clId="Web-{1CF36268-AF5F-8C01-186A-6A929881B018}" dt="2026-02-25T09:07:19.834" v="30"/>
        <pc:sldMkLst>
          <pc:docMk/>
          <pc:sldMk cId="1769597987" sldId="278"/>
        </pc:sldMkLst>
      </pc:sldChg>
      <pc:sldChg chg="modNotes">
        <pc:chgData name="Justin Evans" userId="S::j.d.evans@uwtsd.ac.uk::2ee3c1af-825e-450d-8b1e-d59252291e99" providerId="AD" clId="Web-{1CF36268-AF5F-8C01-186A-6A929881B018}" dt="2026-02-25T09:08:08.444" v="40"/>
        <pc:sldMkLst>
          <pc:docMk/>
          <pc:sldMk cId="2300399007" sldId="279"/>
        </pc:sldMkLst>
      </pc:sldChg>
      <pc:sldChg chg="modNotes">
        <pc:chgData name="Justin Evans" userId="S::j.d.evans@uwtsd.ac.uk::2ee3c1af-825e-450d-8b1e-d59252291e99" providerId="AD" clId="Web-{1CF36268-AF5F-8C01-186A-6A929881B018}" dt="2026-02-25T09:05:34.834" v="13"/>
        <pc:sldMkLst>
          <pc:docMk/>
          <pc:sldMk cId="2609749426" sldId="280"/>
        </pc:sldMkLst>
      </pc:sldChg>
      <pc:sldChg chg="modNotes">
        <pc:chgData name="Justin Evans" userId="S::j.d.evans@uwtsd.ac.uk::2ee3c1af-825e-450d-8b1e-d59252291e99" providerId="AD" clId="Web-{1CF36268-AF5F-8C01-186A-6A929881B018}" dt="2026-02-25T09:06:36.115" v="22"/>
        <pc:sldMkLst>
          <pc:docMk/>
          <pc:sldMk cId="2886947923" sldId="281"/>
        </pc:sldMkLst>
      </pc:sldChg>
      <pc:sldChg chg="modNotes">
        <pc:chgData name="Justin Evans" userId="S::j.d.evans@uwtsd.ac.uk::2ee3c1af-825e-450d-8b1e-d59252291e99" providerId="AD" clId="Web-{1CF36268-AF5F-8C01-186A-6A929881B018}" dt="2026-02-25T09:04:19.864" v="1"/>
        <pc:sldMkLst>
          <pc:docMk/>
          <pc:sldMk cId="2658905494" sldId="284"/>
        </pc:sldMkLst>
      </pc:sldChg>
      <pc:sldChg chg="modNotes">
        <pc:chgData name="Justin Evans" userId="S::j.d.evans@uwtsd.ac.uk::2ee3c1af-825e-450d-8b1e-d59252291e99" providerId="AD" clId="Web-{1CF36268-AF5F-8C01-186A-6A929881B018}" dt="2026-02-25T09:04:37.786" v="5"/>
        <pc:sldMkLst>
          <pc:docMk/>
          <pc:sldMk cId="1548184879" sldId="286"/>
        </pc:sldMkLst>
      </pc:sldChg>
      <pc:sldChg chg="modNotes">
        <pc:chgData name="Justin Evans" userId="S::j.d.evans@uwtsd.ac.uk::2ee3c1af-825e-450d-8b1e-d59252291e99" providerId="AD" clId="Web-{1CF36268-AF5F-8C01-186A-6A929881B018}" dt="2026-02-25T09:07:46.553" v="38"/>
        <pc:sldMkLst>
          <pc:docMk/>
          <pc:sldMk cId="466475244" sldId="288"/>
        </pc:sldMkLst>
      </pc:sldChg>
    </pc:docChg>
  </pc:docChgLst>
  <pc:docChgLst>
    <pc:chgData name="Justin Evans" userId="2ee3c1af-825e-450d-8b1e-d59252291e99" providerId="ADAL" clId="{3AA4783D-B629-4C18-8A49-DE15C3FB0EA2}"/>
    <pc:docChg chg="undo custSel addSld delSld modSld sldOrd">
      <pc:chgData name="Justin Evans" userId="2ee3c1af-825e-450d-8b1e-d59252291e99" providerId="ADAL" clId="{3AA4783D-B629-4C18-8A49-DE15C3FB0EA2}" dt="2026-02-24T14:05:37.754" v="4014" actId="20577"/>
      <pc:docMkLst>
        <pc:docMk/>
      </pc:docMkLst>
      <pc:sldChg chg="mod modShow modNotesTx">
        <pc:chgData name="Justin Evans" userId="2ee3c1af-825e-450d-8b1e-d59252291e99" providerId="ADAL" clId="{3AA4783D-B629-4C18-8A49-DE15C3FB0EA2}" dt="2026-02-24T12:35:39.723" v="498" actId="20577"/>
        <pc:sldMkLst>
          <pc:docMk/>
          <pc:sldMk cId="807766828" sldId="256"/>
        </pc:sldMkLst>
      </pc:sldChg>
      <pc:sldChg chg="ord modNotesTx">
        <pc:chgData name="Justin Evans" userId="2ee3c1af-825e-450d-8b1e-d59252291e99" providerId="ADAL" clId="{3AA4783D-B629-4C18-8A49-DE15C3FB0EA2}" dt="2026-02-24T13:35:03.225" v="1815"/>
        <pc:sldMkLst>
          <pc:docMk/>
          <pc:sldMk cId="1664198681" sldId="257"/>
        </pc:sldMkLst>
      </pc:sldChg>
      <pc:sldChg chg="mod modShow modNotesTx">
        <pc:chgData name="Justin Evans" userId="2ee3c1af-825e-450d-8b1e-d59252291e99" providerId="ADAL" clId="{3AA4783D-B629-4C18-8A49-DE15C3FB0EA2}" dt="2026-02-24T14:04:48.121" v="3971" actId="20577"/>
        <pc:sldMkLst>
          <pc:docMk/>
          <pc:sldMk cId="789060668" sldId="259"/>
        </pc:sldMkLst>
      </pc:sldChg>
      <pc:sldChg chg="modNotesTx">
        <pc:chgData name="Justin Evans" userId="2ee3c1af-825e-450d-8b1e-d59252291e99" providerId="ADAL" clId="{3AA4783D-B629-4C18-8A49-DE15C3FB0EA2}" dt="2026-02-24T13:18:15.714" v="1242" actId="20577"/>
        <pc:sldMkLst>
          <pc:docMk/>
          <pc:sldMk cId="2934764019" sldId="260"/>
        </pc:sldMkLst>
      </pc:sldChg>
      <pc:sldChg chg="addSp modSp modNotesTx">
        <pc:chgData name="Justin Evans" userId="2ee3c1af-825e-450d-8b1e-d59252291e99" providerId="ADAL" clId="{3AA4783D-B629-4C18-8A49-DE15C3FB0EA2}" dt="2026-02-24T13:40:23.663" v="2193"/>
        <pc:sldMkLst>
          <pc:docMk/>
          <pc:sldMk cId="401688061" sldId="261"/>
        </pc:sldMkLst>
        <pc:picChg chg="add mod">
          <ac:chgData name="Justin Evans" userId="2ee3c1af-825e-450d-8b1e-d59252291e99" providerId="ADAL" clId="{3AA4783D-B629-4C18-8A49-DE15C3FB0EA2}" dt="2026-02-24T13:40:23.663" v="2193"/>
          <ac:picMkLst>
            <pc:docMk/>
            <pc:sldMk cId="401688061" sldId="261"/>
            <ac:picMk id="3" creationId="{C556AFA1-4ED1-A497-CBB0-3D9CD7AC2935}"/>
          </ac:picMkLst>
        </pc:picChg>
      </pc:sldChg>
      <pc:sldChg chg="modNotesTx">
        <pc:chgData name="Justin Evans" userId="2ee3c1af-825e-450d-8b1e-d59252291e99" providerId="ADAL" clId="{3AA4783D-B629-4C18-8A49-DE15C3FB0EA2}" dt="2026-02-24T14:04:55.457" v="3972" actId="20577"/>
        <pc:sldMkLst>
          <pc:docMk/>
          <pc:sldMk cId="1305857427" sldId="262"/>
        </pc:sldMkLst>
      </pc:sldChg>
      <pc:sldChg chg="modNotesTx">
        <pc:chgData name="Justin Evans" userId="2ee3c1af-825e-450d-8b1e-d59252291e99" providerId="ADAL" clId="{3AA4783D-B629-4C18-8A49-DE15C3FB0EA2}" dt="2026-02-24T13:37:36.491" v="2017" actId="20577"/>
        <pc:sldMkLst>
          <pc:docMk/>
          <pc:sldMk cId="2186868379" sldId="264"/>
        </pc:sldMkLst>
      </pc:sldChg>
      <pc:sldChg chg="addSp modSp mod setBg">
        <pc:chgData name="Justin Evans" userId="2ee3c1af-825e-450d-8b1e-d59252291e99" providerId="ADAL" clId="{3AA4783D-B629-4C18-8A49-DE15C3FB0EA2}" dt="2026-02-24T13:40:13.318" v="2191" actId="26606"/>
        <pc:sldMkLst>
          <pc:docMk/>
          <pc:sldMk cId="2078686233" sldId="265"/>
        </pc:sldMkLst>
        <pc:spChg chg="add">
          <ac:chgData name="Justin Evans" userId="2ee3c1af-825e-450d-8b1e-d59252291e99" providerId="ADAL" clId="{3AA4783D-B629-4C18-8A49-DE15C3FB0EA2}" dt="2026-02-24T13:40:13.318" v="2191" actId="26606"/>
          <ac:spMkLst>
            <pc:docMk/>
            <pc:sldMk cId="2078686233" sldId="265"/>
            <ac:spMk id="8" creationId="{AB8C311F-7253-4AED-9701-7FC0708C41C7}"/>
          </ac:spMkLst>
        </pc:spChg>
        <pc:spChg chg="add">
          <ac:chgData name="Justin Evans" userId="2ee3c1af-825e-450d-8b1e-d59252291e99" providerId="ADAL" clId="{3AA4783D-B629-4C18-8A49-DE15C3FB0EA2}" dt="2026-02-24T13:40:13.318" v="2191" actId="26606"/>
          <ac:spMkLst>
            <pc:docMk/>
            <pc:sldMk cId="2078686233" sldId="265"/>
            <ac:spMk id="10" creationId="{E2384209-CB15-4CDF-9D31-C44FD9A3F20D}"/>
          </ac:spMkLst>
        </pc:spChg>
        <pc:spChg chg="add">
          <ac:chgData name="Justin Evans" userId="2ee3c1af-825e-450d-8b1e-d59252291e99" providerId="ADAL" clId="{3AA4783D-B629-4C18-8A49-DE15C3FB0EA2}" dt="2026-02-24T13:40:13.318" v="2191" actId="26606"/>
          <ac:spMkLst>
            <pc:docMk/>
            <pc:sldMk cId="2078686233" sldId="265"/>
            <ac:spMk id="12" creationId="{2633B3B5-CC90-43F0-8714-D31D1F3F0209}"/>
          </ac:spMkLst>
        </pc:spChg>
        <pc:spChg chg="add">
          <ac:chgData name="Justin Evans" userId="2ee3c1af-825e-450d-8b1e-d59252291e99" providerId="ADAL" clId="{3AA4783D-B629-4C18-8A49-DE15C3FB0EA2}" dt="2026-02-24T13:40:13.318" v="2191" actId="26606"/>
          <ac:spMkLst>
            <pc:docMk/>
            <pc:sldMk cId="2078686233" sldId="265"/>
            <ac:spMk id="14" creationId="{A8D57A06-A426-446D-B02C-A2DC6B62E45E}"/>
          </ac:spMkLst>
        </pc:spChg>
        <pc:picChg chg="mod">
          <ac:chgData name="Justin Evans" userId="2ee3c1af-825e-450d-8b1e-d59252291e99" providerId="ADAL" clId="{3AA4783D-B629-4C18-8A49-DE15C3FB0EA2}" dt="2026-02-24T13:40:13.318" v="2191" actId="26606"/>
          <ac:picMkLst>
            <pc:docMk/>
            <pc:sldMk cId="2078686233" sldId="265"/>
            <ac:picMk id="2" creationId="{BC40EC9E-1452-CA64-F6C3-1D079038F266}"/>
          </ac:picMkLst>
        </pc:picChg>
        <pc:picChg chg="add mod">
          <ac:chgData name="Justin Evans" userId="2ee3c1af-825e-450d-8b1e-d59252291e99" providerId="ADAL" clId="{3AA4783D-B629-4C18-8A49-DE15C3FB0EA2}" dt="2026-02-24T13:40:05.846" v="2190"/>
          <ac:picMkLst>
            <pc:docMk/>
            <pc:sldMk cId="2078686233" sldId="265"/>
            <ac:picMk id="3" creationId="{CAA82033-2ACE-B3BC-ADB9-C43D24F4C48E}"/>
          </ac:picMkLst>
        </pc:picChg>
      </pc:sldChg>
      <pc:sldChg chg="modNotesTx">
        <pc:chgData name="Justin Evans" userId="2ee3c1af-825e-450d-8b1e-d59252291e99" providerId="ADAL" clId="{3AA4783D-B629-4C18-8A49-DE15C3FB0EA2}" dt="2026-02-24T14:00:47.042" v="3754" actId="20577"/>
        <pc:sldMkLst>
          <pc:docMk/>
          <pc:sldMk cId="3773071755" sldId="266"/>
        </pc:sldMkLst>
      </pc:sldChg>
      <pc:sldChg chg="modNotesTx">
        <pc:chgData name="Justin Evans" userId="2ee3c1af-825e-450d-8b1e-d59252291e99" providerId="ADAL" clId="{3AA4783D-B629-4C18-8A49-DE15C3FB0EA2}" dt="2026-02-24T12:21:05.427" v="100" actId="114"/>
        <pc:sldMkLst>
          <pc:docMk/>
          <pc:sldMk cId="3801640192" sldId="268"/>
        </pc:sldMkLst>
      </pc:sldChg>
      <pc:sldChg chg="ord modNotesTx">
        <pc:chgData name="Justin Evans" userId="2ee3c1af-825e-450d-8b1e-d59252291e99" providerId="ADAL" clId="{3AA4783D-B629-4C18-8A49-DE15C3FB0EA2}" dt="2026-02-24T13:04:00.396" v="884"/>
        <pc:sldMkLst>
          <pc:docMk/>
          <pc:sldMk cId="75595171" sldId="269"/>
        </pc:sldMkLst>
      </pc:sldChg>
      <pc:sldChg chg="modNotesTx">
        <pc:chgData name="Justin Evans" userId="2ee3c1af-825e-450d-8b1e-d59252291e99" providerId="ADAL" clId="{3AA4783D-B629-4C18-8A49-DE15C3FB0EA2}" dt="2026-02-24T12:12:29.504" v="9" actId="6549"/>
        <pc:sldMkLst>
          <pc:docMk/>
          <pc:sldMk cId="4042286676" sldId="270"/>
        </pc:sldMkLst>
      </pc:sldChg>
      <pc:sldChg chg="addSp modSp modNotesTx">
        <pc:chgData name="Justin Evans" userId="2ee3c1af-825e-450d-8b1e-d59252291e99" providerId="ADAL" clId="{3AA4783D-B629-4C18-8A49-DE15C3FB0EA2}" dt="2026-02-24T13:00:12.172" v="825" actId="20577"/>
        <pc:sldMkLst>
          <pc:docMk/>
          <pc:sldMk cId="3242683269" sldId="271"/>
        </pc:sldMkLst>
        <pc:picChg chg="add mod">
          <ac:chgData name="Justin Evans" userId="2ee3c1af-825e-450d-8b1e-d59252291e99" providerId="ADAL" clId="{3AA4783D-B629-4C18-8A49-DE15C3FB0EA2}" dt="2026-02-24T12:46:24.453" v="570"/>
          <ac:picMkLst>
            <pc:docMk/>
            <pc:sldMk cId="3242683269" sldId="271"/>
            <ac:picMk id="2" creationId="{50E472FB-AE49-8489-2D4B-FFA48DEB5849}"/>
          </ac:picMkLst>
        </pc:picChg>
      </pc:sldChg>
      <pc:sldChg chg="ord modNotesTx">
        <pc:chgData name="Justin Evans" userId="2ee3c1af-825e-450d-8b1e-d59252291e99" providerId="ADAL" clId="{3AA4783D-B629-4C18-8A49-DE15C3FB0EA2}" dt="2026-02-24T12:49:16.585" v="648" actId="20577"/>
        <pc:sldMkLst>
          <pc:docMk/>
          <pc:sldMk cId="2560669533" sldId="272"/>
        </pc:sldMkLst>
      </pc:sldChg>
      <pc:sldChg chg="modNotesTx">
        <pc:chgData name="Justin Evans" userId="2ee3c1af-825e-450d-8b1e-d59252291e99" providerId="ADAL" clId="{3AA4783D-B629-4C18-8A49-DE15C3FB0EA2}" dt="2026-02-24T12:24:32.375" v="191" actId="313"/>
        <pc:sldMkLst>
          <pc:docMk/>
          <pc:sldMk cId="2771367020" sldId="273"/>
        </pc:sldMkLst>
      </pc:sldChg>
      <pc:sldChg chg="modNotesTx">
        <pc:chgData name="Justin Evans" userId="2ee3c1af-825e-450d-8b1e-d59252291e99" providerId="ADAL" clId="{3AA4783D-B629-4C18-8A49-DE15C3FB0EA2}" dt="2026-02-24T12:27:03.069" v="302" actId="20577"/>
        <pc:sldMkLst>
          <pc:docMk/>
          <pc:sldMk cId="1813149178" sldId="274"/>
        </pc:sldMkLst>
      </pc:sldChg>
      <pc:sldChg chg="ord modNotesTx">
        <pc:chgData name="Justin Evans" userId="2ee3c1af-825e-450d-8b1e-d59252291e99" providerId="ADAL" clId="{3AA4783D-B629-4C18-8A49-DE15C3FB0EA2}" dt="2026-02-24T13:35:46.939" v="1822" actId="114"/>
        <pc:sldMkLst>
          <pc:docMk/>
          <pc:sldMk cId="2262378018" sldId="275"/>
        </pc:sldMkLst>
      </pc:sldChg>
      <pc:sldChg chg="addSp modSp modNotesTx">
        <pc:chgData name="Justin Evans" userId="2ee3c1af-825e-450d-8b1e-d59252291e99" providerId="ADAL" clId="{3AA4783D-B629-4C18-8A49-DE15C3FB0EA2}" dt="2026-02-24T13:42:27.782" v="2258" actId="20577"/>
        <pc:sldMkLst>
          <pc:docMk/>
          <pc:sldMk cId="2717652946" sldId="276"/>
        </pc:sldMkLst>
        <pc:picChg chg="add mod">
          <ac:chgData name="Justin Evans" userId="2ee3c1af-825e-450d-8b1e-d59252291e99" providerId="ADAL" clId="{3AA4783D-B629-4C18-8A49-DE15C3FB0EA2}" dt="2026-02-24T13:40:19.754" v="2192"/>
          <ac:picMkLst>
            <pc:docMk/>
            <pc:sldMk cId="2717652946" sldId="276"/>
            <ac:picMk id="3" creationId="{D48E776C-3ADD-BE4C-2288-E0D3B85BE0A9}"/>
          </ac:picMkLst>
        </pc:picChg>
      </pc:sldChg>
      <pc:sldChg chg="modNotesTx">
        <pc:chgData name="Justin Evans" userId="2ee3c1af-825e-450d-8b1e-d59252291e99" providerId="ADAL" clId="{3AA4783D-B629-4C18-8A49-DE15C3FB0EA2}" dt="2026-02-24T13:25:35.508" v="1281" actId="114"/>
        <pc:sldMkLst>
          <pc:docMk/>
          <pc:sldMk cId="1012186110" sldId="277"/>
        </pc:sldMkLst>
      </pc:sldChg>
      <pc:sldChg chg="addSp delSp modSp mod modNotesTx">
        <pc:chgData name="Justin Evans" userId="2ee3c1af-825e-450d-8b1e-d59252291e99" providerId="ADAL" clId="{3AA4783D-B629-4C18-8A49-DE15C3FB0EA2}" dt="2026-02-24T14:05:37.754" v="4014" actId="20577"/>
        <pc:sldMkLst>
          <pc:docMk/>
          <pc:sldMk cId="1769597987" sldId="278"/>
        </pc:sldMkLst>
        <pc:spChg chg="add del mod">
          <ac:chgData name="Justin Evans" userId="2ee3c1af-825e-450d-8b1e-d59252291e99" providerId="ADAL" clId="{3AA4783D-B629-4C18-8A49-DE15C3FB0EA2}" dt="2026-02-24T13:33:22.366" v="1681" actId="21"/>
          <ac:spMkLst>
            <pc:docMk/>
            <pc:sldMk cId="1769597987" sldId="278"/>
            <ac:spMk id="4" creationId="{DEA338AB-4047-3988-35A7-AE567FDB177A}"/>
          </ac:spMkLst>
        </pc:spChg>
      </pc:sldChg>
      <pc:sldChg chg="modNotesTx">
        <pc:chgData name="Justin Evans" userId="2ee3c1af-825e-450d-8b1e-d59252291e99" providerId="ADAL" clId="{3AA4783D-B629-4C18-8A49-DE15C3FB0EA2}" dt="2026-02-24T13:15:12.797" v="1209" actId="6549"/>
        <pc:sldMkLst>
          <pc:docMk/>
          <pc:sldMk cId="2609749426" sldId="280"/>
        </pc:sldMkLst>
      </pc:sldChg>
      <pc:sldChg chg="modNotesTx">
        <pc:chgData name="Justin Evans" userId="2ee3c1af-825e-450d-8b1e-d59252291e99" providerId="ADAL" clId="{3AA4783D-B629-4C18-8A49-DE15C3FB0EA2}" dt="2026-02-24T13:15:53.748" v="1211" actId="20577"/>
        <pc:sldMkLst>
          <pc:docMk/>
          <pc:sldMk cId="2886947923" sldId="281"/>
        </pc:sldMkLst>
      </pc:sldChg>
      <pc:sldChg chg="modNotesTx">
        <pc:chgData name="Justin Evans" userId="2ee3c1af-825e-450d-8b1e-d59252291e99" providerId="ADAL" clId="{3AA4783D-B629-4C18-8A49-DE15C3FB0EA2}" dt="2026-02-24T13:55:58.872" v="3590" actId="20577"/>
        <pc:sldMkLst>
          <pc:docMk/>
          <pc:sldMk cId="3886265635" sldId="282"/>
        </pc:sldMkLst>
      </pc:sldChg>
      <pc:sldChg chg="modNotesTx">
        <pc:chgData name="Justin Evans" userId="2ee3c1af-825e-450d-8b1e-d59252291e99" providerId="ADAL" clId="{3AA4783D-B629-4C18-8A49-DE15C3FB0EA2}" dt="2026-02-24T12:20:29.101" v="97" actId="20577"/>
        <pc:sldMkLst>
          <pc:docMk/>
          <pc:sldMk cId="3238798336" sldId="283"/>
        </pc:sldMkLst>
      </pc:sldChg>
      <pc:sldChg chg="modNotesTx">
        <pc:chgData name="Justin Evans" userId="2ee3c1af-825e-450d-8b1e-d59252291e99" providerId="ADAL" clId="{3AA4783D-B629-4C18-8A49-DE15C3FB0EA2}" dt="2026-02-24T12:21:43.667" v="113" actId="6549"/>
        <pc:sldMkLst>
          <pc:docMk/>
          <pc:sldMk cId="2658905494" sldId="284"/>
        </pc:sldMkLst>
      </pc:sldChg>
      <pc:sldChg chg="modNotesTx">
        <pc:chgData name="Justin Evans" userId="2ee3c1af-825e-450d-8b1e-d59252291e99" providerId="ADAL" clId="{3AA4783D-B629-4C18-8A49-DE15C3FB0EA2}" dt="2026-02-24T12:12:29.666" v="10" actId="20577"/>
        <pc:sldMkLst>
          <pc:docMk/>
          <pc:sldMk cId="1548184879" sldId="286"/>
        </pc:sldMkLst>
      </pc:sldChg>
      <pc:sldChg chg="ord">
        <pc:chgData name="Justin Evans" userId="2ee3c1af-825e-450d-8b1e-d59252291e99" providerId="ADAL" clId="{3AA4783D-B629-4C18-8A49-DE15C3FB0EA2}" dt="2026-02-24T13:28:14.574" v="1539"/>
        <pc:sldMkLst>
          <pc:docMk/>
          <pc:sldMk cId="3855813593" sldId="287"/>
        </pc:sldMkLst>
      </pc:sldChg>
      <pc:sldChg chg="modNotesTx">
        <pc:chgData name="Justin Evans" userId="2ee3c1af-825e-450d-8b1e-d59252291e99" providerId="ADAL" clId="{3AA4783D-B629-4C18-8A49-DE15C3FB0EA2}" dt="2026-02-24T13:47:40.846" v="2533" actId="20577"/>
        <pc:sldMkLst>
          <pc:docMk/>
          <pc:sldMk cId="466475244" sldId="288"/>
        </pc:sldMkLst>
      </pc:sldChg>
      <pc:sldChg chg="addSp add del">
        <pc:chgData name="Justin Evans" userId="2ee3c1af-825e-450d-8b1e-d59252291e99" providerId="ADAL" clId="{3AA4783D-B629-4C18-8A49-DE15C3FB0EA2}" dt="2026-02-24T13:01:19.662" v="832" actId="47"/>
        <pc:sldMkLst>
          <pc:docMk/>
          <pc:sldMk cId="2421601912" sldId="289"/>
        </pc:sldMkLst>
        <pc:picChg chg="add">
          <ac:chgData name="Justin Evans" userId="2ee3c1af-825e-450d-8b1e-d59252291e99" providerId="ADAL" clId="{3AA4783D-B629-4C18-8A49-DE15C3FB0EA2}" dt="2026-02-24T13:01:14.245" v="830"/>
          <ac:picMkLst>
            <pc:docMk/>
            <pc:sldMk cId="2421601912" sldId="289"/>
            <ac:picMk id="4" creationId="{3D36798C-4BEE-DB21-F46F-AC70171FFD38}"/>
          </ac:picMkLst>
        </pc:picChg>
      </pc:sldChg>
      <pc:sldChg chg="delSp add del setBg delDesignElem">
        <pc:chgData name="Justin Evans" userId="2ee3c1af-825e-450d-8b1e-d59252291e99" providerId="ADAL" clId="{3AA4783D-B629-4C18-8A49-DE15C3FB0EA2}" dt="2026-02-24T13:00:55.124" v="828" actId="2696"/>
        <pc:sldMkLst>
          <pc:docMk/>
          <pc:sldMk cId="3202158962" sldId="289"/>
        </pc:sldMkLst>
        <pc:spChg chg="del">
          <ac:chgData name="Justin Evans" userId="2ee3c1af-825e-450d-8b1e-d59252291e99" providerId="ADAL" clId="{3AA4783D-B629-4C18-8A49-DE15C3FB0EA2}" dt="2026-02-24T13:00:45.431" v="827"/>
          <ac:spMkLst>
            <pc:docMk/>
            <pc:sldMk cId="3202158962" sldId="289"/>
            <ac:spMk id="7" creationId="{F6BC6F8B-93D8-34EC-8F49-B1B6B5DABC24}"/>
          </ac:spMkLst>
        </pc:spChg>
        <pc:spChg chg="del">
          <ac:chgData name="Justin Evans" userId="2ee3c1af-825e-450d-8b1e-d59252291e99" providerId="ADAL" clId="{3AA4783D-B629-4C18-8A49-DE15C3FB0EA2}" dt="2026-02-24T13:00:45.431" v="827"/>
          <ac:spMkLst>
            <pc:docMk/>
            <pc:sldMk cId="3202158962" sldId="289"/>
            <ac:spMk id="9" creationId="{0C2F124C-BF80-7D53-0157-6F3B099D7F51}"/>
          </ac:spMkLst>
        </pc:spChg>
        <pc:spChg chg="del">
          <ac:chgData name="Justin Evans" userId="2ee3c1af-825e-450d-8b1e-d59252291e99" providerId="ADAL" clId="{3AA4783D-B629-4C18-8A49-DE15C3FB0EA2}" dt="2026-02-24T13:00:45.431" v="827"/>
          <ac:spMkLst>
            <pc:docMk/>
            <pc:sldMk cId="3202158962" sldId="289"/>
            <ac:spMk id="11" creationId="{D5C1A0B0-EA7E-570B-81A6-1D7EDE0A6CF0}"/>
          </ac:spMkLst>
        </pc:spChg>
        <pc:spChg chg="del">
          <ac:chgData name="Justin Evans" userId="2ee3c1af-825e-450d-8b1e-d59252291e99" providerId="ADAL" clId="{3AA4783D-B629-4C18-8A49-DE15C3FB0EA2}" dt="2026-02-24T13:00:45.431" v="827"/>
          <ac:spMkLst>
            <pc:docMk/>
            <pc:sldMk cId="3202158962" sldId="289"/>
            <ac:spMk id="13" creationId="{48E3F764-D5B7-2D89-6A25-05F65B0AC1CC}"/>
          </ac:spMkLst>
        </pc:spChg>
      </pc:sldChg>
      <pc:sldChg chg="addSp delSp modSp add mod setBg modClrScheme chgLayout modNotesTx">
        <pc:chgData name="Justin Evans" userId="2ee3c1af-825e-450d-8b1e-d59252291e99" providerId="ADAL" clId="{3AA4783D-B629-4C18-8A49-DE15C3FB0EA2}" dt="2026-02-24T13:59:03.168" v="3713" actId="20577"/>
        <pc:sldMkLst>
          <pc:docMk/>
          <pc:sldMk cId="267805586" sldId="290"/>
        </pc:sldMkLst>
        <pc:spChg chg="add del mod ord">
          <ac:chgData name="Justin Evans" userId="2ee3c1af-825e-450d-8b1e-d59252291e99" providerId="ADAL" clId="{3AA4783D-B629-4C18-8A49-DE15C3FB0EA2}" dt="2026-02-24T13:01:44.890" v="837" actId="700"/>
          <ac:spMkLst>
            <pc:docMk/>
            <pc:sldMk cId="267805586" sldId="290"/>
            <ac:spMk id="4" creationId="{B5294D63-D684-B7D5-988F-B2F0189B1AB0}"/>
          </ac:spMkLst>
        </pc:spChg>
        <pc:spChg chg="add del mod ord">
          <ac:chgData name="Justin Evans" userId="2ee3c1af-825e-450d-8b1e-d59252291e99" providerId="ADAL" clId="{3AA4783D-B629-4C18-8A49-DE15C3FB0EA2}" dt="2026-02-24T13:01:44.890" v="837" actId="700"/>
          <ac:spMkLst>
            <pc:docMk/>
            <pc:sldMk cId="267805586" sldId="290"/>
            <ac:spMk id="5" creationId="{3FF2225D-1020-3902-0AB6-D1AD40ED8B06}"/>
          </ac:spMkLst>
        </pc:spChg>
        <pc:spChg chg="add mod ord">
          <ac:chgData name="Justin Evans" userId="2ee3c1af-825e-450d-8b1e-d59252291e99" providerId="ADAL" clId="{3AA4783D-B629-4C18-8A49-DE15C3FB0EA2}" dt="2026-02-24T13:02:28.912" v="867" actId="20577"/>
          <ac:spMkLst>
            <pc:docMk/>
            <pc:sldMk cId="267805586" sldId="290"/>
            <ac:spMk id="6" creationId="{3C42980D-D544-6C51-10C0-ED54354AF375}"/>
          </ac:spMkLst>
        </pc:spChg>
        <pc:spChg chg="add mod ord">
          <ac:chgData name="Justin Evans" userId="2ee3c1af-825e-450d-8b1e-d59252291e99" providerId="ADAL" clId="{3AA4783D-B629-4C18-8A49-DE15C3FB0EA2}" dt="2026-02-24T13:04:48.101" v="892" actId="20577"/>
          <ac:spMkLst>
            <pc:docMk/>
            <pc:sldMk cId="267805586" sldId="290"/>
            <ac:spMk id="7" creationId="{24880EBC-4DF4-609B-14C5-AB10100BBA86}"/>
          </ac:spMkLst>
        </pc:spChg>
        <pc:picChg chg="del">
          <ac:chgData name="Justin Evans" userId="2ee3c1af-825e-450d-8b1e-d59252291e99" providerId="ADAL" clId="{3AA4783D-B629-4C18-8A49-DE15C3FB0EA2}" dt="2026-02-24T13:01:24.678" v="833" actId="478"/>
          <ac:picMkLst>
            <pc:docMk/>
            <pc:sldMk cId="267805586" sldId="290"/>
            <ac:picMk id="2" creationId="{8A5B2519-0E35-C6FB-65C2-945211647FF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C7811B-9FF8-462D-B129-3C79618867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94F837-3DA0-40D8-9343-2D7805FAA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929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crimeandjustice/bulletins/domesticabuseinenglandandwalesoverview/november2025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giolini.independent-inquiry.uk/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Policing Vulnerability.</a:t>
            </a:r>
          </a:p>
          <a:p>
            <a:endParaRPr lang="en-GB" dirty="0"/>
          </a:p>
          <a:p>
            <a:r>
              <a:rPr lang="en-GB" dirty="0"/>
              <a:t>Vast topic – will touch on some areas to reflect on current priorities for Policing &amp; Partners.</a:t>
            </a:r>
          </a:p>
          <a:p>
            <a:endParaRPr lang="en-GB" dirty="0"/>
          </a:p>
          <a:p>
            <a:r>
              <a:rPr lang="en-GB" dirty="0"/>
              <a:t>Encourage independent research &amp; learning – critical to your success at this level.</a:t>
            </a:r>
          </a:p>
          <a:p>
            <a:endParaRPr lang="en-GB" dirty="0"/>
          </a:p>
          <a:p>
            <a:r>
              <a:rPr lang="en-GB" dirty="0"/>
              <a:t>We will look at some of the theory around vulnerability and victimisation.</a:t>
            </a:r>
          </a:p>
          <a:p>
            <a:endParaRPr lang="en-GB" dirty="0"/>
          </a:p>
          <a:p>
            <a:r>
              <a:rPr lang="en-GB" dirty="0"/>
              <a:t>What is meant by the term ‘Vulnerability?’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3862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798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0F9948-A672-C0F0-6B22-B6E088164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84E11F-A9ED-7392-FEE6-E8F09A1DD8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C9773E-3F56-B057-F58A-4C56975390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  <a:p>
            <a:endParaRPr lang="en-GB" b="1" dirty="0"/>
          </a:p>
          <a:p>
            <a:r>
              <a:rPr lang="en-GB" b="1" dirty="0"/>
              <a:t>Consistency and Inspections:</a:t>
            </a:r>
            <a:r>
              <a:rPr lang="en-GB" dirty="0"/>
              <a:t> As the slide highlights, having a singular definition is essential for </a:t>
            </a:r>
            <a:r>
              <a:rPr lang="en-GB" b="1" dirty="0"/>
              <a:t>PEEL inspections</a:t>
            </a:r>
            <a:r>
              <a:rPr lang="en-GB" dirty="0"/>
              <a:t> (Police Effectiveness, Efficiency, and Legitimacy) conducted by HMICFRS. Without a shared definition, forces cannot be accurately benchmarked against one another.</a:t>
            </a:r>
          </a:p>
          <a:p>
            <a:r>
              <a:rPr lang="en-GB" b="1" dirty="0"/>
              <a:t>Multi-Agency Interoperability:</a:t>
            </a:r>
            <a:r>
              <a:rPr lang="en-GB" dirty="0"/>
              <a:t> This is a critical point for the "Broad Social Response" discussed later. If the Police, NHS, and Social Services all use different criteria to define a "vulnerable person," the "Safeguarding Vacuum" is virtually guaranteed to occur.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6CA55F-31E8-2A47-ED6F-EC541F3E1F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73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02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389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251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r>
              <a:rPr lang="en-GB" b="1" dirty="0"/>
              <a:t>Defining ACEs</a:t>
            </a:r>
            <a:r>
              <a:rPr lang="en-GB" dirty="0"/>
              <a:t>: Adverse Childhood Experiences are stressful events occurring before age 18 that directly harm a child (e.g., physical, emotional, or sexual abuse) or affect their environment (e.g., witnessing domestic violence, parental substance abuse, or household mental illness).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2498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8902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5319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3310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8239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25DEE1-95D1-0B3B-9393-160525691A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D2E0F7-99D5-0A4A-A08C-65FBE145CA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0BEA1C-5BBB-10C5-E515-A4267DDAB6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Break?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1D038E-81DB-A7E5-A779-6983E1611C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5015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We have touched on the Scale of Demand</a:t>
            </a:r>
            <a:endParaRPr lang="en-US"/>
          </a:p>
          <a:p>
            <a:endParaRPr lang="en-GB" b="1" dirty="0"/>
          </a:p>
          <a:p>
            <a:r>
              <a:rPr lang="en-GB" b="1" dirty="0"/>
              <a:t>High-Volume Call Loads</a:t>
            </a:r>
            <a:r>
              <a:rPr lang="en-GB" dirty="0"/>
              <a:t>: In the 2023/24 period, police forces in England and Wales recorded </a:t>
            </a:r>
            <a:r>
              <a:rPr lang="en-GB" b="1" dirty="0"/>
              <a:t>378,272 missing person related calls</a:t>
            </a:r>
            <a:r>
              <a:rPr lang="en-GB" dirty="0"/>
              <a:t>.</a:t>
            </a:r>
            <a:endParaRPr lang="en-GB"/>
          </a:p>
          <a:p>
            <a:endParaRPr lang="en-GB" dirty="0"/>
          </a:p>
          <a:p>
            <a:r>
              <a:rPr lang="en-GB" b="1" dirty="0"/>
              <a:t>So very much</a:t>
            </a:r>
            <a:r>
              <a:rPr lang="en-GB" dirty="0"/>
              <a:t> a recurring, resource-heavy operational reality for UK policing.</a:t>
            </a:r>
            <a:endParaRPr lang="en-GB"/>
          </a:p>
          <a:p>
            <a:endParaRPr lang="en-GB" dirty="0"/>
          </a:p>
          <a:p>
            <a:r>
              <a:rPr lang="en-GB" b="1" dirty="0"/>
              <a:t>Historical Context</a:t>
            </a:r>
            <a:r>
              <a:rPr lang="en-GB" dirty="0"/>
              <a:t>: For context, missing person incidents have risen significantly over the last decade, growing from roughly 148,000 in 2015/16 to over 173,000 by 2021/22. The Police devote three million "investigation hours" annually to missing persons reports, the equivalent of 1,562 full-time officers – almost as many as Norfolk Police!</a:t>
            </a:r>
            <a:br>
              <a:rPr lang="en-GB" dirty="0">
                <a:cs typeface="+mn-lt"/>
              </a:rPr>
            </a:br>
            <a:endParaRPr lang="en-GB" dirty="0"/>
          </a:p>
          <a:p>
            <a:r>
              <a:rPr lang="en-GB" b="1" dirty="0"/>
              <a:t>The operational challenge presented by Care home establishments.</a:t>
            </a:r>
            <a:endParaRPr lang="en-GB"/>
          </a:p>
          <a:p>
            <a:endParaRPr lang="en-GB" b="1" dirty="0"/>
          </a:p>
          <a:p>
            <a:r>
              <a:rPr lang="en-GB" b="1" dirty="0"/>
              <a:t>The data backs up your experience </a:t>
            </a:r>
            <a:endParaRPr lang="en-GB"/>
          </a:p>
          <a:p>
            <a:r>
              <a:rPr lang="en-GB" dirty="0"/>
              <a:t>Children in local authority care are disproportionately represented in missing statistics.</a:t>
            </a:r>
            <a:endParaRPr lang="en-GB"/>
          </a:p>
          <a:p>
            <a:pPr lvl="1"/>
            <a:r>
              <a:rPr lang="en-GB" dirty="0"/>
              <a:t>Although they comprise only </a:t>
            </a:r>
            <a:r>
              <a:rPr lang="en-GB" b="1" dirty="0"/>
              <a:t>1% of children in the UK</a:t>
            </a:r>
            <a:r>
              <a:rPr lang="en-GB" dirty="0"/>
              <a:t>, they account for </a:t>
            </a:r>
            <a:r>
              <a:rPr lang="en-GB" b="1" dirty="0"/>
              <a:t>43% of all missing incidents</a:t>
            </a:r>
            <a:r>
              <a:rPr lang="en-GB" dirty="0"/>
              <a:t> involving children.</a:t>
            </a:r>
            <a:endParaRPr lang="en-GB"/>
          </a:p>
          <a:p>
            <a:pPr lvl="1"/>
            <a:r>
              <a:rPr lang="en-GB" dirty="0"/>
              <a:t>On average, looked-after children who go missing will do so </a:t>
            </a:r>
            <a:r>
              <a:rPr lang="en-GB" b="1" dirty="0"/>
              <a:t>6 times per year</a:t>
            </a:r>
            <a:r>
              <a:rPr lang="en-GB" dirty="0"/>
              <a:t>.</a:t>
            </a:r>
            <a:endParaRPr lang="en-GB"/>
          </a:p>
          <a:p>
            <a:pPr lvl="1"/>
            <a:endParaRPr lang="en-GB" dirty="0"/>
          </a:p>
          <a:p>
            <a:r>
              <a:rPr lang="en-GB" b="1" dirty="0"/>
              <a:t>We are seeing disproportionality more generally in the data. </a:t>
            </a:r>
            <a:r>
              <a:rPr lang="en-GB" dirty="0"/>
              <a:t>: Children who are at risk of trafficking are among the highest risk groups, with nearly </a:t>
            </a:r>
            <a:r>
              <a:rPr lang="en-GB" b="1" dirty="0"/>
              <a:t>2 in 5 (37%)</a:t>
            </a:r>
            <a:r>
              <a:rPr lang="en-GB" dirty="0"/>
              <a:t> going missing from care in 2024. On average, these children went missing </a:t>
            </a:r>
            <a:r>
              <a:rPr lang="en-GB" b="1" dirty="0"/>
              <a:t>12 times per year</a:t>
            </a:r>
            <a:r>
              <a:rPr lang="en-GB" dirty="0"/>
              <a:t>.</a:t>
            </a:r>
            <a:endParaRPr lang="en-GB"/>
          </a:p>
          <a:p>
            <a:endParaRPr lang="en-GB" dirty="0"/>
          </a:p>
          <a:p>
            <a:r>
              <a:rPr lang="en-GB" b="1" dirty="0"/>
              <a:t>Ethnic Disparities</a:t>
            </a:r>
            <a:r>
              <a:rPr lang="en-GB" dirty="0"/>
              <a:t>: Black individuals are significantly overrepresented, making up </a:t>
            </a:r>
            <a:r>
              <a:rPr lang="en-GB" b="1" dirty="0"/>
              <a:t>14% of missing persons incidents</a:t>
            </a:r>
            <a:r>
              <a:rPr lang="en-GB" dirty="0"/>
              <a:t> despite comprising only </a:t>
            </a:r>
            <a:r>
              <a:rPr lang="en-GB" b="1" dirty="0"/>
              <a:t>3% - 4% of the UK population</a:t>
            </a:r>
            <a:r>
              <a:rPr lang="en-GB" dirty="0"/>
              <a:t>. </a:t>
            </a:r>
            <a:r>
              <a:rPr lang="en-GB" b="1" dirty="0"/>
              <a:t>Risk Grading Disparities</a:t>
            </a:r>
            <a:r>
              <a:rPr lang="en-GB" dirty="0"/>
              <a:t>: Research indicates that characteristics disproportionately associated with Black missing persons, such as being under a care order, are often linked to </a:t>
            </a:r>
            <a:r>
              <a:rPr lang="en-GB" b="1" dirty="0"/>
              <a:t>lower risk classifications</a:t>
            </a:r>
            <a:r>
              <a:rPr lang="en-GB" dirty="0"/>
              <a:t> compared to White individuals.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Predictors of Harm</a:t>
            </a:r>
            <a:r>
              <a:rPr lang="en-GB" dirty="0"/>
              <a:t>: Factors that significantly increase the likelihood of harm during a missing episode include </a:t>
            </a:r>
            <a:r>
              <a:rPr lang="en-GB" b="1" dirty="0"/>
              <a:t>suicide ideation, mental health concerns, increased age, and being female</a:t>
            </a:r>
            <a:r>
              <a:rPr lang="en-GB" dirty="0"/>
              <a:t>.</a:t>
            </a:r>
            <a:endParaRPr lang="en-GB"/>
          </a:p>
          <a:p>
            <a:endParaRPr lang="en-GB" dirty="0"/>
          </a:p>
          <a:p>
            <a:r>
              <a:rPr lang="en-GB" b="1" dirty="0"/>
              <a:t>Mental Health Intersection</a:t>
            </a:r>
            <a:r>
              <a:rPr lang="en-GB" dirty="0"/>
              <a:t>: Approximately </a:t>
            </a:r>
            <a:r>
              <a:rPr lang="en-GB" b="1" dirty="0"/>
              <a:t>21.7% of missing persons</a:t>
            </a:r>
            <a:r>
              <a:rPr lang="en-GB" dirty="0"/>
              <a:t> were reported as having a </a:t>
            </a:r>
            <a:r>
              <a:rPr lang="en-GB" b="1" dirty="0"/>
              <a:t>mental illness</a:t>
            </a:r>
            <a:r>
              <a:rPr lang="en-GB" dirty="0"/>
              <a:t> at the time of their disappearance.</a:t>
            </a:r>
            <a:endParaRPr lang="en-GB"/>
          </a:p>
          <a:p>
            <a:endParaRPr lang="en-GB" dirty="0"/>
          </a:p>
          <a:p>
            <a:r>
              <a:rPr lang="en-GB" dirty="0"/>
              <a:t>So what we are seeing through better data collection is the combination of </a:t>
            </a:r>
            <a:r>
              <a:rPr lang="en-GB"/>
              <a:t>vulnerabilities.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2999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Domestic abuse in England and Wales overview - Office for National Statistics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Estimated Victims</a:t>
            </a:r>
            <a:r>
              <a:rPr lang="en-GB" dirty="0"/>
              <a:t>: The Crime Survey for England and Wales (CSEW) estimates that over </a:t>
            </a:r>
            <a:r>
              <a:rPr lang="en-GB" b="1" dirty="0"/>
              <a:t>3.7 million people</a:t>
            </a:r>
            <a:r>
              <a:rPr lang="en-GB" dirty="0"/>
              <a:t> (7.8% of the population aged 16+) experienced domestic abuse in the year ending March 2025.</a:t>
            </a:r>
          </a:p>
          <a:p>
            <a:endParaRPr lang="en-GB" dirty="0"/>
          </a:p>
          <a:p>
            <a:r>
              <a:rPr lang="en-GB" b="1" dirty="0"/>
              <a:t>Police Records</a:t>
            </a:r>
            <a:r>
              <a:rPr lang="en-GB" dirty="0"/>
              <a:t>: During this same period, police recorded </a:t>
            </a:r>
            <a:r>
              <a:rPr lang="en-GB" b="1" dirty="0"/>
              <a:t>1,350,460 domestic abuse-related incidents and crimes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Crime Proportion</a:t>
            </a:r>
            <a:r>
              <a:rPr lang="en-GB" dirty="0"/>
              <a:t>: Domestic abuse-related crimes now represent </a:t>
            </a:r>
            <a:r>
              <a:rPr lang="en-GB" b="1" dirty="0"/>
              <a:t>15.4% of all offences</a:t>
            </a:r>
            <a:r>
              <a:rPr lang="en-GB" dirty="0"/>
              <a:t> recorded by the police.</a:t>
            </a:r>
          </a:p>
          <a:p>
            <a:endParaRPr lang="en-GB" dirty="0"/>
          </a:p>
          <a:p>
            <a:r>
              <a:rPr lang="en-GB"/>
              <a:t>Millions of estimated cases result in a significantly smaller number of convictions:</a:t>
            </a:r>
          </a:p>
          <a:p>
            <a:endParaRPr lang="en-GB" dirty="0"/>
          </a:p>
          <a:p>
            <a:r>
              <a:rPr lang="en-GB" b="1" dirty="0"/>
              <a:t>Police Referrals</a:t>
            </a:r>
            <a:r>
              <a:rPr lang="en-GB" dirty="0"/>
              <a:t>: The number of suspects referred by police to the Crown Prosecution Service (CPS) for a charging decision was </a:t>
            </a:r>
            <a:r>
              <a:rPr lang="en-GB" b="1" dirty="0"/>
              <a:t>76,393</a:t>
            </a:r>
            <a:r>
              <a:rPr lang="en-GB" dirty="0"/>
              <a:t>.</a:t>
            </a:r>
          </a:p>
          <a:p>
            <a:r>
              <a:rPr lang="en-GB" b="1" dirty="0"/>
              <a:t>Suspects Charged</a:t>
            </a:r>
            <a:r>
              <a:rPr lang="en-GB" dirty="0"/>
              <a:t>: Of those </a:t>
            </a:r>
            <a:r>
              <a:rPr lang="en-GB" b="1" dirty="0"/>
              <a:t>76,393</a:t>
            </a:r>
            <a:r>
              <a:rPr lang="en-GB" dirty="0"/>
              <a:t> referred, the CPS charged </a:t>
            </a:r>
            <a:r>
              <a:rPr lang="en-GB" b="1" dirty="0"/>
              <a:t>53,919 suspects</a:t>
            </a:r>
            <a:r>
              <a:rPr lang="en-GB" dirty="0"/>
              <a:t>.</a:t>
            </a:r>
          </a:p>
          <a:p>
            <a:r>
              <a:rPr lang="en-GB" b="1" dirty="0"/>
              <a:t>Convictions</a:t>
            </a:r>
            <a:r>
              <a:rPr lang="en-GB" dirty="0"/>
              <a:t>: </a:t>
            </a:r>
            <a:r>
              <a:rPr lang="en-GB" b="1" dirty="0"/>
              <a:t>41,070 cases</a:t>
            </a:r>
            <a:r>
              <a:rPr lang="en-GB" dirty="0"/>
              <a:t> resulted in a conviction.</a:t>
            </a:r>
          </a:p>
          <a:p>
            <a:endParaRPr lang="en-GB" dirty="0"/>
          </a:p>
          <a:p>
            <a:r>
              <a:rPr lang="en-GB" dirty="0"/>
              <a:t>What were the drivers of those acquittals?</a:t>
            </a:r>
          </a:p>
          <a:p>
            <a:endParaRPr lang="en-GB" dirty="0"/>
          </a:p>
          <a:p>
            <a:r>
              <a:rPr lang="en-GB" dirty="0"/>
              <a:t>A major driver of non-convictions remains </a:t>
            </a:r>
            <a:r>
              <a:rPr lang="en-GB" b="1" dirty="0"/>
              <a:t>victim-related issues</a:t>
            </a:r>
            <a:r>
              <a:rPr lang="en-GB" dirty="0"/>
              <a:t> (e.g., retractions or non-attendance), which accounted for </a:t>
            </a:r>
            <a:r>
              <a:rPr lang="en-GB" b="1" dirty="0"/>
              <a:t>6,624 cases</a:t>
            </a:r>
            <a:r>
              <a:rPr lang="en-GB" dirty="0"/>
              <a:t> in 2025.</a:t>
            </a:r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Gender Disparity</a:t>
            </a:r>
            <a:r>
              <a:rPr lang="en-GB" dirty="0"/>
              <a:t>: Females are disproportionately affected, representing </a:t>
            </a:r>
            <a:r>
              <a:rPr lang="en-GB" b="1" dirty="0"/>
              <a:t>72.1% of all victims</a:t>
            </a:r>
            <a:r>
              <a:rPr lang="en-GB" dirty="0"/>
              <a:t> of domestic abuse-related crimes.</a:t>
            </a:r>
          </a:p>
          <a:p>
            <a:r>
              <a:rPr lang="en-GB" b="1" dirty="0"/>
              <a:t>Abuse Types</a:t>
            </a:r>
            <a:r>
              <a:rPr lang="en-GB" dirty="0"/>
              <a:t>: </a:t>
            </a:r>
            <a:r>
              <a:rPr lang="en-GB" b="1" dirty="0"/>
              <a:t>Emotional abuse</a:t>
            </a:r>
            <a:r>
              <a:rPr lang="en-GB" dirty="0"/>
              <a:t> remains the most prevalent form (experienced by 5.0% of the population), followed by economic abuse (2.7%).</a:t>
            </a:r>
          </a:p>
          <a:p>
            <a:r>
              <a:rPr lang="en-GB" b="1" dirty="0"/>
              <a:t>Repeat Victimisation</a:t>
            </a:r>
            <a:r>
              <a:rPr lang="en-GB" dirty="0"/>
              <a:t>: Approximately </a:t>
            </a:r>
            <a:r>
              <a:rPr lang="en-GB" b="1" dirty="0"/>
              <a:t>one in four people (25.8%)</a:t>
            </a:r>
            <a:r>
              <a:rPr lang="en-GB" dirty="0"/>
              <a:t> have experienced domestic abuse since the age of 16.</a:t>
            </a:r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Decreasing Crime Figures</a:t>
            </a:r>
            <a:r>
              <a:rPr lang="en-GB" dirty="0"/>
              <a:t>: While recorded crimes decreased by </a:t>
            </a:r>
            <a:r>
              <a:rPr lang="en-GB" b="1" dirty="0"/>
              <a:t>4.1%</a:t>
            </a:r>
            <a:r>
              <a:rPr lang="en-GB" dirty="0"/>
              <a:t> compared to the previous year, the ONS notes this likely reflects </a:t>
            </a:r>
            <a:r>
              <a:rPr lang="en-GB" b="1" dirty="0"/>
              <a:t>changes in police recording practices</a:t>
            </a:r>
            <a:r>
              <a:rPr lang="en-GB" dirty="0"/>
              <a:t> rather than a genuine drop in prevalence.</a:t>
            </a:r>
          </a:p>
          <a:p>
            <a:r>
              <a:rPr lang="en-GB" b="1" dirty="0"/>
              <a:t>Joint Justice Plans</a:t>
            </a:r>
            <a:r>
              <a:rPr lang="en-GB" dirty="0"/>
              <a:t>: The CPS charging rate increased to </a:t>
            </a:r>
            <a:r>
              <a:rPr lang="en-GB" b="1" dirty="0"/>
              <a:t>79.9%</a:t>
            </a:r>
            <a:r>
              <a:rPr lang="en-GB" dirty="0"/>
              <a:t> (the fourth consecutive annual increase), partly attributed to the </a:t>
            </a:r>
            <a:r>
              <a:rPr lang="en-GB" b="1" dirty="0"/>
              <a:t>Domestic Abuse Joint Justice Plan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4029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Review questions 1. What are the signs that indicate a greater vulnerability to harm or victimisation? 2. What are the risk factors (situational or individual) that indicate a greater vulnerability to harm or victimisation?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798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Sharp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escalation in demand. Between 2014 and 2018, there was a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28% increase in mental health-related incidents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reported to the police.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33% increase in Section 136 (Mental Health Act) detentions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This allows an officer to remove someone from a public place to a "place of safety." However, if health beds are unavailable, officers often remain "handcuffed" to the patient in A&amp;E for hours, leading to significant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opportunity costs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core crime-fighting. We see this in every A&amp;E in E&amp;W.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The Economic Reality of "Picking up the Pieces"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Fiscal Impact: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cost of managing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Missing Persons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staggering, we will talk a bit more about mispers.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Much MH service time is taken up with "revolving door" demand driven by a small number of individuals with complex, unmet needs who oscillate between crisis and police contact because of a lack of social and medical  intervention.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 Care, Right Person (RCRP) Context: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This slide provides the "Why" behind the RCRP initiative. The current volume is not just an administrative burden; it is a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risk-management crisis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where officers are being asked to make clinical decisions without clinical training.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Current data suggests this demand is reducing. Very much under review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4135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5680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6516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5763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8719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797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0257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8166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88247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The NVAP is uploaded to Moodle under this week’s tile.</a:t>
            </a:r>
          </a:p>
          <a:p>
            <a:endParaRPr lang="en-GB" b="1" dirty="0"/>
          </a:p>
          <a:p>
            <a:r>
              <a:rPr lang="en-GB" b="1" dirty="0"/>
              <a:t>The Five Pillars of Strategic Protection</a:t>
            </a:r>
          </a:p>
          <a:p>
            <a:r>
              <a:rPr lang="en-GB" b="1" dirty="0"/>
              <a:t>Pillar 1: Early Intervention &amp; Prevention</a:t>
            </a:r>
            <a:r>
              <a:rPr lang="en-GB" dirty="0"/>
              <a:t>: This moves the service toward the "Public Safety System" model, focusing on de-escalating issues before they reach a point of crisis.</a:t>
            </a:r>
          </a:p>
          <a:p>
            <a:r>
              <a:rPr lang="en-GB" b="1" dirty="0"/>
              <a:t>Pillar 2: Protecting &amp; Managing Risk</a:t>
            </a:r>
            <a:r>
              <a:rPr lang="en-GB" dirty="0"/>
              <a:t>: Establishes a national framework for consistent risk assessment, moving away from subjective "gut feelings" to structured professional judgement.</a:t>
            </a:r>
          </a:p>
          <a:p>
            <a:r>
              <a:rPr lang="en-GB" b="1" dirty="0"/>
              <a:t>Pillar 3: Info &amp; Intelligence Sharing</a:t>
            </a:r>
            <a:r>
              <a:rPr lang="en-GB" dirty="0"/>
              <a:t>: Addresses the "Governance Gap" by ensuring that data flows across agency boundaries within the relevant legal protections, thus preventing the silos that lead to safeguarding failures.</a:t>
            </a:r>
          </a:p>
          <a:p>
            <a:r>
              <a:rPr lang="en-GB" b="1" dirty="0"/>
              <a:t>Pillar 4: Effective Investigation</a:t>
            </a:r>
            <a:r>
              <a:rPr lang="en-GB" dirty="0"/>
              <a:t>: Ensures that when harm occurs, the investigative response is trauma-informed and capable of securing justice for victims with complex needs.</a:t>
            </a:r>
          </a:p>
          <a:p>
            <a:r>
              <a:rPr lang="en-GB" b="1" dirty="0"/>
              <a:t>Pillar 5: Leadership</a:t>
            </a:r>
            <a:r>
              <a:rPr lang="en-GB" dirty="0"/>
              <a:t>: The foundational pillar that supports all other efforts, ensuring strategic commitment translates into operational reality.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The key takeaway is that </a:t>
            </a:r>
            <a:r>
              <a:rPr lang="en-GB" b="1" dirty="0"/>
              <a:t>"Leadership is not rank specific."</a:t>
            </a:r>
            <a:r>
              <a:rPr lang="en-GB" dirty="0"/>
              <a:t>. every frontline officer is a leader in a vulnerability context when they exercise professional judgement.</a:t>
            </a:r>
          </a:p>
          <a:p>
            <a:endParaRPr lang="en-GB" dirty="0"/>
          </a:p>
          <a:p>
            <a:r>
              <a:rPr lang="en-GB"/>
              <a:t>By empowering all staff to use </a:t>
            </a:r>
            <a:r>
              <a:rPr lang="en-GB" b="1" dirty="0"/>
              <a:t>professional judgement</a:t>
            </a:r>
            <a:r>
              <a:rPr lang="en-GB" dirty="0"/>
              <a:t>, the NVAP attempts to bridge the gap between "Operational Order" governance and the lived reality of frontline policing.</a:t>
            </a:r>
            <a:endParaRPr lang="en-GB"/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44438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07268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94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Links to trust, confidence and legitimacy </a:t>
            </a:r>
          </a:p>
          <a:p>
            <a:endParaRPr lang="en-GB" b="1" dirty="0"/>
          </a:p>
          <a:p>
            <a:r>
              <a:rPr lang="en-GB" b="1" dirty="0"/>
              <a:t>Flagship govt policy to halve VAWG by 2034 males included? Big investment over £1Billion.</a:t>
            </a:r>
          </a:p>
          <a:p>
            <a:endParaRPr lang="en-GB" b="1" dirty="0"/>
          </a:p>
          <a:p>
            <a:r>
              <a:rPr lang="en-GB" b="1" dirty="0"/>
              <a:t>Police and partners are bound to point their resources at this. Does that create unforeseen issues for other areas? Eg theft of chocolate?</a:t>
            </a:r>
          </a:p>
          <a:p>
            <a:endParaRPr lang="en-GB" b="1" dirty="0"/>
          </a:p>
          <a:p>
            <a:r>
              <a:rPr lang="en-GB" b="1" dirty="0"/>
              <a:t>So for policing - building trust and internal capability….. The Angiolini outcomes </a:t>
            </a:r>
            <a:r>
              <a:rPr lang="en-GB" dirty="0">
                <a:hlinkClick r:id="rId3"/>
              </a:rPr>
              <a:t>The Angiolini Inquiry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Strengthening professional standards… vetting, misconduct, misogyny. Focus on internal identification and processes.</a:t>
            </a:r>
          </a:p>
          <a:p>
            <a:endParaRPr lang="en-GB" b="1" dirty="0"/>
          </a:p>
          <a:p>
            <a:r>
              <a:rPr lang="en-GB" b="1" dirty="0"/>
              <a:t>Mandatory training. Specialist rape investigation teams in all forces. Victim specialists within partnership arrangements.</a:t>
            </a:r>
          </a:p>
          <a:p>
            <a:endParaRPr lang="en-GB" b="1" dirty="0"/>
          </a:p>
          <a:p>
            <a:r>
              <a:rPr lang="en-GB" b="1" dirty="0"/>
              <a:t>Improving police and partnership transparency. Publicly reporting progress against the established performance framework.</a:t>
            </a:r>
          </a:p>
          <a:p>
            <a:endParaRPr lang="en-GB" b="1" dirty="0"/>
          </a:p>
          <a:p>
            <a:r>
              <a:rPr lang="en-GB" b="1" dirty="0"/>
              <a:t>Robust focus on offenders – bringing more charges, more swiftly</a:t>
            </a:r>
          </a:p>
          <a:p>
            <a:endParaRPr lang="en-GB" b="1" dirty="0"/>
          </a:p>
          <a:p>
            <a:r>
              <a:rPr lang="en-GB" b="1" dirty="0"/>
              <a:t>But also a big emphasis on prevention by police and partners – preventing men / boys being drawn into VAWG in the first place. Responsibility on education, health, social services to deal with this alongside other commitments.</a:t>
            </a:r>
          </a:p>
          <a:p>
            <a:endParaRPr lang="en-GB" b="1" dirty="0"/>
          </a:p>
          <a:p>
            <a:r>
              <a:rPr lang="en-GB" b="1" dirty="0"/>
              <a:t>Very challenging area. Incel culture, toxic masculinity – Andrew Tata era.</a:t>
            </a:r>
          </a:p>
          <a:p>
            <a:endParaRPr lang="en-GB" b="1" dirty="0"/>
          </a:p>
          <a:p>
            <a:r>
              <a:rPr lang="en-GB" b="1" dirty="0"/>
              <a:t>Who is tasked with this? Particularly as PCCs are removed?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0098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If not PCCs then governance needs to be right</a:t>
            </a:r>
          </a:p>
          <a:p>
            <a:endParaRPr lang="en-GB" b="1" dirty="0"/>
          </a:p>
          <a:p>
            <a:r>
              <a:rPr lang="en-GB" b="1" dirty="0"/>
              <a:t>Re-Evaluating Governance</a:t>
            </a:r>
          </a:p>
          <a:p>
            <a:r>
              <a:rPr lang="en-GB" b="1" dirty="0"/>
              <a:t>The Strategic Definition</a:t>
            </a:r>
            <a:r>
              <a:rPr lang="en-GB" dirty="0"/>
              <a:t>: This concluding slide anchors the entire presentation in a modern definition of governance from the </a:t>
            </a:r>
            <a:r>
              <a:rPr lang="en-GB" b="1" dirty="0"/>
              <a:t>VKPP (2024)</a:t>
            </a:r>
            <a:r>
              <a:rPr lang="en-GB" dirty="0"/>
              <a:t>. </a:t>
            </a:r>
            <a:r>
              <a:rPr lang="en-GB" b="1" dirty="0"/>
              <a:t>Vulnerability Knowledge and practice programme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Holistic Responsibility</a:t>
            </a:r>
            <a:r>
              <a:rPr lang="en-GB" dirty="0"/>
              <a:t>: Governance is not merely a set of rules; it is a framework of "responsibilities, practices, policies, and procedures" designed to provide </a:t>
            </a:r>
            <a:r>
              <a:rPr lang="en-GB" b="1" dirty="0"/>
              <a:t>strategic direction</a:t>
            </a:r>
            <a:r>
              <a:rPr lang="en-GB" dirty="0"/>
              <a:t>, achieve objectives, </a:t>
            </a:r>
            <a:r>
              <a:rPr lang="en-GB" b="1" dirty="0"/>
              <a:t>manage risks</a:t>
            </a:r>
            <a:r>
              <a:rPr lang="en-GB" dirty="0"/>
              <a:t>, and—crucially for a service under fiscal pressure—use </a:t>
            </a:r>
            <a:r>
              <a:rPr lang="en-GB" b="1" dirty="0"/>
              <a:t>resources responsibly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Next week – governance - HMICFRS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6168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06175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94F837-3DA0-40D8-9343-2D7805FAA89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228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F2CBC-AB66-362D-2072-D0CD8BFEF2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3E2AD-E772-B224-AAA0-173F269582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8B024-D123-049C-BD6F-0782C7C3A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6992D8-2800-94D7-AD83-8205F5A3D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54A4C-27ED-D142-163F-A782372CA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38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DA091-8BAB-6D45-6017-FBC168B8E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D51A4-E91B-C426-56A1-17CA92513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75C06-6081-E98F-82B3-1A4456BB0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B38F9-0882-9411-B086-F04E8F735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25FDE-6822-609B-4331-F171C4195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41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64D13-36B3-0A13-EF2B-C7AFBB46F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7189F9-036F-C9AA-2C74-E7880B74D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366B9-9BEC-A4DF-7115-143FAD018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82647A-5DA8-489A-0DF6-B889EFDF6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C4272-1DEC-F267-9F56-62445476B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5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14078-94C8-807C-4F23-C105A6823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4F073-D1D6-711C-9222-FAD9B18C39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675189-105A-E8F6-86AD-C2656D5D2D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3A39BA-1566-32EF-B0E6-E778AC32E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A92E8F-1ABE-AEDB-CCB4-8A4D707E1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E2ED5-7A2F-EB6D-FA69-4CBE5381F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836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54997-7175-64BE-9339-895E97F0C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C2BA1-92EB-0FC7-0803-D395FCE9DB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E157B9-DCAB-21A7-3DC5-F08EFF1528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A8C6C6-39BD-B3EF-8CA6-E83FE15AB3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FB9334-FB55-32F2-A36A-B19CC8802D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1AFB54-785C-94C3-2D3A-7A848F6B3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0DB66A-372B-B1F9-4721-D772D2210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4A020D-5C29-2EC9-D16E-A8BABE4B5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321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5F636-302E-22F0-B64E-51865BAE2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802C4-4301-C632-5B0B-60C98A19F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69592E-3863-A02E-31FA-C069933C7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56EBB-661A-E94A-3001-E00A94A4E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858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570A7B-81B7-624C-1E49-0CB125D2D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68E80C-A8B2-2873-B5D0-439D1C795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3FC5D6-3E27-BA12-784D-7276F4DA6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420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1FC14-F02A-4C9F-F471-9B10C9A80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BB22A-3407-50EC-172D-C227428B0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CD5F99-6758-058C-8CCF-9E25434A50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288D8F-8143-0BBE-AAA4-BBDE8F24B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1D6AE-4C16-D8B3-B494-AA000DC9B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FE9C4-1158-EE17-2540-8BFD06933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578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62BF8-FD1E-57C0-638C-7530022FB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8CE4A-4E9F-B3D6-BC51-6A146BF10E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BDA600-1DB9-DACA-E937-CFB8DA44BA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B58ED-2DB0-19E7-E18D-924D8345C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46D3D0-A16C-8010-4EB0-B21241455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A4623F-AF7F-3620-A2FB-82F953C45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833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97CA7-0629-BDB4-BC46-9C56518B6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953BD9-E876-10C3-9D53-E1EDDE1E33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BF6E9-E721-A893-BB0C-39EB45E0B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1C483-9C3F-859E-EE32-2B803FCB3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C7ECC-FF43-F5B2-34BC-B9FB2A1D4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055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80B176-F946-7C37-E8B9-40B754CDA9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20D861-3484-BC7D-841C-49A0D8141A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C4BDE-FADE-F861-AF5A-4CBACCB43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BEFABB-9DB1-3FA8-3D47-4406372AD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8AC35-84F7-1EEF-FA3C-51E6C3E34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591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2D0855-00B1-6E98-BCD6-8AFD441B6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13FC7-7144-B4B7-8486-43277A1A3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85E76-B168-2D23-7487-646C78796B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BDDCCF-D5B9-4D26-8984-6765F5FBE0A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713B69-E4F4-DB56-56B8-FE3A61E6AC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A1ED1-DBF5-B4BB-278A-8F63AE8594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113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A6BF32-D9C6-BF33-AF1D-11C524D8E7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2E1370-BE72-0966-5F9F-0CB07D0AEA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B0CEE7-05BD-D46E-6398-8614D5DD58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1011" y="5681070"/>
            <a:ext cx="3048001" cy="70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798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CA3A91-BF2F-FB63-C1DA-ED33B39128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FBB6916-3D05-9110-1489-588B961B94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1784" y="6325274"/>
            <a:ext cx="1430215" cy="5322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49806B-CDA3-AEE7-84D3-61F271CB13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856" y="5943698"/>
            <a:ext cx="11004989" cy="381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640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F0DCE-4098-7000-A4D0-AF4C34D277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50B519F-6A38-F32B-E461-41EB87FFD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140D022-9D6D-FA98-0BC8-C58C9F0AC6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1784" y="6325274"/>
            <a:ext cx="1430215" cy="532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905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426CFB7-1DA2-8613-C17D-8915DAE94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7E2395F-D75F-3FD6-5D18-705F1EF65B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853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367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97AA9C-1779-4B84-3CF5-5D420604CC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9EA877A-AE93-7023-83B3-F133A6DFA3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960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149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252F4F-7F52-270C-DCB0-F63E2FE08C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E4F0EC97-AD92-63AE-D3FF-04391A4F6FA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7D1C82-4500-FBBC-FC93-F8FE9B4218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9316" y="6327709"/>
            <a:ext cx="1432684" cy="530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766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8B037B-BFAB-DF8A-C58B-23D31F4143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12" y="385281"/>
            <a:ext cx="4773976" cy="2971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A6F73A-2D43-334B-257D-FCCD1B3DFE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5576" y="2054832"/>
            <a:ext cx="6546351" cy="43198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2DEDF1-5074-AB5C-89CF-3BB0AE576059}"/>
              </a:ext>
            </a:extLst>
          </p:cNvPr>
          <p:cNvSpPr txBox="1"/>
          <p:nvPr/>
        </p:nvSpPr>
        <p:spPr>
          <a:xfrm>
            <a:off x="7052291" y="989800"/>
            <a:ext cx="3482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rgbClr val="FFC000"/>
                </a:solidFill>
              </a:rPr>
              <a:t>Adverse Childhood Experience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1DD10E-341E-1CF1-1E30-9CCC6FF765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623" y="6270799"/>
            <a:ext cx="1584960" cy="58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184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A8D312-2FAB-A7B3-B199-62778E2BD3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9" r="-1" b="-1"/>
          <a:stretch>
            <a:fillRect/>
          </a:stretch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0AE1BB-A544-0EC9-3BF3-6D63A9BD73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960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286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AB02CE-7F92-2237-097F-D8F6338B7A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950AC5A-4C28-A104-6213-F829738C93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960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669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844C9C-9A42-5A68-C62C-8D5FE97C68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0E472FB-AE49-8489-2D4B-FFA48DEB58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960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683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CA0126-D9B4-BC9C-8068-0ED76C2B8C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B22B12B-74F5-8393-496F-BC32159856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80431" y="6187441"/>
            <a:ext cx="1811569" cy="670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95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4C3DF5-D95D-4830-4C8F-6F658DAF5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0F0383-E38B-0E8F-8935-A48C403C9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98099" y="6156960"/>
            <a:ext cx="1893901" cy="701147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3C42980D-D544-6C51-10C0-ED54354AF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Group Task – 10 minutes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880EBC-4DF4-609B-14C5-AB10100BB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If 75% of the job involves high-trauma vulnerability, are Police recruitment, training, and mental health support structures aligned with this reality?</a:t>
            </a:r>
          </a:p>
          <a:p>
            <a:r>
              <a:rPr lang="en-GB" dirty="0">
                <a:solidFill>
                  <a:srgbClr val="FFC000"/>
                </a:solidFill>
              </a:rPr>
              <a:t>What changes if any need to considered and implemented?</a:t>
            </a:r>
          </a:p>
        </p:txBody>
      </p:sp>
    </p:spTree>
    <p:extLst>
      <p:ext uri="{BB962C8B-B14F-4D97-AF65-F5344CB8AC3E}">
        <p14:creationId xmlns:p14="http://schemas.microsoft.com/office/powerpoint/2010/main" val="267805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EC1840-240F-A346-7B3B-6AB94FAB4A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7" y="457200"/>
            <a:ext cx="10661165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6CA8C86-7E9A-B807-A926-37BAD5918A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7040" y="6271334"/>
            <a:ext cx="1584960" cy="58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7494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7DC2A9-93D2-E4D4-C015-7DF7B907B7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B9A08E-26FC-C229-4669-C3B1BBAFEB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95280" y="6229960"/>
            <a:ext cx="1696720" cy="628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9479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7CACB5-45FA-7965-E528-95062539A5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3EC0310-A847-F045-D490-28972EC092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14000" y="6199868"/>
            <a:ext cx="1778000" cy="65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432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EBCAA62-0EBB-92E1-B1A8-07EB9DA47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8D0894-8248-CCB5-9049-92F04994BE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7040" y="6271334"/>
            <a:ext cx="1584960" cy="58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0606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DF44AB-328F-D675-1B7F-39712B478F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45FB678-B58E-41C5-7290-4E964F25C6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2986" y="6177280"/>
            <a:ext cx="1839014" cy="680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764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FCB7B09-D94F-7913-2890-7CE084E675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A62CBDF-3148-6DAD-A8B9-4C89CD9423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960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186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E0A89D4-7635-2384-DD89-6B72B1DEBD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E6ACA1D-525E-EF6C-FF55-82F7BD57E2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7040" y="6271334"/>
            <a:ext cx="1584960" cy="58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857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Downtown City Sky View">
            <a:extLst>
              <a:ext uri="{FF2B5EF4-FFF2-40B4-BE49-F238E27FC236}">
                <a16:creationId xmlns:a16="http://schemas.microsoft.com/office/drawing/2014/main" id="{8C8DEDA9-E73B-4FDD-81F1-3C8D6A239D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89250B-2067-665C-0E69-6F5430B561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rgbClr val="FFC000"/>
                </a:solidFill>
              </a:rPr>
              <a:t>The future?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9A060-9530-0513-3006-175FC41C68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Proposals and Governance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46B4CB-E893-024E-1923-3CA6409620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64800" y="6192742"/>
            <a:ext cx="1727200" cy="6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813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017EED-69ED-DD0D-9A10-49053D6A6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D0EB6A-5D82-A88B-04F9-CFA49D5087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2761" y="6217920"/>
            <a:ext cx="1729239" cy="640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1986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D8924E-604B-2518-5C2B-76D0764D26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5D425C5-E1F6-9007-FDC3-BEF0456593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8099" y="6156960"/>
            <a:ext cx="1893901" cy="7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3780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FDDD63F-AF0D-5A27-B44B-9AFAF0755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3D94B70-A15C-6407-FDEC-7140F18846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74961" y="6222436"/>
            <a:ext cx="1717040" cy="63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597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1E27A5-10DD-1CB5-2781-95AFD18E6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FCAA290-FCCD-E9BF-9AE9-4C0AD1246C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4800" y="6192742"/>
            <a:ext cx="1727200" cy="6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8683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94256D-B44A-D8A6-BD39-F14A5EC5D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556AFA1-4ED1-A497-CBB0-3D9CD7AC29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4800" y="6192742"/>
            <a:ext cx="1727200" cy="6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880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621820-46B4-DC5C-B10B-6A6DF64823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48E776C-3ADD-BE4C-2288-E0D3B85BE0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4800" y="6192742"/>
            <a:ext cx="1727200" cy="6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6529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40EC9E-1452-CA64-F6C3-1D079038F26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A82033-2ACE-B3BC-ADB9-C43D24F4C4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4800" y="6192742"/>
            <a:ext cx="1727200" cy="6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6862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Right Care Right Person | Dorset Police">
            <a:extLst>
              <a:ext uri="{FF2B5EF4-FFF2-40B4-BE49-F238E27FC236}">
                <a16:creationId xmlns:a16="http://schemas.microsoft.com/office/drawing/2014/main" id="{49D875FF-C45F-80F6-FFB3-BAC9C6BB3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98" y="555308"/>
            <a:ext cx="4048125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Guardian front page, Monday 29 May 2023: Met police to stop going to mental  health callouts">
            <a:extLst>
              <a:ext uri="{FF2B5EF4-FFF2-40B4-BE49-F238E27FC236}">
                <a16:creationId xmlns:a16="http://schemas.microsoft.com/office/drawing/2014/main" id="{7C78C6F8-94C0-0CE1-9B12-BD2C53EB38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508" y="843380"/>
            <a:ext cx="4676979" cy="581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28EF0A4-0D86-B640-E1CE-AB2CD63560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4498" y="2293190"/>
            <a:ext cx="3694042" cy="4367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CA075C8-9F26-CF1F-642B-73A411D476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64800" y="6192742"/>
            <a:ext cx="1727200" cy="6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4752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954CC79-5061-6C84-C29A-6C68ADE211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F3D48C1-2114-F994-551D-41D2A85B5F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88320" y="6275394"/>
            <a:ext cx="1503680" cy="55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2656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B0625AA-7802-733C-EA53-A246DA75C6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66470CA-73F3-A397-8893-CD732CCC79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4800" y="6192742"/>
            <a:ext cx="1727200" cy="6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0717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1E16543-BAAA-B754-3A4C-02535D7AB3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C4FCA67-B51A-8759-F659-639DB4D198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4800" y="6192742"/>
            <a:ext cx="1727200" cy="6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9464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B08A23B-71FB-BFBE-8143-9C6F69C95B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656580-0B5F-645B-0154-CB165C7A1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40720" y="6331748"/>
            <a:ext cx="1351280" cy="49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3990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8387</Words>
  <Application>Microsoft Office PowerPoint</Application>
  <PresentationFormat>Widescreen</PresentationFormat>
  <Paragraphs>526</Paragraphs>
  <Slides>32</Slides>
  <Notes>31</Notes>
  <HiddenSlides>4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Group Task – 10 minutes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future?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67</cp:revision>
  <dcterms:created xsi:type="dcterms:W3CDTF">2026-02-23T08:32:14Z</dcterms:created>
  <dcterms:modified xsi:type="dcterms:W3CDTF">2026-02-25T09:08:12Z</dcterms:modified>
</cp:coreProperties>
</file>