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2/2/2018</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35414-0447-466D-8972-947861BF9CC0}"/>
              </a:ext>
            </a:extLst>
          </p:cNvPr>
          <p:cNvSpPr>
            <a:spLocks noGrp="1"/>
          </p:cNvSpPr>
          <p:nvPr>
            <p:ph type="title"/>
          </p:nvPr>
        </p:nvSpPr>
        <p:spPr>
          <a:xfrm>
            <a:off x="684212" y="591193"/>
            <a:ext cx="8534400" cy="1507067"/>
          </a:xfrm>
        </p:spPr>
        <p:txBody>
          <a:bodyPr/>
          <a:lstStyle/>
          <a:p>
            <a:r>
              <a:rPr lang="en-GB" dirty="0"/>
              <a:t>Xenophon and </a:t>
            </a:r>
            <a:r>
              <a:rPr lang="en-GB" dirty="0" err="1"/>
              <a:t>thucydides</a:t>
            </a:r>
            <a:endParaRPr lang="en-GB" dirty="0"/>
          </a:p>
        </p:txBody>
      </p:sp>
      <p:sp>
        <p:nvSpPr>
          <p:cNvPr id="3" name="Content Placeholder 2">
            <a:extLst>
              <a:ext uri="{FF2B5EF4-FFF2-40B4-BE49-F238E27FC236}">
                <a16:creationId xmlns:a16="http://schemas.microsoft.com/office/drawing/2014/main" id="{AB0254D8-9C8E-4FA2-9330-BE2D917113C0}"/>
              </a:ext>
            </a:extLst>
          </p:cNvPr>
          <p:cNvSpPr>
            <a:spLocks noGrp="1"/>
          </p:cNvSpPr>
          <p:nvPr>
            <p:ph idx="1"/>
          </p:nvPr>
        </p:nvSpPr>
        <p:spPr>
          <a:xfrm>
            <a:off x="591446" y="1851991"/>
            <a:ext cx="10354849" cy="3615267"/>
          </a:xfrm>
        </p:spPr>
        <p:txBody>
          <a:bodyPr anchor="t">
            <a:normAutofit lnSpcReduction="10000"/>
          </a:bodyPr>
          <a:lstStyle/>
          <a:p>
            <a:r>
              <a:rPr lang="en-GB" dirty="0">
                <a:solidFill>
                  <a:schemeClr val="accent1">
                    <a:lumMod val="50000"/>
                  </a:schemeClr>
                </a:solidFill>
              </a:rPr>
              <a:t>Thucydides, whilst covering the basics of key battles, tends to gloss over key details of battles and military engagements.</a:t>
            </a:r>
          </a:p>
          <a:p>
            <a:r>
              <a:rPr lang="en-GB" dirty="0">
                <a:solidFill>
                  <a:schemeClr val="accent1">
                    <a:lumMod val="50000"/>
                  </a:schemeClr>
                </a:solidFill>
              </a:rPr>
              <a:t>‘For a time Sparta prided herself on being a land power with an unrivalled army and Athens on being a sea power with the greatest navy in existence’ (Thucydides. Book 4. 12)</a:t>
            </a:r>
          </a:p>
          <a:p>
            <a:r>
              <a:rPr lang="en-GB" dirty="0">
                <a:solidFill>
                  <a:schemeClr val="accent1">
                    <a:lumMod val="50000"/>
                  </a:schemeClr>
                </a:solidFill>
              </a:rPr>
              <a:t>‘Seeing this, the Athenians sailed in to attack by both entrances the main body of the enemy’s fleet was already at sea and in line, and the Athenians fell on it and put it too flight’ (Thucydides. 4.14)</a:t>
            </a:r>
          </a:p>
          <a:p>
            <a:r>
              <a:rPr lang="en-GB" dirty="0">
                <a:solidFill>
                  <a:schemeClr val="accent1">
                    <a:lumMod val="50000"/>
                  </a:schemeClr>
                </a:solidFill>
              </a:rPr>
              <a:t>Unlike Thucydides, who was a </a:t>
            </a:r>
            <a:r>
              <a:rPr lang="en-GB" dirty="0" err="1">
                <a:solidFill>
                  <a:schemeClr val="accent1">
                    <a:lumMod val="50000"/>
                  </a:schemeClr>
                </a:solidFill>
              </a:rPr>
              <a:t>strategos</a:t>
            </a:r>
            <a:r>
              <a:rPr lang="en-GB" dirty="0">
                <a:solidFill>
                  <a:schemeClr val="accent1">
                    <a:lumMod val="50000"/>
                  </a:schemeClr>
                </a:solidFill>
              </a:rPr>
              <a:t>, Xenophon was actually involved in warfare and thus goes into more detail on the tactics used. (Xenophon. III, 2,3)</a:t>
            </a:r>
          </a:p>
          <a:p>
            <a:endParaRPr lang="en-GB" dirty="0">
              <a:solidFill>
                <a:schemeClr val="accent1">
                  <a:lumMod val="50000"/>
                </a:schemeClr>
              </a:solidFill>
            </a:endParaRPr>
          </a:p>
          <a:p>
            <a:endParaRPr lang="en-GB" dirty="0">
              <a:solidFill>
                <a:schemeClr val="accent1">
                  <a:lumMod val="50000"/>
                </a:schemeClr>
              </a:solidFill>
            </a:endParaRPr>
          </a:p>
        </p:txBody>
      </p:sp>
    </p:spTree>
    <p:extLst>
      <p:ext uri="{BB962C8B-B14F-4D97-AF65-F5344CB8AC3E}">
        <p14:creationId xmlns:p14="http://schemas.microsoft.com/office/powerpoint/2010/main" val="2333796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49320-45E0-476A-BC47-35AECB0934D2}"/>
              </a:ext>
            </a:extLst>
          </p:cNvPr>
          <p:cNvSpPr>
            <a:spLocks noGrp="1"/>
          </p:cNvSpPr>
          <p:nvPr>
            <p:ph type="title"/>
          </p:nvPr>
        </p:nvSpPr>
        <p:spPr>
          <a:xfrm>
            <a:off x="684212" y="239642"/>
            <a:ext cx="8534400" cy="1507067"/>
          </a:xfrm>
        </p:spPr>
        <p:txBody>
          <a:bodyPr/>
          <a:lstStyle/>
          <a:p>
            <a:r>
              <a:rPr lang="en-GB" dirty="0"/>
              <a:t>Herodotus and </a:t>
            </a:r>
            <a:r>
              <a:rPr lang="en-GB" dirty="0" err="1"/>
              <a:t>Diodorus</a:t>
            </a:r>
            <a:endParaRPr lang="en-GB" dirty="0"/>
          </a:p>
        </p:txBody>
      </p:sp>
      <p:sp>
        <p:nvSpPr>
          <p:cNvPr id="3" name="Content Placeholder 2">
            <a:extLst>
              <a:ext uri="{FF2B5EF4-FFF2-40B4-BE49-F238E27FC236}">
                <a16:creationId xmlns:a16="http://schemas.microsoft.com/office/drawing/2014/main" id="{5FEE4D57-1DD7-43CF-80D3-AE3AD55BC2F9}"/>
              </a:ext>
            </a:extLst>
          </p:cNvPr>
          <p:cNvSpPr>
            <a:spLocks noGrp="1"/>
          </p:cNvSpPr>
          <p:nvPr>
            <p:ph idx="1"/>
          </p:nvPr>
        </p:nvSpPr>
        <p:spPr>
          <a:xfrm>
            <a:off x="684212" y="2236304"/>
            <a:ext cx="8534400" cy="3615267"/>
          </a:xfrm>
        </p:spPr>
        <p:txBody>
          <a:bodyPr anchor="t"/>
          <a:lstStyle/>
          <a:p>
            <a:r>
              <a:rPr lang="en-GB" dirty="0">
                <a:solidFill>
                  <a:schemeClr val="accent1">
                    <a:lumMod val="50000"/>
                  </a:schemeClr>
                </a:solidFill>
              </a:rPr>
              <a:t>Herodotus gives facts, but we have no way to prove or disprove them, (Herodotus. 7.202)</a:t>
            </a:r>
          </a:p>
          <a:p>
            <a:r>
              <a:rPr lang="en-GB" dirty="0">
                <a:solidFill>
                  <a:schemeClr val="accent1">
                    <a:lumMod val="50000"/>
                  </a:schemeClr>
                </a:solidFill>
              </a:rPr>
              <a:t>‘Once their attempt on the pass had proved a complete failure and they had not gained a single foothold in in, whether they sent in regiment after regiment or whatever tactics they used for their attack, the Persians withdrew’ (Herodotus. 7. 211)</a:t>
            </a:r>
          </a:p>
          <a:p>
            <a:r>
              <a:rPr lang="en-GB" dirty="0" err="1">
                <a:solidFill>
                  <a:schemeClr val="accent1">
                    <a:lumMod val="50000"/>
                  </a:schemeClr>
                </a:solidFill>
              </a:rPr>
              <a:t>Diodurus</a:t>
            </a:r>
            <a:r>
              <a:rPr lang="en-GB" dirty="0">
                <a:solidFill>
                  <a:schemeClr val="accent1">
                    <a:lumMod val="50000"/>
                  </a:schemeClr>
                </a:solidFill>
              </a:rPr>
              <a:t> Siculus is attempting to write a comprehensive history that covers all areas, but his only real source is Herodotus and Herodotus may not be entirely factual</a:t>
            </a:r>
          </a:p>
          <a:p>
            <a:endParaRPr lang="en-GB" dirty="0"/>
          </a:p>
        </p:txBody>
      </p:sp>
    </p:spTree>
    <p:extLst>
      <p:ext uri="{BB962C8B-B14F-4D97-AF65-F5344CB8AC3E}">
        <p14:creationId xmlns:p14="http://schemas.microsoft.com/office/powerpoint/2010/main" val="3836937501"/>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docProps/app.xml><?xml version="1.0" encoding="utf-8"?>
<Properties xmlns="http://schemas.openxmlformats.org/officeDocument/2006/extended-properties" xmlns:vt="http://schemas.openxmlformats.org/officeDocument/2006/docPropsVTypes">
  <Template>Slice</Template>
  <TotalTime>23</TotalTime>
  <Words>241</Words>
  <Application>Microsoft Office PowerPoint</Application>
  <PresentationFormat>Widescreen</PresentationFormat>
  <Paragraphs>9</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Century Gothic</vt:lpstr>
      <vt:lpstr>Wingdings 3</vt:lpstr>
      <vt:lpstr>Slice</vt:lpstr>
      <vt:lpstr>Xenophon and thucydides</vt:lpstr>
      <vt:lpstr>Herodotus and Diodorus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Xenophon and thucydides</dc:title>
  <dc:creator>Liam Raybould</dc:creator>
  <cp:lastModifiedBy>Liam Raybould</cp:lastModifiedBy>
  <cp:revision>3</cp:revision>
  <dcterms:created xsi:type="dcterms:W3CDTF">2018-02-02T09:48:48Z</dcterms:created>
  <dcterms:modified xsi:type="dcterms:W3CDTF">2018-02-02T10:12:40Z</dcterms:modified>
</cp:coreProperties>
</file>