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1"/>
  </p:notesMasterIdLst>
  <p:sldIdLst>
    <p:sldId id="256" r:id="rId5"/>
    <p:sldId id="347" r:id="rId6"/>
    <p:sldId id="372" r:id="rId7"/>
    <p:sldId id="389" r:id="rId8"/>
    <p:sldId id="368" r:id="rId9"/>
    <p:sldId id="351" r:id="rId10"/>
    <p:sldId id="384" r:id="rId11"/>
    <p:sldId id="390" r:id="rId12"/>
    <p:sldId id="362" r:id="rId13"/>
    <p:sldId id="363" r:id="rId14"/>
    <p:sldId id="330" r:id="rId15"/>
    <p:sldId id="391" r:id="rId16"/>
    <p:sldId id="355" r:id="rId17"/>
    <p:sldId id="386" r:id="rId18"/>
    <p:sldId id="392" r:id="rId19"/>
    <p:sldId id="393" r:id="rId20"/>
    <p:sldId id="394" r:id="rId21"/>
    <p:sldId id="395" r:id="rId22"/>
    <p:sldId id="357" r:id="rId23"/>
    <p:sldId id="343" r:id="rId24"/>
    <p:sldId id="326" r:id="rId25"/>
    <p:sldId id="371" r:id="rId26"/>
    <p:sldId id="358" r:id="rId27"/>
    <p:sldId id="364" r:id="rId28"/>
    <p:sldId id="383" r:id="rId29"/>
    <p:sldId id="290" r:id="rId3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2880" userDrawn="1">
          <p15:clr>
            <a:srgbClr val="A4A3A4"/>
          </p15:clr>
        </p15:guide>
        <p15:guide id="2" pos="2160"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607E8C"/>
    <a:srgbClr val="F0F0F0"/>
    <a:srgbClr val="F9F9F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00" autoAdjust="0"/>
    <p:restoredTop sz="96395" autoAdjust="0"/>
  </p:normalViewPr>
  <p:slideViewPr>
    <p:cSldViewPr snapToGrid="0" showGuides="1">
      <p:cViewPr varScale="1">
        <p:scale>
          <a:sx n="83" d="100"/>
          <a:sy n="83" d="100"/>
        </p:scale>
        <p:origin x="45" y="558"/>
      </p:cViewPr>
      <p:guideLst>
        <p:guide orient="horz" pos="2160"/>
        <p:guide pos="3840"/>
      </p:guideLst>
    </p:cSldViewPr>
  </p:slideViewPr>
  <p:outlineViewPr>
    <p:cViewPr>
      <p:scale>
        <a:sx n="33" d="100"/>
        <a:sy n="33" d="100"/>
      </p:scale>
      <p:origin x="0" y="0"/>
    </p:cViewPr>
  </p:outlineViewPr>
  <p:notesTextViewPr>
    <p:cViewPr>
      <p:scale>
        <a:sx n="1" d="1"/>
        <a:sy n="1" d="1"/>
      </p:scale>
      <p:origin x="0" y="0"/>
    </p:cViewPr>
  </p:notesTextViewPr>
  <p:notesViewPr>
    <p:cSldViewPr snapToGrid="0" showGuides="1">
      <p:cViewPr varScale="1">
        <p:scale>
          <a:sx n="85" d="100"/>
          <a:sy n="85" d="100"/>
        </p:scale>
        <p:origin x="2952" y="84"/>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tableStyles" Target="tableStyles.xml"/><Relationship Id="rId8" Type="http://schemas.openxmlformats.org/officeDocument/2006/relationships/slide" Target="slides/slide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CC4392C-B303-40FD-BC68-78C142F0970E}" type="datetimeFigureOut">
              <a:rPr lang="en-GB" smtClean="0"/>
              <a:t>17/10/2023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C1845D0-53D4-4312-8F17-71CDCA72431A}" type="slidenum">
              <a:rPr lang="en-GB" smtClean="0"/>
              <a:t>‹#›</a:t>
            </a:fld>
            <a:endParaRPr lang="en-GB"/>
          </a:p>
        </p:txBody>
      </p:sp>
    </p:spTree>
    <p:extLst>
      <p:ext uri="{BB962C8B-B14F-4D97-AF65-F5344CB8AC3E}">
        <p14:creationId xmlns:p14="http://schemas.microsoft.com/office/powerpoint/2010/main" val="29756548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Master" Target="../slideMasters/slideMaster1.xml"/><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image" Target="../media/image1.png"/></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p:bg>
      <p:bgPr>
        <a:solidFill>
          <a:srgbClr val="F9F9F9"/>
        </a:solidFill>
        <a:effectLst/>
      </p:bgPr>
    </p:bg>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0" y="0"/>
            <a:ext cx="6102350" cy="6858000"/>
          </a:xfrm>
          <a:ln>
            <a:noFill/>
          </a:ln>
        </p:spPr>
        <p:txBody>
          <a:bodyPr/>
          <a:lstStyle/>
          <a:p>
            <a:r>
              <a:rPr lang="en-US"/>
              <a:t>Click icon to add picture</a:t>
            </a:r>
            <a:endParaRPr lang="en-GB" dirty="0"/>
          </a:p>
        </p:txBody>
      </p:sp>
      <p:sp>
        <p:nvSpPr>
          <p:cNvPr id="7" name="Rectangle 6"/>
          <p:cNvSpPr/>
          <p:nvPr userDrawn="1"/>
        </p:nvSpPr>
        <p:spPr>
          <a:xfrm>
            <a:off x="6096000" y="0"/>
            <a:ext cx="6089780" cy="685722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p:nvPr>
        </p:nvSpPr>
        <p:spPr>
          <a:xfrm>
            <a:off x="6378926" y="4698064"/>
            <a:ext cx="5435249" cy="1046857"/>
          </a:xfrm>
        </p:spPr>
        <p:txBody>
          <a:bodyPr/>
          <a:lstStyle>
            <a:lvl1pPr marL="0" indent="0" algn="l">
              <a:buNone/>
              <a:defRPr sz="24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dirty="0"/>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430281" y="777"/>
            <a:ext cx="1372730" cy="1062138"/>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424763" y="447656"/>
            <a:ext cx="1419921" cy="542381"/>
          </a:xfrm>
          <a:prstGeom prst="rect">
            <a:avLst/>
          </a:prstGeom>
        </p:spPr>
      </p:pic>
      <p:pic>
        <p:nvPicPr>
          <p:cNvPr id="12" name="Picture 11"/>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10217020" y="6460717"/>
            <a:ext cx="1597155" cy="225552"/>
          </a:xfrm>
          <a:prstGeom prst="rect">
            <a:avLst/>
          </a:prstGeom>
        </p:spPr>
      </p:pic>
      <p:pic>
        <p:nvPicPr>
          <p:cNvPr id="14" name="Picture 13"/>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8400348" y="6472466"/>
            <a:ext cx="1493523" cy="234696"/>
          </a:xfrm>
          <a:prstGeom prst="rect">
            <a:avLst/>
          </a:prstGeom>
        </p:spPr>
      </p:pic>
      <p:pic>
        <p:nvPicPr>
          <p:cNvPr id="15" name="Picture 14"/>
          <p:cNvPicPr>
            <a:picLocks noChangeAspect="1"/>
          </p:cNvPicPr>
          <p:nvPr userDrawn="1"/>
        </p:nvPicPr>
        <p:blipFill>
          <a:blip r:embed="rId6" cstate="print">
            <a:extLst>
              <a:ext uri="{28A0092B-C50C-407E-A947-70E740481C1C}">
                <a14:useLocalDpi xmlns:a14="http://schemas.microsoft.com/office/drawing/2010/main" val="0"/>
              </a:ext>
            </a:extLst>
          </a:blip>
          <a:stretch>
            <a:fillRect/>
          </a:stretch>
        </p:blipFill>
        <p:spPr>
          <a:xfrm>
            <a:off x="6246997" y="6411949"/>
            <a:ext cx="1859284" cy="323089"/>
          </a:xfrm>
          <a:prstGeom prst="rect">
            <a:avLst/>
          </a:prstGeom>
        </p:spPr>
      </p:pic>
      <p:cxnSp>
        <p:nvCxnSpPr>
          <p:cNvPr id="18" name="Straight Connector 17"/>
          <p:cNvCxnSpPr/>
          <p:nvPr userDrawn="1"/>
        </p:nvCxnSpPr>
        <p:spPr>
          <a:xfrm>
            <a:off x="6367977"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dirty="0"/>
          </a:p>
        </p:txBody>
      </p:sp>
      <p:sp>
        <p:nvSpPr>
          <p:cNvPr id="4" name="Title 3"/>
          <p:cNvSpPr>
            <a:spLocks noGrp="1"/>
          </p:cNvSpPr>
          <p:nvPr>
            <p:ph type="title"/>
          </p:nvPr>
        </p:nvSpPr>
        <p:spPr>
          <a:xfrm>
            <a:off x="6367977" y="2286001"/>
            <a:ext cx="5446198" cy="2225400"/>
          </a:xfrm>
        </p:spPr>
        <p:txBody>
          <a:bodyPr/>
          <a:lstStyle/>
          <a:p>
            <a:r>
              <a:rPr lang="en-US"/>
              <a:t>Click to edit Master title style</a:t>
            </a:r>
            <a:endParaRPr lang="en-GB" dirty="0"/>
          </a:p>
        </p:txBody>
      </p:sp>
    </p:spTree>
    <p:extLst>
      <p:ext uri="{BB962C8B-B14F-4D97-AF65-F5344CB8AC3E}">
        <p14:creationId xmlns:p14="http://schemas.microsoft.com/office/powerpoint/2010/main" val="16996958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Quote">
    <p:bg>
      <p:bgPr>
        <a:solidFill>
          <a:srgbClr val="F9F9F9"/>
        </a:solidFill>
        <a:effectLst/>
      </p:bgPr>
    </p:bg>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4315626" y="0"/>
            <a:ext cx="7876374" cy="6858000"/>
          </a:xfrm>
          <a:ln>
            <a:noFill/>
          </a:ln>
        </p:spPr>
        <p:txBody>
          <a:bodyPr/>
          <a:lstStyle/>
          <a:p>
            <a:r>
              <a:rPr lang="en-US"/>
              <a:t>Click icon to add picture</a:t>
            </a:r>
            <a:endParaRPr lang="en-GB" dirty="0"/>
          </a:p>
        </p:txBody>
      </p:sp>
      <p:sp>
        <p:nvSpPr>
          <p:cNvPr id="7" name="Rectangle 6"/>
          <p:cNvSpPr/>
          <p:nvPr userDrawn="1"/>
        </p:nvSpPr>
        <p:spPr>
          <a:xfrm>
            <a:off x="0" y="0"/>
            <a:ext cx="4315626" cy="685722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p:nvPr>
        </p:nvSpPr>
        <p:spPr>
          <a:xfrm>
            <a:off x="286221" y="1263533"/>
            <a:ext cx="3670481" cy="3641841"/>
          </a:xfrm>
        </p:spPr>
        <p:txBody>
          <a:bodyPr>
            <a:normAutofit/>
          </a:bodyPr>
          <a:lstStyle>
            <a:lvl1pPr marL="0" indent="0" algn="l">
              <a:buNone/>
              <a:defRPr sz="4000" i="1"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dirty="0"/>
          </a:p>
        </p:txBody>
      </p:sp>
      <p:pic>
        <p:nvPicPr>
          <p:cNvPr id="4" name="Picture 3"/>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267645" y="218254"/>
            <a:ext cx="1023113" cy="1023113"/>
          </a:xfrm>
          <a:prstGeom prst="rect">
            <a:avLst/>
          </a:prstGeom>
        </p:spPr>
      </p:pic>
    </p:spTree>
    <p:extLst>
      <p:ext uri="{BB962C8B-B14F-4D97-AF65-F5344CB8AC3E}">
        <p14:creationId xmlns:p14="http://schemas.microsoft.com/office/powerpoint/2010/main" val="36840608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ontents slid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dirty="0"/>
          </a:p>
        </p:txBody>
      </p:sp>
      <p:sp>
        <p:nvSpPr>
          <p:cNvPr id="11" name="Text Placeholder 3"/>
          <p:cNvSpPr>
            <a:spLocks noGrp="1"/>
          </p:cNvSpPr>
          <p:nvPr>
            <p:ph type="body" sz="half" idx="2"/>
          </p:nvPr>
        </p:nvSpPr>
        <p:spPr>
          <a:xfrm>
            <a:off x="1580973" y="2007978"/>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2" name="Text Placeholder 31"/>
          <p:cNvSpPr>
            <a:spLocks noGrp="1"/>
          </p:cNvSpPr>
          <p:nvPr>
            <p:ph type="body" sz="quarter" idx="20" hasCustomPrompt="1"/>
          </p:nvPr>
        </p:nvSpPr>
        <p:spPr>
          <a:xfrm>
            <a:off x="698242" y="1999505"/>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27" name="Text Placeholder 3"/>
          <p:cNvSpPr>
            <a:spLocks noGrp="1"/>
          </p:cNvSpPr>
          <p:nvPr>
            <p:ph type="body" sz="half" idx="21"/>
          </p:nvPr>
        </p:nvSpPr>
        <p:spPr>
          <a:xfrm>
            <a:off x="1580973" y="2958614"/>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28" name="Text Placeholder 31"/>
          <p:cNvSpPr>
            <a:spLocks noGrp="1"/>
          </p:cNvSpPr>
          <p:nvPr>
            <p:ph type="body" sz="quarter" idx="22" hasCustomPrompt="1"/>
          </p:nvPr>
        </p:nvSpPr>
        <p:spPr>
          <a:xfrm>
            <a:off x="698242" y="2950141"/>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1" name="Text Placeholder 3"/>
          <p:cNvSpPr>
            <a:spLocks noGrp="1"/>
          </p:cNvSpPr>
          <p:nvPr>
            <p:ph type="body" sz="half" idx="23"/>
          </p:nvPr>
        </p:nvSpPr>
        <p:spPr>
          <a:xfrm>
            <a:off x="1580973" y="3896216"/>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3" name="Text Placeholder 31"/>
          <p:cNvSpPr>
            <a:spLocks noGrp="1"/>
          </p:cNvSpPr>
          <p:nvPr>
            <p:ph type="body" sz="quarter" idx="24" hasCustomPrompt="1"/>
          </p:nvPr>
        </p:nvSpPr>
        <p:spPr>
          <a:xfrm>
            <a:off x="698242" y="3887743"/>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4" name="Text Placeholder 3"/>
          <p:cNvSpPr>
            <a:spLocks noGrp="1"/>
          </p:cNvSpPr>
          <p:nvPr>
            <p:ph type="body" sz="half" idx="25"/>
          </p:nvPr>
        </p:nvSpPr>
        <p:spPr>
          <a:xfrm>
            <a:off x="1580973" y="4846852"/>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5" name="Text Placeholder 31"/>
          <p:cNvSpPr>
            <a:spLocks noGrp="1"/>
          </p:cNvSpPr>
          <p:nvPr>
            <p:ph type="body" sz="quarter" idx="26" hasCustomPrompt="1"/>
          </p:nvPr>
        </p:nvSpPr>
        <p:spPr>
          <a:xfrm>
            <a:off x="698242" y="4838379"/>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6" name="Text Placeholder 3"/>
          <p:cNvSpPr>
            <a:spLocks noGrp="1"/>
          </p:cNvSpPr>
          <p:nvPr>
            <p:ph type="body" sz="half" idx="27"/>
          </p:nvPr>
        </p:nvSpPr>
        <p:spPr>
          <a:xfrm>
            <a:off x="7263061" y="1999588"/>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7" name="Text Placeholder 31"/>
          <p:cNvSpPr>
            <a:spLocks noGrp="1"/>
          </p:cNvSpPr>
          <p:nvPr>
            <p:ph type="body" sz="quarter" idx="28" hasCustomPrompt="1"/>
          </p:nvPr>
        </p:nvSpPr>
        <p:spPr>
          <a:xfrm>
            <a:off x="6380330" y="1991115"/>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8" name="Text Placeholder 3"/>
          <p:cNvSpPr>
            <a:spLocks noGrp="1"/>
          </p:cNvSpPr>
          <p:nvPr>
            <p:ph type="body" sz="half" idx="29"/>
          </p:nvPr>
        </p:nvSpPr>
        <p:spPr>
          <a:xfrm>
            <a:off x="7263061" y="2950224"/>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9" name="Text Placeholder 31"/>
          <p:cNvSpPr>
            <a:spLocks noGrp="1"/>
          </p:cNvSpPr>
          <p:nvPr>
            <p:ph type="body" sz="quarter" idx="30" hasCustomPrompt="1"/>
          </p:nvPr>
        </p:nvSpPr>
        <p:spPr>
          <a:xfrm>
            <a:off x="6380330" y="2941751"/>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40" name="Text Placeholder 3"/>
          <p:cNvSpPr>
            <a:spLocks noGrp="1"/>
          </p:cNvSpPr>
          <p:nvPr>
            <p:ph type="body" sz="half" idx="31"/>
          </p:nvPr>
        </p:nvSpPr>
        <p:spPr>
          <a:xfrm>
            <a:off x="7263061" y="3887826"/>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1" name="Text Placeholder 31"/>
          <p:cNvSpPr>
            <a:spLocks noGrp="1"/>
          </p:cNvSpPr>
          <p:nvPr>
            <p:ph type="body" sz="quarter" idx="32" hasCustomPrompt="1"/>
          </p:nvPr>
        </p:nvSpPr>
        <p:spPr>
          <a:xfrm>
            <a:off x="6380330" y="3879353"/>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42" name="Text Placeholder 3"/>
          <p:cNvSpPr>
            <a:spLocks noGrp="1"/>
          </p:cNvSpPr>
          <p:nvPr>
            <p:ph type="body" sz="half" idx="33"/>
          </p:nvPr>
        </p:nvSpPr>
        <p:spPr>
          <a:xfrm>
            <a:off x="7263061" y="4838462"/>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3" name="Text Placeholder 31"/>
          <p:cNvSpPr>
            <a:spLocks noGrp="1"/>
          </p:cNvSpPr>
          <p:nvPr>
            <p:ph type="body" sz="quarter" idx="34" hasCustomPrompt="1"/>
          </p:nvPr>
        </p:nvSpPr>
        <p:spPr>
          <a:xfrm>
            <a:off x="6380330" y="4829989"/>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Tree>
    <p:extLst>
      <p:ext uri="{BB962C8B-B14F-4D97-AF65-F5344CB8AC3E}">
        <p14:creationId xmlns:p14="http://schemas.microsoft.com/office/powerpoint/2010/main" val="2092477284"/>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ext and picture">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718457" y="1600201"/>
            <a:ext cx="5233081" cy="456565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9" name="Title 1"/>
          <p:cNvSpPr>
            <a:spLocks noGrp="1"/>
          </p:cNvSpPr>
          <p:nvPr>
            <p:ph type="title"/>
          </p:nvPr>
        </p:nvSpPr>
        <p:spPr>
          <a:xfrm>
            <a:off x="718456" y="262866"/>
            <a:ext cx="10795518" cy="1003916"/>
          </a:xfrm>
        </p:spPr>
        <p:txBody>
          <a:bodyPr/>
          <a:lstStyle>
            <a:lvl1pPr>
              <a:defRPr/>
            </a:lvl1pPr>
          </a:lstStyle>
          <a:p>
            <a:r>
              <a:rPr lang="en-US"/>
              <a:t>Click to edit Master title style</a:t>
            </a:r>
            <a:endParaRPr lang="en-GB" dirty="0"/>
          </a:p>
        </p:txBody>
      </p:sp>
      <p:sp>
        <p:nvSpPr>
          <p:cNvPr id="8" name="Picture Placeholder 7"/>
          <p:cNvSpPr>
            <a:spLocks noGrp="1"/>
          </p:cNvSpPr>
          <p:nvPr>
            <p:ph type="pic" sz="quarter" idx="13"/>
          </p:nvPr>
        </p:nvSpPr>
        <p:spPr>
          <a:xfrm>
            <a:off x="6254749" y="1600201"/>
            <a:ext cx="5239011" cy="4565650"/>
          </a:xfrm>
        </p:spPr>
        <p:txBody>
          <a:bodyPr/>
          <a:lstStyle/>
          <a:p>
            <a:r>
              <a:rPr lang="en-US"/>
              <a:t>Click icon to add picture</a:t>
            </a:r>
            <a:endParaRPr lang="en-GB"/>
          </a:p>
        </p:txBody>
      </p:sp>
    </p:spTree>
    <p:extLst>
      <p:ext uri="{BB962C8B-B14F-4D97-AF65-F5344CB8AC3E}">
        <p14:creationId xmlns:p14="http://schemas.microsoft.com/office/powerpoint/2010/main" val="3894415064"/>
      </p:ext>
    </p:extLst>
  </p:cSld>
  <p:clrMapOvr>
    <a:masterClrMapping/>
  </p:clrMapOvr>
  <p:extLst>
    <p:ext uri="{DCECCB84-F9BA-43D5-87BE-67443E8EF086}">
      <p15:sldGuideLst xmlns:p15="http://schemas.microsoft.com/office/powerpoint/2012/main">
        <p15:guide id="1" orient="horz" pos="2160" userDrawn="1">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ext and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4" name="Text Placeholder 3"/>
          <p:cNvSpPr>
            <a:spLocks noGrp="1"/>
          </p:cNvSpPr>
          <p:nvPr>
            <p:ph type="body" sz="quarter" idx="10"/>
          </p:nvPr>
        </p:nvSpPr>
        <p:spPr>
          <a:xfrm>
            <a:off x="698500" y="1592263"/>
            <a:ext cx="5253038" cy="457358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Text Placeholder 5"/>
          <p:cNvSpPr>
            <a:spLocks noGrp="1"/>
          </p:cNvSpPr>
          <p:nvPr>
            <p:ph type="body" sz="quarter" idx="11"/>
          </p:nvPr>
        </p:nvSpPr>
        <p:spPr>
          <a:xfrm>
            <a:off x="6254750" y="1592263"/>
            <a:ext cx="5238750" cy="457358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4682154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698242" y="1592263"/>
            <a:ext cx="5253297" cy="49472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98243" y="2105367"/>
            <a:ext cx="5253296" cy="406048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5" name="Text Placeholder 4"/>
          <p:cNvSpPr>
            <a:spLocks noGrp="1"/>
          </p:cNvSpPr>
          <p:nvPr>
            <p:ph type="body" sz="quarter" idx="3"/>
          </p:nvPr>
        </p:nvSpPr>
        <p:spPr>
          <a:xfrm>
            <a:off x="6254750" y="1592262"/>
            <a:ext cx="5275260" cy="513104"/>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54750" y="2105366"/>
            <a:ext cx="5275262" cy="406048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11" name="Title 1"/>
          <p:cNvSpPr>
            <a:spLocks noGrp="1"/>
          </p:cNvSpPr>
          <p:nvPr>
            <p:ph type="title"/>
          </p:nvPr>
        </p:nvSpPr>
        <p:spPr>
          <a:xfrm>
            <a:off x="698242" y="265291"/>
            <a:ext cx="10795518" cy="1003916"/>
          </a:xfrm>
        </p:spPr>
        <p:txBody>
          <a:bodyPr/>
          <a:lstStyle>
            <a:lvl1pPr>
              <a:defRPr/>
            </a:lvl1pPr>
          </a:lstStyle>
          <a:p>
            <a:r>
              <a:rPr lang="en-US"/>
              <a:t>Click to edit Master title style</a:t>
            </a:r>
            <a:endParaRPr lang="en-GB" dirty="0"/>
          </a:p>
        </p:txBody>
      </p:sp>
    </p:spTree>
    <p:extLst>
      <p:ext uri="{BB962C8B-B14F-4D97-AF65-F5344CB8AC3E}">
        <p14:creationId xmlns:p14="http://schemas.microsoft.com/office/powerpoint/2010/main" val="27511202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dirty="0"/>
          </a:p>
        </p:txBody>
      </p:sp>
      <p:sp>
        <p:nvSpPr>
          <p:cNvPr id="7" name="Content Placeholder 6"/>
          <p:cNvSpPr>
            <a:spLocks noGrp="1"/>
          </p:cNvSpPr>
          <p:nvPr>
            <p:ph sz="quarter" idx="10"/>
          </p:nvPr>
        </p:nvSpPr>
        <p:spPr>
          <a:xfrm>
            <a:off x="698242" y="1592263"/>
            <a:ext cx="10795518" cy="457404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2600574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and pictur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dirty="0"/>
          </a:p>
        </p:txBody>
      </p:sp>
      <p:sp>
        <p:nvSpPr>
          <p:cNvPr id="5" name="Picture Placeholder 4"/>
          <p:cNvSpPr>
            <a:spLocks noGrp="1"/>
          </p:cNvSpPr>
          <p:nvPr>
            <p:ph type="pic" sz="quarter" idx="10"/>
          </p:nvPr>
        </p:nvSpPr>
        <p:spPr>
          <a:xfrm>
            <a:off x="698242" y="1592263"/>
            <a:ext cx="10795518" cy="4574040"/>
          </a:xfrm>
        </p:spPr>
        <p:txBody>
          <a:bodyPr/>
          <a:lstStyle/>
          <a:p>
            <a:r>
              <a:rPr lang="en-US"/>
              <a:t>Click icon to add picture</a:t>
            </a:r>
            <a:endParaRPr lang="en-GB"/>
          </a:p>
        </p:txBody>
      </p:sp>
    </p:spTree>
    <p:extLst>
      <p:ext uri="{BB962C8B-B14F-4D97-AF65-F5344CB8AC3E}">
        <p14:creationId xmlns:p14="http://schemas.microsoft.com/office/powerpoint/2010/main" val="3144387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userDrawn="1"/>
        </p:nvSpPr>
        <p:spPr>
          <a:xfrm>
            <a:off x="0" y="1709738"/>
            <a:ext cx="12192000" cy="437991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1063688" y="1709738"/>
            <a:ext cx="10283761" cy="2852737"/>
          </a:xfrm>
        </p:spPr>
        <p:txBody>
          <a:bodyPr anchor="b"/>
          <a:lstStyle>
            <a:lvl1pPr>
              <a:defRPr sz="6000">
                <a:solidFill>
                  <a:schemeClr val="bg1"/>
                </a:solidFill>
              </a:defRPr>
            </a:lvl1pPr>
          </a:lstStyle>
          <a:p>
            <a:r>
              <a:rPr lang="en-US"/>
              <a:t>Click to edit Master title style</a:t>
            </a:r>
            <a:endParaRPr lang="en-GB" dirty="0"/>
          </a:p>
        </p:txBody>
      </p:sp>
      <p:sp>
        <p:nvSpPr>
          <p:cNvPr id="3" name="Text Placeholder 2"/>
          <p:cNvSpPr>
            <a:spLocks noGrp="1"/>
          </p:cNvSpPr>
          <p:nvPr>
            <p:ph type="body" idx="1"/>
          </p:nvPr>
        </p:nvSpPr>
        <p:spPr>
          <a:xfrm>
            <a:off x="1063688" y="4589463"/>
            <a:ext cx="10283761"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Tree>
    <p:extLst>
      <p:ext uri="{BB962C8B-B14F-4D97-AF65-F5344CB8AC3E}">
        <p14:creationId xmlns:p14="http://schemas.microsoft.com/office/powerpoint/2010/main" val="17072906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dirty="0"/>
          </a:p>
        </p:txBody>
      </p:sp>
    </p:spTree>
    <p:extLst>
      <p:ext uri="{BB962C8B-B14F-4D97-AF65-F5344CB8AC3E}">
        <p14:creationId xmlns:p14="http://schemas.microsoft.com/office/powerpoint/2010/main" val="21725538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03100569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userDrawn="1">
  <p:cSld name="Empty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25271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2.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9F9F9"/>
        </a:solidFill>
        <a:effectLst/>
      </p:bgPr>
    </p:bg>
    <p:spTree>
      <p:nvGrpSpPr>
        <p:cNvPr id="1" name=""/>
        <p:cNvGrpSpPr/>
        <p:nvPr/>
      </p:nvGrpSpPr>
      <p:grpSpPr>
        <a:xfrm>
          <a:off x="0" y="0"/>
          <a:ext cx="0" cy="0"/>
          <a:chOff x="0" y="0"/>
          <a:chExt cx="0" cy="0"/>
        </a:xfrm>
      </p:grpSpPr>
      <p:sp>
        <p:nvSpPr>
          <p:cNvPr id="15" name="Rectangle 14"/>
          <p:cNvSpPr/>
          <p:nvPr userDrawn="1"/>
        </p:nvSpPr>
        <p:spPr>
          <a:xfrm>
            <a:off x="0" y="713"/>
            <a:ext cx="12192000" cy="6867071"/>
          </a:xfrm>
          <a:prstGeom prst="rect">
            <a:avLst/>
          </a:prstGeom>
          <a:solidFill>
            <a:srgbClr val="F9F9F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Rectangle 25"/>
          <p:cNvSpPr/>
          <p:nvPr userDrawn="1"/>
        </p:nvSpPr>
        <p:spPr>
          <a:xfrm>
            <a:off x="0" y="713"/>
            <a:ext cx="12192000" cy="127615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p:cNvSpPr/>
          <p:nvPr userDrawn="1"/>
        </p:nvSpPr>
        <p:spPr>
          <a:xfrm>
            <a:off x="0" y="6311899"/>
            <a:ext cx="12192000" cy="555173"/>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Placeholder 1"/>
          <p:cNvSpPr>
            <a:spLocks noGrp="1"/>
          </p:cNvSpPr>
          <p:nvPr>
            <p:ph type="title"/>
          </p:nvPr>
        </p:nvSpPr>
        <p:spPr>
          <a:xfrm>
            <a:off x="698242" y="252284"/>
            <a:ext cx="10795518" cy="1003916"/>
          </a:xfrm>
          <a:prstGeom prst="rect">
            <a:avLst/>
          </a:prstGeom>
        </p:spPr>
        <p:txBody>
          <a:bodyPr vert="horz" lIns="91440" tIns="45720" rIns="91440" bIns="45720" rtlCol="0" anchor="b">
            <a:normAutofit/>
          </a:bodyPr>
          <a:lstStyle/>
          <a:p>
            <a:r>
              <a:rPr lang="en-US" dirty="0"/>
              <a:t>Click to edit Master title style</a:t>
            </a:r>
            <a:endParaRPr lang="en-GB" dirty="0"/>
          </a:p>
        </p:txBody>
      </p:sp>
      <p:sp>
        <p:nvSpPr>
          <p:cNvPr id="3" name="Text Placeholder 2"/>
          <p:cNvSpPr>
            <a:spLocks noGrp="1"/>
          </p:cNvSpPr>
          <p:nvPr>
            <p:ph type="body" idx="1"/>
          </p:nvPr>
        </p:nvSpPr>
        <p:spPr>
          <a:xfrm>
            <a:off x="698240" y="1592263"/>
            <a:ext cx="10795520" cy="4574040"/>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pic>
        <p:nvPicPr>
          <p:cNvPr id="10" name="Picture 9"/>
          <p:cNvPicPr>
            <a:picLocks noChangeAspect="1"/>
          </p:cNvPicPr>
          <p:nvPr userDrawn="1"/>
        </p:nvPicPr>
        <p:blipFill>
          <a:blip r:embed="rId14" cstate="print">
            <a:extLst>
              <a:ext uri="{28A0092B-C50C-407E-A947-70E740481C1C}">
                <a14:useLocalDpi xmlns:a14="http://schemas.microsoft.com/office/drawing/2010/main" val="0"/>
              </a:ext>
            </a:extLst>
          </a:blip>
          <a:stretch>
            <a:fillRect/>
          </a:stretch>
        </p:blipFill>
        <p:spPr>
          <a:xfrm>
            <a:off x="9896605" y="6468047"/>
            <a:ext cx="1597155" cy="225552"/>
          </a:xfrm>
          <a:prstGeom prst="rect">
            <a:avLst/>
          </a:prstGeom>
        </p:spPr>
      </p:pic>
      <p:pic>
        <p:nvPicPr>
          <p:cNvPr id="11" name="Picture 10"/>
          <p:cNvPicPr>
            <a:picLocks noChangeAspect="1"/>
          </p:cNvPicPr>
          <p:nvPr userDrawn="1"/>
        </p:nvPicPr>
        <p:blipFill>
          <a:blip r:embed="rId15" cstate="print">
            <a:extLst>
              <a:ext uri="{28A0092B-C50C-407E-A947-70E740481C1C}">
                <a14:useLocalDpi xmlns:a14="http://schemas.microsoft.com/office/drawing/2010/main" val="0"/>
              </a:ext>
            </a:extLst>
          </a:blip>
          <a:stretch>
            <a:fillRect/>
          </a:stretch>
        </p:blipFill>
        <p:spPr>
          <a:xfrm>
            <a:off x="5349239" y="6452997"/>
            <a:ext cx="1493523" cy="234696"/>
          </a:xfrm>
          <a:prstGeom prst="rect">
            <a:avLst/>
          </a:prstGeom>
        </p:spPr>
      </p:pic>
      <p:pic>
        <p:nvPicPr>
          <p:cNvPr id="12" name="Picture 11"/>
          <p:cNvPicPr>
            <a:picLocks noChangeAspect="1"/>
          </p:cNvPicPr>
          <p:nvPr userDrawn="1"/>
        </p:nvPicPr>
        <p:blipFill>
          <a:blip r:embed="rId16" cstate="print">
            <a:extLst>
              <a:ext uri="{28A0092B-C50C-407E-A947-70E740481C1C}">
                <a14:useLocalDpi xmlns:a14="http://schemas.microsoft.com/office/drawing/2010/main" val="0"/>
              </a:ext>
            </a:extLst>
          </a:blip>
          <a:stretch>
            <a:fillRect/>
          </a:stretch>
        </p:blipFill>
        <p:spPr>
          <a:xfrm>
            <a:off x="698242" y="6419278"/>
            <a:ext cx="1859284" cy="323089"/>
          </a:xfrm>
          <a:prstGeom prst="rect">
            <a:avLst/>
          </a:prstGeom>
        </p:spPr>
      </p:pic>
    </p:spTree>
    <p:extLst>
      <p:ext uri="{BB962C8B-B14F-4D97-AF65-F5344CB8AC3E}">
        <p14:creationId xmlns:p14="http://schemas.microsoft.com/office/powerpoint/2010/main" val="80297582"/>
      </p:ext>
    </p:extLst>
  </p:cSld>
  <p:clrMap bg1="lt1" tx1="dk1" bg2="lt2" tx2="dk2" accent1="accent1" accent2="accent2" accent3="accent3" accent4="accent4" accent5="accent5" accent6="accent6" hlink="hlink" folHlink="folHlink"/>
  <p:sldLayoutIdLst>
    <p:sldLayoutId id="2147483649" r:id="rId1"/>
    <p:sldLayoutId id="2147483660" r:id="rId2"/>
    <p:sldLayoutId id="2147483658" r:id="rId3"/>
    <p:sldLayoutId id="2147483652" r:id="rId4"/>
    <p:sldLayoutId id="2147483661" r:id="rId5"/>
    <p:sldLayoutId id="2147483653" r:id="rId6"/>
    <p:sldLayoutId id="2147483650" r:id="rId7"/>
    <p:sldLayoutId id="2147483662" r:id="rId8"/>
    <p:sldLayoutId id="2147483651" r:id="rId9"/>
    <p:sldLayoutId id="2147483654" r:id="rId10"/>
    <p:sldLayoutId id="2147483655" r:id="rId11"/>
    <p:sldLayoutId id="2147483663" r:id="rId12"/>
  </p:sldLayoutIdLst>
  <p:txStyles>
    <p:titleStyle>
      <a:lvl1pPr algn="l" defTabSz="914400" rtl="0" eaLnBrk="1" latinLnBrk="0" hangingPunct="1">
        <a:lnSpc>
          <a:spcPct val="90000"/>
        </a:lnSpc>
        <a:spcBef>
          <a:spcPct val="0"/>
        </a:spcBef>
        <a:buNone/>
        <a:defRPr sz="6000" kern="1200">
          <a:solidFill>
            <a:schemeClr val="bg1"/>
          </a:solidFill>
          <a:latin typeface="+mn-lt"/>
          <a:ea typeface="+mj-ea"/>
          <a:cs typeface="+mj-cs"/>
        </a:defRPr>
      </a:lvl1pPr>
    </p:titleStyle>
    <p:bodyStyle>
      <a:lvl1pPr marL="228600" indent="-228600" algn="l" defTabSz="914400" rtl="0" eaLnBrk="1" latinLnBrk="0" hangingPunct="1">
        <a:lnSpc>
          <a:spcPct val="90000"/>
        </a:lnSpc>
        <a:spcBef>
          <a:spcPts val="1000"/>
        </a:spcBef>
        <a:buFont typeface="Wingdings" panose="05000000000000000000" pitchFamily="2" charset="2"/>
        <a:buChar char="§"/>
        <a:defRPr sz="2800" kern="1200">
          <a:solidFill>
            <a:schemeClr val="tx1"/>
          </a:solidFill>
          <a:latin typeface="Calibri" panose="020F0502020204030204" pitchFamily="34" charset="0"/>
          <a:ea typeface="+mn-ea"/>
          <a:cs typeface="Calibri" panose="020F0502020204030204" pitchFamily="34" charset="0"/>
        </a:defRPr>
      </a:lvl1pPr>
      <a:lvl2pPr marL="685800" indent="-228600" algn="l" defTabSz="914400" rtl="0" eaLnBrk="1" latinLnBrk="0" hangingPunct="1">
        <a:lnSpc>
          <a:spcPct val="90000"/>
        </a:lnSpc>
        <a:spcBef>
          <a:spcPts val="500"/>
        </a:spcBef>
        <a:buFont typeface="Wingdings" panose="05000000000000000000" pitchFamily="2" charset="2"/>
        <a:buChar char="§"/>
        <a:defRPr sz="2400" kern="1200">
          <a:solidFill>
            <a:schemeClr val="tx1"/>
          </a:solidFill>
          <a:latin typeface="Calibri" panose="020F0502020204030204" pitchFamily="34" charset="0"/>
          <a:ea typeface="+mn-ea"/>
          <a:cs typeface="Calibri" panose="020F0502020204030204" pitchFamily="34" charset="0"/>
        </a:defRPr>
      </a:lvl2pPr>
      <a:lvl3pPr marL="1143000" indent="-228600" algn="l" defTabSz="914400" rtl="0" eaLnBrk="1" latinLnBrk="0" hangingPunct="1">
        <a:lnSpc>
          <a:spcPct val="90000"/>
        </a:lnSpc>
        <a:spcBef>
          <a:spcPts val="500"/>
        </a:spcBef>
        <a:buFont typeface="Wingdings" panose="05000000000000000000" pitchFamily="2" charset="2"/>
        <a:buChar char="§"/>
        <a:defRPr sz="2000" kern="1200">
          <a:solidFill>
            <a:schemeClr val="tx1"/>
          </a:solidFill>
          <a:latin typeface="Calibri" panose="020F0502020204030204" pitchFamily="34" charset="0"/>
          <a:ea typeface="+mn-ea"/>
          <a:cs typeface="Calibri" panose="020F0502020204030204" pitchFamily="34" charset="0"/>
        </a:defRPr>
      </a:lvl3pPr>
      <a:lvl4pPr marL="16002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Calibri" panose="020F0502020204030204" pitchFamily="34" charset="0"/>
          <a:ea typeface="+mn-ea"/>
          <a:cs typeface="Calibri" panose="020F0502020204030204" pitchFamily="34" charset="0"/>
        </a:defRPr>
      </a:lvl4pPr>
      <a:lvl5pPr marL="20574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Calibri" panose="020F0502020204030204" pitchFamily="34" charset="0"/>
          <a:ea typeface="+mn-ea"/>
          <a:cs typeface="Calibri" panose="020F050202020403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003" userDrawn="1">
          <p15:clr>
            <a:srgbClr val="F26B43"/>
          </p15:clr>
        </p15:guide>
        <p15:guide id="2" pos="3840" userDrawn="1">
          <p15:clr>
            <a:srgbClr val="F26B43"/>
          </p15:clr>
        </p15:guide>
        <p15:guide id="3" orient="horz" pos="3884" userDrawn="1">
          <p15:clr>
            <a:srgbClr val="F26B43"/>
          </p15:clr>
        </p15:guide>
        <p15:guide id="4" pos="3940" userDrawn="1">
          <p15:clr>
            <a:srgbClr val="F26B43"/>
          </p15:clr>
        </p15:guide>
        <p15:guide id="5" pos="3749"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hyperlink" Target="https://www.uwtsd.ac.uk/library/" TargetMode="Externa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hyperlink" Target="https://librarysearch.uwtsd.ac.uk/discovery/search?query=any,contains,semiotics%20AND%20%22graphic%20design%22&amp;tab=Everything&amp;search_scope=Search_ELEC&amp;vid=44WHELF_UWTSD:44WHELF_UWTSD_VU1&amp;facet=lang,include,eng&amp;lang=en&amp;offset=0" TargetMode="External"/><Relationship Id="rId1" Type="http://schemas.openxmlformats.org/officeDocument/2006/relationships/slideLayout" Target="../slideLayouts/slideLayout10.xml"/></Relationships>
</file>

<file path=ppt/slides/_rels/slide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hyperlink" Target="https://librarysearch.uwtsd.ac.uk/discovery/search?query=any,contains,semiotics&amp;pfilter=rtype,exact,books&amp;tab=Everything&amp;search_scope=MyInst_and_CI&amp;vid=44WHELF_UWTSD:44WHELF_UWTSD_VU1&amp;facet=tlevel,include,available_p&amp;lang=en&amp;offset=0" TargetMode="External"/><Relationship Id="rId1" Type="http://schemas.openxmlformats.org/officeDocument/2006/relationships/slideLayout" Target="../slideLayouts/slideLayout10.xml"/></Relationships>
</file>

<file path=ppt/slides/_rels/slide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hyperlink" Target="https://librarysearch.uwtsd.ac.uk/discovery/search?query=any,contains,semiotics&amp;pfilter=rtype,exact,books&amp;tab=Everything&amp;search_scope=MyInst_and_CI&amp;vid=44WHELF_UWTSD:44WHELF_UWTSD_VU1&amp;facet=tlevel,include,online_resources&amp;lang=en&amp;offset=0" TargetMode="Externa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hyperlink" Target="https://librarysearch.uwtsd.ac.uk/discovery/fulldisplay?docid=alma99100544368302421&amp;context=L&amp;vid=44WHELF_UWTSD:44WHELF_UWTSD_VU1&amp;lang=en&amp;search_scope=MyInst_and_CI&amp;adaptor=Local%20Search%20Engine&amp;tab=Everything&amp;query=any,contains,semiotics&amp;facet=tlevel,include,online_resources&amp;pfilter=rtype,exact,books&amp;offset=0" TargetMode="External"/><Relationship Id="rId1" Type="http://schemas.openxmlformats.org/officeDocument/2006/relationships/slideLayout" Target="../slideLayouts/slideLayout6.xml"/><Relationship Id="rId4" Type="http://schemas.openxmlformats.org/officeDocument/2006/relationships/image" Target="../media/image17.png"/></Relationships>
</file>

<file path=ppt/slides/_rels/slide11.xml.rels><?xml version="1.0" encoding="UTF-8" standalone="yes"?>
<Relationships xmlns="http://schemas.openxmlformats.org/package/2006/relationships"><Relationship Id="rId3" Type="http://schemas.openxmlformats.org/officeDocument/2006/relationships/hyperlink" Target="https://librarysearch.uwtsd.ac.uk/discovery/search?query=any,contains,semiotics%20AND%20art&amp;tab=Everything&amp;search_scope=MyInst_and_CI&amp;vid=44WHELF_UWTSD:44WHELF_UWTSD_VU1&amp;facet=tlevel,include,online_resources&amp;facet=rtype,include,articles&amp;lang=en&amp;offset=0" TargetMode="External"/><Relationship Id="rId2" Type="http://schemas.openxmlformats.org/officeDocument/2006/relationships/hyperlink" Target="https://librarysearch.uwtsd.ac.uk/discovery/search?vid=44WHELF_UWTSD:44WHELF_UWTSD_VU1&amp;lang=en" TargetMode="External"/><Relationship Id="rId1" Type="http://schemas.openxmlformats.org/officeDocument/2006/relationships/slideLayout" Target="../slideLayouts/slideLayout7.xml"/><Relationship Id="rId4" Type="http://schemas.openxmlformats.org/officeDocument/2006/relationships/image" Target="../media/image18.png"/></Relationships>
</file>

<file path=ppt/slides/_rels/slide1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hyperlink" Target="https://librarysearch.uwtsd.ac.uk/discovery/search?query=any,contains,semiotics%20AND%20%22graphic%20design%22&amp;tab=Everything&amp;search_scope=Search_ELEC&amp;vid=44WHELF_UWTSD:44WHELF_UWTSD_VU1&amp;facet=lang,include,eng&amp;lang=en&amp;offset=0" TargetMode="External"/><Relationship Id="rId1" Type="http://schemas.openxmlformats.org/officeDocument/2006/relationships/slideLayout" Target="../slideLayouts/slideLayout10.xml"/></Relationships>
</file>

<file path=ppt/slides/_rels/slide13.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hyperlink" Target="https://librarysearch.uwtsd.ac.uk/discovery/search?vid=44WHELF_UWTSD:44WHELF_UWTSD_VU1&amp;lang=en" TargetMode="External"/><Relationship Id="rId1" Type="http://schemas.openxmlformats.org/officeDocument/2006/relationships/slideLayout" Target="../slideLayouts/slideLayout10.xml"/></Relationships>
</file>

<file path=ppt/slides/_rels/slide14.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hyperlink" Target="https://librarysearch.uwtsd.ac.uk/discovery/dbsearch?vid=44WHELF_UWTSD:44WHELF_UWTSD_VU1" TargetMode="External"/><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hyperlink" Target="https://librarysearch.uwtsd.ac.uk/discovery/dbsearch?query=contains,dbcategory,&amp;tab=jsearch_slot&amp;sortby=title&amp;vid=44WHELF_UWTSD:44WHELF_UWTSD_VU1&amp;offset=0&amp;databases=category,Institute%20of%20Science%20and%20Art%E2%94%80Art%20and%20design" TargetMode="External"/><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hyperlink" Target="https://librarysearch.uwtsd.ac.uk/discovery/dbfulldisplay?docid=alma99100455702702421&amp;context=L&amp;vid=44WHELF_UWTSD:44WHELF_UWTSD_VU1&amp;lang=en&amp;adaptor=Local%20Search%20Engine&amp;tab=jsearch_slot&amp;query=any,contains,Artstor&amp;offset=0&amp;databases=any,Artstor" TargetMode="External"/><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hyperlink" Target="https://librarysearch.uwtsd.ac.uk/discovery/fulldisplay?docid=alma99100484102802421&amp;context=L&amp;vid=44WHELF_UWTSD:44WHELF_UWTSD_VU1&amp;lang=en&amp;search_scope=Search_ELEC&amp;adaptor=Local%20Search%20Engine&amp;tab=Everything&amp;query=any,contains,Exact%20editions&amp;offset=0" TargetMode="External"/><Relationship Id="rId1" Type="http://schemas.openxmlformats.org/officeDocument/2006/relationships/slideLayout" Target="../slideLayouts/slideLayout6.xml"/><Relationship Id="rId6" Type="http://schemas.openxmlformats.org/officeDocument/2006/relationships/image" Target="../media/image26.png"/><Relationship Id="rId5" Type="http://schemas.openxmlformats.org/officeDocument/2006/relationships/image" Target="../media/image25.png"/><Relationship Id="rId4" Type="http://schemas.openxmlformats.org/officeDocument/2006/relationships/image" Target="../media/image24.png"/></Relationships>
</file>

<file path=ppt/slides/_rels/slide18.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hyperlink" Target="https://librarysearch.uwtsd.ac.uk/discovery/dbfulldisplay?docid=alma99100431192702421&amp;context=L&amp;vid=44WHELF_UWTSD:44WHELF_UWTSD_VU1&amp;lang=en&amp;adaptor=Local%20Search%20Engine&amp;tab=jsearch_slot&amp;query=contains,dbcategory,&amp;sortby=title&amp;offset=20&amp;databases=category,Institute%20of%20Science%20and%20Art%E2%94%80Art%20and%20media" TargetMode="External"/><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hyperlink" Target="https://librarysearch.uwtsd.ac.uk/discovery/dbfulldisplay?docid=alma99100436002502421&amp;context=L&amp;vid=44WHELF_UWTSD:44WHELF_UWTSD_VU1&amp;lang=en&amp;adaptor=Local%20Search%20Engine&amp;tab=jsearch_slot&amp;query=any,contains,Cite%20them%20right%20:%20the%20essential%20referencing%20guide.&amp;offset=0&amp;databases=any,Cite%20them%20right%20:%20the%20essential%20referencing%20guide." TargetMode="Externa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hyperlink" Target="https://librarysearch.uwtsd.ac.uk/discovery/dbfulldisplay?docid=alma99100394611702421&amp;context=L&amp;vid=44WHELF_UWTSD:44WHELF_UWTSD_VU1&amp;lang=en&amp;adaptor=Local%20Search%20Engine&amp;tab=jsearch_slot&amp;query=contains,dbcategory,&amp;sortby=title&amp;offset=0&amp;databases=category,Audio%20visual" TargetMode="External"/><Relationship Id="rId2" Type="http://schemas.openxmlformats.org/officeDocument/2006/relationships/hyperlink" Target="https://librarysearch.uwtsd.ac.uk/discovery/dbfulldisplay?docid=alma99100361956202421&amp;context=L&amp;vid=44WHELF_UWTSD:44WHELF_UWTSD_VU1&amp;lang=en&amp;adaptor=Local%20Search%20Engine&amp;tab=jsearch_slot&amp;query=contains,dbcategory,&amp;sortby=title&amp;offset=0&amp;databases=category,Audio%20visual" TargetMode="External"/><Relationship Id="rId1" Type="http://schemas.openxmlformats.org/officeDocument/2006/relationships/slideLayout" Target="../slideLayouts/slideLayout7.xml"/><Relationship Id="rId5" Type="http://schemas.openxmlformats.org/officeDocument/2006/relationships/image" Target="../media/image29.jpeg"/><Relationship Id="rId4" Type="http://schemas.openxmlformats.org/officeDocument/2006/relationships/hyperlink" Target="https://librarysearch.uwtsd.ac.uk/discovery/dbfulldisplay?docid=alma99100404582202421&amp;context=L&amp;vid=44WHELF_UWTSD:44WHELF_UWTSD_VU1&amp;lang=en&amp;adaptor=Local%20Search%20Engine&amp;tab=jsearch_slot&amp;query=contains,dbcategory,&amp;sortby=title&amp;offset=0&amp;databases=category,Audio%20visual" TargetMode="External"/></Relationships>
</file>

<file path=ppt/slides/_rels/slide21.xml.rels><?xml version="1.0" encoding="UTF-8" standalone="yes"?>
<Relationships xmlns="http://schemas.openxmlformats.org/package/2006/relationships"><Relationship Id="rId3" Type="http://schemas.openxmlformats.org/officeDocument/2006/relationships/hyperlink" Target="https://librarysearch.uwtsd.ac.uk/discovery/dbsearch?vid=44WHELF_UWTSD:44WHELF_UWTSD_VU1" TargetMode="External"/><Relationship Id="rId2" Type="http://schemas.openxmlformats.org/officeDocument/2006/relationships/image" Target="../media/image30.png"/><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hyperlink" Target="https://librarysearch.uwtsd.ac.uk/discovery/dbfulldisplay?docid=alma99100241659302421&amp;context=L&amp;vid=44WHELF_UWTSD:44WHELF_UWTSD_VU1&amp;lang=en&amp;adaptor=Local%20Search%20Engine&amp;tab=jsearch_slot&amp;query=contains,dbcategory,&amp;sortby=title&amp;offset=10&amp;databases=category,eBooks" TargetMode="External"/><Relationship Id="rId1" Type="http://schemas.openxmlformats.org/officeDocument/2006/relationships/slideLayout" Target="../slideLayouts/slideLayout6.xml"/><Relationship Id="rId4" Type="http://schemas.openxmlformats.org/officeDocument/2006/relationships/image" Target="../media/image32.png"/></Relationships>
</file>

<file path=ppt/slides/_rels/slide23.xml.rels><?xml version="1.0" encoding="UTF-8" standalone="yes"?>
<Relationships xmlns="http://schemas.openxmlformats.org/package/2006/relationships"><Relationship Id="rId3" Type="http://schemas.openxmlformats.org/officeDocument/2006/relationships/hyperlink" Target="https://librarysearch.uwtsd.ac.uk/discovery/search?vid=44WHELF_UWTSD:44WHELF_UWTSD_VU1&amp;lang=en" TargetMode="External"/><Relationship Id="rId2" Type="http://schemas.openxmlformats.org/officeDocument/2006/relationships/image" Target="../media/image33.pn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hyperlink" Target="https://browzine.com/libraries/1422/subjects/57/bookcases/75?sort=title" TargetMode="Externa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hyperlink" Target="https://uwtsd.ac.uk/library/student-essentials/book-an-appointment/" TargetMode="External"/><Relationship Id="rId2" Type="http://schemas.openxmlformats.org/officeDocument/2006/relationships/hyperlink" Target="mailto:emily.hywel@uwtsd.ac.uk" TargetMode="External"/><Relationship Id="rId1" Type="http://schemas.openxmlformats.org/officeDocument/2006/relationships/slideLayout" Target="../slideLayouts/slideLayout7.xml"/><Relationship Id="rId4" Type="http://schemas.openxmlformats.org/officeDocument/2006/relationships/hyperlink" Target="mailto:library@uwtsd.ac.uk" TargetMode="External"/></Relationships>
</file>

<file path=ppt/slides/_rels/slide26.xml.rels><?xml version="1.0" encoding="UTF-8" standalone="yes"?>
<Relationships xmlns="http://schemas.openxmlformats.org/package/2006/relationships"><Relationship Id="rId2" Type="http://schemas.openxmlformats.org/officeDocument/2006/relationships/image" Target="../media/image35.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3"/>
          </p:nvPr>
        </p:nvPicPr>
        <p:blipFill>
          <a:blip r:embed="rId2" cstate="print">
            <a:extLst>
              <a:ext uri="{28A0092B-C50C-407E-A947-70E740481C1C}">
                <a14:useLocalDpi xmlns:a14="http://schemas.microsoft.com/office/drawing/2010/main" val="0"/>
              </a:ext>
            </a:extLst>
          </a:blip>
          <a:srcRect l="20340" r="20340"/>
          <a:stretch>
            <a:fillRect/>
          </a:stretch>
        </p:blipFill>
        <p:spPr/>
      </p:pic>
      <p:sp>
        <p:nvSpPr>
          <p:cNvPr id="3" name="Subtitle 2"/>
          <p:cNvSpPr>
            <a:spLocks noGrp="1"/>
          </p:cNvSpPr>
          <p:nvPr>
            <p:ph type="subTitle" idx="1"/>
          </p:nvPr>
        </p:nvSpPr>
        <p:spPr>
          <a:xfrm>
            <a:off x="6378926" y="4908129"/>
            <a:ext cx="5435249" cy="1046857"/>
          </a:xfrm>
        </p:spPr>
        <p:txBody>
          <a:bodyPr>
            <a:normAutofit/>
          </a:bodyPr>
          <a:lstStyle/>
          <a:p>
            <a:r>
              <a:rPr lang="en-GB" sz="2800" dirty="0"/>
              <a:t>Emily Wild</a:t>
            </a:r>
          </a:p>
          <a:p>
            <a:r>
              <a:rPr lang="en-GB" sz="2800" dirty="0"/>
              <a:t>Academic Liaison Librarian</a:t>
            </a:r>
          </a:p>
        </p:txBody>
      </p:sp>
      <p:sp>
        <p:nvSpPr>
          <p:cNvPr id="4" name="Title 3"/>
          <p:cNvSpPr>
            <a:spLocks noGrp="1"/>
          </p:cNvSpPr>
          <p:nvPr>
            <p:ph type="title"/>
          </p:nvPr>
        </p:nvSpPr>
        <p:spPr>
          <a:xfrm>
            <a:off x="6367977" y="1784555"/>
            <a:ext cx="5346695" cy="3038168"/>
          </a:xfrm>
        </p:spPr>
        <p:txBody>
          <a:bodyPr>
            <a:normAutofit fontScale="90000"/>
          </a:bodyPr>
          <a:lstStyle/>
          <a:p>
            <a:r>
              <a:rPr lang="en-GB" dirty="0"/>
              <a:t>Finding and Using Information</a:t>
            </a:r>
            <a:br>
              <a:rPr lang="en-GB" sz="3200" dirty="0"/>
            </a:br>
            <a:br>
              <a:rPr lang="en-GB" sz="3200" dirty="0"/>
            </a:br>
            <a:r>
              <a:rPr lang="en-GB" sz="3200" dirty="0"/>
              <a:t>Graphic Design</a:t>
            </a:r>
          </a:p>
        </p:txBody>
      </p:sp>
    </p:spTree>
    <p:extLst>
      <p:ext uri="{BB962C8B-B14F-4D97-AF65-F5344CB8AC3E}">
        <p14:creationId xmlns:p14="http://schemas.microsoft.com/office/powerpoint/2010/main" val="379962550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823A2E-BF7A-4E87-A95E-71937C376E5A}"/>
              </a:ext>
            </a:extLst>
          </p:cNvPr>
          <p:cNvSpPr>
            <a:spLocks noGrp="1"/>
          </p:cNvSpPr>
          <p:nvPr>
            <p:ph type="title"/>
          </p:nvPr>
        </p:nvSpPr>
        <p:spPr/>
        <p:txBody>
          <a:bodyPr>
            <a:normAutofit fontScale="90000"/>
          </a:bodyPr>
          <a:lstStyle/>
          <a:p>
            <a:r>
              <a:rPr lang="en-GB" dirty="0"/>
              <a:t>Overview of UWTSD Library Service</a:t>
            </a:r>
          </a:p>
        </p:txBody>
      </p:sp>
      <p:sp>
        <p:nvSpPr>
          <p:cNvPr id="3" name="Content Placeholder 2">
            <a:extLst>
              <a:ext uri="{FF2B5EF4-FFF2-40B4-BE49-F238E27FC236}">
                <a16:creationId xmlns:a16="http://schemas.microsoft.com/office/drawing/2014/main" id="{A368FB39-D035-499B-90CE-618FBFA1C9EF}"/>
              </a:ext>
            </a:extLst>
          </p:cNvPr>
          <p:cNvSpPr>
            <a:spLocks noGrp="1"/>
          </p:cNvSpPr>
          <p:nvPr>
            <p:ph sz="quarter" idx="10"/>
          </p:nvPr>
        </p:nvSpPr>
        <p:spPr>
          <a:xfrm>
            <a:off x="891396" y="2177450"/>
            <a:ext cx="4566250" cy="3226279"/>
          </a:xfrm>
        </p:spPr>
        <p:txBody>
          <a:bodyPr>
            <a:normAutofit/>
          </a:bodyPr>
          <a:lstStyle/>
          <a:p>
            <a:r>
              <a:rPr lang="en-GB" dirty="0"/>
              <a:t>Services and support</a:t>
            </a:r>
          </a:p>
          <a:p>
            <a:r>
              <a:rPr lang="en-GB" dirty="0"/>
              <a:t>Online resources</a:t>
            </a:r>
          </a:p>
          <a:p>
            <a:r>
              <a:rPr lang="en-GB" dirty="0"/>
              <a:t>Library search function</a:t>
            </a:r>
          </a:p>
          <a:p>
            <a:r>
              <a:rPr lang="en-GB" dirty="0"/>
              <a:t>Online Resource lists</a:t>
            </a:r>
          </a:p>
          <a:p>
            <a:r>
              <a:rPr lang="en-GB" dirty="0"/>
              <a:t>Art &amp; Design databases</a:t>
            </a:r>
          </a:p>
          <a:p>
            <a:r>
              <a:rPr lang="en-GB" dirty="0"/>
              <a:t>Referencing support</a:t>
            </a:r>
          </a:p>
          <a:p>
            <a:endParaRPr lang="en-GB" dirty="0"/>
          </a:p>
          <a:p>
            <a:endParaRPr lang="en-GB" dirty="0"/>
          </a:p>
          <a:p>
            <a:pPr marL="0" indent="0">
              <a:buNone/>
            </a:pPr>
            <a:endParaRPr lang="en-GB" dirty="0"/>
          </a:p>
          <a:p>
            <a:endParaRPr lang="en-GB" dirty="0"/>
          </a:p>
        </p:txBody>
      </p:sp>
      <p:pic>
        <p:nvPicPr>
          <p:cNvPr id="6" name="Picture 5" descr="A library with many books on shelves&#10;&#10;Description automatically generated with low confidence">
            <a:extLst>
              <a:ext uri="{FF2B5EF4-FFF2-40B4-BE49-F238E27FC236}">
                <a16:creationId xmlns:a16="http://schemas.microsoft.com/office/drawing/2014/main" id="{C5B5B310-F314-6C56-87D9-5339332DABF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096000" y="1472241"/>
            <a:ext cx="4636698" cy="4636698"/>
          </a:xfrm>
          <a:prstGeom prst="rect">
            <a:avLst/>
          </a:prstGeom>
        </p:spPr>
      </p:pic>
    </p:spTree>
    <p:extLst>
      <p:ext uri="{BB962C8B-B14F-4D97-AF65-F5344CB8AC3E}">
        <p14:creationId xmlns:p14="http://schemas.microsoft.com/office/powerpoint/2010/main" val="379525252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a:xfrm>
            <a:off x="549545" y="2093571"/>
            <a:ext cx="5566670" cy="3225371"/>
          </a:xfrm>
        </p:spPr>
        <p:txBody>
          <a:bodyPr>
            <a:normAutofit lnSpcReduction="10000"/>
          </a:bodyPr>
          <a:lstStyle/>
          <a:p>
            <a:r>
              <a:rPr lang="en-GB" sz="2400" dirty="0"/>
              <a:t>Dedicated librarian to provide research support</a:t>
            </a:r>
          </a:p>
          <a:p>
            <a:r>
              <a:rPr lang="en-GB" sz="2400" dirty="0"/>
              <a:t>Online support via email </a:t>
            </a:r>
            <a:r>
              <a:rPr lang="en-GB" sz="2400"/>
              <a:t>or Teams</a:t>
            </a:r>
            <a:endParaRPr lang="en-GB" sz="2400" dirty="0"/>
          </a:p>
          <a:p>
            <a:r>
              <a:rPr lang="en-GB" sz="2400" dirty="0"/>
              <a:t>Book a 1-2-1 session via the website</a:t>
            </a:r>
          </a:p>
          <a:p>
            <a:r>
              <a:rPr lang="en-GB" sz="2400" dirty="0"/>
              <a:t>Online Resource Lists for your modules </a:t>
            </a:r>
          </a:p>
          <a:p>
            <a:r>
              <a:rPr lang="en-GB" sz="2400" dirty="0"/>
              <a:t>NeedMore? service</a:t>
            </a:r>
          </a:p>
          <a:p>
            <a:r>
              <a:rPr lang="en-GB" sz="2400" dirty="0"/>
              <a:t>Advice on copyright, referencing, Open Access resources and accessibility </a:t>
            </a:r>
          </a:p>
          <a:p>
            <a:endParaRPr lang="en-GB" sz="2600" dirty="0"/>
          </a:p>
          <a:p>
            <a:pPr marL="0" indent="0">
              <a:buNone/>
            </a:pPr>
            <a:endParaRPr lang="en-GB" dirty="0"/>
          </a:p>
          <a:p>
            <a:pPr marL="0" indent="0">
              <a:buNone/>
            </a:pPr>
            <a:endParaRPr lang="en-GB" dirty="0"/>
          </a:p>
          <a:p>
            <a:pPr marL="0" indent="0">
              <a:buNone/>
            </a:pPr>
            <a:endParaRPr lang="en-GB" dirty="0"/>
          </a:p>
        </p:txBody>
      </p:sp>
      <p:sp>
        <p:nvSpPr>
          <p:cNvPr id="3" name="Title 2"/>
          <p:cNvSpPr>
            <a:spLocks noGrp="1"/>
          </p:cNvSpPr>
          <p:nvPr>
            <p:ph type="title"/>
          </p:nvPr>
        </p:nvSpPr>
        <p:spPr/>
        <p:txBody>
          <a:bodyPr>
            <a:normAutofit/>
          </a:bodyPr>
          <a:lstStyle/>
          <a:p>
            <a:r>
              <a:rPr lang="en-GB" dirty="0"/>
              <a:t>Services and Support</a:t>
            </a:r>
          </a:p>
        </p:txBody>
      </p:sp>
      <p:pic>
        <p:nvPicPr>
          <p:cNvPr id="5" name="Picture Placeholder 6"/>
          <p:cNvPicPr>
            <a:picLocks noGrp="1" noChangeAspect="1"/>
          </p:cNvPicPr>
          <p:nvPr>
            <p:ph type="pic" sz="quarter" idx="13"/>
          </p:nvPr>
        </p:nvPicPr>
        <p:blipFill>
          <a:blip r:embed="rId2" cstate="print">
            <a:extLst>
              <a:ext uri="{28A0092B-C50C-407E-A947-70E740481C1C}">
                <a14:useLocalDpi xmlns:a14="http://schemas.microsoft.com/office/drawing/2010/main" val="0"/>
              </a:ext>
            </a:extLst>
          </a:blip>
          <a:srcRect l="11814" r="11814"/>
          <a:stretch>
            <a:fillRect/>
          </a:stretch>
        </p:blipFill>
        <p:spPr/>
      </p:pic>
    </p:spTree>
    <p:extLst>
      <p:ext uri="{BB962C8B-B14F-4D97-AF65-F5344CB8AC3E}">
        <p14:creationId xmlns:p14="http://schemas.microsoft.com/office/powerpoint/2010/main" val="335372687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Content Placeholder 1">
            <a:extLst>
              <a:ext uri="{FF2B5EF4-FFF2-40B4-BE49-F238E27FC236}">
                <a16:creationId xmlns:a16="http://schemas.microsoft.com/office/drawing/2014/main" id="{1B4BA21F-194B-4526-A867-98BE981C4E22}"/>
              </a:ext>
            </a:extLst>
          </p:cNvPr>
          <p:cNvSpPr>
            <a:spLocks noGrp="1"/>
          </p:cNvSpPr>
          <p:nvPr>
            <p:ph sz="half" idx="2"/>
          </p:nvPr>
        </p:nvSpPr>
        <p:spPr>
          <a:xfrm>
            <a:off x="771985" y="1892311"/>
            <a:ext cx="3364938" cy="4176650"/>
          </a:xfrm>
        </p:spPr>
        <p:txBody>
          <a:bodyPr>
            <a:normAutofit fontScale="92500" lnSpcReduction="10000"/>
          </a:bodyPr>
          <a:lstStyle/>
          <a:p>
            <a:r>
              <a:rPr lang="en-US" dirty="0"/>
              <a:t>Library Search</a:t>
            </a:r>
          </a:p>
          <a:p>
            <a:r>
              <a:rPr lang="en-US" dirty="0"/>
              <a:t>Your library account</a:t>
            </a:r>
          </a:p>
          <a:p>
            <a:r>
              <a:rPr lang="en-US" dirty="0"/>
              <a:t>NeedMore? service</a:t>
            </a:r>
          </a:p>
          <a:p>
            <a:r>
              <a:rPr lang="en-US" dirty="0"/>
              <a:t>Student Essentials</a:t>
            </a:r>
          </a:p>
          <a:p>
            <a:r>
              <a:rPr lang="en-US" dirty="0"/>
              <a:t>Referencing guidance</a:t>
            </a:r>
          </a:p>
          <a:p>
            <a:r>
              <a:rPr lang="en-US" dirty="0"/>
              <a:t>Libraries and opening times</a:t>
            </a:r>
          </a:p>
          <a:p>
            <a:endParaRPr lang="en-US" dirty="0"/>
          </a:p>
          <a:p>
            <a:pPr marL="0" indent="0">
              <a:buNone/>
            </a:pPr>
            <a:r>
              <a:rPr lang="en-US" dirty="0">
                <a:hlinkClick r:id="rId2"/>
              </a:rPr>
              <a:t>Library website</a:t>
            </a:r>
            <a:endParaRPr lang="en-US" dirty="0"/>
          </a:p>
          <a:p>
            <a:endParaRPr lang="en-US" dirty="0"/>
          </a:p>
          <a:p>
            <a:endParaRPr lang="en-US" dirty="0"/>
          </a:p>
          <a:p>
            <a:endParaRPr lang="en-US" dirty="0"/>
          </a:p>
        </p:txBody>
      </p:sp>
      <p:sp>
        <p:nvSpPr>
          <p:cNvPr id="3" name="Title 2">
            <a:extLst>
              <a:ext uri="{FF2B5EF4-FFF2-40B4-BE49-F238E27FC236}">
                <a16:creationId xmlns:a16="http://schemas.microsoft.com/office/drawing/2014/main" id="{A5673821-ED51-40EE-B0FD-C67A4A9E381D}"/>
              </a:ext>
            </a:extLst>
          </p:cNvPr>
          <p:cNvSpPr>
            <a:spLocks noGrp="1"/>
          </p:cNvSpPr>
          <p:nvPr>
            <p:ph type="title"/>
          </p:nvPr>
        </p:nvSpPr>
        <p:spPr>
          <a:xfrm>
            <a:off x="698242" y="265291"/>
            <a:ext cx="10795518" cy="1003916"/>
          </a:xfrm>
        </p:spPr>
        <p:txBody>
          <a:bodyPr anchor="b">
            <a:normAutofit/>
          </a:bodyPr>
          <a:lstStyle/>
          <a:p>
            <a:r>
              <a:rPr lang="en-GB" dirty="0"/>
              <a:t>Library Webpage</a:t>
            </a:r>
          </a:p>
        </p:txBody>
      </p:sp>
      <p:pic>
        <p:nvPicPr>
          <p:cNvPr id="12" name="Content Placeholder 11">
            <a:extLst>
              <a:ext uri="{FF2B5EF4-FFF2-40B4-BE49-F238E27FC236}">
                <a16:creationId xmlns:a16="http://schemas.microsoft.com/office/drawing/2014/main" id="{4B418EAD-B598-434B-F597-95A6339D7E5D}"/>
              </a:ext>
            </a:extLst>
          </p:cNvPr>
          <p:cNvPicPr>
            <a:picLocks noGrp="1" noChangeAspect="1"/>
          </p:cNvPicPr>
          <p:nvPr>
            <p:ph sz="quarter" idx="4"/>
          </p:nvPr>
        </p:nvPicPr>
        <p:blipFill rotWithShape="1">
          <a:blip r:embed="rId3"/>
          <a:srcRect l="58774" t="5305" r="379" b="43017"/>
          <a:stretch/>
        </p:blipFill>
        <p:spPr>
          <a:xfrm>
            <a:off x="4409807" y="1949097"/>
            <a:ext cx="7290544" cy="3613355"/>
          </a:xfrm>
        </p:spPr>
      </p:pic>
    </p:spTree>
    <p:extLst>
      <p:ext uri="{BB962C8B-B14F-4D97-AF65-F5344CB8AC3E}">
        <p14:creationId xmlns:p14="http://schemas.microsoft.com/office/powerpoint/2010/main" val="155237187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9C778E2C-D85E-46E2-8186-404FE828640E}"/>
              </a:ext>
            </a:extLst>
          </p:cNvPr>
          <p:cNvSpPr>
            <a:spLocks noGrp="1"/>
          </p:cNvSpPr>
          <p:nvPr>
            <p:ph sz="half" idx="2"/>
          </p:nvPr>
        </p:nvSpPr>
        <p:spPr>
          <a:xfrm>
            <a:off x="698242" y="1592263"/>
            <a:ext cx="5520254" cy="4060482"/>
          </a:xfrm>
        </p:spPr>
        <p:txBody>
          <a:bodyPr>
            <a:normAutofit/>
          </a:bodyPr>
          <a:lstStyle/>
          <a:p>
            <a:r>
              <a:rPr lang="en-GB" sz="2400" dirty="0"/>
              <a:t>Good sources of academic research</a:t>
            </a:r>
          </a:p>
          <a:p>
            <a:r>
              <a:rPr lang="en-GB" sz="2400" dirty="0"/>
              <a:t>Curated and up to date</a:t>
            </a:r>
          </a:p>
          <a:p>
            <a:r>
              <a:rPr lang="en-GB" sz="2400" dirty="0"/>
              <a:t>Not freely available on the internet</a:t>
            </a:r>
          </a:p>
          <a:p>
            <a:r>
              <a:rPr lang="en-GB" sz="2400" dirty="0"/>
              <a:t>Filters out poor quality research</a:t>
            </a:r>
          </a:p>
          <a:p>
            <a:pPr marL="0" indent="0">
              <a:buNone/>
            </a:pPr>
            <a:r>
              <a:rPr lang="en-GB" sz="2400" dirty="0"/>
              <a:t>Our subscriptions include:</a:t>
            </a:r>
          </a:p>
          <a:p>
            <a:pPr lvl="1"/>
            <a:r>
              <a:rPr lang="en-GB" sz="2000" dirty="0"/>
              <a:t>Academic journal databases</a:t>
            </a:r>
          </a:p>
          <a:p>
            <a:pPr lvl="1"/>
            <a:r>
              <a:rPr lang="en-GB" sz="2000" dirty="0"/>
              <a:t>Ebook collections</a:t>
            </a:r>
          </a:p>
          <a:p>
            <a:pPr lvl="1"/>
            <a:r>
              <a:rPr lang="en-GB" sz="2000" dirty="0"/>
              <a:t>Specialist databases</a:t>
            </a:r>
          </a:p>
          <a:p>
            <a:pPr lvl="1"/>
            <a:r>
              <a:rPr lang="en-GB" sz="2000" dirty="0"/>
              <a:t>Image databases</a:t>
            </a:r>
          </a:p>
          <a:p>
            <a:pPr lvl="1"/>
            <a:r>
              <a:rPr lang="en-GB" sz="2000" dirty="0"/>
              <a:t>Film, TV and video resources </a:t>
            </a:r>
          </a:p>
          <a:p>
            <a:pPr marL="0" indent="0">
              <a:buNone/>
            </a:pPr>
            <a:endParaRPr lang="en-GB" sz="2400" dirty="0"/>
          </a:p>
        </p:txBody>
      </p:sp>
      <p:pic>
        <p:nvPicPr>
          <p:cNvPr id="5" name="Picture 8" descr="A hand holding a cell phone&#10;&#10;Description automatically generated">
            <a:extLst>
              <a:ext uri="{FF2B5EF4-FFF2-40B4-BE49-F238E27FC236}">
                <a16:creationId xmlns:a16="http://schemas.microsoft.com/office/drawing/2014/main" id="{15E9B6DA-1325-4CA8-B0BD-ECB4D9D17304}"/>
              </a:ext>
            </a:extLst>
          </p:cNvPr>
          <p:cNvPicPr>
            <a:picLocks noGrp="1" noChangeAspect="1"/>
          </p:cNvPicPr>
          <p:nvPr>
            <p:ph sz="quarter" idx="4"/>
          </p:nvPr>
        </p:nvPicPr>
        <p:blipFill rotWithShape="1">
          <a:blip r:embed="rId2"/>
          <a:srcRect l="435" r="13170"/>
          <a:stretch/>
        </p:blipFill>
        <p:spPr>
          <a:xfrm>
            <a:off x="6218496" y="1592263"/>
            <a:ext cx="5275262" cy="4060483"/>
          </a:xfrm>
          <a:prstGeom prst="rect">
            <a:avLst/>
          </a:prstGeom>
          <a:noFill/>
        </p:spPr>
      </p:pic>
      <p:sp>
        <p:nvSpPr>
          <p:cNvPr id="3" name="Title 2">
            <a:extLst>
              <a:ext uri="{FF2B5EF4-FFF2-40B4-BE49-F238E27FC236}">
                <a16:creationId xmlns:a16="http://schemas.microsoft.com/office/drawing/2014/main" id="{42F3915D-71AC-4215-95CB-2D396EC049A2}"/>
              </a:ext>
            </a:extLst>
          </p:cNvPr>
          <p:cNvSpPr>
            <a:spLocks noGrp="1"/>
          </p:cNvSpPr>
          <p:nvPr>
            <p:ph type="title"/>
          </p:nvPr>
        </p:nvSpPr>
        <p:spPr>
          <a:xfrm>
            <a:off x="698242" y="265291"/>
            <a:ext cx="10795518" cy="1003916"/>
          </a:xfrm>
        </p:spPr>
        <p:txBody>
          <a:bodyPr anchor="b">
            <a:normAutofit/>
          </a:bodyPr>
          <a:lstStyle/>
          <a:p>
            <a:r>
              <a:rPr lang="en-GB" dirty="0"/>
              <a:t>Online Resources</a:t>
            </a:r>
          </a:p>
        </p:txBody>
      </p:sp>
    </p:spTree>
    <p:extLst>
      <p:ext uri="{BB962C8B-B14F-4D97-AF65-F5344CB8AC3E}">
        <p14:creationId xmlns:p14="http://schemas.microsoft.com/office/powerpoint/2010/main" val="21203064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D6CFB63-2026-484D-932B-0A1D35968F8F}"/>
              </a:ext>
            </a:extLst>
          </p:cNvPr>
          <p:cNvSpPr>
            <a:spLocks noGrp="1"/>
          </p:cNvSpPr>
          <p:nvPr>
            <p:ph sz="half" idx="2"/>
          </p:nvPr>
        </p:nvSpPr>
        <p:spPr>
          <a:xfrm>
            <a:off x="969688" y="2235916"/>
            <a:ext cx="3867007" cy="3273251"/>
          </a:xfrm>
        </p:spPr>
        <p:txBody>
          <a:bodyPr>
            <a:normAutofit fontScale="92500" lnSpcReduction="10000"/>
          </a:bodyPr>
          <a:lstStyle/>
          <a:p>
            <a:r>
              <a:rPr lang="en-GB" dirty="0"/>
              <a:t>UWTSD libraries</a:t>
            </a:r>
          </a:p>
          <a:p>
            <a:r>
              <a:rPr lang="en-GB" dirty="0"/>
              <a:t>Audio visual </a:t>
            </a:r>
          </a:p>
          <a:p>
            <a:r>
              <a:rPr lang="en-GB" dirty="0"/>
              <a:t>Data</a:t>
            </a:r>
          </a:p>
          <a:p>
            <a:r>
              <a:rPr lang="en-GB" dirty="0"/>
              <a:t>Dissertations &amp; theses</a:t>
            </a:r>
          </a:p>
          <a:p>
            <a:r>
              <a:rPr lang="en-GB" dirty="0"/>
              <a:t>eBooks</a:t>
            </a:r>
          </a:p>
          <a:p>
            <a:r>
              <a:rPr lang="en-GB" dirty="0" err="1"/>
              <a:t>eJournals</a:t>
            </a:r>
            <a:endParaRPr lang="en-GB" dirty="0"/>
          </a:p>
          <a:p>
            <a:r>
              <a:rPr lang="en-GB" dirty="0"/>
              <a:t>Images</a:t>
            </a:r>
          </a:p>
          <a:p>
            <a:endParaRPr lang="en-GB" dirty="0"/>
          </a:p>
        </p:txBody>
      </p:sp>
      <p:sp>
        <p:nvSpPr>
          <p:cNvPr id="6" name="Title 5">
            <a:extLst>
              <a:ext uri="{FF2B5EF4-FFF2-40B4-BE49-F238E27FC236}">
                <a16:creationId xmlns:a16="http://schemas.microsoft.com/office/drawing/2014/main" id="{29B7773C-E8B0-43C4-8C1A-30BB5780D82A}"/>
              </a:ext>
            </a:extLst>
          </p:cNvPr>
          <p:cNvSpPr>
            <a:spLocks noGrp="1"/>
          </p:cNvSpPr>
          <p:nvPr>
            <p:ph type="title"/>
          </p:nvPr>
        </p:nvSpPr>
        <p:spPr/>
        <p:txBody>
          <a:bodyPr/>
          <a:lstStyle/>
          <a:p>
            <a:r>
              <a:rPr lang="en-GB" dirty="0"/>
              <a:t>The Library Search</a:t>
            </a:r>
          </a:p>
        </p:txBody>
      </p:sp>
      <p:pic>
        <p:nvPicPr>
          <p:cNvPr id="7" name="Content Placeholder 6">
            <a:extLst>
              <a:ext uri="{FF2B5EF4-FFF2-40B4-BE49-F238E27FC236}">
                <a16:creationId xmlns:a16="http://schemas.microsoft.com/office/drawing/2014/main" id="{D4917629-4DA7-C023-E45F-AA6FC017F73E}"/>
              </a:ext>
            </a:extLst>
          </p:cNvPr>
          <p:cNvPicPr>
            <a:picLocks noGrp="1" noChangeAspect="1"/>
          </p:cNvPicPr>
          <p:nvPr>
            <p:ph sz="quarter" idx="4"/>
          </p:nvPr>
        </p:nvPicPr>
        <p:blipFill rotWithShape="1">
          <a:blip r:embed="rId2"/>
          <a:srcRect l="58885" t="5699" r="56" b="42686"/>
          <a:stretch/>
        </p:blipFill>
        <p:spPr>
          <a:xfrm>
            <a:off x="4779805" y="1961535"/>
            <a:ext cx="7210633" cy="3547632"/>
          </a:xfrm>
        </p:spPr>
      </p:pic>
    </p:spTree>
    <p:extLst>
      <p:ext uri="{BB962C8B-B14F-4D97-AF65-F5344CB8AC3E}">
        <p14:creationId xmlns:p14="http://schemas.microsoft.com/office/powerpoint/2010/main" val="336533239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2261" y="252284"/>
            <a:ext cx="10479579" cy="1003916"/>
          </a:xfrm>
        </p:spPr>
        <p:txBody>
          <a:bodyPr/>
          <a:lstStyle/>
          <a:p>
            <a:r>
              <a:rPr lang="en-GB" dirty="0"/>
              <a:t>Filtering the Library Search</a:t>
            </a:r>
          </a:p>
        </p:txBody>
      </p:sp>
      <p:sp>
        <p:nvSpPr>
          <p:cNvPr id="3" name="TextBox 2">
            <a:extLst>
              <a:ext uri="{FF2B5EF4-FFF2-40B4-BE49-F238E27FC236}">
                <a16:creationId xmlns:a16="http://schemas.microsoft.com/office/drawing/2014/main" id="{3C5C0BC4-D81F-44F0-A1BB-47AD2D6CB1D9}"/>
              </a:ext>
            </a:extLst>
          </p:cNvPr>
          <p:cNvSpPr txBox="1"/>
          <p:nvPr/>
        </p:nvSpPr>
        <p:spPr>
          <a:xfrm>
            <a:off x="3668426" y="5679999"/>
            <a:ext cx="3433313" cy="369332"/>
          </a:xfrm>
          <a:prstGeom prst="rect">
            <a:avLst/>
          </a:prstGeom>
          <a:noFill/>
        </p:spPr>
        <p:txBody>
          <a:bodyPr wrap="square" rtlCol="0">
            <a:spAutoFit/>
          </a:bodyPr>
          <a:lstStyle/>
          <a:p>
            <a:r>
              <a:rPr lang="en-GB" dirty="0">
                <a:hlinkClick r:id="rId2"/>
              </a:rPr>
              <a:t>Library Search</a:t>
            </a:r>
            <a:endParaRPr lang="en-GB" dirty="0"/>
          </a:p>
        </p:txBody>
      </p:sp>
      <p:sp>
        <p:nvSpPr>
          <p:cNvPr id="8" name="TextBox 7">
            <a:extLst>
              <a:ext uri="{FF2B5EF4-FFF2-40B4-BE49-F238E27FC236}">
                <a16:creationId xmlns:a16="http://schemas.microsoft.com/office/drawing/2014/main" id="{A1F29CAC-F678-4CA4-B25E-7309E59D4D11}"/>
              </a:ext>
            </a:extLst>
          </p:cNvPr>
          <p:cNvSpPr txBox="1"/>
          <p:nvPr/>
        </p:nvSpPr>
        <p:spPr>
          <a:xfrm>
            <a:off x="689086" y="1851292"/>
            <a:ext cx="2792202" cy="3416320"/>
          </a:xfrm>
          <a:prstGeom prst="rect">
            <a:avLst/>
          </a:prstGeom>
          <a:noFill/>
        </p:spPr>
        <p:txBody>
          <a:bodyPr wrap="square" rtlCol="0">
            <a:spAutoFit/>
          </a:bodyPr>
          <a:lstStyle/>
          <a:p>
            <a:r>
              <a:rPr lang="en-GB" dirty="0"/>
              <a:t>Use the options on the left to refine and filter your results by:</a:t>
            </a:r>
          </a:p>
          <a:p>
            <a:endParaRPr lang="en-GB" dirty="0"/>
          </a:p>
          <a:p>
            <a:pPr marL="285750" indent="-285750">
              <a:buFont typeface="Arial" panose="020B0604020202020204" pitchFamily="34" charset="0"/>
              <a:buChar char="•"/>
            </a:pPr>
            <a:r>
              <a:rPr lang="en-GB" dirty="0"/>
              <a:t>Full text</a:t>
            </a:r>
          </a:p>
          <a:p>
            <a:pPr marL="285750" indent="-285750">
              <a:buFont typeface="Arial" panose="020B0604020202020204" pitchFamily="34" charset="0"/>
              <a:buChar char="•"/>
            </a:pPr>
            <a:r>
              <a:rPr lang="en-GB" dirty="0"/>
              <a:t>Peer-reviewed</a:t>
            </a:r>
          </a:p>
          <a:p>
            <a:pPr marL="285750" indent="-285750">
              <a:buFont typeface="Arial" panose="020B0604020202020204" pitchFamily="34" charset="0"/>
              <a:buChar char="•"/>
            </a:pPr>
            <a:r>
              <a:rPr lang="en-GB" dirty="0"/>
              <a:t>Resource type</a:t>
            </a:r>
          </a:p>
          <a:p>
            <a:pPr marL="285750" indent="-285750">
              <a:buFont typeface="Arial" panose="020B0604020202020204" pitchFamily="34" charset="0"/>
              <a:buChar char="•"/>
            </a:pPr>
            <a:r>
              <a:rPr lang="en-GB" dirty="0"/>
              <a:t>Date</a:t>
            </a:r>
          </a:p>
          <a:p>
            <a:pPr marL="285750" indent="-285750">
              <a:buFont typeface="Arial" panose="020B0604020202020204" pitchFamily="34" charset="0"/>
              <a:buChar char="•"/>
            </a:pPr>
            <a:r>
              <a:rPr lang="en-GB" dirty="0"/>
              <a:t>Subject</a:t>
            </a:r>
          </a:p>
          <a:p>
            <a:pPr marL="285750" indent="-285750">
              <a:buFont typeface="Arial" panose="020B0604020202020204" pitchFamily="34" charset="0"/>
              <a:buChar char="•"/>
            </a:pPr>
            <a:endParaRPr lang="en-GB" dirty="0"/>
          </a:p>
          <a:p>
            <a:r>
              <a:rPr lang="en-GB" dirty="0"/>
              <a:t>Alternatively use the filters under the search box</a:t>
            </a:r>
          </a:p>
        </p:txBody>
      </p:sp>
      <p:pic>
        <p:nvPicPr>
          <p:cNvPr id="5" name="Picture 4">
            <a:extLst>
              <a:ext uri="{FF2B5EF4-FFF2-40B4-BE49-F238E27FC236}">
                <a16:creationId xmlns:a16="http://schemas.microsoft.com/office/drawing/2014/main" id="{03A63617-04E8-ACB0-94FB-01135E37FA92}"/>
              </a:ext>
            </a:extLst>
          </p:cNvPr>
          <p:cNvPicPr>
            <a:picLocks noChangeAspect="1"/>
          </p:cNvPicPr>
          <p:nvPr/>
        </p:nvPicPr>
        <p:blipFill rotWithShape="1">
          <a:blip r:embed="rId3"/>
          <a:srcRect l="41570" t="28499" r="30270" b="31524"/>
          <a:stretch/>
        </p:blipFill>
        <p:spPr>
          <a:xfrm>
            <a:off x="3595047" y="1435223"/>
            <a:ext cx="7823557" cy="3987554"/>
          </a:xfrm>
          <a:prstGeom prst="rect">
            <a:avLst/>
          </a:prstGeom>
        </p:spPr>
      </p:pic>
    </p:spTree>
    <p:extLst>
      <p:ext uri="{BB962C8B-B14F-4D97-AF65-F5344CB8AC3E}">
        <p14:creationId xmlns:p14="http://schemas.microsoft.com/office/powerpoint/2010/main" val="43133399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3849" y="252284"/>
            <a:ext cx="10307991" cy="1003916"/>
          </a:xfrm>
        </p:spPr>
        <p:txBody>
          <a:bodyPr/>
          <a:lstStyle/>
          <a:p>
            <a:r>
              <a:rPr lang="en-GB" dirty="0"/>
              <a:t>Finding Print Resources</a:t>
            </a:r>
          </a:p>
        </p:txBody>
      </p:sp>
      <p:sp>
        <p:nvSpPr>
          <p:cNvPr id="40" name="TextBox 39"/>
          <p:cNvSpPr txBox="1"/>
          <p:nvPr/>
        </p:nvSpPr>
        <p:spPr>
          <a:xfrm>
            <a:off x="7936301" y="2520559"/>
            <a:ext cx="3883344" cy="2862322"/>
          </a:xfrm>
          <a:prstGeom prst="rect">
            <a:avLst/>
          </a:prstGeom>
          <a:noFill/>
        </p:spPr>
        <p:txBody>
          <a:bodyPr wrap="square" rtlCol="0">
            <a:spAutoFit/>
          </a:bodyPr>
          <a:lstStyle/>
          <a:p>
            <a:pPr marL="285750" indent="-285750">
              <a:buFont typeface="Arial" panose="020B0604020202020204" pitchFamily="34" charset="0"/>
              <a:buChar char="•"/>
            </a:pPr>
            <a:r>
              <a:rPr lang="en-GB" dirty="0"/>
              <a:t>Filter to books – either using the drop down menu under the search box or on the left hand side</a:t>
            </a:r>
          </a:p>
          <a:p>
            <a:endParaRPr lang="en-GB" dirty="0"/>
          </a:p>
          <a:p>
            <a:pPr marL="285750" indent="-285750">
              <a:buFont typeface="Arial" panose="020B0604020202020204" pitchFamily="34" charset="0"/>
              <a:buChar char="•"/>
            </a:pPr>
            <a:r>
              <a:rPr lang="en-GB" dirty="0"/>
              <a:t>Filter to Held by library</a:t>
            </a:r>
          </a:p>
          <a:p>
            <a:endParaRPr lang="en-GB" dirty="0"/>
          </a:p>
          <a:p>
            <a:pPr marL="285750" indent="-285750">
              <a:buFont typeface="Arial" panose="020B0604020202020204" pitchFamily="34" charset="0"/>
              <a:buChar char="•"/>
            </a:pPr>
            <a:r>
              <a:rPr lang="en-GB" dirty="0"/>
              <a:t>Use the Map it link to locate any print resources</a:t>
            </a:r>
          </a:p>
          <a:p>
            <a:endParaRPr lang="en-GB" dirty="0"/>
          </a:p>
          <a:p>
            <a:endParaRPr lang="en-GB" dirty="0"/>
          </a:p>
        </p:txBody>
      </p:sp>
      <p:sp>
        <p:nvSpPr>
          <p:cNvPr id="3" name="TextBox 2">
            <a:extLst>
              <a:ext uri="{FF2B5EF4-FFF2-40B4-BE49-F238E27FC236}">
                <a16:creationId xmlns:a16="http://schemas.microsoft.com/office/drawing/2014/main" id="{3C5C0BC4-D81F-44F0-A1BB-47AD2D6CB1D9}"/>
              </a:ext>
            </a:extLst>
          </p:cNvPr>
          <p:cNvSpPr txBox="1"/>
          <p:nvPr/>
        </p:nvSpPr>
        <p:spPr>
          <a:xfrm>
            <a:off x="672797" y="5711457"/>
            <a:ext cx="3433313" cy="369332"/>
          </a:xfrm>
          <a:prstGeom prst="rect">
            <a:avLst/>
          </a:prstGeom>
          <a:noFill/>
        </p:spPr>
        <p:txBody>
          <a:bodyPr wrap="square" rtlCol="0">
            <a:spAutoFit/>
          </a:bodyPr>
          <a:lstStyle/>
          <a:p>
            <a:r>
              <a:rPr lang="en-GB" dirty="0">
                <a:hlinkClick r:id="rId2"/>
              </a:rPr>
              <a:t>Library Search</a:t>
            </a:r>
            <a:endParaRPr lang="en-GB" dirty="0"/>
          </a:p>
        </p:txBody>
      </p:sp>
      <p:pic>
        <p:nvPicPr>
          <p:cNvPr id="6" name="Picture 5">
            <a:extLst>
              <a:ext uri="{FF2B5EF4-FFF2-40B4-BE49-F238E27FC236}">
                <a16:creationId xmlns:a16="http://schemas.microsoft.com/office/drawing/2014/main" id="{EFDC8512-D344-17FC-D124-2EEB11D2109B}"/>
              </a:ext>
            </a:extLst>
          </p:cNvPr>
          <p:cNvPicPr>
            <a:picLocks noChangeAspect="1"/>
          </p:cNvPicPr>
          <p:nvPr/>
        </p:nvPicPr>
        <p:blipFill rotWithShape="1">
          <a:blip r:embed="rId3"/>
          <a:srcRect l="58726" t="5900" r="424" b="43048"/>
          <a:stretch/>
        </p:blipFill>
        <p:spPr>
          <a:xfrm>
            <a:off x="579192" y="1628955"/>
            <a:ext cx="7353016" cy="3600090"/>
          </a:xfrm>
          <a:prstGeom prst="rect">
            <a:avLst/>
          </a:prstGeom>
        </p:spPr>
      </p:pic>
    </p:spTree>
    <p:extLst>
      <p:ext uri="{BB962C8B-B14F-4D97-AF65-F5344CB8AC3E}">
        <p14:creationId xmlns:p14="http://schemas.microsoft.com/office/powerpoint/2010/main" val="359654641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Content Placeholder 1">
            <a:extLst>
              <a:ext uri="{FF2B5EF4-FFF2-40B4-BE49-F238E27FC236}">
                <a16:creationId xmlns:a16="http://schemas.microsoft.com/office/drawing/2014/main" id="{BDDEF4B0-4B09-4BC4-8CBC-1E4D30974241}"/>
              </a:ext>
            </a:extLst>
          </p:cNvPr>
          <p:cNvSpPr>
            <a:spLocks noGrp="1"/>
          </p:cNvSpPr>
          <p:nvPr>
            <p:ph sz="half" idx="1"/>
          </p:nvPr>
        </p:nvSpPr>
        <p:spPr>
          <a:xfrm>
            <a:off x="441392" y="2278627"/>
            <a:ext cx="3762548" cy="2566218"/>
          </a:xfrm>
        </p:spPr>
        <p:txBody>
          <a:bodyPr/>
          <a:lstStyle/>
          <a:p>
            <a:pPr marL="0" indent="0">
              <a:buNone/>
            </a:pPr>
            <a:r>
              <a:rPr lang="en-US" sz="2400" dirty="0">
                <a:latin typeface="+mn-lt"/>
              </a:rPr>
              <a:t>Use the Library Search to find </a:t>
            </a:r>
            <a:r>
              <a:rPr lang="en-US" sz="2400" dirty="0">
                <a:latin typeface="+mn-lt"/>
                <a:cs typeface="Calibri Light" panose="020F0302020204030204" pitchFamily="34" charset="0"/>
              </a:rPr>
              <a:t>ebooks</a:t>
            </a:r>
          </a:p>
          <a:p>
            <a:r>
              <a:rPr lang="en-US" sz="2400" dirty="0">
                <a:latin typeface="+mn-lt"/>
              </a:rPr>
              <a:t>Limit to Full Text Online</a:t>
            </a:r>
          </a:p>
          <a:p>
            <a:r>
              <a:rPr lang="en-US" sz="2400" dirty="0">
                <a:latin typeface="+mn-lt"/>
              </a:rPr>
              <a:t>Limit to Books</a:t>
            </a:r>
          </a:p>
          <a:p>
            <a:pPr marL="0" indent="0">
              <a:buNone/>
            </a:pPr>
            <a:endParaRPr lang="en-US" dirty="0"/>
          </a:p>
        </p:txBody>
      </p:sp>
      <p:sp>
        <p:nvSpPr>
          <p:cNvPr id="3" name="Title 2">
            <a:extLst>
              <a:ext uri="{FF2B5EF4-FFF2-40B4-BE49-F238E27FC236}">
                <a16:creationId xmlns:a16="http://schemas.microsoft.com/office/drawing/2014/main" id="{071FC6FC-FD5F-45BE-9D1B-F2C3E0FA8E3C}"/>
              </a:ext>
            </a:extLst>
          </p:cNvPr>
          <p:cNvSpPr>
            <a:spLocks noGrp="1"/>
          </p:cNvSpPr>
          <p:nvPr>
            <p:ph type="title"/>
          </p:nvPr>
        </p:nvSpPr>
        <p:spPr>
          <a:xfrm>
            <a:off x="718456" y="262866"/>
            <a:ext cx="10795518" cy="1003916"/>
          </a:xfrm>
        </p:spPr>
        <p:txBody>
          <a:bodyPr anchor="b">
            <a:normAutofit fontScale="90000"/>
          </a:bodyPr>
          <a:lstStyle/>
          <a:p>
            <a:r>
              <a:rPr lang="en-GB" dirty="0"/>
              <a:t>Limit </a:t>
            </a:r>
            <a:r>
              <a:rPr lang="en-GB"/>
              <a:t>Library Search to Ebooks Only</a:t>
            </a:r>
            <a:endParaRPr lang="en-GB" dirty="0"/>
          </a:p>
        </p:txBody>
      </p:sp>
      <p:sp>
        <p:nvSpPr>
          <p:cNvPr id="2" name="TextBox 1">
            <a:extLst>
              <a:ext uri="{FF2B5EF4-FFF2-40B4-BE49-F238E27FC236}">
                <a16:creationId xmlns:a16="http://schemas.microsoft.com/office/drawing/2014/main" id="{0C3F345C-507B-48A6-B407-F4FEFF20CB5B}"/>
              </a:ext>
            </a:extLst>
          </p:cNvPr>
          <p:cNvSpPr txBox="1"/>
          <p:nvPr/>
        </p:nvSpPr>
        <p:spPr>
          <a:xfrm>
            <a:off x="655609" y="4292755"/>
            <a:ext cx="1943818" cy="369332"/>
          </a:xfrm>
          <a:prstGeom prst="rect">
            <a:avLst/>
          </a:prstGeom>
          <a:noFill/>
        </p:spPr>
        <p:txBody>
          <a:bodyPr wrap="square" rtlCol="0">
            <a:spAutoFit/>
          </a:bodyPr>
          <a:lstStyle/>
          <a:p>
            <a:r>
              <a:rPr lang="en-GB" dirty="0">
                <a:hlinkClick r:id="rId2"/>
              </a:rPr>
              <a:t>Ebooks</a:t>
            </a:r>
            <a:endParaRPr lang="en-GB" dirty="0"/>
          </a:p>
        </p:txBody>
      </p:sp>
      <p:pic>
        <p:nvPicPr>
          <p:cNvPr id="6" name="Picture 5">
            <a:extLst>
              <a:ext uri="{FF2B5EF4-FFF2-40B4-BE49-F238E27FC236}">
                <a16:creationId xmlns:a16="http://schemas.microsoft.com/office/drawing/2014/main" id="{BE1C6449-DB47-A62A-0D0F-D1E0A48924DC}"/>
              </a:ext>
            </a:extLst>
          </p:cNvPr>
          <p:cNvPicPr>
            <a:picLocks noChangeAspect="1"/>
          </p:cNvPicPr>
          <p:nvPr/>
        </p:nvPicPr>
        <p:blipFill rotWithShape="1">
          <a:blip r:embed="rId3"/>
          <a:srcRect l="524" t="12830" r="5331" b="8931"/>
          <a:stretch/>
        </p:blipFill>
        <p:spPr>
          <a:xfrm>
            <a:off x="3933645" y="1587261"/>
            <a:ext cx="7580329" cy="4199791"/>
          </a:xfrm>
          <a:prstGeom prst="rect">
            <a:avLst/>
          </a:prstGeom>
        </p:spPr>
      </p:pic>
    </p:spTree>
    <p:extLst>
      <p:ext uri="{BB962C8B-B14F-4D97-AF65-F5344CB8AC3E}">
        <p14:creationId xmlns:p14="http://schemas.microsoft.com/office/powerpoint/2010/main" val="345346048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B06B31B-340F-4273-A225-11BBB7ACBB38}"/>
              </a:ext>
            </a:extLst>
          </p:cNvPr>
          <p:cNvSpPr>
            <a:spLocks noGrp="1"/>
          </p:cNvSpPr>
          <p:nvPr>
            <p:ph sz="half" idx="2"/>
          </p:nvPr>
        </p:nvSpPr>
        <p:spPr>
          <a:xfrm>
            <a:off x="611979" y="1603693"/>
            <a:ext cx="4392495" cy="2058315"/>
          </a:xfrm>
        </p:spPr>
        <p:txBody>
          <a:bodyPr>
            <a:normAutofit fontScale="62500" lnSpcReduction="20000"/>
          </a:bodyPr>
          <a:lstStyle/>
          <a:p>
            <a:r>
              <a:rPr lang="en-GB" dirty="0"/>
              <a:t>Where the book is held if it’s in print</a:t>
            </a:r>
          </a:p>
          <a:p>
            <a:r>
              <a:rPr lang="en-GB" dirty="0"/>
              <a:t>Link to ebook if it’s electronic</a:t>
            </a:r>
          </a:p>
          <a:p>
            <a:r>
              <a:rPr lang="en-GB" dirty="0"/>
              <a:t>How to request it if it’s on loan</a:t>
            </a:r>
          </a:p>
          <a:p>
            <a:r>
              <a:rPr lang="en-GB" dirty="0"/>
              <a:t>Related reading</a:t>
            </a:r>
          </a:p>
          <a:p>
            <a:r>
              <a:rPr lang="en-GB" dirty="0"/>
              <a:t>Virtual browse of other similar books</a:t>
            </a:r>
          </a:p>
          <a:p>
            <a:r>
              <a:rPr lang="en-GB" dirty="0"/>
              <a:t>Books on the same Online Resource list</a:t>
            </a:r>
          </a:p>
        </p:txBody>
      </p:sp>
      <p:sp>
        <p:nvSpPr>
          <p:cNvPr id="6" name="Title 5">
            <a:extLst>
              <a:ext uri="{FF2B5EF4-FFF2-40B4-BE49-F238E27FC236}">
                <a16:creationId xmlns:a16="http://schemas.microsoft.com/office/drawing/2014/main" id="{5C7261A7-EF31-415F-A7DA-0208E55B2EE3}"/>
              </a:ext>
            </a:extLst>
          </p:cNvPr>
          <p:cNvSpPr>
            <a:spLocks noGrp="1"/>
          </p:cNvSpPr>
          <p:nvPr>
            <p:ph type="title"/>
          </p:nvPr>
        </p:nvSpPr>
        <p:spPr/>
        <p:txBody>
          <a:bodyPr>
            <a:normAutofit/>
          </a:bodyPr>
          <a:lstStyle/>
          <a:p>
            <a:r>
              <a:rPr lang="en-GB" dirty="0"/>
              <a:t>The Item Records Include</a:t>
            </a:r>
          </a:p>
        </p:txBody>
      </p:sp>
      <p:sp>
        <p:nvSpPr>
          <p:cNvPr id="5" name="TextBox 4">
            <a:extLst>
              <a:ext uri="{FF2B5EF4-FFF2-40B4-BE49-F238E27FC236}">
                <a16:creationId xmlns:a16="http://schemas.microsoft.com/office/drawing/2014/main" id="{1C8A8002-E42F-442D-B230-EBD1C8D14605}"/>
              </a:ext>
            </a:extLst>
          </p:cNvPr>
          <p:cNvSpPr txBox="1"/>
          <p:nvPr/>
        </p:nvSpPr>
        <p:spPr>
          <a:xfrm>
            <a:off x="698242" y="5699888"/>
            <a:ext cx="3692106" cy="369332"/>
          </a:xfrm>
          <a:prstGeom prst="rect">
            <a:avLst/>
          </a:prstGeom>
          <a:noFill/>
        </p:spPr>
        <p:txBody>
          <a:bodyPr wrap="square" rtlCol="0">
            <a:spAutoFit/>
          </a:bodyPr>
          <a:lstStyle/>
          <a:p>
            <a:r>
              <a:rPr lang="en-GB" dirty="0">
                <a:hlinkClick r:id="rId2"/>
              </a:rPr>
              <a:t>Book record</a:t>
            </a:r>
            <a:endParaRPr lang="en-GB" dirty="0"/>
          </a:p>
        </p:txBody>
      </p:sp>
      <p:pic>
        <p:nvPicPr>
          <p:cNvPr id="7" name="Picture 6">
            <a:extLst>
              <a:ext uri="{FF2B5EF4-FFF2-40B4-BE49-F238E27FC236}">
                <a16:creationId xmlns:a16="http://schemas.microsoft.com/office/drawing/2014/main" id="{438ACCAE-B664-7649-D191-DAB96F065A0D}"/>
              </a:ext>
            </a:extLst>
          </p:cNvPr>
          <p:cNvPicPr>
            <a:picLocks noChangeAspect="1"/>
          </p:cNvPicPr>
          <p:nvPr/>
        </p:nvPicPr>
        <p:blipFill rotWithShape="1">
          <a:blip r:embed="rId3"/>
          <a:srcRect l="9469" t="11121" r="6419" b="5745"/>
          <a:stretch/>
        </p:blipFill>
        <p:spPr>
          <a:xfrm>
            <a:off x="5057436" y="1397480"/>
            <a:ext cx="6795258" cy="4477614"/>
          </a:xfrm>
          <a:prstGeom prst="rect">
            <a:avLst/>
          </a:prstGeom>
        </p:spPr>
      </p:pic>
      <p:pic>
        <p:nvPicPr>
          <p:cNvPr id="9" name="Picture 8">
            <a:extLst>
              <a:ext uri="{FF2B5EF4-FFF2-40B4-BE49-F238E27FC236}">
                <a16:creationId xmlns:a16="http://schemas.microsoft.com/office/drawing/2014/main" id="{80991299-F276-557D-01AC-98B6C82F38EF}"/>
              </a:ext>
            </a:extLst>
          </p:cNvPr>
          <p:cNvPicPr>
            <a:picLocks noChangeAspect="1"/>
          </p:cNvPicPr>
          <p:nvPr/>
        </p:nvPicPr>
        <p:blipFill rotWithShape="1">
          <a:blip r:embed="rId4"/>
          <a:srcRect l="9636" t="25662" r="27526" b="38448"/>
          <a:stretch/>
        </p:blipFill>
        <p:spPr>
          <a:xfrm>
            <a:off x="395544" y="3831857"/>
            <a:ext cx="4390420" cy="1671797"/>
          </a:xfrm>
          <a:prstGeom prst="rect">
            <a:avLst/>
          </a:prstGeom>
        </p:spPr>
      </p:pic>
    </p:spTree>
    <p:extLst>
      <p:ext uri="{BB962C8B-B14F-4D97-AF65-F5344CB8AC3E}">
        <p14:creationId xmlns:p14="http://schemas.microsoft.com/office/powerpoint/2010/main" val="172955237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cs typeface="Calibri"/>
              </a:rPr>
              <a:t>Limit Library Search to Articles Only</a:t>
            </a:r>
            <a:endParaRPr lang="en-GB" dirty="0"/>
          </a:p>
        </p:txBody>
      </p:sp>
      <p:sp>
        <p:nvSpPr>
          <p:cNvPr id="5" name="TextBox 4"/>
          <p:cNvSpPr txBox="1"/>
          <p:nvPr/>
        </p:nvSpPr>
        <p:spPr>
          <a:xfrm>
            <a:off x="368060" y="2485828"/>
            <a:ext cx="3985403" cy="1569660"/>
          </a:xfrm>
          <a:prstGeom prst="rect">
            <a:avLst/>
          </a:prstGeom>
          <a:noFill/>
        </p:spPr>
        <p:txBody>
          <a:bodyPr wrap="square" rtlCol="0">
            <a:spAutoFit/>
          </a:bodyPr>
          <a:lstStyle/>
          <a:p>
            <a:r>
              <a:rPr lang="en-US" sz="2400" dirty="0"/>
              <a:t>Use the Library Search to find journal articles</a:t>
            </a:r>
          </a:p>
          <a:p>
            <a:pPr marL="457200" indent="-457200">
              <a:buFont typeface="Arial" panose="020B0604020202020204" pitchFamily="34" charset="0"/>
              <a:buChar char="•"/>
            </a:pPr>
            <a:r>
              <a:rPr lang="en-US" sz="2400" dirty="0"/>
              <a:t>Limit to Full Text Online</a:t>
            </a:r>
          </a:p>
          <a:p>
            <a:pPr marL="457200" indent="-457200">
              <a:buFont typeface="Arial" panose="020B0604020202020204" pitchFamily="34" charset="0"/>
              <a:buChar char="•"/>
            </a:pPr>
            <a:r>
              <a:rPr lang="en-US" sz="2400" dirty="0"/>
              <a:t>Limit to Articles</a:t>
            </a:r>
          </a:p>
        </p:txBody>
      </p:sp>
      <p:sp>
        <p:nvSpPr>
          <p:cNvPr id="4" name="TextBox 3">
            <a:hlinkClick r:id="rId2"/>
            <a:extLst>
              <a:ext uri="{FF2B5EF4-FFF2-40B4-BE49-F238E27FC236}">
                <a16:creationId xmlns:a16="http://schemas.microsoft.com/office/drawing/2014/main" id="{A23FA2EA-646A-4FC5-A91C-AFD6CB7A3D59}"/>
              </a:ext>
            </a:extLst>
          </p:cNvPr>
          <p:cNvSpPr txBox="1"/>
          <p:nvPr/>
        </p:nvSpPr>
        <p:spPr>
          <a:xfrm>
            <a:off x="500331" y="4569795"/>
            <a:ext cx="2792581" cy="369332"/>
          </a:xfrm>
          <a:prstGeom prst="rect">
            <a:avLst/>
          </a:prstGeom>
          <a:noFill/>
        </p:spPr>
        <p:txBody>
          <a:bodyPr wrap="square" rtlCol="0">
            <a:spAutoFit/>
          </a:bodyPr>
          <a:lstStyle/>
          <a:p>
            <a:r>
              <a:rPr lang="en-GB" dirty="0">
                <a:hlinkClick r:id="rId3"/>
              </a:rPr>
              <a:t>Articles</a:t>
            </a:r>
            <a:endParaRPr lang="en-GB" dirty="0"/>
          </a:p>
        </p:txBody>
      </p:sp>
      <p:pic>
        <p:nvPicPr>
          <p:cNvPr id="7" name="Picture 6">
            <a:extLst>
              <a:ext uri="{FF2B5EF4-FFF2-40B4-BE49-F238E27FC236}">
                <a16:creationId xmlns:a16="http://schemas.microsoft.com/office/drawing/2014/main" id="{764DD19D-0029-79EC-461B-017397F731C7}"/>
              </a:ext>
            </a:extLst>
          </p:cNvPr>
          <p:cNvPicPr>
            <a:picLocks noChangeAspect="1"/>
          </p:cNvPicPr>
          <p:nvPr/>
        </p:nvPicPr>
        <p:blipFill rotWithShape="1">
          <a:blip r:embed="rId4"/>
          <a:srcRect t="11572" r="6953" b="5157"/>
          <a:stretch/>
        </p:blipFill>
        <p:spPr>
          <a:xfrm>
            <a:off x="4163455" y="1460740"/>
            <a:ext cx="7528214" cy="4491486"/>
          </a:xfrm>
          <a:prstGeom prst="rect">
            <a:avLst/>
          </a:prstGeom>
        </p:spPr>
      </p:pic>
    </p:spTree>
    <p:extLst>
      <p:ext uri="{BB962C8B-B14F-4D97-AF65-F5344CB8AC3E}">
        <p14:creationId xmlns:p14="http://schemas.microsoft.com/office/powerpoint/2010/main" val="97521839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3849" y="252284"/>
            <a:ext cx="10307991" cy="1003916"/>
          </a:xfrm>
        </p:spPr>
        <p:txBody>
          <a:bodyPr/>
          <a:lstStyle/>
          <a:p>
            <a:r>
              <a:rPr lang="en-GB" dirty="0"/>
              <a:t>Your Account</a:t>
            </a:r>
          </a:p>
        </p:txBody>
      </p:sp>
      <p:sp>
        <p:nvSpPr>
          <p:cNvPr id="40" name="TextBox 39"/>
          <p:cNvSpPr txBox="1"/>
          <p:nvPr/>
        </p:nvSpPr>
        <p:spPr>
          <a:xfrm>
            <a:off x="8097394" y="2388288"/>
            <a:ext cx="3883344" cy="2862322"/>
          </a:xfrm>
          <a:prstGeom prst="rect">
            <a:avLst/>
          </a:prstGeom>
          <a:noFill/>
        </p:spPr>
        <p:txBody>
          <a:bodyPr wrap="square" rtlCol="0">
            <a:spAutoFit/>
          </a:bodyPr>
          <a:lstStyle/>
          <a:p>
            <a:pPr marL="285750" indent="-285750">
              <a:buFont typeface="Arial" panose="020B0604020202020204" pitchFamily="34" charset="0"/>
              <a:buChar char="•"/>
            </a:pPr>
            <a:r>
              <a:rPr lang="en-GB" dirty="0"/>
              <a:t>Sign into your account</a:t>
            </a:r>
          </a:p>
          <a:p>
            <a:endParaRPr lang="en-GB" dirty="0"/>
          </a:p>
          <a:p>
            <a:pPr marL="285750" indent="-285750">
              <a:buFont typeface="Arial" panose="020B0604020202020204" pitchFamily="34" charset="0"/>
              <a:buChar char="•"/>
            </a:pPr>
            <a:r>
              <a:rPr lang="en-GB" dirty="0"/>
              <a:t>Link, email, print and pin resources in your saved items, or send to RefWorks</a:t>
            </a:r>
          </a:p>
          <a:p>
            <a:endParaRPr lang="en-GB" dirty="0"/>
          </a:p>
          <a:p>
            <a:pPr marL="285750" indent="-285750">
              <a:buFont typeface="Arial" panose="020B0604020202020204" pitchFamily="34" charset="0"/>
              <a:buChar char="•"/>
            </a:pPr>
            <a:r>
              <a:rPr lang="en-GB" dirty="0"/>
              <a:t>Personalize your results by selecting your preferred discipline</a:t>
            </a:r>
          </a:p>
          <a:p>
            <a:endParaRPr lang="en-GB" dirty="0"/>
          </a:p>
          <a:p>
            <a:endParaRPr lang="en-GB" dirty="0"/>
          </a:p>
        </p:txBody>
      </p:sp>
      <p:sp>
        <p:nvSpPr>
          <p:cNvPr id="3" name="TextBox 2">
            <a:extLst>
              <a:ext uri="{FF2B5EF4-FFF2-40B4-BE49-F238E27FC236}">
                <a16:creationId xmlns:a16="http://schemas.microsoft.com/office/drawing/2014/main" id="{3C5C0BC4-D81F-44F0-A1BB-47AD2D6CB1D9}"/>
              </a:ext>
            </a:extLst>
          </p:cNvPr>
          <p:cNvSpPr txBox="1"/>
          <p:nvPr/>
        </p:nvSpPr>
        <p:spPr>
          <a:xfrm>
            <a:off x="672797" y="5711457"/>
            <a:ext cx="3433313" cy="369332"/>
          </a:xfrm>
          <a:prstGeom prst="rect">
            <a:avLst/>
          </a:prstGeom>
          <a:noFill/>
        </p:spPr>
        <p:txBody>
          <a:bodyPr wrap="square" rtlCol="0">
            <a:spAutoFit/>
          </a:bodyPr>
          <a:lstStyle/>
          <a:p>
            <a:r>
              <a:rPr lang="en-GB" dirty="0">
                <a:hlinkClick r:id="rId2"/>
              </a:rPr>
              <a:t>Library Search</a:t>
            </a:r>
            <a:endParaRPr lang="en-GB" dirty="0"/>
          </a:p>
        </p:txBody>
      </p:sp>
      <p:pic>
        <p:nvPicPr>
          <p:cNvPr id="5" name="Picture 4">
            <a:extLst>
              <a:ext uri="{FF2B5EF4-FFF2-40B4-BE49-F238E27FC236}">
                <a16:creationId xmlns:a16="http://schemas.microsoft.com/office/drawing/2014/main" id="{295BFEC9-4A79-D2AD-7F16-6E6AF2B93D98}"/>
              </a:ext>
            </a:extLst>
          </p:cNvPr>
          <p:cNvPicPr>
            <a:picLocks noChangeAspect="1"/>
          </p:cNvPicPr>
          <p:nvPr/>
        </p:nvPicPr>
        <p:blipFill rotWithShape="1">
          <a:blip r:embed="rId3"/>
          <a:srcRect l="41570" t="28499" r="30270" b="31524"/>
          <a:stretch/>
        </p:blipFill>
        <p:spPr>
          <a:xfrm>
            <a:off x="489383" y="1616455"/>
            <a:ext cx="7485766" cy="3815387"/>
          </a:xfrm>
          <a:prstGeom prst="rect">
            <a:avLst/>
          </a:prstGeom>
        </p:spPr>
      </p:pic>
    </p:spTree>
    <p:extLst>
      <p:ext uri="{BB962C8B-B14F-4D97-AF65-F5344CB8AC3E}">
        <p14:creationId xmlns:p14="http://schemas.microsoft.com/office/powerpoint/2010/main" val="37922196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3098" y="252284"/>
            <a:ext cx="10368742" cy="1003916"/>
          </a:xfrm>
        </p:spPr>
        <p:txBody>
          <a:bodyPr/>
          <a:lstStyle/>
          <a:p>
            <a:r>
              <a:rPr lang="en-GB" dirty="0"/>
              <a:t>Accessing Other Areas</a:t>
            </a:r>
          </a:p>
        </p:txBody>
      </p:sp>
      <p:sp>
        <p:nvSpPr>
          <p:cNvPr id="3" name="TextBox 2">
            <a:extLst>
              <a:ext uri="{FF2B5EF4-FFF2-40B4-BE49-F238E27FC236}">
                <a16:creationId xmlns:a16="http://schemas.microsoft.com/office/drawing/2014/main" id="{3C5C0BC4-D81F-44F0-A1BB-47AD2D6CB1D9}"/>
              </a:ext>
            </a:extLst>
          </p:cNvPr>
          <p:cNvSpPr txBox="1"/>
          <p:nvPr/>
        </p:nvSpPr>
        <p:spPr>
          <a:xfrm>
            <a:off x="723260" y="5570833"/>
            <a:ext cx="3433313" cy="369332"/>
          </a:xfrm>
          <a:prstGeom prst="rect">
            <a:avLst/>
          </a:prstGeom>
          <a:noFill/>
        </p:spPr>
        <p:txBody>
          <a:bodyPr wrap="square" rtlCol="0">
            <a:spAutoFit/>
          </a:bodyPr>
          <a:lstStyle/>
          <a:p>
            <a:r>
              <a:rPr lang="en-GB" dirty="0">
                <a:hlinkClick r:id="rId2"/>
              </a:rPr>
              <a:t>Library Search</a:t>
            </a:r>
            <a:endParaRPr lang="en-GB" dirty="0"/>
          </a:p>
        </p:txBody>
      </p:sp>
      <p:sp>
        <p:nvSpPr>
          <p:cNvPr id="10" name="TextBox 9">
            <a:extLst>
              <a:ext uri="{FF2B5EF4-FFF2-40B4-BE49-F238E27FC236}">
                <a16:creationId xmlns:a16="http://schemas.microsoft.com/office/drawing/2014/main" id="{332A2B86-DE16-41DB-8DE9-68F70E211EF2}"/>
              </a:ext>
            </a:extLst>
          </p:cNvPr>
          <p:cNvSpPr txBox="1"/>
          <p:nvPr/>
        </p:nvSpPr>
        <p:spPr>
          <a:xfrm>
            <a:off x="723260" y="1545301"/>
            <a:ext cx="5372740" cy="1569660"/>
          </a:xfrm>
          <a:prstGeom prst="rect">
            <a:avLst/>
          </a:prstGeom>
          <a:noFill/>
        </p:spPr>
        <p:txBody>
          <a:bodyPr wrap="square" rtlCol="0">
            <a:spAutoFit/>
          </a:bodyPr>
          <a:lstStyle/>
          <a:p>
            <a:pPr marL="285750" indent="-285750">
              <a:buFont typeface="Arial" panose="020B0604020202020204" pitchFamily="34" charset="0"/>
              <a:buChar char="•"/>
            </a:pPr>
            <a:r>
              <a:rPr lang="en-GB" sz="2400" dirty="0"/>
              <a:t>Online Resource lists</a:t>
            </a:r>
          </a:p>
          <a:p>
            <a:pPr marL="285750" indent="-285750">
              <a:buFont typeface="Arial" panose="020B0604020202020204" pitchFamily="34" charset="0"/>
              <a:buChar char="•"/>
            </a:pPr>
            <a:r>
              <a:rPr lang="en-GB" sz="2400" dirty="0"/>
              <a:t>Browse </a:t>
            </a:r>
            <a:r>
              <a:rPr lang="en-GB" sz="2400" dirty="0" err="1"/>
              <a:t>eJournals</a:t>
            </a:r>
            <a:r>
              <a:rPr lang="en-GB" sz="2400" dirty="0"/>
              <a:t> / Browzine</a:t>
            </a:r>
          </a:p>
          <a:p>
            <a:pPr marL="285750" indent="-285750">
              <a:buFont typeface="Arial" panose="020B0604020202020204" pitchFamily="34" charset="0"/>
              <a:buChar char="•"/>
            </a:pPr>
            <a:r>
              <a:rPr lang="en-GB" sz="2400"/>
              <a:t>Database Search</a:t>
            </a:r>
            <a:endParaRPr lang="en-GB" sz="2400" dirty="0"/>
          </a:p>
          <a:p>
            <a:pPr marL="285750" indent="-285750">
              <a:buFont typeface="Arial" panose="020B0604020202020204" pitchFamily="34" charset="0"/>
              <a:buChar char="•"/>
            </a:pPr>
            <a:r>
              <a:rPr lang="en-GB" sz="2400" dirty="0"/>
              <a:t>NeedMore?</a:t>
            </a:r>
          </a:p>
        </p:txBody>
      </p:sp>
      <p:pic>
        <p:nvPicPr>
          <p:cNvPr id="7" name="Picture 6">
            <a:extLst>
              <a:ext uri="{FF2B5EF4-FFF2-40B4-BE49-F238E27FC236}">
                <a16:creationId xmlns:a16="http://schemas.microsoft.com/office/drawing/2014/main" id="{D3BB31F4-B3AC-213E-9279-74C00AC7C870}"/>
              </a:ext>
            </a:extLst>
          </p:cNvPr>
          <p:cNvPicPr>
            <a:picLocks noChangeAspect="1"/>
          </p:cNvPicPr>
          <p:nvPr/>
        </p:nvPicPr>
        <p:blipFill rotWithShape="1">
          <a:blip r:embed="rId3"/>
          <a:srcRect l="58632" t="6022" b="80854"/>
          <a:stretch/>
        </p:blipFill>
        <p:spPr>
          <a:xfrm>
            <a:off x="764875" y="3743040"/>
            <a:ext cx="10916984" cy="1356843"/>
          </a:xfrm>
          <a:prstGeom prst="rect">
            <a:avLst/>
          </a:prstGeom>
        </p:spPr>
      </p:pic>
    </p:spTree>
    <p:extLst>
      <p:ext uri="{BB962C8B-B14F-4D97-AF65-F5344CB8AC3E}">
        <p14:creationId xmlns:p14="http://schemas.microsoft.com/office/powerpoint/2010/main" val="227653306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5497901" y="5566305"/>
            <a:ext cx="5253297" cy="494722"/>
          </a:xfrm>
        </p:spPr>
        <p:txBody>
          <a:bodyPr/>
          <a:lstStyle/>
          <a:p>
            <a:r>
              <a:rPr lang="en-US" dirty="0">
                <a:hlinkClick r:id="rId2"/>
              </a:rPr>
              <a:t>Database Search</a:t>
            </a:r>
            <a:endParaRPr lang="en-US" dirty="0"/>
          </a:p>
        </p:txBody>
      </p:sp>
      <p:sp>
        <p:nvSpPr>
          <p:cNvPr id="2" name="Content Placeholder 1">
            <a:extLst>
              <a:ext uri="{FF2B5EF4-FFF2-40B4-BE49-F238E27FC236}">
                <a16:creationId xmlns:a16="http://schemas.microsoft.com/office/drawing/2014/main" id="{CE119CEF-03E0-410C-8B3B-137DE0DA4C8E}"/>
              </a:ext>
            </a:extLst>
          </p:cNvPr>
          <p:cNvSpPr>
            <a:spLocks noGrp="1"/>
          </p:cNvSpPr>
          <p:nvPr>
            <p:ph sz="quarter" idx="4"/>
          </p:nvPr>
        </p:nvSpPr>
        <p:spPr>
          <a:xfrm>
            <a:off x="698241" y="1753183"/>
            <a:ext cx="4684641" cy="4307844"/>
          </a:xfrm>
        </p:spPr>
        <p:txBody>
          <a:bodyPr>
            <a:normAutofit/>
          </a:bodyPr>
          <a:lstStyle/>
          <a:p>
            <a:r>
              <a:rPr lang="en-GB" sz="2200" dirty="0"/>
              <a:t>Browse databases not searched by the library search:</a:t>
            </a:r>
          </a:p>
          <a:p>
            <a:pPr lvl="1"/>
            <a:r>
              <a:rPr lang="en-GB" sz="1800" dirty="0"/>
              <a:t>BFI Player</a:t>
            </a:r>
          </a:p>
          <a:p>
            <a:pPr lvl="1"/>
            <a:r>
              <a:rPr lang="en-GB" sz="1800" dirty="0"/>
              <a:t>BoB</a:t>
            </a:r>
          </a:p>
          <a:p>
            <a:pPr lvl="1"/>
            <a:r>
              <a:rPr lang="en-GB" sz="1800" dirty="0"/>
              <a:t>Digital Theatre Plus</a:t>
            </a:r>
          </a:p>
          <a:p>
            <a:pPr lvl="1"/>
            <a:r>
              <a:rPr lang="en-GB" sz="1800" dirty="0"/>
              <a:t>Cite them right</a:t>
            </a:r>
          </a:p>
          <a:p>
            <a:r>
              <a:rPr lang="en-GB" sz="2200" dirty="0"/>
              <a:t>Go directly to subject specific databases:</a:t>
            </a:r>
          </a:p>
          <a:p>
            <a:pPr lvl="1"/>
            <a:r>
              <a:rPr lang="en-GB" sz="1800" dirty="0"/>
              <a:t>Art &amp; Architecture Source</a:t>
            </a:r>
          </a:p>
          <a:p>
            <a:pPr lvl="1"/>
            <a:r>
              <a:rPr lang="en-GB" sz="1800" dirty="0"/>
              <a:t>Humanities Source</a:t>
            </a:r>
          </a:p>
          <a:p>
            <a:pPr lvl="1"/>
            <a:r>
              <a:rPr lang="en-GB" sz="1800" dirty="0"/>
              <a:t>JSTOR</a:t>
            </a:r>
          </a:p>
          <a:p>
            <a:pPr lvl="1"/>
            <a:r>
              <a:rPr lang="en-GB" sz="1800" dirty="0"/>
              <a:t>ProQuest Central</a:t>
            </a:r>
          </a:p>
          <a:p>
            <a:endParaRPr lang="en-GB" sz="2200" dirty="0"/>
          </a:p>
          <a:p>
            <a:endParaRPr lang="en-GB" sz="2200"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698242" y="265291"/>
            <a:ext cx="10795518" cy="1003916"/>
          </a:xfrm>
        </p:spPr>
        <p:txBody>
          <a:bodyPr anchor="b">
            <a:normAutofit/>
          </a:bodyPr>
          <a:lstStyle/>
          <a:p>
            <a:r>
              <a:rPr lang="en-GB" dirty="0"/>
              <a:t>Database Search</a:t>
            </a:r>
          </a:p>
        </p:txBody>
      </p:sp>
      <p:pic>
        <p:nvPicPr>
          <p:cNvPr id="10" name="Picture 9">
            <a:extLst>
              <a:ext uri="{FF2B5EF4-FFF2-40B4-BE49-F238E27FC236}">
                <a16:creationId xmlns:a16="http://schemas.microsoft.com/office/drawing/2014/main" id="{937688F6-02C0-B990-BC41-F5A5E1CD4384}"/>
              </a:ext>
            </a:extLst>
          </p:cNvPr>
          <p:cNvPicPr>
            <a:picLocks noChangeAspect="1"/>
          </p:cNvPicPr>
          <p:nvPr/>
        </p:nvPicPr>
        <p:blipFill rotWithShape="1">
          <a:blip r:embed="rId3"/>
          <a:srcRect l="189" t="38826" r="39042" b="8930"/>
          <a:stretch/>
        </p:blipFill>
        <p:spPr>
          <a:xfrm>
            <a:off x="5555410" y="1822300"/>
            <a:ext cx="6251277" cy="3582839"/>
          </a:xfrm>
          <a:prstGeom prst="rect">
            <a:avLst/>
          </a:prstGeom>
        </p:spPr>
      </p:pic>
    </p:spTree>
    <p:extLst>
      <p:ext uri="{BB962C8B-B14F-4D97-AF65-F5344CB8AC3E}">
        <p14:creationId xmlns:p14="http://schemas.microsoft.com/office/powerpoint/2010/main" val="90374561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5025492" y="5711504"/>
            <a:ext cx="5253297" cy="494722"/>
          </a:xfrm>
        </p:spPr>
        <p:txBody>
          <a:bodyPr/>
          <a:lstStyle/>
          <a:p>
            <a:r>
              <a:rPr lang="en-US" dirty="0">
                <a:hlinkClick r:id="rId2"/>
              </a:rPr>
              <a:t>Art and Design Databases</a:t>
            </a:r>
            <a:endParaRPr lang="en-US" dirty="0"/>
          </a:p>
        </p:txBody>
      </p:sp>
      <p:sp>
        <p:nvSpPr>
          <p:cNvPr id="2" name="Content Placeholder 1">
            <a:extLst>
              <a:ext uri="{FF2B5EF4-FFF2-40B4-BE49-F238E27FC236}">
                <a16:creationId xmlns:a16="http://schemas.microsoft.com/office/drawing/2014/main" id="{CE119CEF-03E0-410C-8B3B-137DE0DA4C8E}"/>
              </a:ext>
            </a:extLst>
          </p:cNvPr>
          <p:cNvSpPr>
            <a:spLocks noGrp="1"/>
          </p:cNvSpPr>
          <p:nvPr>
            <p:ph sz="quarter" idx="4"/>
          </p:nvPr>
        </p:nvSpPr>
        <p:spPr>
          <a:xfrm>
            <a:off x="415095" y="2032785"/>
            <a:ext cx="4208663" cy="3852778"/>
          </a:xfrm>
        </p:spPr>
        <p:txBody>
          <a:bodyPr>
            <a:normAutofit/>
          </a:bodyPr>
          <a:lstStyle/>
          <a:p>
            <a:pPr lvl="1"/>
            <a:r>
              <a:rPr lang="en-GB" dirty="0"/>
              <a:t>Art &amp; Architecture Source</a:t>
            </a:r>
          </a:p>
          <a:p>
            <a:pPr lvl="1"/>
            <a:r>
              <a:rPr lang="en-GB" dirty="0"/>
              <a:t>Artstor</a:t>
            </a:r>
          </a:p>
          <a:p>
            <a:pPr lvl="1"/>
            <a:r>
              <a:rPr lang="en-GB" dirty="0"/>
              <a:t>BFI Player</a:t>
            </a:r>
          </a:p>
          <a:p>
            <a:pPr lvl="1"/>
            <a:r>
              <a:rPr lang="en-GB" dirty="0"/>
              <a:t>BoB</a:t>
            </a:r>
          </a:p>
          <a:p>
            <a:pPr lvl="1"/>
            <a:r>
              <a:rPr lang="en-GB" dirty="0"/>
              <a:t>Bridgeman Education</a:t>
            </a:r>
          </a:p>
          <a:p>
            <a:pPr lvl="1"/>
            <a:r>
              <a:rPr lang="en-GB" dirty="0"/>
              <a:t>Exact Editions</a:t>
            </a:r>
          </a:p>
          <a:p>
            <a:pPr lvl="1"/>
            <a:r>
              <a:rPr lang="en-GB" sz="2400" dirty="0"/>
              <a:t>ProQuest Central</a:t>
            </a:r>
          </a:p>
          <a:p>
            <a:pPr lvl="1"/>
            <a:r>
              <a:rPr lang="en-GB" sz="2400" dirty="0"/>
              <a:t>Vogue Archive</a:t>
            </a:r>
          </a:p>
          <a:p>
            <a:pPr lvl="1"/>
            <a:r>
              <a:rPr lang="en-GB" dirty="0"/>
              <a:t>WGSN</a:t>
            </a:r>
            <a:endParaRPr lang="en-GB" sz="2400" dirty="0"/>
          </a:p>
          <a:p>
            <a:pPr marL="0" indent="0">
              <a:buNone/>
            </a:pPr>
            <a:endParaRPr lang="en-GB" sz="2200" dirty="0"/>
          </a:p>
          <a:p>
            <a:endParaRPr lang="en-GB" sz="2200"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698242" y="265291"/>
            <a:ext cx="10795518" cy="1003916"/>
          </a:xfrm>
        </p:spPr>
        <p:txBody>
          <a:bodyPr anchor="b">
            <a:normAutofit/>
          </a:bodyPr>
          <a:lstStyle/>
          <a:p>
            <a:r>
              <a:rPr lang="en-GB" dirty="0"/>
              <a:t>Art and Design Databases</a:t>
            </a:r>
          </a:p>
        </p:txBody>
      </p:sp>
      <p:pic>
        <p:nvPicPr>
          <p:cNvPr id="5" name="Picture 4">
            <a:extLst>
              <a:ext uri="{FF2B5EF4-FFF2-40B4-BE49-F238E27FC236}">
                <a16:creationId xmlns:a16="http://schemas.microsoft.com/office/drawing/2014/main" id="{4B00728A-1832-B1BA-4A2A-81AB125D98EE}"/>
              </a:ext>
            </a:extLst>
          </p:cNvPr>
          <p:cNvPicPr>
            <a:picLocks noChangeAspect="1"/>
          </p:cNvPicPr>
          <p:nvPr/>
        </p:nvPicPr>
        <p:blipFill rotWithShape="1">
          <a:blip r:embed="rId3"/>
          <a:srcRect t="27254" r="3823" b="4822"/>
          <a:stretch/>
        </p:blipFill>
        <p:spPr>
          <a:xfrm>
            <a:off x="4956337" y="1866771"/>
            <a:ext cx="6820568" cy="3211312"/>
          </a:xfrm>
          <a:prstGeom prst="rect">
            <a:avLst/>
          </a:prstGeom>
        </p:spPr>
      </p:pic>
    </p:spTree>
    <p:extLst>
      <p:ext uri="{BB962C8B-B14F-4D97-AF65-F5344CB8AC3E}">
        <p14:creationId xmlns:p14="http://schemas.microsoft.com/office/powerpoint/2010/main" val="337015954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5155280" y="5762304"/>
            <a:ext cx="5253297" cy="494722"/>
          </a:xfrm>
        </p:spPr>
        <p:txBody>
          <a:bodyPr/>
          <a:lstStyle/>
          <a:p>
            <a:r>
              <a:rPr lang="en-US" dirty="0">
                <a:hlinkClick r:id="rId2"/>
              </a:rPr>
              <a:t>Artstor</a:t>
            </a:r>
            <a:endParaRPr lang="en-US" dirty="0"/>
          </a:p>
        </p:txBody>
      </p:sp>
      <p:sp>
        <p:nvSpPr>
          <p:cNvPr id="2" name="Content Placeholder 1">
            <a:extLst>
              <a:ext uri="{FF2B5EF4-FFF2-40B4-BE49-F238E27FC236}">
                <a16:creationId xmlns:a16="http://schemas.microsoft.com/office/drawing/2014/main" id="{CE119CEF-03E0-410C-8B3B-137DE0DA4C8E}"/>
              </a:ext>
            </a:extLst>
          </p:cNvPr>
          <p:cNvSpPr>
            <a:spLocks noGrp="1"/>
          </p:cNvSpPr>
          <p:nvPr>
            <p:ph sz="quarter" idx="4"/>
          </p:nvPr>
        </p:nvSpPr>
        <p:spPr>
          <a:xfrm>
            <a:off x="531465" y="1701424"/>
            <a:ext cx="4623816" cy="4319814"/>
          </a:xfrm>
        </p:spPr>
        <p:txBody>
          <a:bodyPr>
            <a:normAutofit lnSpcReduction="10000"/>
          </a:bodyPr>
          <a:lstStyle/>
          <a:p>
            <a:pPr algn="l"/>
            <a:r>
              <a:rPr lang="en-GB" sz="1900" b="0" i="0" dirty="0">
                <a:solidFill>
                  <a:srgbClr val="3A3A3A"/>
                </a:solidFill>
                <a:effectLst/>
              </a:rPr>
              <a:t>Approximately 300 collections composed of over 2.5 million images </a:t>
            </a:r>
          </a:p>
          <a:p>
            <a:pPr algn="l"/>
            <a:r>
              <a:rPr lang="en-GB" sz="1900" b="0" i="0" dirty="0">
                <a:solidFill>
                  <a:srgbClr val="3A3A3A"/>
                </a:solidFill>
                <a:effectLst/>
              </a:rPr>
              <a:t>Searchable database of digital images and associated </a:t>
            </a:r>
            <a:r>
              <a:rPr lang="en-GB" sz="1900" b="0" i="0" dirty="0" err="1">
                <a:solidFill>
                  <a:srgbClr val="3A3A3A"/>
                </a:solidFill>
                <a:effectLst/>
              </a:rPr>
              <a:t>catalog</a:t>
            </a:r>
            <a:r>
              <a:rPr lang="en-GB" sz="1900" b="0" i="0" dirty="0">
                <a:solidFill>
                  <a:srgbClr val="3A3A3A"/>
                </a:solidFill>
                <a:effectLst/>
              </a:rPr>
              <a:t> data</a:t>
            </a:r>
          </a:p>
          <a:p>
            <a:pPr algn="l"/>
            <a:r>
              <a:rPr lang="en-GB" sz="1900" dirty="0">
                <a:solidFill>
                  <a:srgbClr val="3A3A3A"/>
                </a:solidFill>
              </a:rPr>
              <a:t>New </a:t>
            </a:r>
            <a:r>
              <a:rPr lang="en-GB" sz="1900" b="0" i="0" dirty="0">
                <a:solidFill>
                  <a:srgbClr val="3A3A3A"/>
                </a:solidFill>
                <a:effectLst/>
              </a:rPr>
              <a:t>image collections added several times a year</a:t>
            </a:r>
          </a:p>
          <a:p>
            <a:pPr algn="l"/>
            <a:r>
              <a:rPr lang="en-GB" sz="1900" b="0" i="0" dirty="0">
                <a:solidFill>
                  <a:srgbClr val="3A3A3A"/>
                </a:solidFill>
                <a:effectLst/>
              </a:rPr>
              <a:t>Artstor covers many time periods and cultures, and documents the fields of architecture, painting, sculpture, photography, decorative arts, design, anthropology, ethnographic and women studies, as well as many other forms of visual culture </a:t>
            </a:r>
          </a:p>
          <a:p>
            <a:pPr algn="l"/>
            <a:r>
              <a:rPr lang="en-GB" sz="1900" b="0" i="0" dirty="0">
                <a:solidFill>
                  <a:srgbClr val="3A3A3A"/>
                </a:solidFill>
                <a:effectLst/>
              </a:rPr>
              <a:t>Users can search, view, download and organize images</a:t>
            </a:r>
            <a:endParaRPr lang="en-GB" sz="1800"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698242" y="265291"/>
            <a:ext cx="10795518" cy="1003916"/>
          </a:xfrm>
        </p:spPr>
        <p:txBody>
          <a:bodyPr anchor="b">
            <a:normAutofit/>
          </a:bodyPr>
          <a:lstStyle/>
          <a:p>
            <a:r>
              <a:rPr lang="en-GB" dirty="0"/>
              <a:t>Artstor</a:t>
            </a:r>
          </a:p>
        </p:txBody>
      </p:sp>
      <p:pic>
        <p:nvPicPr>
          <p:cNvPr id="9" name="Picture 8">
            <a:extLst>
              <a:ext uri="{FF2B5EF4-FFF2-40B4-BE49-F238E27FC236}">
                <a16:creationId xmlns:a16="http://schemas.microsoft.com/office/drawing/2014/main" id="{214011C7-EFB1-668C-0E07-877F8E4F9CAB}"/>
              </a:ext>
            </a:extLst>
          </p:cNvPr>
          <p:cNvPicPr>
            <a:picLocks noChangeAspect="1"/>
          </p:cNvPicPr>
          <p:nvPr/>
        </p:nvPicPr>
        <p:blipFill rotWithShape="1">
          <a:blip r:embed="rId3"/>
          <a:srcRect t="11741" r="2145" b="4486"/>
          <a:stretch/>
        </p:blipFill>
        <p:spPr>
          <a:xfrm>
            <a:off x="5202953" y="1601788"/>
            <a:ext cx="6707028" cy="3827935"/>
          </a:xfrm>
          <a:prstGeom prst="rect">
            <a:avLst/>
          </a:prstGeom>
        </p:spPr>
      </p:pic>
    </p:spTree>
    <p:extLst>
      <p:ext uri="{BB962C8B-B14F-4D97-AF65-F5344CB8AC3E}">
        <p14:creationId xmlns:p14="http://schemas.microsoft.com/office/powerpoint/2010/main" val="45566489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5376865" y="5656092"/>
            <a:ext cx="5253297" cy="494722"/>
          </a:xfrm>
        </p:spPr>
        <p:txBody>
          <a:bodyPr/>
          <a:lstStyle/>
          <a:p>
            <a:r>
              <a:rPr lang="en-US" dirty="0">
                <a:hlinkClick r:id="rId2"/>
              </a:rPr>
              <a:t>Exact Editions</a:t>
            </a:r>
            <a:endParaRPr lang="en-US" dirty="0"/>
          </a:p>
        </p:txBody>
      </p:sp>
      <p:sp>
        <p:nvSpPr>
          <p:cNvPr id="2" name="Content Placeholder 1">
            <a:extLst>
              <a:ext uri="{FF2B5EF4-FFF2-40B4-BE49-F238E27FC236}">
                <a16:creationId xmlns:a16="http://schemas.microsoft.com/office/drawing/2014/main" id="{CE119CEF-03E0-410C-8B3B-137DE0DA4C8E}"/>
              </a:ext>
            </a:extLst>
          </p:cNvPr>
          <p:cNvSpPr>
            <a:spLocks noGrp="1"/>
          </p:cNvSpPr>
          <p:nvPr>
            <p:ph sz="quarter" idx="4"/>
          </p:nvPr>
        </p:nvSpPr>
        <p:spPr>
          <a:xfrm>
            <a:off x="531464" y="1701424"/>
            <a:ext cx="4684641" cy="4060483"/>
          </a:xfrm>
        </p:spPr>
        <p:txBody>
          <a:bodyPr>
            <a:normAutofit/>
          </a:bodyPr>
          <a:lstStyle/>
          <a:p>
            <a:endParaRPr lang="en-GB" sz="2200" dirty="0"/>
          </a:p>
          <a:p>
            <a:endParaRPr lang="en-GB" sz="2200"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698242" y="265291"/>
            <a:ext cx="10795518" cy="1003916"/>
          </a:xfrm>
        </p:spPr>
        <p:txBody>
          <a:bodyPr anchor="b">
            <a:normAutofit/>
          </a:bodyPr>
          <a:lstStyle/>
          <a:p>
            <a:r>
              <a:rPr lang="en-GB" dirty="0"/>
              <a:t>Exact Editions</a:t>
            </a:r>
          </a:p>
        </p:txBody>
      </p:sp>
      <p:pic>
        <p:nvPicPr>
          <p:cNvPr id="6" name="Picture 5">
            <a:extLst>
              <a:ext uri="{FF2B5EF4-FFF2-40B4-BE49-F238E27FC236}">
                <a16:creationId xmlns:a16="http://schemas.microsoft.com/office/drawing/2014/main" id="{8A2839D3-98FC-9D5E-E14E-5688A3B18C90}"/>
              </a:ext>
            </a:extLst>
          </p:cNvPr>
          <p:cNvPicPr>
            <a:picLocks noChangeAspect="1"/>
          </p:cNvPicPr>
          <p:nvPr/>
        </p:nvPicPr>
        <p:blipFill rotWithShape="1">
          <a:blip r:embed="rId3"/>
          <a:srcRect l="5135" t="10397" r="54903" b="31385"/>
          <a:stretch/>
        </p:blipFill>
        <p:spPr>
          <a:xfrm>
            <a:off x="3071982" y="1430155"/>
            <a:ext cx="2817156" cy="1612168"/>
          </a:xfrm>
          <a:prstGeom prst="rect">
            <a:avLst/>
          </a:prstGeom>
        </p:spPr>
      </p:pic>
      <p:pic>
        <p:nvPicPr>
          <p:cNvPr id="8" name="Picture 7">
            <a:extLst>
              <a:ext uri="{FF2B5EF4-FFF2-40B4-BE49-F238E27FC236}">
                <a16:creationId xmlns:a16="http://schemas.microsoft.com/office/drawing/2014/main" id="{BD478E4F-D299-B9E2-1833-C1E7B1B3D186}"/>
              </a:ext>
            </a:extLst>
          </p:cNvPr>
          <p:cNvPicPr>
            <a:picLocks noChangeAspect="1"/>
          </p:cNvPicPr>
          <p:nvPr/>
        </p:nvPicPr>
        <p:blipFill rotWithShape="1">
          <a:blip r:embed="rId4"/>
          <a:srcRect l="2634" t="10395" r="45203" b="8762"/>
          <a:stretch/>
        </p:blipFill>
        <p:spPr>
          <a:xfrm>
            <a:off x="5292848" y="1432408"/>
            <a:ext cx="6669559" cy="4060483"/>
          </a:xfrm>
          <a:prstGeom prst="rect">
            <a:avLst/>
          </a:prstGeom>
        </p:spPr>
      </p:pic>
      <p:sp>
        <p:nvSpPr>
          <p:cNvPr id="9" name="TextBox 8">
            <a:extLst>
              <a:ext uri="{FF2B5EF4-FFF2-40B4-BE49-F238E27FC236}">
                <a16:creationId xmlns:a16="http://schemas.microsoft.com/office/drawing/2014/main" id="{40755049-EBAA-DD2D-F16F-7007BCA07219}"/>
              </a:ext>
            </a:extLst>
          </p:cNvPr>
          <p:cNvSpPr txBox="1"/>
          <p:nvPr/>
        </p:nvSpPr>
        <p:spPr>
          <a:xfrm>
            <a:off x="337784" y="1585212"/>
            <a:ext cx="2718486" cy="1877437"/>
          </a:xfrm>
          <a:prstGeom prst="rect">
            <a:avLst/>
          </a:prstGeom>
          <a:noFill/>
        </p:spPr>
        <p:txBody>
          <a:bodyPr wrap="square" rtlCol="0">
            <a:spAutoFit/>
          </a:bodyPr>
          <a:lstStyle/>
          <a:p>
            <a:pPr marL="285750" indent="-285750">
              <a:buFont typeface="Arial" panose="020B0604020202020204" pitchFamily="34" charset="0"/>
              <a:buChar char="•"/>
            </a:pPr>
            <a:r>
              <a:rPr lang="en-GB" sz="1600" dirty="0"/>
              <a:t>Access to 15 Art Journals</a:t>
            </a:r>
          </a:p>
          <a:p>
            <a:pPr marL="285750" indent="-285750">
              <a:buFont typeface="Arial" panose="020B0604020202020204" pitchFamily="34" charset="0"/>
              <a:buChar char="•"/>
            </a:pPr>
            <a:r>
              <a:rPr lang="en-GB" sz="1600" dirty="0"/>
              <a:t>Log in as University of Wales Trinity Saint David</a:t>
            </a:r>
          </a:p>
          <a:p>
            <a:pPr marL="285750" indent="-285750">
              <a:buFont typeface="Arial" panose="020B0604020202020204" pitchFamily="34" charset="0"/>
              <a:buChar char="•"/>
            </a:pPr>
            <a:r>
              <a:rPr lang="en-GB" sz="1600" dirty="0"/>
              <a:t>Access to current and back issues</a:t>
            </a:r>
          </a:p>
          <a:p>
            <a:endParaRPr lang="en-GB" dirty="0"/>
          </a:p>
          <a:p>
            <a:endParaRPr lang="en-GB" dirty="0"/>
          </a:p>
        </p:txBody>
      </p:sp>
      <p:pic>
        <p:nvPicPr>
          <p:cNvPr id="12" name="Picture 11">
            <a:extLst>
              <a:ext uri="{FF2B5EF4-FFF2-40B4-BE49-F238E27FC236}">
                <a16:creationId xmlns:a16="http://schemas.microsoft.com/office/drawing/2014/main" id="{697B0111-E193-0BBC-C8F6-3AC13A37AFAA}"/>
              </a:ext>
            </a:extLst>
          </p:cNvPr>
          <p:cNvPicPr>
            <a:picLocks noChangeAspect="1"/>
          </p:cNvPicPr>
          <p:nvPr/>
        </p:nvPicPr>
        <p:blipFill rotWithShape="1">
          <a:blip r:embed="rId5"/>
          <a:srcRect l="2231" t="17256" r="43715" b="19426"/>
          <a:stretch/>
        </p:blipFill>
        <p:spPr>
          <a:xfrm>
            <a:off x="414527" y="3057428"/>
            <a:ext cx="4066033" cy="1870998"/>
          </a:xfrm>
          <a:prstGeom prst="rect">
            <a:avLst/>
          </a:prstGeom>
        </p:spPr>
      </p:pic>
      <p:pic>
        <p:nvPicPr>
          <p:cNvPr id="14" name="Picture 13">
            <a:extLst>
              <a:ext uri="{FF2B5EF4-FFF2-40B4-BE49-F238E27FC236}">
                <a16:creationId xmlns:a16="http://schemas.microsoft.com/office/drawing/2014/main" id="{8B54A92D-5BC6-468F-C083-5132D0AFE852}"/>
              </a:ext>
            </a:extLst>
          </p:cNvPr>
          <p:cNvPicPr>
            <a:picLocks noChangeAspect="1"/>
          </p:cNvPicPr>
          <p:nvPr/>
        </p:nvPicPr>
        <p:blipFill rotWithShape="1">
          <a:blip r:embed="rId6"/>
          <a:srcRect l="1351" t="18136" r="43784" b="8411"/>
          <a:stretch/>
        </p:blipFill>
        <p:spPr>
          <a:xfrm>
            <a:off x="370704" y="4280560"/>
            <a:ext cx="4066032" cy="2123355"/>
          </a:xfrm>
          <a:prstGeom prst="rect">
            <a:avLst/>
          </a:prstGeom>
        </p:spPr>
      </p:pic>
    </p:spTree>
    <p:extLst>
      <p:ext uri="{BB962C8B-B14F-4D97-AF65-F5344CB8AC3E}">
        <p14:creationId xmlns:p14="http://schemas.microsoft.com/office/powerpoint/2010/main" val="410302599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5155280" y="5762304"/>
            <a:ext cx="5253297" cy="494722"/>
          </a:xfrm>
        </p:spPr>
        <p:txBody>
          <a:bodyPr/>
          <a:lstStyle/>
          <a:p>
            <a:r>
              <a:rPr lang="en-US" dirty="0">
                <a:hlinkClick r:id="rId2"/>
              </a:rPr>
              <a:t>WGSN</a:t>
            </a:r>
            <a:endParaRPr lang="en-US" dirty="0"/>
          </a:p>
        </p:txBody>
      </p:sp>
      <p:sp>
        <p:nvSpPr>
          <p:cNvPr id="2" name="Content Placeholder 1">
            <a:extLst>
              <a:ext uri="{FF2B5EF4-FFF2-40B4-BE49-F238E27FC236}">
                <a16:creationId xmlns:a16="http://schemas.microsoft.com/office/drawing/2014/main" id="{CE119CEF-03E0-410C-8B3B-137DE0DA4C8E}"/>
              </a:ext>
            </a:extLst>
          </p:cNvPr>
          <p:cNvSpPr>
            <a:spLocks noGrp="1"/>
          </p:cNvSpPr>
          <p:nvPr>
            <p:ph sz="quarter" idx="4"/>
          </p:nvPr>
        </p:nvSpPr>
        <p:spPr>
          <a:xfrm>
            <a:off x="531464" y="1701424"/>
            <a:ext cx="5202227" cy="4555602"/>
          </a:xfrm>
        </p:spPr>
        <p:txBody>
          <a:bodyPr>
            <a:normAutofit/>
          </a:bodyPr>
          <a:lstStyle/>
          <a:p>
            <a:endParaRPr lang="en-GB" sz="2200" dirty="0"/>
          </a:p>
          <a:p>
            <a:endParaRPr lang="en-GB" sz="2200"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698242" y="265291"/>
            <a:ext cx="10795518" cy="1003916"/>
          </a:xfrm>
        </p:spPr>
        <p:txBody>
          <a:bodyPr anchor="b">
            <a:normAutofit/>
          </a:bodyPr>
          <a:lstStyle/>
          <a:p>
            <a:r>
              <a:rPr lang="en-GB" dirty="0"/>
              <a:t>WGSN – Fashion &amp; Interiors</a:t>
            </a:r>
          </a:p>
        </p:txBody>
      </p:sp>
      <p:sp>
        <p:nvSpPr>
          <p:cNvPr id="6" name="TextBox 5">
            <a:extLst>
              <a:ext uri="{FF2B5EF4-FFF2-40B4-BE49-F238E27FC236}">
                <a16:creationId xmlns:a16="http://schemas.microsoft.com/office/drawing/2014/main" id="{82428EB0-B1B2-C321-2604-ADB9B99A3D5E}"/>
              </a:ext>
            </a:extLst>
          </p:cNvPr>
          <p:cNvSpPr txBox="1"/>
          <p:nvPr/>
        </p:nvSpPr>
        <p:spPr>
          <a:xfrm>
            <a:off x="224509" y="1608460"/>
            <a:ext cx="4805411" cy="4401205"/>
          </a:xfrm>
          <a:prstGeom prst="rect">
            <a:avLst/>
          </a:prstGeom>
          <a:noFill/>
        </p:spPr>
        <p:txBody>
          <a:bodyPr wrap="square">
            <a:spAutoFit/>
          </a:bodyPr>
          <a:lstStyle/>
          <a:p>
            <a:pPr marL="285750" indent="-285750">
              <a:buFont typeface="Arial" panose="020B0604020202020204" pitchFamily="34" charset="0"/>
              <a:buChar char="•"/>
            </a:pPr>
            <a:r>
              <a:rPr lang="en-GB" sz="2000" b="0" i="0" dirty="0">
                <a:solidFill>
                  <a:srgbClr val="333333"/>
                </a:solidFill>
                <a:effectLst/>
              </a:rPr>
              <a:t>WGSN is the world's leading consumer lifestyle and product design trend forecaster</a:t>
            </a:r>
          </a:p>
          <a:p>
            <a:pPr marL="285750" indent="-285750">
              <a:buFont typeface="Arial" panose="020B0604020202020204" pitchFamily="34" charset="0"/>
              <a:buChar char="•"/>
            </a:pPr>
            <a:endParaRPr lang="en-GB" sz="2000" b="0" i="0" dirty="0">
              <a:solidFill>
                <a:srgbClr val="333333"/>
              </a:solidFill>
              <a:effectLst/>
            </a:endParaRPr>
          </a:p>
          <a:p>
            <a:pPr marL="285750" indent="-285750">
              <a:buFont typeface="Arial" panose="020B0604020202020204" pitchFamily="34" charset="0"/>
              <a:buChar char="•"/>
            </a:pPr>
            <a:r>
              <a:rPr lang="en-GB" sz="2000" dirty="0">
                <a:solidFill>
                  <a:srgbClr val="333333"/>
                </a:solidFill>
                <a:cs typeface="Calibri Light" panose="020F0302020204030204" pitchFamily="34" charset="0"/>
              </a:rPr>
              <a:t>Provides </a:t>
            </a:r>
            <a:r>
              <a:rPr lang="en-GB" sz="2000" b="0" i="0" dirty="0">
                <a:solidFill>
                  <a:srgbClr val="333333"/>
                </a:solidFill>
                <a:effectLst/>
                <a:cs typeface="Calibri Light" panose="020F0302020204030204" pitchFamily="34" charset="0"/>
              </a:rPr>
              <a:t>accurate forecasts, global trend insights, expertly curated data and industry expertise to help understand consumer behaviour and lifestyles</a:t>
            </a:r>
          </a:p>
          <a:p>
            <a:pPr marL="285750" indent="-285750">
              <a:buFont typeface="Arial" panose="020B0604020202020204" pitchFamily="34" charset="0"/>
              <a:buChar char="•"/>
            </a:pPr>
            <a:endParaRPr lang="en-GB" sz="2000" b="0" i="0" dirty="0">
              <a:solidFill>
                <a:srgbClr val="333333"/>
              </a:solidFill>
              <a:effectLst/>
              <a:cs typeface="Calibri Light" panose="020F0302020204030204" pitchFamily="34" charset="0"/>
            </a:endParaRPr>
          </a:p>
          <a:p>
            <a:pPr marL="285750" indent="-285750">
              <a:buFont typeface="Arial" panose="020B0604020202020204" pitchFamily="34" charset="0"/>
              <a:buChar char="•"/>
            </a:pPr>
            <a:r>
              <a:rPr lang="en-GB" sz="2000" b="0" i="0" dirty="0">
                <a:solidFill>
                  <a:srgbClr val="333333"/>
                </a:solidFill>
                <a:effectLst/>
                <a:cs typeface="Calibri Light" panose="020F0302020204030204" pitchFamily="34" charset="0"/>
              </a:rPr>
              <a:t>Used by clients and businesses to create products and trade at the right time</a:t>
            </a:r>
            <a:r>
              <a:rPr lang="en-GB" sz="2000" b="0" i="0" dirty="0">
                <a:solidFill>
                  <a:srgbClr val="333333"/>
                </a:solidFill>
                <a:effectLst/>
              </a:rPr>
              <a:t> and to adapt and stay ahead of an ever-changing consumer landscape and rapidly escalating climate priorities</a:t>
            </a:r>
            <a:endParaRPr lang="en-GB" sz="2000" b="0" i="0" dirty="0">
              <a:solidFill>
                <a:srgbClr val="333333"/>
              </a:solidFill>
              <a:effectLst/>
              <a:cs typeface="Calibri Light" panose="020F0302020204030204" pitchFamily="34" charset="0"/>
            </a:endParaRPr>
          </a:p>
        </p:txBody>
      </p:sp>
      <p:pic>
        <p:nvPicPr>
          <p:cNvPr id="8" name="Picture 7">
            <a:extLst>
              <a:ext uri="{FF2B5EF4-FFF2-40B4-BE49-F238E27FC236}">
                <a16:creationId xmlns:a16="http://schemas.microsoft.com/office/drawing/2014/main" id="{55F9AC8A-8494-AFD2-4601-76B843F7D23A}"/>
              </a:ext>
            </a:extLst>
          </p:cNvPr>
          <p:cNvPicPr>
            <a:picLocks noChangeAspect="1"/>
          </p:cNvPicPr>
          <p:nvPr/>
        </p:nvPicPr>
        <p:blipFill rotWithShape="1">
          <a:blip r:embed="rId3"/>
          <a:srcRect t="11622" r="3990" b="4989"/>
          <a:stretch/>
        </p:blipFill>
        <p:spPr>
          <a:xfrm>
            <a:off x="5116184" y="1612442"/>
            <a:ext cx="6723935" cy="3893389"/>
          </a:xfrm>
          <a:prstGeom prst="rect">
            <a:avLst/>
          </a:prstGeom>
        </p:spPr>
      </p:pic>
    </p:spTree>
    <p:extLst>
      <p:ext uri="{BB962C8B-B14F-4D97-AF65-F5344CB8AC3E}">
        <p14:creationId xmlns:p14="http://schemas.microsoft.com/office/powerpoint/2010/main" val="330700911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18456" y="262866"/>
            <a:ext cx="10795518" cy="1003916"/>
          </a:xfrm>
        </p:spPr>
        <p:txBody>
          <a:bodyPr anchor="b">
            <a:normAutofit/>
          </a:bodyPr>
          <a:lstStyle/>
          <a:p>
            <a:r>
              <a:rPr lang="en-GB" dirty="0"/>
              <a:t>Cite Them Right Online </a:t>
            </a:r>
          </a:p>
        </p:txBody>
      </p:sp>
      <p:sp>
        <p:nvSpPr>
          <p:cNvPr id="6" name="Content Placeholder 5">
            <a:extLst>
              <a:ext uri="{FF2B5EF4-FFF2-40B4-BE49-F238E27FC236}">
                <a16:creationId xmlns:a16="http://schemas.microsoft.com/office/drawing/2014/main" id="{91640F94-C234-D656-369F-3D84414DB6D9}"/>
              </a:ext>
            </a:extLst>
          </p:cNvPr>
          <p:cNvSpPr>
            <a:spLocks noGrp="1"/>
          </p:cNvSpPr>
          <p:nvPr>
            <p:ph sz="half" idx="1"/>
          </p:nvPr>
        </p:nvSpPr>
        <p:spPr>
          <a:xfrm>
            <a:off x="438046" y="2089338"/>
            <a:ext cx="3030084" cy="2946779"/>
          </a:xfrm>
        </p:spPr>
        <p:txBody>
          <a:bodyPr>
            <a:normAutofit/>
          </a:bodyPr>
          <a:lstStyle/>
          <a:p>
            <a:r>
              <a:rPr lang="en-GB" dirty="0"/>
              <a:t>How to reference</a:t>
            </a:r>
          </a:p>
          <a:p>
            <a:r>
              <a:rPr lang="en-GB" dirty="0"/>
              <a:t>Plagiarism</a:t>
            </a:r>
          </a:p>
          <a:p>
            <a:r>
              <a:rPr lang="en-GB" dirty="0"/>
              <a:t>Study skills</a:t>
            </a:r>
          </a:p>
          <a:p>
            <a:endParaRPr lang="en-GB" dirty="0"/>
          </a:p>
          <a:p>
            <a:endParaRPr lang="en-GB" dirty="0"/>
          </a:p>
          <a:p>
            <a:pPr marL="0" indent="0">
              <a:buNone/>
            </a:pPr>
            <a:r>
              <a:rPr lang="en-GB" sz="1800" dirty="0">
                <a:hlinkClick r:id="rId2"/>
              </a:rPr>
              <a:t>Cite them right online</a:t>
            </a:r>
            <a:endParaRPr lang="en-GB" sz="1800" dirty="0"/>
          </a:p>
          <a:p>
            <a:endParaRPr lang="en-GB" dirty="0"/>
          </a:p>
          <a:p>
            <a:endParaRPr lang="en-GB" dirty="0"/>
          </a:p>
        </p:txBody>
      </p:sp>
      <p:pic>
        <p:nvPicPr>
          <p:cNvPr id="8" name="Picture 7">
            <a:extLst>
              <a:ext uri="{FF2B5EF4-FFF2-40B4-BE49-F238E27FC236}">
                <a16:creationId xmlns:a16="http://schemas.microsoft.com/office/drawing/2014/main" id="{C27EF983-8A6C-D99F-3576-F24C7BDB12F8}"/>
              </a:ext>
            </a:extLst>
          </p:cNvPr>
          <p:cNvPicPr>
            <a:picLocks noChangeAspect="1"/>
          </p:cNvPicPr>
          <p:nvPr/>
        </p:nvPicPr>
        <p:blipFill rotWithShape="1">
          <a:blip r:embed="rId3"/>
          <a:srcRect l="5365" t="17512" r="7170" b="13320"/>
          <a:stretch/>
        </p:blipFill>
        <p:spPr>
          <a:xfrm>
            <a:off x="3749616" y="1727648"/>
            <a:ext cx="8073935" cy="4256665"/>
          </a:xfrm>
          <a:prstGeom prst="rect">
            <a:avLst/>
          </a:prstGeom>
        </p:spPr>
      </p:pic>
    </p:spTree>
    <p:extLst>
      <p:ext uri="{BB962C8B-B14F-4D97-AF65-F5344CB8AC3E}">
        <p14:creationId xmlns:p14="http://schemas.microsoft.com/office/powerpoint/2010/main" val="108740763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FF0E00-0C73-4606-A653-F74B4B321D31}"/>
              </a:ext>
            </a:extLst>
          </p:cNvPr>
          <p:cNvSpPr>
            <a:spLocks noGrp="1"/>
          </p:cNvSpPr>
          <p:nvPr>
            <p:ph type="title"/>
          </p:nvPr>
        </p:nvSpPr>
        <p:spPr/>
        <p:txBody>
          <a:bodyPr/>
          <a:lstStyle/>
          <a:p>
            <a:r>
              <a:rPr lang="en-GB" dirty="0"/>
              <a:t>Audio Visual Resources</a:t>
            </a:r>
          </a:p>
        </p:txBody>
      </p:sp>
      <p:sp>
        <p:nvSpPr>
          <p:cNvPr id="3" name="Content Placeholder 2">
            <a:extLst>
              <a:ext uri="{FF2B5EF4-FFF2-40B4-BE49-F238E27FC236}">
                <a16:creationId xmlns:a16="http://schemas.microsoft.com/office/drawing/2014/main" id="{6C509536-AD7D-40E8-BD15-E9A6239F0276}"/>
              </a:ext>
            </a:extLst>
          </p:cNvPr>
          <p:cNvSpPr>
            <a:spLocks noGrp="1"/>
          </p:cNvSpPr>
          <p:nvPr>
            <p:ph sz="quarter" idx="10"/>
          </p:nvPr>
        </p:nvSpPr>
        <p:spPr>
          <a:xfrm>
            <a:off x="464574" y="1771940"/>
            <a:ext cx="6983361" cy="4763073"/>
          </a:xfrm>
        </p:spPr>
        <p:txBody>
          <a:bodyPr>
            <a:noAutofit/>
          </a:bodyPr>
          <a:lstStyle/>
          <a:p>
            <a:pPr marL="0" indent="0">
              <a:buNone/>
            </a:pPr>
            <a:r>
              <a:rPr lang="en-GB" sz="2000" dirty="0">
                <a:hlinkClick r:id="rId2"/>
              </a:rPr>
              <a:t>Box of Broadcasts (BoB)</a:t>
            </a:r>
            <a:endParaRPr lang="en-GB" sz="2000" dirty="0"/>
          </a:p>
          <a:p>
            <a:pPr>
              <a:lnSpc>
                <a:spcPct val="50000"/>
              </a:lnSpc>
            </a:pPr>
            <a:r>
              <a:rPr lang="en-GB" sz="2000" b="0" i="0" dirty="0">
                <a:solidFill>
                  <a:srgbClr val="3A3A3A"/>
                </a:solidFill>
                <a:effectLst/>
              </a:rPr>
              <a:t>BoB is a TV and radio service for education </a:t>
            </a:r>
          </a:p>
          <a:p>
            <a:pPr>
              <a:lnSpc>
                <a:spcPct val="50000"/>
              </a:lnSpc>
            </a:pPr>
            <a:r>
              <a:rPr lang="en-GB" sz="2000" dirty="0"/>
              <a:t>Create your own account with your UWTDS details</a:t>
            </a:r>
          </a:p>
          <a:p>
            <a:pPr>
              <a:lnSpc>
                <a:spcPct val="50000"/>
              </a:lnSpc>
            </a:pPr>
            <a:r>
              <a:rPr lang="en-GB" sz="2000" dirty="0"/>
              <a:t>Create playlists or search for public playlists</a:t>
            </a:r>
          </a:p>
          <a:p>
            <a:pPr>
              <a:lnSpc>
                <a:spcPct val="50000"/>
              </a:lnSpc>
            </a:pPr>
            <a:r>
              <a:rPr lang="en-GB" sz="2000" dirty="0"/>
              <a:t>Create clips with your recordings</a:t>
            </a:r>
          </a:p>
          <a:p>
            <a:pPr marL="0" indent="0">
              <a:buNone/>
            </a:pPr>
            <a:r>
              <a:rPr lang="en-GB" sz="2000" dirty="0">
                <a:hlinkClick r:id="rId3"/>
              </a:rPr>
              <a:t>Academic Video Online</a:t>
            </a:r>
            <a:endParaRPr lang="en-GB" sz="2000" dirty="0"/>
          </a:p>
          <a:p>
            <a:pPr>
              <a:lnSpc>
                <a:spcPct val="60000"/>
              </a:lnSpc>
            </a:pPr>
            <a:r>
              <a:rPr lang="en-GB" sz="2000" b="0" i="0" dirty="0">
                <a:solidFill>
                  <a:srgbClr val="000000"/>
                </a:solidFill>
                <a:effectLst/>
                <a:cs typeface="Calibri Light" panose="020F0302020204030204" pitchFamily="34" charset="0"/>
              </a:rPr>
              <a:t>Documentaries, interviews, demonstrations, etc</a:t>
            </a:r>
          </a:p>
          <a:p>
            <a:pPr>
              <a:lnSpc>
                <a:spcPct val="60000"/>
              </a:lnSpc>
            </a:pPr>
            <a:r>
              <a:rPr lang="en-GB" sz="2000" dirty="0">
                <a:solidFill>
                  <a:srgbClr val="000000"/>
                </a:solidFill>
                <a:cs typeface="Calibri Light" panose="020F0302020204030204" pitchFamily="34" charset="0"/>
              </a:rPr>
              <a:t>View transcripts, details, and export citations to RefWorks</a:t>
            </a:r>
          </a:p>
          <a:p>
            <a:pPr>
              <a:lnSpc>
                <a:spcPct val="60000"/>
              </a:lnSpc>
            </a:pPr>
            <a:r>
              <a:rPr lang="en-GB" sz="2000" dirty="0">
                <a:solidFill>
                  <a:srgbClr val="000000"/>
                </a:solidFill>
                <a:cs typeface="Calibri Light" panose="020F0302020204030204" pitchFamily="34" charset="0"/>
              </a:rPr>
              <a:t>Create clips of the videos or view previously created clips</a:t>
            </a:r>
            <a:endParaRPr lang="en-GB" sz="2000" dirty="0">
              <a:cs typeface="Calibri Light" panose="020F0302020204030204" pitchFamily="34" charset="0"/>
            </a:endParaRPr>
          </a:p>
          <a:p>
            <a:pPr marL="0" indent="0">
              <a:buNone/>
            </a:pPr>
            <a:r>
              <a:rPr lang="en-GB" sz="2000" dirty="0">
                <a:hlinkClick r:id="rId4"/>
              </a:rPr>
              <a:t>LinkedIn Learning</a:t>
            </a:r>
            <a:endParaRPr lang="en-GB" sz="2000" dirty="0"/>
          </a:p>
          <a:p>
            <a:r>
              <a:rPr lang="en-GB" sz="2000" b="0" i="0" dirty="0">
                <a:solidFill>
                  <a:srgbClr val="3A3A3A"/>
                </a:solidFill>
                <a:effectLst/>
              </a:rPr>
              <a:t>UWTSD has access to thousands of useful courses to improve your academic, professional and employability skills.</a:t>
            </a:r>
            <a:endParaRPr lang="en-GB" sz="2000" dirty="0"/>
          </a:p>
        </p:txBody>
      </p:sp>
      <p:pic>
        <p:nvPicPr>
          <p:cNvPr id="5" name="Picture 4">
            <a:extLst>
              <a:ext uri="{FF2B5EF4-FFF2-40B4-BE49-F238E27FC236}">
                <a16:creationId xmlns:a16="http://schemas.microsoft.com/office/drawing/2014/main" id="{AD3ED251-70C5-6FAA-85AD-C2876EA78617}"/>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27680" b="-827"/>
          <a:stretch/>
        </p:blipFill>
        <p:spPr>
          <a:xfrm>
            <a:off x="7214790" y="1771940"/>
            <a:ext cx="4764332" cy="3736312"/>
          </a:xfrm>
          <a:prstGeom prst="rect">
            <a:avLst/>
          </a:prstGeom>
        </p:spPr>
      </p:pic>
      <p:sp>
        <p:nvSpPr>
          <p:cNvPr id="6" name="TextBox 5">
            <a:extLst>
              <a:ext uri="{FF2B5EF4-FFF2-40B4-BE49-F238E27FC236}">
                <a16:creationId xmlns:a16="http://schemas.microsoft.com/office/drawing/2014/main" id="{C40C39E3-4E06-28FD-1ECB-2AF65D4A67F4}"/>
              </a:ext>
            </a:extLst>
          </p:cNvPr>
          <p:cNvSpPr txBox="1"/>
          <p:nvPr/>
        </p:nvSpPr>
        <p:spPr>
          <a:xfrm>
            <a:off x="7214790" y="5508252"/>
            <a:ext cx="3111909" cy="276999"/>
          </a:xfrm>
          <a:prstGeom prst="rect">
            <a:avLst/>
          </a:prstGeom>
          <a:noFill/>
        </p:spPr>
        <p:txBody>
          <a:bodyPr wrap="square" rtlCol="0">
            <a:spAutoFit/>
          </a:bodyPr>
          <a:lstStyle/>
          <a:p>
            <a:r>
              <a:rPr lang="en-GB" sz="1200" dirty="0"/>
              <a:t>Image by Vinson Tan: Pixabay</a:t>
            </a:r>
          </a:p>
        </p:txBody>
      </p:sp>
    </p:spTree>
    <p:extLst>
      <p:ext uri="{BB962C8B-B14F-4D97-AF65-F5344CB8AC3E}">
        <p14:creationId xmlns:p14="http://schemas.microsoft.com/office/powerpoint/2010/main" val="50083135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Content Placeholder 1">
            <a:extLst>
              <a:ext uri="{FF2B5EF4-FFF2-40B4-BE49-F238E27FC236}">
                <a16:creationId xmlns:a16="http://schemas.microsoft.com/office/drawing/2014/main" id="{F615B06C-42C3-4DC0-8667-25F2F56D5CF2}"/>
              </a:ext>
            </a:extLst>
          </p:cNvPr>
          <p:cNvSpPr>
            <a:spLocks noGrp="1"/>
          </p:cNvSpPr>
          <p:nvPr>
            <p:ph sz="half" idx="1"/>
          </p:nvPr>
        </p:nvSpPr>
        <p:spPr>
          <a:xfrm>
            <a:off x="718457" y="1600201"/>
            <a:ext cx="5233081" cy="4565650"/>
          </a:xfrm>
        </p:spPr>
        <p:txBody>
          <a:bodyPr>
            <a:normAutofit lnSpcReduction="10000"/>
          </a:bodyPr>
          <a:lstStyle/>
          <a:p>
            <a:pPr marL="0" indent="0">
              <a:buNone/>
            </a:pPr>
            <a:r>
              <a:rPr lang="en-US" dirty="0"/>
              <a:t>Click on the ebooks link in Database Search</a:t>
            </a:r>
          </a:p>
          <a:p>
            <a:pPr marL="0" indent="0">
              <a:buNone/>
            </a:pPr>
            <a:endParaRPr lang="en-US" dirty="0"/>
          </a:p>
          <a:p>
            <a:r>
              <a:rPr lang="en-US" dirty="0"/>
              <a:t>Bloomsbury Academic</a:t>
            </a:r>
          </a:p>
          <a:p>
            <a:r>
              <a:rPr lang="en-US" dirty="0"/>
              <a:t>Taylor &amp; Francis </a:t>
            </a:r>
          </a:p>
          <a:p>
            <a:r>
              <a:rPr lang="en-US" dirty="0"/>
              <a:t>Ebook Central</a:t>
            </a:r>
          </a:p>
          <a:p>
            <a:r>
              <a:rPr lang="en-US" dirty="0" err="1"/>
              <a:t>VLeBooks</a:t>
            </a:r>
            <a:endParaRPr lang="en-US" dirty="0"/>
          </a:p>
          <a:p>
            <a:pPr marL="0" indent="0">
              <a:buNone/>
            </a:pPr>
            <a:endParaRPr lang="en-US" dirty="0"/>
          </a:p>
          <a:p>
            <a:pPr marL="0" indent="0">
              <a:buNone/>
            </a:pPr>
            <a:r>
              <a:rPr lang="en-US" dirty="0"/>
              <a:t>Make sure to limit to content you have access to</a:t>
            </a:r>
          </a:p>
        </p:txBody>
      </p:sp>
      <p:sp>
        <p:nvSpPr>
          <p:cNvPr id="3" name="Title 2">
            <a:extLst>
              <a:ext uri="{FF2B5EF4-FFF2-40B4-BE49-F238E27FC236}">
                <a16:creationId xmlns:a16="http://schemas.microsoft.com/office/drawing/2014/main" id="{DA1B2F3C-C3A5-4E1B-A5C7-7335A632CA2F}"/>
              </a:ext>
            </a:extLst>
          </p:cNvPr>
          <p:cNvSpPr>
            <a:spLocks noGrp="1"/>
          </p:cNvSpPr>
          <p:nvPr>
            <p:ph type="title"/>
          </p:nvPr>
        </p:nvSpPr>
        <p:spPr>
          <a:xfrm>
            <a:off x="718456" y="262866"/>
            <a:ext cx="10795518" cy="1003916"/>
          </a:xfrm>
        </p:spPr>
        <p:txBody>
          <a:bodyPr anchor="b">
            <a:normAutofit/>
          </a:bodyPr>
          <a:lstStyle/>
          <a:p>
            <a:r>
              <a:rPr lang="en-GB" dirty="0"/>
              <a:t>Ebooks via Database Search</a:t>
            </a:r>
          </a:p>
        </p:txBody>
      </p:sp>
      <p:pic>
        <p:nvPicPr>
          <p:cNvPr id="6" name="Content Placeholder 5">
            <a:extLst>
              <a:ext uri="{FF2B5EF4-FFF2-40B4-BE49-F238E27FC236}">
                <a16:creationId xmlns:a16="http://schemas.microsoft.com/office/drawing/2014/main" id="{D77BEF56-9DC1-478B-838D-8C109FFBF8D3}"/>
              </a:ext>
            </a:extLst>
          </p:cNvPr>
          <p:cNvPicPr>
            <a:picLocks noGrp="1" noChangeAspect="1"/>
          </p:cNvPicPr>
          <p:nvPr>
            <p:ph type="pic" sz="quarter" idx="13"/>
          </p:nvPr>
        </p:nvPicPr>
        <p:blipFill rotWithShape="1">
          <a:blip r:embed="rId2"/>
          <a:srcRect l="113" t="11291" r="3468" b="5416"/>
          <a:stretch/>
        </p:blipFill>
        <p:spPr>
          <a:xfrm>
            <a:off x="6004354" y="1777181"/>
            <a:ext cx="6010447" cy="3465871"/>
          </a:xfrm>
          <a:noFill/>
        </p:spPr>
      </p:pic>
      <p:sp>
        <p:nvSpPr>
          <p:cNvPr id="2" name="TextBox 1">
            <a:extLst>
              <a:ext uri="{FF2B5EF4-FFF2-40B4-BE49-F238E27FC236}">
                <a16:creationId xmlns:a16="http://schemas.microsoft.com/office/drawing/2014/main" id="{0AB3FEB8-B247-4D7E-BA93-E43CBDCEF4C8}"/>
              </a:ext>
            </a:extLst>
          </p:cNvPr>
          <p:cNvSpPr txBox="1"/>
          <p:nvPr/>
        </p:nvSpPr>
        <p:spPr>
          <a:xfrm>
            <a:off x="6055743" y="5566913"/>
            <a:ext cx="2858219" cy="369332"/>
          </a:xfrm>
          <a:prstGeom prst="rect">
            <a:avLst/>
          </a:prstGeom>
          <a:noFill/>
        </p:spPr>
        <p:txBody>
          <a:bodyPr wrap="square" rtlCol="0">
            <a:spAutoFit/>
          </a:bodyPr>
          <a:lstStyle/>
          <a:p>
            <a:r>
              <a:rPr lang="en-US" dirty="0">
                <a:hlinkClick r:id="rId3"/>
              </a:rPr>
              <a:t>Database Search</a:t>
            </a:r>
            <a:endParaRPr lang="en-GB" dirty="0"/>
          </a:p>
        </p:txBody>
      </p:sp>
    </p:spTree>
    <p:extLst>
      <p:ext uri="{BB962C8B-B14F-4D97-AF65-F5344CB8AC3E}">
        <p14:creationId xmlns:p14="http://schemas.microsoft.com/office/powerpoint/2010/main" val="161115436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5764000" y="5793104"/>
            <a:ext cx="5253297" cy="494722"/>
          </a:xfrm>
        </p:spPr>
        <p:txBody>
          <a:bodyPr/>
          <a:lstStyle/>
          <a:p>
            <a:r>
              <a:rPr lang="en-US" dirty="0">
                <a:hlinkClick r:id="rId2"/>
              </a:rPr>
              <a:t>Taylor &amp; Francis</a:t>
            </a:r>
            <a:endParaRPr lang="en-US" dirty="0"/>
          </a:p>
        </p:txBody>
      </p:sp>
      <p:sp>
        <p:nvSpPr>
          <p:cNvPr id="2" name="Content Placeholder 1">
            <a:extLst>
              <a:ext uri="{FF2B5EF4-FFF2-40B4-BE49-F238E27FC236}">
                <a16:creationId xmlns:a16="http://schemas.microsoft.com/office/drawing/2014/main" id="{CE119CEF-03E0-410C-8B3B-137DE0DA4C8E}"/>
              </a:ext>
            </a:extLst>
          </p:cNvPr>
          <p:cNvSpPr>
            <a:spLocks noGrp="1"/>
          </p:cNvSpPr>
          <p:nvPr>
            <p:ph sz="quarter" idx="4"/>
          </p:nvPr>
        </p:nvSpPr>
        <p:spPr>
          <a:xfrm>
            <a:off x="485457" y="1988971"/>
            <a:ext cx="4623816" cy="3324901"/>
          </a:xfrm>
        </p:spPr>
        <p:txBody>
          <a:bodyPr>
            <a:normAutofit/>
          </a:bodyPr>
          <a:lstStyle/>
          <a:p>
            <a:endParaRPr lang="en-GB" sz="2200" dirty="0"/>
          </a:p>
          <a:p>
            <a:endParaRPr lang="en-GB" sz="2200"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485457" y="174958"/>
            <a:ext cx="10795518" cy="1003916"/>
          </a:xfrm>
        </p:spPr>
        <p:txBody>
          <a:bodyPr anchor="b">
            <a:normAutofit/>
          </a:bodyPr>
          <a:lstStyle/>
          <a:p>
            <a:r>
              <a:rPr lang="en-GB" dirty="0"/>
              <a:t>Taylor &amp; Francis</a:t>
            </a:r>
          </a:p>
        </p:txBody>
      </p:sp>
      <p:sp>
        <p:nvSpPr>
          <p:cNvPr id="6" name="TextBox 5">
            <a:extLst>
              <a:ext uri="{FF2B5EF4-FFF2-40B4-BE49-F238E27FC236}">
                <a16:creationId xmlns:a16="http://schemas.microsoft.com/office/drawing/2014/main" id="{34FF6358-F268-BA17-A3D6-58AD1452F661}"/>
              </a:ext>
            </a:extLst>
          </p:cNvPr>
          <p:cNvSpPr txBox="1"/>
          <p:nvPr/>
        </p:nvSpPr>
        <p:spPr>
          <a:xfrm>
            <a:off x="453048" y="1745679"/>
            <a:ext cx="5006694" cy="1323439"/>
          </a:xfrm>
          <a:prstGeom prst="rect">
            <a:avLst/>
          </a:prstGeom>
          <a:noFill/>
        </p:spPr>
        <p:txBody>
          <a:bodyPr wrap="square" rtlCol="0">
            <a:spAutoFit/>
          </a:bodyPr>
          <a:lstStyle/>
          <a:p>
            <a:pPr marL="342900" indent="-342900">
              <a:buFont typeface="Arial" panose="020B0604020202020204" pitchFamily="34" charset="0"/>
              <a:buChar char="•"/>
            </a:pPr>
            <a:r>
              <a:rPr lang="en-GB" sz="2000" b="0" i="0" dirty="0">
                <a:solidFill>
                  <a:srgbClr val="3A3A3A"/>
                </a:solidFill>
                <a:effectLst/>
              </a:rPr>
              <a:t>Search or the ebook collections</a:t>
            </a:r>
          </a:p>
          <a:p>
            <a:pPr marL="342900" indent="-342900">
              <a:buFont typeface="Arial" panose="020B0604020202020204" pitchFamily="34" charset="0"/>
              <a:buChar char="•"/>
            </a:pPr>
            <a:r>
              <a:rPr lang="en-GB" sz="2000" dirty="0">
                <a:solidFill>
                  <a:srgbClr val="3A3A3A"/>
                </a:solidFill>
              </a:rPr>
              <a:t>Limit to Licensed Content or Open Access</a:t>
            </a:r>
          </a:p>
          <a:p>
            <a:pPr marL="342900" indent="-342900">
              <a:buFont typeface="Arial" panose="020B0604020202020204" pitchFamily="34" charset="0"/>
              <a:buChar char="•"/>
            </a:pPr>
            <a:r>
              <a:rPr lang="en-GB" sz="2000" dirty="0">
                <a:solidFill>
                  <a:srgbClr val="3A3A3A"/>
                </a:solidFill>
              </a:rPr>
              <a:t>Read online or download books or chapters</a:t>
            </a:r>
          </a:p>
          <a:p>
            <a:pPr marL="342900" indent="-342900">
              <a:buFont typeface="Arial" panose="020B0604020202020204" pitchFamily="34" charset="0"/>
              <a:buChar char="•"/>
            </a:pPr>
            <a:r>
              <a:rPr lang="en-GB" sz="2000" dirty="0">
                <a:solidFill>
                  <a:srgbClr val="3A3A3A"/>
                </a:solidFill>
              </a:rPr>
              <a:t>See related books </a:t>
            </a:r>
            <a:endParaRPr lang="en-GB" sz="2000" dirty="0"/>
          </a:p>
        </p:txBody>
      </p:sp>
      <p:pic>
        <p:nvPicPr>
          <p:cNvPr id="5" name="Picture 4">
            <a:extLst>
              <a:ext uri="{FF2B5EF4-FFF2-40B4-BE49-F238E27FC236}">
                <a16:creationId xmlns:a16="http://schemas.microsoft.com/office/drawing/2014/main" id="{98EEF958-BCA9-70DA-377C-753344BC8D46}"/>
              </a:ext>
            </a:extLst>
          </p:cNvPr>
          <p:cNvPicPr>
            <a:picLocks noChangeAspect="1"/>
          </p:cNvPicPr>
          <p:nvPr/>
        </p:nvPicPr>
        <p:blipFill rotWithShape="1">
          <a:blip r:embed="rId3"/>
          <a:srcRect l="2160" t="11921" r="23613" b="5828"/>
          <a:stretch/>
        </p:blipFill>
        <p:spPr>
          <a:xfrm>
            <a:off x="5599776" y="1428649"/>
            <a:ext cx="6017794" cy="4445543"/>
          </a:xfrm>
          <a:prstGeom prst="rect">
            <a:avLst/>
          </a:prstGeom>
        </p:spPr>
      </p:pic>
      <p:pic>
        <p:nvPicPr>
          <p:cNvPr id="8" name="Picture 7">
            <a:extLst>
              <a:ext uri="{FF2B5EF4-FFF2-40B4-BE49-F238E27FC236}">
                <a16:creationId xmlns:a16="http://schemas.microsoft.com/office/drawing/2014/main" id="{F2A3F1D7-8F52-E794-1B0F-8D170A7B20D4}"/>
              </a:ext>
            </a:extLst>
          </p:cNvPr>
          <p:cNvPicPr>
            <a:picLocks noChangeAspect="1"/>
          </p:cNvPicPr>
          <p:nvPr/>
        </p:nvPicPr>
        <p:blipFill rotWithShape="1">
          <a:blip r:embed="rId4"/>
          <a:srcRect t="11238" r="8408" b="4318"/>
          <a:stretch/>
        </p:blipFill>
        <p:spPr>
          <a:xfrm>
            <a:off x="485457" y="3069118"/>
            <a:ext cx="5089073" cy="3127914"/>
          </a:xfrm>
          <a:prstGeom prst="rect">
            <a:avLst/>
          </a:prstGeom>
        </p:spPr>
      </p:pic>
    </p:spTree>
    <p:extLst>
      <p:ext uri="{BB962C8B-B14F-4D97-AF65-F5344CB8AC3E}">
        <p14:creationId xmlns:p14="http://schemas.microsoft.com/office/powerpoint/2010/main" val="371830104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Online Resource Lists</a:t>
            </a:r>
          </a:p>
        </p:txBody>
      </p:sp>
      <p:pic>
        <p:nvPicPr>
          <p:cNvPr id="6" name="Picture 5">
            <a:extLst>
              <a:ext uri="{FF2B5EF4-FFF2-40B4-BE49-F238E27FC236}">
                <a16:creationId xmlns:a16="http://schemas.microsoft.com/office/drawing/2014/main" id="{EB714AFB-65BC-3801-160F-F23D37B5D13F}"/>
              </a:ext>
            </a:extLst>
          </p:cNvPr>
          <p:cNvPicPr>
            <a:picLocks noChangeAspect="1"/>
          </p:cNvPicPr>
          <p:nvPr/>
        </p:nvPicPr>
        <p:blipFill rotWithShape="1">
          <a:blip r:embed="rId2"/>
          <a:srcRect t="11398" r="729" b="5483"/>
          <a:stretch/>
        </p:blipFill>
        <p:spPr>
          <a:xfrm>
            <a:off x="5274373" y="1718187"/>
            <a:ext cx="6605452" cy="3687097"/>
          </a:xfrm>
          <a:prstGeom prst="rect">
            <a:avLst/>
          </a:prstGeom>
        </p:spPr>
      </p:pic>
      <p:sp>
        <p:nvSpPr>
          <p:cNvPr id="8" name="Content Placeholder 7">
            <a:extLst>
              <a:ext uri="{FF2B5EF4-FFF2-40B4-BE49-F238E27FC236}">
                <a16:creationId xmlns:a16="http://schemas.microsoft.com/office/drawing/2014/main" id="{DE442600-79FE-4D35-3435-B4440D87EA16}"/>
              </a:ext>
            </a:extLst>
          </p:cNvPr>
          <p:cNvSpPr>
            <a:spLocks noGrp="1"/>
          </p:cNvSpPr>
          <p:nvPr>
            <p:ph sz="quarter" idx="10"/>
          </p:nvPr>
        </p:nvSpPr>
        <p:spPr>
          <a:xfrm>
            <a:off x="698241" y="1740872"/>
            <a:ext cx="4576131" cy="3687097"/>
          </a:xfrm>
        </p:spPr>
        <p:txBody>
          <a:bodyPr>
            <a:normAutofit fontScale="92500" lnSpcReduction="20000"/>
          </a:bodyPr>
          <a:lstStyle/>
          <a:p>
            <a:r>
              <a:rPr lang="en-GB" dirty="0"/>
              <a:t>Reading lists for your course</a:t>
            </a:r>
          </a:p>
          <a:p>
            <a:r>
              <a:rPr lang="en-GB" dirty="0"/>
              <a:t>Created by your lecturers</a:t>
            </a:r>
          </a:p>
          <a:p>
            <a:r>
              <a:rPr lang="en-GB" dirty="0"/>
              <a:t>Link directly to library resources</a:t>
            </a:r>
          </a:p>
          <a:p>
            <a:r>
              <a:rPr lang="en-GB" dirty="0"/>
              <a:t>Books/ebooks</a:t>
            </a:r>
          </a:p>
          <a:p>
            <a:r>
              <a:rPr lang="en-GB" dirty="0"/>
              <a:t>Journals</a:t>
            </a:r>
          </a:p>
          <a:p>
            <a:r>
              <a:rPr lang="en-GB" dirty="0"/>
              <a:t>Databases</a:t>
            </a:r>
          </a:p>
          <a:p>
            <a:r>
              <a:rPr lang="en-GB" dirty="0"/>
              <a:t>Web resources</a:t>
            </a:r>
          </a:p>
          <a:p>
            <a:r>
              <a:rPr lang="en-GB" dirty="0"/>
              <a:t>BoB playlists </a:t>
            </a:r>
          </a:p>
          <a:p>
            <a:endParaRPr lang="en-GB" dirty="0"/>
          </a:p>
        </p:txBody>
      </p:sp>
      <p:sp>
        <p:nvSpPr>
          <p:cNvPr id="9" name="TextBox 8">
            <a:extLst>
              <a:ext uri="{FF2B5EF4-FFF2-40B4-BE49-F238E27FC236}">
                <a16:creationId xmlns:a16="http://schemas.microsoft.com/office/drawing/2014/main" id="{2E46BCAE-3EB5-D342-D5EC-C9527748EF8E}"/>
              </a:ext>
            </a:extLst>
          </p:cNvPr>
          <p:cNvSpPr txBox="1"/>
          <p:nvPr/>
        </p:nvSpPr>
        <p:spPr>
          <a:xfrm>
            <a:off x="781665" y="5515897"/>
            <a:ext cx="2942303" cy="369332"/>
          </a:xfrm>
          <a:prstGeom prst="rect">
            <a:avLst/>
          </a:prstGeom>
          <a:noFill/>
        </p:spPr>
        <p:txBody>
          <a:bodyPr wrap="square" rtlCol="0">
            <a:spAutoFit/>
          </a:bodyPr>
          <a:lstStyle/>
          <a:p>
            <a:r>
              <a:rPr lang="en-GB" dirty="0">
                <a:hlinkClick r:id="rId3"/>
              </a:rPr>
              <a:t>Online resource lists</a:t>
            </a:r>
            <a:endParaRPr lang="en-GB" dirty="0"/>
          </a:p>
        </p:txBody>
      </p:sp>
    </p:spTree>
    <p:extLst>
      <p:ext uri="{BB962C8B-B14F-4D97-AF65-F5344CB8AC3E}">
        <p14:creationId xmlns:p14="http://schemas.microsoft.com/office/powerpoint/2010/main" val="376686897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cs typeface="Calibri"/>
              </a:rPr>
              <a:t>Browse Journals via Browzine</a:t>
            </a:r>
            <a:endParaRPr lang="en-GB" dirty="0"/>
          </a:p>
        </p:txBody>
      </p:sp>
      <p:sp>
        <p:nvSpPr>
          <p:cNvPr id="3" name="Content Placeholder 2"/>
          <p:cNvSpPr>
            <a:spLocks noGrp="1"/>
          </p:cNvSpPr>
          <p:nvPr>
            <p:ph sz="quarter" idx="10"/>
          </p:nvPr>
        </p:nvSpPr>
        <p:spPr>
          <a:xfrm>
            <a:off x="352253" y="1654047"/>
            <a:ext cx="3379488" cy="4574040"/>
          </a:xfrm>
        </p:spPr>
        <p:txBody>
          <a:bodyPr>
            <a:normAutofit fontScale="85000" lnSpcReduction="20000"/>
          </a:bodyPr>
          <a:lstStyle/>
          <a:p>
            <a:pPr marL="457200" indent="-457200">
              <a:buFont typeface="Arial"/>
              <a:buChar char="•"/>
            </a:pPr>
            <a:r>
              <a:rPr lang="en-GB" dirty="0">
                <a:latin typeface="Calibri"/>
                <a:cs typeface="Calibri"/>
              </a:rPr>
              <a:t>Search by journal title</a:t>
            </a:r>
          </a:p>
          <a:p>
            <a:pPr marL="457200" indent="-457200">
              <a:buFont typeface="Arial"/>
              <a:buChar char="•"/>
            </a:pPr>
            <a:endParaRPr lang="en-GB" dirty="0">
              <a:latin typeface="Calibri"/>
              <a:cs typeface="Calibri"/>
            </a:endParaRPr>
          </a:p>
          <a:p>
            <a:pPr marL="457200" indent="-457200">
              <a:buFont typeface="Arial"/>
              <a:buChar char="•"/>
            </a:pPr>
            <a:r>
              <a:rPr lang="en-GB" dirty="0">
                <a:latin typeface="Calibri"/>
                <a:cs typeface="Calibri"/>
              </a:rPr>
              <a:t>Browse by subject</a:t>
            </a:r>
          </a:p>
          <a:p>
            <a:pPr marL="457200" indent="-457200">
              <a:buFont typeface="Arial"/>
              <a:buChar char="•"/>
            </a:pPr>
            <a:endParaRPr lang="en-GB" dirty="0">
              <a:latin typeface="Calibri"/>
              <a:cs typeface="Calibri"/>
            </a:endParaRPr>
          </a:p>
          <a:p>
            <a:pPr marL="457200" indent="-457200">
              <a:buFont typeface="Arial"/>
              <a:buChar char="•"/>
            </a:pPr>
            <a:r>
              <a:rPr lang="en-GB" dirty="0">
                <a:latin typeface="Calibri"/>
                <a:cs typeface="Calibri"/>
              </a:rPr>
              <a:t>Keep up-to-date with the latest issues</a:t>
            </a:r>
          </a:p>
          <a:p>
            <a:pPr marL="457200" indent="-457200">
              <a:buFont typeface="Arial"/>
              <a:buChar char="•"/>
            </a:pPr>
            <a:endParaRPr lang="en-GB" dirty="0">
              <a:latin typeface="Calibri"/>
              <a:cs typeface="Calibri"/>
            </a:endParaRPr>
          </a:p>
          <a:p>
            <a:pPr marL="457200" indent="-457200">
              <a:buFont typeface="Arial"/>
              <a:buChar char="•"/>
            </a:pPr>
            <a:r>
              <a:rPr lang="en-GB" dirty="0">
                <a:latin typeface="Calibri"/>
                <a:cs typeface="Calibri"/>
              </a:rPr>
              <a:t>Create an account and stock your own shelf with your favourite titles</a:t>
            </a:r>
          </a:p>
          <a:p>
            <a:pPr marL="0" indent="0">
              <a:buNone/>
            </a:pPr>
            <a:endParaRPr lang="en-GB" dirty="0">
              <a:latin typeface="Calibri"/>
              <a:cs typeface="Calibri"/>
            </a:endParaRPr>
          </a:p>
          <a:p>
            <a:pPr marL="0" indent="0">
              <a:buNone/>
            </a:pPr>
            <a:r>
              <a:rPr lang="en-GB" dirty="0">
                <a:latin typeface="Calibri"/>
                <a:cs typeface="Calibri"/>
                <a:hlinkClick r:id="rId2"/>
              </a:rPr>
              <a:t>Browzine</a:t>
            </a:r>
            <a:endParaRPr lang="en-GB" dirty="0">
              <a:latin typeface="Calibri"/>
              <a:cs typeface="Calibri"/>
            </a:endParaRPr>
          </a:p>
          <a:p>
            <a:pPr marL="457200" indent="-457200">
              <a:buFont typeface="Arial"/>
              <a:buChar char="•"/>
            </a:pPr>
            <a:endParaRPr lang="en-GB" dirty="0">
              <a:latin typeface="Calibri"/>
              <a:cs typeface="Calibri"/>
            </a:endParaRPr>
          </a:p>
          <a:p>
            <a:pPr marL="0" indent="0">
              <a:buNone/>
            </a:pPr>
            <a:endParaRPr lang="en-GB" dirty="0"/>
          </a:p>
        </p:txBody>
      </p:sp>
      <p:pic>
        <p:nvPicPr>
          <p:cNvPr id="6" name="Picture 5">
            <a:extLst>
              <a:ext uri="{FF2B5EF4-FFF2-40B4-BE49-F238E27FC236}">
                <a16:creationId xmlns:a16="http://schemas.microsoft.com/office/drawing/2014/main" id="{DDC86710-EADD-0E27-8287-F8D9FB0D2CE3}"/>
              </a:ext>
            </a:extLst>
          </p:cNvPr>
          <p:cNvPicPr>
            <a:picLocks noChangeAspect="1"/>
          </p:cNvPicPr>
          <p:nvPr/>
        </p:nvPicPr>
        <p:blipFill rotWithShape="1">
          <a:blip r:embed="rId3"/>
          <a:srcRect l="1063" t="11291" r="5030" b="5162"/>
          <a:stretch/>
        </p:blipFill>
        <p:spPr>
          <a:xfrm>
            <a:off x="4011561" y="1452717"/>
            <a:ext cx="7706032" cy="4570678"/>
          </a:xfrm>
          <a:prstGeom prst="rect">
            <a:avLst/>
          </a:prstGeom>
        </p:spPr>
      </p:pic>
    </p:spTree>
    <p:extLst>
      <p:ext uri="{BB962C8B-B14F-4D97-AF65-F5344CB8AC3E}">
        <p14:creationId xmlns:p14="http://schemas.microsoft.com/office/powerpoint/2010/main" val="151194216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cs typeface="Calibri"/>
              </a:rPr>
              <a:t>Help is Always Available</a:t>
            </a:r>
            <a:endParaRPr lang="en-GB" dirty="0"/>
          </a:p>
        </p:txBody>
      </p:sp>
      <p:sp>
        <p:nvSpPr>
          <p:cNvPr id="3" name="Content Placeholder 2"/>
          <p:cNvSpPr>
            <a:spLocks noGrp="1"/>
          </p:cNvSpPr>
          <p:nvPr>
            <p:ph sz="quarter" idx="10"/>
          </p:nvPr>
        </p:nvSpPr>
        <p:spPr>
          <a:xfrm>
            <a:off x="846166" y="1579984"/>
            <a:ext cx="8798943" cy="4574040"/>
          </a:xfrm>
        </p:spPr>
        <p:txBody>
          <a:bodyPr>
            <a:normAutofit/>
          </a:bodyPr>
          <a:lstStyle/>
          <a:p>
            <a:pPr marL="0" indent="0">
              <a:lnSpc>
                <a:spcPct val="100000"/>
              </a:lnSpc>
              <a:spcBef>
                <a:spcPts val="0"/>
              </a:spcBef>
              <a:buNone/>
            </a:pPr>
            <a:r>
              <a:rPr lang="en-GB" sz="2400">
                <a:latin typeface="Calibri"/>
                <a:cs typeface="Calibri"/>
              </a:rPr>
              <a:t>For help </a:t>
            </a:r>
            <a:r>
              <a:rPr lang="en-GB" sz="2400" dirty="0">
                <a:latin typeface="Calibri"/>
                <a:cs typeface="Calibri"/>
              </a:rPr>
              <a:t>with research and referencing queries or for help with digital skills advice </a:t>
            </a:r>
            <a:endParaRPr lang="en-US" sz="2400" dirty="0">
              <a:ea typeface="+mn-lt"/>
              <a:cs typeface="+mn-lt"/>
            </a:endParaRPr>
          </a:p>
          <a:p>
            <a:pPr marL="0" indent="0">
              <a:lnSpc>
                <a:spcPct val="100000"/>
              </a:lnSpc>
              <a:spcBef>
                <a:spcPts val="0"/>
              </a:spcBef>
              <a:buNone/>
            </a:pPr>
            <a:endParaRPr lang="en-GB" sz="2400" dirty="0">
              <a:ea typeface="+mn-lt"/>
              <a:cs typeface="+mn-lt"/>
            </a:endParaRPr>
          </a:p>
          <a:p>
            <a:pPr marL="0" indent="0">
              <a:lnSpc>
                <a:spcPct val="100000"/>
              </a:lnSpc>
              <a:spcBef>
                <a:spcPts val="0"/>
              </a:spcBef>
              <a:buNone/>
            </a:pPr>
            <a:r>
              <a:rPr lang="en-GB" sz="2400" b="1" dirty="0">
                <a:latin typeface="Calibri"/>
                <a:cs typeface="Calibri"/>
              </a:rPr>
              <a:t>Emily Wild  </a:t>
            </a:r>
            <a:r>
              <a:rPr lang="en-GB" sz="2400" dirty="0">
                <a:latin typeface="Calibri"/>
                <a:cs typeface="Calibri"/>
              </a:rPr>
              <a:t>Academic Liaison Librarian email: </a:t>
            </a:r>
            <a:r>
              <a:rPr lang="en-GB" sz="2400" dirty="0">
                <a:latin typeface="Calibri"/>
                <a:cs typeface="Calibri"/>
                <a:hlinkClick r:id="rId2"/>
              </a:rPr>
              <a:t>emily.wild@uwtsd.ac.uk</a:t>
            </a:r>
            <a:r>
              <a:rPr lang="en-GB" sz="2400" dirty="0">
                <a:latin typeface="Calibri"/>
                <a:cs typeface="Calibri"/>
              </a:rPr>
              <a:t> </a:t>
            </a:r>
          </a:p>
          <a:p>
            <a:pPr marL="0" indent="0">
              <a:lnSpc>
                <a:spcPct val="100000"/>
              </a:lnSpc>
              <a:spcBef>
                <a:spcPts val="0"/>
              </a:spcBef>
              <a:buNone/>
            </a:pPr>
            <a:endParaRPr lang="en-GB" sz="2400" dirty="0">
              <a:latin typeface="Calibri"/>
              <a:cs typeface="Calibri"/>
            </a:endParaRPr>
          </a:p>
          <a:p>
            <a:pPr marL="0" indent="0">
              <a:lnSpc>
                <a:spcPct val="100000"/>
              </a:lnSpc>
              <a:spcBef>
                <a:spcPts val="0"/>
              </a:spcBef>
              <a:buNone/>
            </a:pPr>
            <a:r>
              <a:rPr lang="en-GB" sz="2400" dirty="0">
                <a:ea typeface="+mn-lt"/>
                <a:cs typeface="+mn-lt"/>
              </a:rPr>
              <a:t>For help with your librarian or Digital Skills Advisor from this page:</a:t>
            </a:r>
            <a:endParaRPr lang="en-GB" sz="2400" dirty="0">
              <a:latin typeface="Calibri"/>
              <a:cs typeface="Calibri"/>
            </a:endParaRPr>
          </a:p>
          <a:p>
            <a:pPr marL="0" indent="0">
              <a:lnSpc>
                <a:spcPct val="100000"/>
              </a:lnSpc>
              <a:spcBef>
                <a:spcPts val="0"/>
              </a:spcBef>
              <a:buNone/>
            </a:pPr>
            <a:r>
              <a:rPr lang="en-GB" sz="2400" dirty="0">
                <a:ea typeface="+mn-lt"/>
                <a:cs typeface="+mn-lt"/>
                <a:hlinkClick r:id="rId3"/>
              </a:rPr>
              <a:t>Book an appointment</a:t>
            </a:r>
            <a:endParaRPr lang="en-GB" sz="2400" dirty="0">
              <a:ea typeface="+mn-lt"/>
              <a:cs typeface="+mn-lt"/>
            </a:endParaRPr>
          </a:p>
          <a:p>
            <a:pPr marL="0" indent="0">
              <a:lnSpc>
                <a:spcPct val="100000"/>
              </a:lnSpc>
              <a:spcBef>
                <a:spcPts val="0"/>
              </a:spcBef>
              <a:buNone/>
            </a:pPr>
            <a:endParaRPr lang="en-GB" sz="2400" dirty="0">
              <a:ea typeface="+mn-lt"/>
              <a:cs typeface="+mn-lt"/>
            </a:endParaRPr>
          </a:p>
          <a:p>
            <a:pPr marL="0" indent="0">
              <a:buNone/>
            </a:pPr>
            <a:r>
              <a:rPr lang="en-GB" sz="2400" dirty="0">
                <a:latin typeface="Calibri"/>
                <a:cs typeface="Calibri"/>
              </a:rPr>
              <a:t>General queries and help with loans:</a:t>
            </a:r>
          </a:p>
          <a:p>
            <a:pPr marL="0" indent="0">
              <a:buNone/>
            </a:pPr>
            <a:r>
              <a:rPr lang="en-GB" sz="2400" dirty="0">
                <a:latin typeface="Calibri"/>
                <a:cs typeface="Calibri"/>
                <a:hlinkClick r:id="rId4"/>
              </a:rPr>
              <a:t>library@uwtsd.ac.uk</a:t>
            </a:r>
            <a:r>
              <a:rPr lang="en-GB" sz="2400" dirty="0">
                <a:latin typeface="Calibri"/>
                <a:cs typeface="Calibri"/>
              </a:rPr>
              <a:t> </a:t>
            </a:r>
            <a:endParaRPr lang="en-US" sz="2400" dirty="0">
              <a:ea typeface="+mn-lt"/>
              <a:cs typeface="+mn-lt"/>
            </a:endParaRPr>
          </a:p>
          <a:p>
            <a:pPr marL="0" indent="0" fontAlgn="base">
              <a:spcBef>
                <a:spcPct val="0"/>
              </a:spcBef>
              <a:spcAft>
                <a:spcPct val="0"/>
              </a:spcAft>
              <a:buNone/>
            </a:pPr>
            <a:endParaRPr lang="en-GB" sz="3600" dirty="0"/>
          </a:p>
          <a:p>
            <a:pPr marL="0" indent="0" fontAlgn="base">
              <a:spcBef>
                <a:spcPct val="0"/>
              </a:spcBef>
              <a:spcAft>
                <a:spcPct val="0"/>
              </a:spcAft>
              <a:buNone/>
            </a:pPr>
            <a:endParaRPr lang="en-GB" sz="3600" dirty="0"/>
          </a:p>
          <a:p>
            <a:pPr marL="0" indent="0" fontAlgn="base">
              <a:spcBef>
                <a:spcPct val="0"/>
              </a:spcBef>
              <a:spcAft>
                <a:spcPct val="0"/>
              </a:spcAft>
              <a:buNone/>
            </a:pPr>
            <a:endParaRPr lang="en-GB" altLang="en-US" dirty="0">
              <a:latin typeface="Segoe UI" panose="020B0502040204020203" pitchFamily="34" charset="0"/>
              <a:ea typeface="Segoe UI" panose="020B0502040204020203" pitchFamily="34" charset="0"/>
              <a:cs typeface="Segoe UI" panose="020B0502040204020203" pitchFamily="34" charset="0"/>
            </a:endParaRPr>
          </a:p>
          <a:p>
            <a:pPr marL="0" indent="0" fontAlgn="base">
              <a:spcBef>
                <a:spcPct val="0"/>
              </a:spcBef>
              <a:spcAft>
                <a:spcPct val="0"/>
              </a:spcAft>
              <a:buNone/>
            </a:pPr>
            <a:endParaRPr lang="en-GB" altLang="en-US" dirty="0">
              <a:latin typeface="Segoe UI" panose="020B0502040204020203" pitchFamily="34" charset="0"/>
              <a:ea typeface="Segoe UI" panose="020B0502040204020203" pitchFamily="34" charset="0"/>
              <a:cs typeface="Segoe UI" panose="020B0502040204020203" pitchFamily="34" charset="0"/>
            </a:endParaRPr>
          </a:p>
        </p:txBody>
      </p:sp>
    </p:spTree>
    <p:extLst>
      <p:ext uri="{BB962C8B-B14F-4D97-AF65-F5344CB8AC3E}">
        <p14:creationId xmlns:p14="http://schemas.microsoft.com/office/powerpoint/2010/main" val="320369216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Any Questions or Comments?</a:t>
            </a:r>
          </a:p>
        </p:txBody>
      </p:sp>
      <p:pic>
        <p:nvPicPr>
          <p:cNvPr id="4" name="Picture 5" descr="A person sitting at a table using a computer&#10;&#10;Description automatically generated">
            <a:extLst>
              <a:ext uri="{FF2B5EF4-FFF2-40B4-BE49-F238E27FC236}">
                <a16:creationId xmlns:a16="http://schemas.microsoft.com/office/drawing/2014/main" id="{DFB02B0B-F2B7-40E1-B7EC-6C181443951D}"/>
              </a:ext>
            </a:extLst>
          </p:cNvPr>
          <p:cNvPicPr>
            <a:picLocks noGrp="1" noChangeAspect="1"/>
          </p:cNvPicPr>
          <p:nvPr>
            <p:ph sz="quarter" idx="10"/>
          </p:nvPr>
        </p:nvPicPr>
        <p:blipFill rotWithShape="1">
          <a:blip r:embed="rId2"/>
          <a:srcRect t="11348" r="1" b="25414"/>
          <a:stretch/>
        </p:blipFill>
        <p:spPr>
          <a:xfrm>
            <a:off x="698242" y="1433384"/>
            <a:ext cx="10499881" cy="4452845"/>
          </a:xfrm>
          <a:prstGeom prst="rect">
            <a:avLst/>
          </a:prstGeom>
          <a:noFill/>
        </p:spPr>
      </p:pic>
    </p:spTree>
    <p:extLst>
      <p:ext uri="{BB962C8B-B14F-4D97-AF65-F5344CB8AC3E}">
        <p14:creationId xmlns:p14="http://schemas.microsoft.com/office/powerpoint/2010/main" val="268661665"/>
      </p:ext>
    </p:extLst>
  </p:cSld>
  <p:clrMapOvr>
    <a:masterClrMapping/>
  </p:clrMapOvr>
</p:sld>
</file>

<file path=ppt/theme/theme1.xml><?xml version="1.0" encoding="utf-8"?>
<a:theme xmlns:a="http://schemas.openxmlformats.org/drawingml/2006/main" name="Office Theme">
  <a:themeElements>
    <a:clrScheme name="Library Colours">
      <a:dk1>
        <a:sysClr val="windowText" lastClr="000000"/>
      </a:dk1>
      <a:lt1>
        <a:sysClr val="window" lastClr="FFFFFF"/>
      </a:lt1>
      <a:dk2>
        <a:srgbClr val="333333"/>
      </a:dk2>
      <a:lt2>
        <a:srgbClr val="E7E6E6"/>
      </a:lt2>
      <a:accent1>
        <a:srgbClr val="007F7C"/>
      </a:accent1>
      <a:accent2>
        <a:srgbClr val="D1428D"/>
      </a:accent2>
      <a:accent3>
        <a:srgbClr val="D8AE47"/>
      </a:accent3>
      <a:accent4>
        <a:srgbClr val="9933FF"/>
      </a:accent4>
      <a:accent5>
        <a:srgbClr val="FF6600"/>
      </a:accent5>
      <a:accent6>
        <a:srgbClr val="37B131"/>
      </a:accent6>
      <a:hlink>
        <a:srgbClr val="034A90"/>
      </a:hlink>
      <a:folHlink>
        <a:srgbClr val="A5286A"/>
      </a:folHlink>
    </a:clrScheme>
    <a:fontScheme name="Library fonts">
      <a:majorFont>
        <a:latin typeface="Lucida Sans"/>
        <a:ea typeface=""/>
        <a:cs typeface=""/>
      </a:majorFont>
      <a:minorFont>
        <a:latin typeface="Calibri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 template-mustard [Read-Only]" id="{638C033A-C943-4883-A59A-B8E1426AE0E8}" vid="{F78C849E-30D8-4BF7-9584-C3236BF219A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85ECBA6C8EBCAA418226F242F7876712" ma:contentTypeVersion="13" ma:contentTypeDescription="Create a new document." ma:contentTypeScope="" ma:versionID="eb41a2b409c941b791f8a18dfaf4d698">
  <xsd:schema xmlns:xsd="http://www.w3.org/2001/XMLSchema" xmlns:xs="http://www.w3.org/2001/XMLSchema" xmlns:p="http://schemas.microsoft.com/office/2006/metadata/properties" xmlns:ns3="9c361958-d63d-4444-9986-5debd40b8faa" xmlns:ns4="d6763200-d287-43bd-9663-450c381dd6d6" targetNamespace="http://schemas.microsoft.com/office/2006/metadata/properties" ma:root="true" ma:fieldsID="32c4c2b7112d2948c7970227bb95d042" ns3:_="" ns4:_="">
    <xsd:import namespace="9c361958-d63d-4444-9986-5debd40b8faa"/>
    <xsd:import namespace="d6763200-d287-43bd-9663-450c381dd6d6"/>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AutoTags" minOccurs="0"/>
                <xsd:element ref="ns4:MediaServiceOCR" minOccurs="0"/>
                <xsd:element ref="ns4:MediaServiceDateTaken" minOccurs="0"/>
                <xsd:element ref="ns4:MediaServiceLocation" minOccurs="0"/>
                <xsd:element ref="ns4:MediaServiceGenerationTime" minOccurs="0"/>
                <xsd:element ref="ns4:MediaServiceEventHashCode" minOccurs="0"/>
                <xsd:element ref="ns4:MediaServiceAutoKeyPoints" minOccurs="0"/>
                <xsd:element ref="ns4: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c361958-d63d-4444-9986-5debd40b8faa"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d6763200-d287-43bd-9663-450c381dd6d6"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AutoTags" ma:index="13" nillable="true" ma:displayName="MediaServiceAutoTags" ma:description="" ma:internalName="MediaServiceAutoTags" ma:readOnly="true">
      <xsd:simpleType>
        <xsd:restriction base="dms:Text"/>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DateTaken" ma:index="15" nillable="true" ma:displayName="MediaServiceDateTaken" ma:hidden="true" ma:internalName="MediaServiceDateTaken" ma:readOnly="true">
      <xsd:simpleType>
        <xsd:restriction base="dms:Text"/>
      </xsd:simpleType>
    </xsd:element>
    <xsd:element name="MediaServiceLocation" ma:index="16" nillable="true" ma:displayName="Location" ma:internalName="MediaServiceLocation" ma:readOnly="true">
      <xsd:simpleType>
        <xsd:restriction base="dms:Text"/>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AutoKeyPoints" ma:index="19" nillable="true" ma:displayName="MediaServiceAutoKeyPoints" ma:hidden="true" ma:internalName="MediaServiceAutoKeyPoints" ma:readOnly="true">
      <xsd:simpleType>
        <xsd:restriction base="dms:Note"/>
      </xsd:simpleType>
    </xsd:element>
    <xsd:element name="MediaServiceKeyPoints" ma:index="20"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SharedWithUsers xmlns="9c361958-d63d-4444-9986-5debd40b8faa">
      <UserInfo>
        <DisplayName/>
        <AccountId xsi:nil="true"/>
        <AccountType/>
      </UserInfo>
    </SharedWithUsers>
  </documentManagement>
</p:properties>
</file>

<file path=customXml/itemProps1.xml><?xml version="1.0" encoding="utf-8"?>
<ds:datastoreItem xmlns:ds="http://schemas.openxmlformats.org/officeDocument/2006/customXml" ds:itemID="{495CDC2D-189F-4C07-8987-F7BE7C44EA2B}">
  <ds:schemaRefs>
    <ds:schemaRef ds:uri="http://schemas.microsoft.com/sharepoint/v3/contenttype/forms"/>
  </ds:schemaRefs>
</ds:datastoreItem>
</file>

<file path=customXml/itemProps2.xml><?xml version="1.0" encoding="utf-8"?>
<ds:datastoreItem xmlns:ds="http://schemas.openxmlformats.org/officeDocument/2006/customXml" ds:itemID="{9307CE08-7B97-4862-83CB-11DF6CC61AC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c361958-d63d-4444-9986-5debd40b8faa"/>
    <ds:schemaRef ds:uri="d6763200-d287-43bd-9663-450c381dd6d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949DB88A-4CDB-4A02-BBF8-EAC6701E3581}">
  <ds:schemaRefs>
    <ds:schemaRef ds:uri="9c361958-d63d-4444-9986-5debd40b8faa"/>
    <ds:schemaRef ds:uri="http://purl.org/dc/elements/1.1/"/>
    <ds:schemaRef ds:uri="http://schemas.microsoft.com/office/2006/documentManagement/types"/>
    <ds:schemaRef ds:uri="d6763200-d287-43bd-9663-450c381dd6d6"/>
    <ds:schemaRef ds:uri="http://purl.org/dc/terms/"/>
    <ds:schemaRef ds:uri="http://schemas.openxmlformats.org/package/2006/metadata/core-properties"/>
    <ds:schemaRef ds:uri="http://purl.org/dc/dcmitype/"/>
    <ds:schemaRef ds:uri="http://schemas.microsoft.com/office/infopath/2007/PartnerControls"/>
    <ds:schemaRef ds:uri="http://schemas.microsoft.com/office/2006/metadata/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Presentation template-mustard</Template>
  <TotalTime>5810</TotalTime>
  <Words>898</Words>
  <Application>Microsoft Office PowerPoint</Application>
  <PresentationFormat>Widescreen</PresentationFormat>
  <Paragraphs>210</Paragraphs>
  <Slides>26</Slides>
  <Notes>0</Notes>
  <HiddenSlides>0</HiddenSlides>
  <MMClips>0</MMClips>
  <ScaleCrop>false</ScaleCrop>
  <HeadingPairs>
    <vt:vector size="4" baseType="variant">
      <vt:variant>
        <vt:lpstr>Theme</vt:lpstr>
      </vt:variant>
      <vt:variant>
        <vt:i4>1</vt:i4>
      </vt:variant>
      <vt:variant>
        <vt:lpstr>Slide Titles</vt:lpstr>
      </vt:variant>
      <vt:variant>
        <vt:i4>26</vt:i4>
      </vt:variant>
    </vt:vector>
  </HeadingPairs>
  <TitlesOfParts>
    <vt:vector size="27" baseType="lpstr">
      <vt:lpstr>Office Theme</vt:lpstr>
      <vt:lpstr>Finding and Using Information  Graphic Design</vt:lpstr>
      <vt:lpstr>Overview of UWTSD Library Service</vt:lpstr>
      <vt:lpstr>Services and Support</vt:lpstr>
      <vt:lpstr>Library Webpage</vt:lpstr>
      <vt:lpstr>Online Resources</vt:lpstr>
      <vt:lpstr>The Library Search</vt:lpstr>
      <vt:lpstr>Filtering the Library Search</vt:lpstr>
      <vt:lpstr>Finding Print Resources</vt:lpstr>
      <vt:lpstr>Limit Library Search to Ebooks Only</vt:lpstr>
      <vt:lpstr>The Item Records Include</vt:lpstr>
      <vt:lpstr>Limit Library Search to Articles Only</vt:lpstr>
      <vt:lpstr>Your Account</vt:lpstr>
      <vt:lpstr>Accessing Other Areas</vt:lpstr>
      <vt:lpstr>Database Search</vt:lpstr>
      <vt:lpstr>Art and Design Databases</vt:lpstr>
      <vt:lpstr>Artstor</vt:lpstr>
      <vt:lpstr>Exact Editions</vt:lpstr>
      <vt:lpstr>WGSN – Fashion &amp; Interiors</vt:lpstr>
      <vt:lpstr>Cite Them Right Online </vt:lpstr>
      <vt:lpstr>Audio Visual Resources</vt:lpstr>
      <vt:lpstr>Ebooks via Database Search</vt:lpstr>
      <vt:lpstr>Taylor &amp; Francis</vt:lpstr>
      <vt:lpstr>Online Resource Lists</vt:lpstr>
      <vt:lpstr>Browse Journals via Browzine</vt:lpstr>
      <vt:lpstr>Help is Always Available</vt:lpstr>
      <vt:lpstr>Any Questions or Comments?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Emily Hywel</dc:creator>
  <cp:lastModifiedBy>Emily Wild</cp:lastModifiedBy>
  <cp:revision>118</cp:revision>
  <dcterms:created xsi:type="dcterms:W3CDTF">2019-09-13T10:04:54Z</dcterms:created>
  <dcterms:modified xsi:type="dcterms:W3CDTF">2023-10-17T07:41:41Z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0x01010085ECBA6C8EBCAA418226F242F7876712</vt:lpwstr>
  </property>
  <property fmtid="{D5CDD505-2E9C-101B-9397-08002B2CF9AE}" pid="3" name="Order">
    <vt:r8>2443600</vt:r8>
  </property>
  <property fmtid="{D5CDD505-2E9C-101B-9397-08002B2CF9AE}" pid="4" name="xd_Signature">
    <vt:bool>false</vt:bool>
  </property>
  <property fmtid="{D5CDD505-2E9C-101B-9397-08002B2CF9AE}" pid="5" name="xd_ProgID">
    <vt:lpwstr/>
  </property>
  <property fmtid="{D5CDD505-2E9C-101B-9397-08002B2CF9AE}" pid="6" name="ComplianceAssetId">
    <vt:lpwstr/>
  </property>
  <property fmtid="{D5CDD505-2E9C-101B-9397-08002B2CF9AE}" pid="7" name="TemplateUrl">
    <vt:lpwstr/>
  </property>
</Properties>
</file>