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9"/>
  </p:notesMasterIdLst>
  <p:sldIdLst>
    <p:sldId id="256" r:id="rId2"/>
    <p:sldId id="328" r:id="rId3"/>
    <p:sldId id="258" r:id="rId4"/>
    <p:sldId id="315" r:id="rId5"/>
    <p:sldId id="297" r:id="rId6"/>
    <p:sldId id="296" r:id="rId7"/>
    <p:sldId id="295" r:id="rId8"/>
    <p:sldId id="298" r:id="rId9"/>
    <p:sldId id="299" r:id="rId10"/>
    <p:sldId id="259" r:id="rId11"/>
    <p:sldId id="300" r:id="rId12"/>
    <p:sldId id="316" r:id="rId13"/>
    <p:sldId id="317" r:id="rId14"/>
    <p:sldId id="318" r:id="rId15"/>
    <p:sldId id="320" r:id="rId16"/>
    <p:sldId id="321" r:id="rId17"/>
    <p:sldId id="319" r:id="rId18"/>
    <p:sldId id="304" r:id="rId19"/>
    <p:sldId id="322" r:id="rId20"/>
    <p:sldId id="325" r:id="rId21"/>
    <p:sldId id="323" r:id="rId22"/>
    <p:sldId id="324" r:id="rId23"/>
    <p:sldId id="326" r:id="rId24"/>
    <p:sldId id="267" r:id="rId25"/>
    <p:sldId id="268" r:id="rId26"/>
    <p:sldId id="260" r:id="rId27"/>
    <p:sldId id="301" r:id="rId28"/>
    <p:sldId id="302" r:id="rId29"/>
    <p:sldId id="305" r:id="rId30"/>
    <p:sldId id="257" r:id="rId31"/>
    <p:sldId id="306" r:id="rId32"/>
    <p:sldId id="307" r:id="rId33"/>
    <p:sldId id="308" r:id="rId34"/>
    <p:sldId id="309" r:id="rId35"/>
    <p:sldId id="310" r:id="rId36"/>
    <p:sldId id="311" r:id="rId37"/>
    <p:sldId id="312" r:id="rId38"/>
    <p:sldId id="313" r:id="rId39"/>
    <p:sldId id="261" r:id="rId40"/>
    <p:sldId id="262" r:id="rId41"/>
    <p:sldId id="264" r:id="rId42"/>
    <p:sldId id="263" r:id="rId43"/>
    <p:sldId id="265" r:id="rId44"/>
    <p:sldId id="266" r:id="rId45"/>
    <p:sldId id="271" r:id="rId46"/>
    <p:sldId id="270" r:id="rId47"/>
    <p:sldId id="327"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92527CD-1B2C-4B3C-9DAC-8A0492ADBBAE}" v="80" dt="2023-02-22T22:02:00.4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655" autoAdjust="0"/>
    <p:restoredTop sz="94660"/>
  </p:normalViewPr>
  <p:slideViewPr>
    <p:cSldViewPr snapToGrid="0">
      <p:cViewPr varScale="1">
        <p:scale>
          <a:sx n="83" d="100"/>
          <a:sy n="83" d="100"/>
        </p:scale>
        <p:origin x="60" y="27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55"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Gardner" userId="32a3b49f-52b0-4a7d-8a0d-c44fdf742dfe" providerId="ADAL" clId="{D92527CD-1B2C-4B3C-9DAC-8A0492ADBBAE}"/>
    <pc:docChg chg="undo custSel addSld delSld modSld">
      <pc:chgData name="David Gardner" userId="32a3b49f-52b0-4a7d-8a0d-c44fdf742dfe" providerId="ADAL" clId="{D92527CD-1B2C-4B3C-9DAC-8A0492ADBBAE}" dt="2023-02-22T22:04:04.057" v="3669" actId="1076"/>
      <pc:docMkLst>
        <pc:docMk/>
      </pc:docMkLst>
      <pc:sldChg chg="modSp add del mod">
        <pc:chgData name="David Gardner" userId="32a3b49f-52b0-4a7d-8a0d-c44fdf742dfe" providerId="ADAL" clId="{D92527CD-1B2C-4B3C-9DAC-8A0492ADBBAE}" dt="2023-02-22T21:51:48.069" v="2782" actId="1076"/>
        <pc:sldMkLst>
          <pc:docMk/>
          <pc:sldMk cId="1061500094" sldId="258"/>
        </pc:sldMkLst>
        <pc:spChg chg="mod">
          <ac:chgData name="David Gardner" userId="32a3b49f-52b0-4a7d-8a0d-c44fdf742dfe" providerId="ADAL" clId="{D92527CD-1B2C-4B3C-9DAC-8A0492ADBBAE}" dt="2023-02-22T20:13:56.420" v="77" actId="1076"/>
          <ac:spMkLst>
            <pc:docMk/>
            <pc:sldMk cId="1061500094" sldId="258"/>
            <ac:spMk id="2" creationId="{00000000-0000-0000-0000-000000000000}"/>
          </ac:spMkLst>
        </pc:spChg>
        <pc:spChg chg="mod">
          <ac:chgData name="David Gardner" userId="32a3b49f-52b0-4a7d-8a0d-c44fdf742dfe" providerId="ADAL" clId="{D92527CD-1B2C-4B3C-9DAC-8A0492ADBBAE}" dt="2023-02-22T21:51:48.069" v="2782" actId="1076"/>
          <ac:spMkLst>
            <pc:docMk/>
            <pc:sldMk cId="1061500094" sldId="258"/>
            <ac:spMk id="3" creationId="{00000000-0000-0000-0000-000000000000}"/>
          </ac:spMkLst>
        </pc:spChg>
      </pc:sldChg>
      <pc:sldChg chg="modSp mod">
        <pc:chgData name="David Gardner" userId="32a3b49f-52b0-4a7d-8a0d-c44fdf742dfe" providerId="ADAL" clId="{D92527CD-1B2C-4B3C-9DAC-8A0492ADBBAE}" dt="2023-02-22T20:36:22.969" v="346" actId="27636"/>
        <pc:sldMkLst>
          <pc:docMk/>
          <pc:sldMk cId="1186787121" sldId="259"/>
        </pc:sldMkLst>
        <pc:spChg chg="mod">
          <ac:chgData name="David Gardner" userId="32a3b49f-52b0-4a7d-8a0d-c44fdf742dfe" providerId="ADAL" clId="{D92527CD-1B2C-4B3C-9DAC-8A0492ADBBAE}" dt="2023-02-22T20:36:22.969" v="346" actId="27636"/>
          <ac:spMkLst>
            <pc:docMk/>
            <pc:sldMk cId="1186787121" sldId="259"/>
            <ac:spMk id="3" creationId="{00000000-0000-0000-0000-000000000000}"/>
          </ac:spMkLst>
        </pc:spChg>
      </pc:sldChg>
      <pc:sldChg chg="addSp modSp mod">
        <pc:chgData name="David Gardner" userId="32a3b49f-52b0-4a7d-8a0d-c44fdf742dfe" providerId="ADAL" clId="{D92527CD-1B2C-4B3C-9DAC-8A0492ADBBAE}" dt="2023-02-22T21:43:20.514" v="2580" actId="207"/>
        <pc:sldMkLst>
          <pc:docMk/>
          <pc:sldMk cId="1768589933" sldId="261"/>
        </pc:sldMkLst>
        <pc:spChg chg="mod">
          <ac:chgData name="David Gardner" userId="32a3b49f-52b0-4a7d-8a0d-c44fdf742dfe" providerId="ADAL" clId="{D92527CD-1B2C-4B3C-9DAC-8A0492ADBBAE}" dt="2023-02-22T21:43:20.514" v="2580" actId="207"/>
          <ac:spMkLst>
            <pc:docMk/>
            <pc:sldMk cId="1768589933" sldId="261"/>
            <ac:spMk id="3" creationId="{00000000-0000-0000-0000-000000000000}"/>
          </ac:spMkLst>
        </pc:spChg>
        <pc:cxnChg chg="add mod">
          <ac:chgData name="David Gardner" userId="32a3b49f-52b0-4a7d-8a0d-c44fdf742dfe" providerId="ADAL" clId="{D92527CD-1B2C-4B3C-9DAC-8A0492ADBBAE}" dt="2023-02-22T21:43:13.670" v="2579" actId="1036"/>
          <ac:cxnSpMkLst>
            <pc:docMk/>
            <pc:sldMk cId="1768589933" sldId="261"/>
            <ac:cxnSpMk id="5" creationId="{AEB60A79-C091-B681-A59C-42F584C90B8B}"/>
          </ac:cxnSpMkLst>
        </pc:cxnChg>
        <pc:cxnChg chg="add mod">
          <ac:chgData name="David Gardner" userId="32a3b49f-52b0-4a7d-8a0d-c44fdf742dfe" providerId="ADAL" clId="{D92527CD-1B2C-4B3C-9DAC-8A0492ADBBAE}" dt="2023-02-22T21:43:10.075" v="2573" actId="1076"/>
          <ac:cxnSpMkLst>
            <pc:docMk/>
            <pc:sldMk cId="1768589933" sldId="261"/>
            <ac:cxnSpMk id="6" creationId="{1568B761-4553-B73B-12B0-305E6344FAFA}"/>
          </ac:cxnSpMkLst>
        </pc:cxnChg>
      </pc:sldChg>
      <pc:sldChg chg="modSp mod">
        <pc:chgData name="David Gardner" userId="32a3b49f-52b0-4a7d-8a0d-c44fdf742dfe" providerId="ADAL" clId="{D92527CD-1B2C-4B3C-9DAC-8A0492ADBBAE}" dt="2023-02-22T21:43:52.714" v="2586" actId="14100"/>
        <pc:sldMkLst>
          <pc:docMk/>
          <pc:sldMk cId="1625845374" sldId="264"/>
        </pc:sldMkLst>
        <pc:spChg chg="mod">
          <ac:chgData name="David Gardner" userId="32a3b49f-52b0-4a7d-8a0d-c44fdf742dfe" providerId="ADAL" clId="{D92527CD-1B2C-4B3C-9DAC-8A0492ADBBAE}" dt="2023-02-22T21:43:52.714" v="2586" actId="14100"/>
          <ac:spMkLst>
            <pc:docMk/>
            <pc:sldMk cId="1625845374" sldId="264"/>
            <ac:spMk id="3" creationId="{00000000-0000-0000-0000-000000000000}"/>
          </ac:spMkLst>
        </pc:spChg>
      </pc:sldChg>
      <pc:sldChg chg="modSp mod">
        <pc:chgData name="David Gardner" userId="32a3b49f-52b0-4a7d-8a0d-c44fdf742dfe" providerId="ADAL" clId="{D92527CD-1B2C-4B3C-9DAC-8A0492ADBBAE}" dt="2023-02-22T21:44:17.620" v="2587" actId="207"/>
        <pc:sldMkLst>
          <pc:docMk/>
          <pc:sldMk cId="2946606758" sldId="266"/>
        </pc:sldMkLst>
        <pc:spChg chg="mod">
          <ac:chgData name="David Gardner" userId="32a3b49f-52b0-4a7d-8a0d-c44fdf742dfe" providerId="ADAL" clId="{D92527CD-1B2C-4B3C-9DAC-8A0492ADBBAE}" dt="2023-02-22T21:44:17.620" v="2587" actId="207"/>
          <ac:spMkLst>
            <pc:docMk/>
            <pc:sldMk cId="2946606758" sldId="266"/>
            <ac:spMk id="3" creationId="{00000000-0000-0000-0000-000000000000}"/>
          </ac:spMkLst>
        </pc:spChg>
      </pc:sldChg>
      <pc:sldChg chg="modSp mod">
        <pc:chgData name="David Gardner" userId="32a3b49f-52b0-4a7d-8a0d-c44fdf742dfe" providerId="ADAL" clId="{D92527CD-1B2C-4B3C-9DAC-8A0492ADBBAE}" dt="2023-02-22T21:39:53.836" v="2490" actId="27636"/>
        <pc:sldMkLst>
          <pc:docMk/>
          <pc:sldMk cId="529936378" sldId="268"/>
        </pc:sldMkLst>
        <pc:spChg chg="mod">
          <ac:chgData name="David Gardner" userId="32a3b49f-52b0-4a7d-8a0d-c44fdf742dfe" providerId="ADAL" clId="{D92527CD-1B2C-4B3C-9DAC-8A0492ADBBAE}" dt="2023-02-22T21:39:53.836" v="2490" actId="27636"/>
          <ac:spMkLst>
            <pc:docMk/>
            <pc:sldMk cId="529936378" sldId="268"/>
            <ac:spMk id="3" creationId="{00000000-0000-0000-0000-000000000000}"/>
          </ac:spMkLst>
        </pc:spChg>
      </pc:sldChg>
      <pc:sldChg chg="del">
        <pc:chgData name="David Gardner" userId="32a3b49f-52b0-4a7d-8a0d-c44fdf742dfe" providerId="ADAL" clId="{D92527CD-1B2C-4B3C-9DAC-8A0492ADBBAE}" dt="2023-02-22T20:07:40.734" v="42" actId="47"/>
        <pc:sldMkLst>
          <pc:docMk/>
          <pc:sldMk cId="3484708086" sldId="269"/>
        </pc:sldMkLst>
      </pc:sldChg>
      <pc:sldChg chg="del">
        <pc:chgData name="David Gardner" userId="32a3b49f-52b0-4a7d-8a0d-c44fdf742dfe" providerId="ADAL" clId="{D92527CD-1B2C-4B3C-9DAC-8A0492ADBBAE}" dt="2023-02-22T20:06:59.713" v="0" actId="47"/>
        <pc:sldMkLst>
          <pc:docMk/>
          <pc:sldMk cId="525166086" sldId="272"/>
        </pc:sldMkLst>
      </pc:sldChg>
      <pc:sldChg chg="del">
        <pc:chgData name="David Gardner" userId="32a3b49f-52b0-4a7d-8a0d-c44fdf742dfe" providerId="ADAL" clId="{D92527CD-1B2C-4B3C-9DAC-8A0492ADBBAE}" dt="2023-02-22T20:07:01.765" v="2" actId="47"/>
        <pc:sldMkLst>
          <pc:docMk/>
          <pc:sldMk cId="2692653233" sldId="273"/>
        </pc:sldMkLst>
      </pc:sldChg>
      <pc:sldChg chg="del">
        <pc:chgData name="David Gardner" userId="32a3b49f-52b0-4a7d-8a0d-c44fdf742dfe" providerId="ADAL" clId="{D92527CD-1B2C-4B3C-9DAC-8A0492ADBBAE}" dt="2023-02-22T20:07:02.184" v="3" actId="47"/>
        <pc:sldMkLst>
          <pc:docMk/>
          <pc:sldMk cId="1070273461" sldId="274"/>
        </pc:sldMkLst>
      </pc:sldChg>
      <pc:sldChg chg="del">
        <pc:chgData name="David Gardner" userId="32a3b49f-52b0-4a7d-8a0d-c44fdf742dfe" providerId="ADAL" clId="{D92527CD-1B2C-4B3C-9DAC-8A0492ADBBAE}" dt="2023-02-22T20:07:02.550" v="4" actId="47"/>
        <pc:sldMkLst>
          <pc:docMk/>
          <pc:sldMk cId="347935216" sldId="275"/>
        </pc:sldMkLst>
      </pc:sldChg>
      <pc:sldChg chg="del">
        <pc:chgData name="David Gardner" userId="32a3b49f-52b0-4a7d-8a0d-c44fdf742dfe" providerId="ADAL" clId="{D92527CD-1B2C-4B3C-9DAC-8A0492ADBBAE}" dt="2023-02-22T20:07:02.826" v="5" actId="47"/>
        <pc:sldMkLst>
          <pc:docMk/>
          <pc:sldMk cId="3642061685" sldId="276"/>
        </pc:sldMkLst>
      </pc:sldChg>
      <pc:sldChg chg="del">
        <pc:chgData name="David Gardner" userId="32a3b49f-52b0-4a7d-8a0d-c44fdf742dfe" providerId="ADAL" clId="{D92527CD-1B2C-4B3C-9DAC-8A0492ADBBAE}" dt="2023-02-22T20:07:03.041" v="6" actId="47"/>
        <pc:sldMkLst>
          <pc:docMk/>
          <pc:sldMk cId="4287994547" sldId="277"/>
        </pc:sldMkLst>
      </pc:sldChg>
      <pc:sldChg chg="del">
        <pc:chgData name="David Gardner" userId="32a3b49f-52b0-4a7d-8a0d-c44fdf742dfe" providerId="ADAL" clId="{D92527CD-1B2C-4B3C-9DAC-8A0492ADBBAE}" dt="2023-02-22T20:07:03.654" v="7" actId="47"/>
        <pc:sldMkLst>
          <pc:docMk/>
          <pc:sldMk cId="3497189088" sldId="278"/>
        </pc:sldMkLst>
      </pc:sldChg>
      <pc:sldChg chg="del">
        <pc:chgData name="David Gardner" userId="32a3b49f-52b0-4a7d-8a0d-c44fdf742dfe" providerId="ADAL" clId="{D92527CD-1B2C-4B3C-9DAC-8A0492ADBBAE}" dt="2023-02-22T20:07:03.955" v="8" actId="47"/>
        <pc:sldMkLst>
          <pc:docMk/>
          <pc:sldMk cId="4050155481" sldId="279"/>
        </pc:sldMkLst>
      </pc:sldChg>
      <pc:sldChg chg="del">
        <pc:chgData name="David Gardner" userId="32a3b49f-52b0-4a7d-8a0d-c44fdf742dfe" providerId="ADAL" clId="{D92527CD-1B2C-4B3C-9DAC-8A0492ADBBAE}" dt="2023-02-22T20:07:04.296" v="9" actId="47"/>
        <pc:sldMkLst>
          <pc:docMk/>
          <pc:sldMk cId="3803198983" sldId="280"/>
        </pc:sldMkLst>
      </pc:sldChg>
      <pc:sldChg chg="del">
        <pc:chgData name="David Gardner" userId="32a3b49f-52b0-4a7d-8a0d-c44fdf742dfe" providerId="ADAL" clId="{D92527CD-1B2C-4B3C-9DAC-8A0492ADBBAE}" dt="2023-02-22T20:07:05.122" v="11" actId="47"/>
        <pc:sldMkLst>
          <pc:docMk/>
          <pc:sldMk cId="2619480297" sldId="281"/>
        </pc:sldMkLst>
      </pc:sldChg>
      <pc:sldChg chg="del">
        <pc:chgData name="David Gardner" userId="32a3b49f-52b0-4a7d-8a0d-c44fdf742dfe" providerId="ADAL" clId="{D92527CD-1B2C-4B3C-9DAC-8A0492ADBBAE}" dt="2023-02-22T20:07:05.609" v="12" actId="47"/>
        <pc:sldMkLst>
          <pc:docMk/>
          <pc:sldMk cId="2701381927" sldId="282"/>
        </pc:sldMkLst>
      </pc:sldChg>
      <pc:sldChg chg="del">
        <pc:chgData name="David Gardner" userId="32a3b49f-52b0-4a7d-8a0d-c44fdf742dfe" providerId="ADAL" clId="{D92527CD-1B2C-4B3C-9DAC-8A0492ADBBAE}" dt="2023-02-22T20:07:06.113" v="13" actId="47"/>
        <pc:sldMkLst>
          <pc:docMk/>
          <pc:sldMk cId="344861197" sldId="283"/>
        </pc:sldMkLst>
      </pc:sldChg>
      <pc:sldChg chg="del">
        <pc:chgData name="David Gardner" userId="32a3b49f-52b0-4a7d-8a0d-c44fdf742dfe" providerId="ADAL" clId="{D92527CD-1B2C-4B3C-9DAC-8A0492ADBBAE}" dt="2023-02-22T20:07:06.719" v="14" actId="47"/>
        <pc:sldMkLst>
          <pc:docMk/>
          <pc:sldMk cId="3085298625" sldId="284"/>
        </pc:sldMkLst>
      </pc:sldChg>
      <pc:sldChg chg="del">
        <pc:chgData name="David Gardner" userId="32a3b49f-52b0-4a7d-8a0d-c44fdf742dfe" providerId="ADAL" clId="{D92527CD-1B2C-4B3C-9DAC-8A0492ADBBAE}" dt="2023-02-22T20:07:07.249" v="15" actId="47"/>
        <pc:sldMkLst>
          <pc:docMk/>
          <pc:sldMk cId="2999080547" sldId="285"/>
        </pc:sldMkLst>
      </pc:sldChg>
      <pc:sldChg chg="del">
        <pc:chgData name="David Gardner" userId="32a3b49f-52b0-4a7d-8a0d-c44fdf742dfe" providerId="ADAL" clId="{D92527CD-1B2C-4B3C-9DAC-8A0492ADBBAE}" dt="2023-02-22T20:07:08.341" v="16" actId="47"/>
        <pc:sldMkLst>
          <pc:docMk/>
          <pc:sldMk cId="2384871319" sldId="286"/>
        </pc:sldMkLst>
      </pc:sldChg>
      <pc:sldChg chg="del">
        <pc:chgData name="David Gardner" userId="32a3b49f-52b0-4a7d-8a0d-c44fdf742dfe" providerId="ADAL" clId="{D92527CD-1B2C-4B3C-9DAC-8A0492ADBBAE}" dt="2023-02-22T20:07:09.434" v="17" actId="47"/>
        <pc:sldMkLst>
          <pc:docMk/>
          <pc:sldMk cId="948235905" sldId="287"/>
        </pc:sldMkLst>
      </pc:sldChg>
      <pc:sldChg chg="del">
        <pc:chgData name="David Gardner" userId="32a3b49f-52b0-4a7d-8a0d-c44fdf742dfe" providerId="ADAL" clId="{D92527CD-1B2C-4B3C-9DAC-8A0492ADBBAE}" dt="2023-02-22T20:07:10.031" v="18" actId="47"/>
        <pc:sldMkLst>
          <pc:docMk/>
          <pc:sldMk cId="3452581883" sldId="288"/>
        </pc:sldMkLst>
      </pc:sldChg>
      <pc:sldChg chg="del">
        <pc:chgData name="David Gardner" userId="32a3b49f-52b0-4a7d-8a0d-c44fdf742dfe" providerId="ADAL" clId="{D92527CD-1B2C-4B3C-9DAC-8A0492ADBBAE}" dt="2023-02-22T20:07:10.672" v="19" actId="47"/>
        <pc:sldMkLst>
          <pc:docMk/>
          <pc:sldMk cId="920500590" sldId="289"/>
        </pc:sldMkLst>
      </pc:sldChg>
      <pc:sldChg chg="del">
        <pc:chgData name="David Gardner" userId="32a3b49f-52b0-4a7d-8a0d-c44fdf742dfe" providerId="ADAL" clId="{D92527CD-1B2C-4B3C-9DAC-8A0492ADBBAE}" dt="2023-02-22T20:07:11.774" v="20" actId="47"/>
        <pc:sldMkLst>
          <pc:docMk/>
          <pc:sldMk cId="650967811" sldId="290"/>
        </pc:sldMkLst>
      </pc:sldChg>
      <pc:sldChg chg="del">
        <pc:chgData name="David Gardner" userId="32a3b49f-52b0-4a7d-8a0d-c44fdf742dfe" providerId="ADAL" clId="{D92527CD-1B2C-4B3C-9DAC-8A0492ADBBAE}" dt="2023-02-22T20:07:12.585" v="21" actId="47"/>
        <pc:sldMkLst>
          <pc:docMk/>
          <pc:sldMk cId="3458039031" sldId="291"/>
        </pc:sldMkLst>
      </pc:sldChg>
      <pc:sldChg chg="del">
        <pc:chgData name="David Gardner" userId="32a3b49f-52b0-4a7d-8a0d-c44fdf742dfe" providerId="ADAL" clId="{D92527CD-1B2C-4B3C-9DAC-8A0492ADBBAE}" dt="2023-02-22T20:07:13.795" v="22" actId="47"/>
        <pc:sldMkLst>
          <pc:docMk/>
          <pc:sldMk cId="2673509929" sldId="292"/>
        </pc:sldMkLst>
      </pc:sldChg>
      <pc:sldChg chg="del">
        <pc:chgData name="David Gardner" userId="32a3b49f-52b0-4a7d-8a0d-c44fdf742dfe" providerId="ADAL" clId="{D92527CD-1B2C-4B3C-9DAC-8A0492ADBBAE}" dt="2023-02-22T20:07:14.218" v="23" actId="47"/>
        <pc:sldMkLst>
          <pc:docMk/>
          <pc:sldMk cId="3916224046" sldId="293"/>
        </pc:sldMkLst>
      </pc:sldChg>
      <pc:sldChg chg="del">
        <pc:chgData name="David Gardner" userId="32a3b49f-52b0-4a7d-8a0d-c44fdf742dfe" providerId="ADAL" clId="{D92527CD-1B2C-4B3C-9DAC-8A0492ADBBAE}" dt="2023-02-22T20:07:01.208" v="1" actId="47"/>
        <pc:sldMkLst>
          <pc:docMk/>
          <pc:sldMk cId="2082771027" sldId="294"/>
        </pc:sldMkLst>
      </pc:sldChg>
      <pc:sldChg chg="modSp add del mod">
        <pc:chgData name="David Gardner" userId="32a3b49f-52b0-4a7d-8a0d-c44fdf742dfe" providerId="ADAL" clId="{D92527CD-1B2C-4B3C-9DAC-8A0492ADBBAE}" dt="2023-02-22T20:29:29.015" v="263" actId="12"/>
        <pc:sldMkLst>
          <pc:docMk/>
          <pc:sldMk cId="3359010498" sldId="295"/>
        </pc:sldMkLst>
        <pc:spChg chg="mod">
          <ac:chgData name="David Gardner" userId="32a3b49f-52b0-4a7d-8a0d-c44fdf742dfe" providerId="ADAL" clId="{D92527CD-1B2C-4B3C-9DAC-8A0492ADBBAE}" dt="2023-02-22T20:29:17.654" v="261" actId="1076"/>
          <ac:spMkLst>
            <pc:docMk/>
            <pc:sldMk cId="3359010498" sldId="295"/>
            <ac:spMk id="2" creationId="{00000000-0000-0000-0000-000000000000}"/>
          </ac:spMkLst>
        </pc:spChg>
        <pc:spChg chg="mod">
          <ac:chgData name="David Gardner" userId="32a3b49f-52b0-4a7d-8a0d-c44fdf742dfe" providerId="ADAL" clId="{D92527CD-1B2C-4B3C-9DAC-8A0492ADBBAE}" dt="2023-02-22T20:29:29.015" v="263" actId="12"/>
          <ac:spMkLst>
            <pc:docMk/>
            <pc:sldMk cId="3359010498" sldId="295"/>
            <ac:spMk id="3" creationId="{00000000-0000-0000-0000-000000000000}"/>
          </ac:spMkLst>
        </pc:spChg>
        <pc:picChg chg="mod">
          <ac:chgData name="David Gardner" userId="32a3b49f-52b0-4a7d-8a0d-c44fdf742dfe" providerId="ADAL" clId="{D92527CD-1B2C-4B3C-9DAC-8A0492ADBBAE}" dt="2023-02-22T20:28:55.383" v="254" actId="1076"/>
          <ac:picMkLst>
            <pc:docMk/>
            <pc:sldMk cId="3359010498" sldId="295"/>
            <ac:picMk id="4" creationId="{00000000-0000-0000-0000-000000000000}"/>
          </ac:picMkLst>
        </pc:picChg>
      </pc:sldChg>
      <pc:sldChg chg="addSp modSp add del mod">
        <pc:chgData name="David Gardner" userId="32a3b49f-52b0-4a7d-8a0d-c44fdf742dfe" providerId="ADAL" clId="{D92527CD-1B2C-4B3C-9DAC-8A0492ADBBAE}" dt="2023-02-22T20:28:21.152" v="252" actId="1076"/>
        <pc:sldMkLst>
          <pc:docMk/>
          <pc:sldMk cId="3254442851" sldId="296"/>
        </pc:sldMkLst>
        <pc:spChg chg="mod">
          <ac:chgData name="David Gardner" userId="32a3b49f-52b0-4a7d-8a0d-c44fdf742dfe" providerId="ADAL" clId="{D92527CD-1B2C-4B3C-9DAC-8A0492ADBBAE}" dt="2023-02-22T20:28:01.398" v="246" actId="20577"/>
          <ac:spMkLst>
            <pc:docMk/>
            <pc:sldMk cId="3254442851" sldId="296"/>
            <ac:spMk id="2" creationId="{00000000-0000-0000-0000-000000000000}"/>
          </ac:spMkLst>
        </pc:spChg>
        <pc:spChg chg="mod">
          <ac:chgData name="David Gardner" userId="32a3b49f-52b0-4a7d-8a0d-c44fdf742dfe" providerId="ADAL" clId="{D92527CD-1B2C-4B3C-9DAC-8A0492ADBBAE}" dt="2023-02-22T20:28:14.672" v="250" actId="1076"/>
          <ac:spMkLst>
            <pc:docMk/>
            <pc:sldMk cId="3254442851" sldId="296"/>
            <ac:spMk id="3" creationId="{00000000-0000-0000-0000-000000000000}"/>
          </ac:spMkLst>
        </pc:spChg>
        <pc:picChg chg="add mod">
          <ac:chgData name="David Gardner" userId="32a3b49f-52b0-4a7d-8a0d-c44fdf742dfe" providerId="ADAL" clId="{D92527CD-1B2C-4B3C-9DAC-8A0492ADBBAE}" dt="2023-02-22T20:28:10.968" v="249" actId="1076"/>
          <ac:picMkLst>
            <pc:docMk/>
            <pc:sldMk cId="3254442851" sldId="296"/>
            <ac:picMk id="1026" creationId="{821BF948-C52A-5D46-01AA-30C4532EF96D}"/>
          </ac:picMkLst>
        </pc:picChg>
        <pc:cxnChg chg="add mod">
          <ac:chgData name="David Gardner" userId="32a3b49f-52b0-4a7d-8a0d-c44fdf742dfe" providerId="ADAL" clId="{D92527CD-1B2C-4B3C-9DAC-8A0492ADBBAE}" dt="2023-02-22T20:28:18.879" v="251" actId="1076"/>
          <ac:cxnSpMkLst>
            <pc:docMk/>
            <pc:sldMk cId="3254442851" sldId="296"/>
            <ac:cxnSpMk id="5" creationId="{EAE58BD8-F460-959B-5A65-A74A7682E6C8}"/>
          </ac:cxnSpMkLst>
        </pc:cxnChg>
        <pc:cxnChg chg="add mod">
          <ac:chgData name="David Gardner" userId="32a3b49f-52b0-4a7d-8a0d-c44fdf742dfe" providerId="ADAL" clId="{D92527CD-1B2C-4B3C-9DAC-8A0492ADBBAE}" dt="2023-02-22T20:28:21.152" v="252" actId="1076"/>
          <ac:cxnSpMkLst>
            <pc:docMk/>
            <pc:sldMk cId="3254442851" sldId="296"/>
            <ac:cxnSpMk id="6" creationId="{9CF96172-7F47-CA34-641D-753E11F364B0}"/>
          </ac:cxnSpMkLst>
        </pc:cxnChg>
      </pc:sldChg>
      <pc:sldChg chg="modSp add del mod">
        <pc:chgData name="David Gardner" userId="32a3b49f-52b0-4a7d-8a0d-c44fdf742dfe" providerId="ADAL" clId="{D92527CD-1B2C-4B3C-9DAC-8A0492ADBBAE}" dt="2023-02-22T20:26:45.259" v="225" actId="27636"/>
        <pc:sldMkLst>
          <pc:docMk/>
          <pc:sldMk cId="4038511705" sldId="297"/>
        </pc:sldMkLst>
        <pc:spChg chg="mod">
          <ac:chgData name="David Gardner" userId="32a3b49f-52b0-4a7d-8a0d-c44fdf742dfe" providerId="ADAL" clId="{D92527CD-1B2C-4B3C-9DAC-8A0492ADBBAE}" dt="2023-02-22T20:14:32.885" v="108" actId="1076"/>
          <ac:spMkLst>
            <pc:docMk/>
            <pc:sldMk cId="4038511705" sldId="297"/>
            <ac:spMk id="2" creationId="{00000000-0000-0000-0000-000000000000}"/>
          </ac:spMkLst>
        </pc:spChg>
        <pc:spChg chg="mod">
          <ac:chgData name="David Gardner" userId="32a3b49f-52b0-4a7d-8a0d-c44fdf742dfe" providerId="ADAL" clId="{D92527CD-1B2C-4B3C-9DAC-8A0492ADBBAE}" dt="2023-02-22T20:26:45.259" v="225" actId="27636"/>
          <ac:spMkLst>
            <pc:docMk/>
            <pc:sldMk cId="4038511705" sldId="297"/>
            <ac:spMk id="3" creationId="{00000000-0000-0000-0000-000000000000}"/>
          </ac:spMkLst>
        </pc:spChg>
        <pc:picChg chg="mod">
          <ac:chgData name="David Gardner" userId="32a3b49f-52b0-4a7d-8a0d-c44fdf742dfe" providerId="ADAL" clId="{D92527CD-1B2C-4B3C-9DAC-8A0492ADBBAE}" dt="2023-02-22T20:12:47.756" v="62" actId="1076"/>
          <ac:picMkLst>
            <pc:docMk/>
            <pc:sldMk cId="4038511705" sldId="297"/>
            <ac:picMk id="4" creationId="{00000000-0000-0000-0000-000000000000}"/>
          </ac:picMkLst>
        </pc:picChg>
      </pc:sldChg>
      <pc:sldChg chg="modSp add del mod">
        <pc:chgData name="David Gardner" userId="32a3b49f-52b0-4a7d-8a0d-c44fdf742dfe" providerId="ADAL" clId="{D92527CD-1B2C-4B3C-9DAC-8A0492ADBBAE}" dt="2023-02-22T20:29:41.906" v="266" actId="20577"/>
        <pc:sldMkLst>
          <pc:docMk/>
          <pc:sldMk cId="1941353833" sldId="298"/>
        </pc:sldMkLst>
        <pc:spChg chg="mod">
          <ac:chgData name="David Gardner" userId="32a3b49f-52b0-4a7d-8a0d-c44fdf742dfe" providerId="ADAL" clId="{D92527CD-1B2C-4B3C-9DAC-8A0492ADBBAE}" dt="2023-02-22T20:29:41.906" v="266" actId="20577"/>
          <ac:spMkLst>
            <pc:docMk/>
            <pc:sldMk cId="1941353833" sldId="298"/>
            <ac:spMk id="3" creationId="{00000000-0000-0000-0000-000000000000}"/>
          </ac:spMkLst>
        </pc:spChg>
      </pc:sldChg>
      <pc:sldChg chg="modSp add del mod">
        <pc:chgData name="David Gardner" userId="32a3b49f-52b0-4a7d-8a0d-c44fdf742dfe" providerId="ADAL" clId="{D92527CD-1B2C-4B3C-9DAC-8A0492ADBBAE}" dt="2023-02-22T20:30:08.591" v="268" actId="27636"/>
        <pc:sldMkLst>
          <pc:docMk/>
          <pc:sldMk cId="783749972" sldId="299"/>
        </pc:sldMkLst>
        <pc:spChg chg="mod">
          <ac:chgData name="David Gardner" userId="32a3b49f-52b0-4a7d-8a0d-c44fdf742dfe" providerId="ADAL" clId="{D92527CD-1B2C-4B3C-9DAC-8A0492ADBBAE}" dt="2023-02-22T20:30:08.591" v="268" actId="27636"/>
          <ac:spMkLst>
            <pc:docMk/>
            <pc:sldMk cId="783749972" sldId="299"/>
            <ac:spMk id="3" creationId="{00000000-0000-0000-0000-000000000000}"/>
          </ac:spMkLst>
        </pc:spChg>
      </pc:sldChg>
      <pc:sldChg chg="del">
        <pc:chgData name="David Gardner" userId="32a3b49f-52b0-4a7d-8a0d-c44fdf742dfe" providerId="ADAL" clId="{D92527CD-1B2C-4B3C-9DAC-8A0492ADBBAE}" dt="2023-02-22T20:07:04.654" v="10" actId="47"/>
        <pc:sldMkLst>
          <pc:docMk/>
          <pc:sldMk cId="2027571984" sldId="303"/>
        </pc:sldMkLst>
      </pc:sldChg>
      <pc:sldChg chg="addSp delSp modSp mod">
        <pc:chgData name="David Gardner" userId="32a3b49f-52b0-4a7d-8a0d-c44fdf742dfe" providerId="ADAL" clId="{D92527CD-1B2C-4B3C-9DAC-8A0492ADBBAE}" dt="2023-02-22T21:25:28.460" v="2259" actId="20577"/>
        <pc:sldMkLst>
          <pc:docMk/>
          <pc:sldMk cId="417899081" sldId="304"/>
        </pc:sldMkLst>
        <pc:spChg chg="mod">
          <ac:chgData name="David Gardner" userId="32a3b49f-52b0-4a7d-8a0d-c44fdf742dfe" providerId="ADAL" clId="{D92527CD-1B2C-4B3C-9DAC-8A0492ADBBAE}" dt="2023-02-22T21:25:28.460" v="2259" actId="20577"/>
          <ac:spMkLst>
            <pc:docMk/>
            <pc:sldMk cId="417899081" sldId="304"/>
            <ac:spMk id="2" creationId="{636C0BD0-9624-4354-9407-27DDCB0C6E87}"/>
          </ac:spMkLst>
        </pc:spChg>
        <pc:spChg chg="mod">
          <ac:chgData name="David Gardner" userId="32a3b49f-52b0-4a7d-8a0d-c44fdf742dfe" providerId="ADAL" clId="{D92527CD-1B2C-4B3C-9DAC-8A0492ADBBAE}" dt="2023-02-22T21:18:45.854" v="2021" actId="12"/>
          <ac:spMkLst>
            <pc:docMk/>
            <pc:sldMk cId="417899081" sldId="304"/>
            <ac:spMk id="3" creationId="{22C557BE-F088-41C0-99AB-144CDE8B6EDE}"/>
          </ac:spMkLst>
        </pc:spChg>
        <pc:spChg chg="add del">
          <ac:chgData name="David Gardner" userId="32a3b49f-52b0-4a7d-8a0d-c44fdf742dfe" providerId="ADAL" clId="{D92527CD-1B2C-4B3C-9DAC-8A0492ADBBAE}" dt="2023-02-22T21:11:10.763" v="1931" actId="21"/>
          <ac:spMkLst>
            <pc:docMk/>
            <pc:sldMk cId="417899081" sldId="304"/>
            <ac:spMk id="5" creationId="{26C2D22D-C76F-9DAD-8B9B-B0E9515A4ADC}"/>
          </ac:spMkLst>
        </pc:spChg>
        <pc:picChg chg="add del mod">
          <ac:chgData name="David Gardner" userId="32a3b49f-52b0-4a7d-8a0d-c44fdf742dfe" providerId="ADAL" clId="{D92527CD-1B2C-4B3C-9DAC-8A0492ADBBAE}" dt="2023-02-22T21:16:21.157" v="1957" actId="478"/>
          <ac:picMkLst>
            <pc:docMk/>
            <pc:sldMk cId="417899081" sldId="304"/>
            <ac:picMk id="7" creationId="{08B9EE9C-330C-F343-8A30-28EBD3360A85}"/>
          </ac:picMkLst>
        </pc:picChg>
        <pc:picChg chg="add del mod">
          <ac:chgData name="David Gardner" userId="32a3b49f-52b0-4a7d-8a0d-c44fdf742dfe" providerId="ADAL" clId="{D92527CD-1B2C-4B3C-9DAC-8A0492ADBBAE}" dt="2023-02-22T21:19:25.327" v="2044" actId="21"/>
          <ac:picMkLst>
            <pc:docMk/>
            <pc:sldMk cId="417899081" sldId="304"/>
            <ac:picMk id="9" creationId="{43B2DF44-C1CD-4BFF-7F38-0FA05E32BA83}"/>
          </ac:picMkLst>
        </pc:picChg>
        <pc:picChg chg="add mod">
          <ac:chgData name="David Gardner" userId="32a3b49f-52b0-4a7d-8a0d-c44fdf742dfe" providerId="ADAL" clId="{D92527CD-1B2C-4B3C-9DAC-8A0492ADBBAE}" dt="2023-02-22T21:25:17.737" v="2257" actId="1076"/>
          <ac:picMkLst>
            <pc:docMk/>
            <pc:sldMk cId="417899081" sldId="304"/>
            <ac:picMk id="11" creationId="{B1DE1DB4-62F2-478F-C042-859776303C9B}"/>
          </ac:picMkLst>
        </pc:picChg>
      </pc:sldChg>
      <pc:sldChg chg="del">
        <pc:chgData name="David Gardner" userId="32a3b49f-52b0-4a7d-8a0d-c44fdf742dfe" providerId="ADAL" clId="{D92527CD-1B2C-4B3C-9DAC-8A0492ADBBAE}" dt="2023-02-22T21:40:48.079" v="2491" actId="47"/>
        <pc:sldMkLst>
          <pc:docMk/>
          <pc:sldMk cId="1370963797" sldId="314"/>
        </pc:sldMkLst>
      </pc:sldChg>
      <pc:sldChg chg="addSp delSp modSp new mod">
        <pc:chgData name="David Gardner" userId="32a3b49f-52b0-4a7d-8a0d-c44fdf742dfe" providerId="ADAL" clId="{D92527CD-1B2C-4B3C-9DAC-8A0492ADBBAE}" dt="2023-02-22T20:23:22.704" v="221" actId="14100"/>
        <pc:sldMkLst>
          <pc:docMk/>
          <pc:sldMk cId="238697489" sldId="315"/>
        </pc:sldMkLst>
        <pc:spChg chg="mod">
          <ac:chgData name="David Gardner" userId="32a3b49f-52b0-4a7d-8a0d-c44fdf742dfe" providerId="ADAL" clId="{D92527CD-1B2C-4B3C-9DAC-8A0492ADBBAE}" dt="2023-02-22T20:23:19.416" v="219" actId="1076"/>
          <ac:spMkLst>
            <pc:docMk/>
            <pc:sldMk cId="238697489" sldId="315"/>
            <ac:spMk id="2" creationId="{301A1C70-6BAE-6C68-69FB-381E8BB60C03}"/>
          </ac:spMkLst>
        </pc:spChg>
        <pc:spChg chg="del mod">
          <ac:chgData name="David Gardner" userId="32a3b49f-52b0-4a7d-8a0d-c44fdf742dfe" providerId="ADAL" clId="{D92527CD-1B2C-4B3C-9DAC-8A0492ADBBAE}" dt="2023-02-22T20:21:20.243" v="192" actId="478"/>
          <ac:spMkLst>
            <pc:docMk/>
            <pc:sldMk cId="238697489" sldId="315"/>
            <ac:spMk id="3" creationId="{8B30012D-2607-37CF-0ACC-83F8D79C3A71}"/>
          </ac:spMkLst>
        </pc:spChg>
        <pc:picChg chg="add mod">
          <ac:chgData name="David Gardner" userId="32a3b49f-52b0-4a7d-8a0d-c44fdf742dfe" providerId="ADAL" clId="{D92527CD-1B2C-4B3C-9DAC-8A0492ADBBAE}" dt="2023-02-22T20:23:22.704" v="221" actId="14100"/>
          <ac:picMkLst>
            <pc:docMk/>
            <pc:sldMk cId="238697489" sldId="315"/>
            <ac:picMk id="2050" creationId="{79D854F4-65A0-CEBB-747A-A33CF5218976}"/>
          </ac:picMkLst>
        </pc:picChg>
      </pc:sldChg>
      <pc:sldChg chg="del">
        <pc:chgData name="David Gardner" userId="32a3b49f-52b0-4a7d-8a0d-c44fdf742dfe" providerId="ADAL" clId="{D92527CD-1B2C-4B3C-9DAC-8A0492ADBBAE}" dt="2023-02-22T20:07:14.928" v="24" actId="47"/>
        <pc:sldMkLst>
          <pc:docMk/>
          <pc:sldMk cId="1986040801" sldId="315"/>
        </pc:sldMkLst>
      </pc:sldChg>
      <pc:sldChg chg="modSp new mod">
        <pc:chgData name="David Gardner" userId="32a3b49f-52b0-4a7d-8a0d-c44fdf742dfe" providerId="ADAL" clId="{D92527CD-1B2C-4B3C-9DAC-8A0492ADBBAE}" dt="2023-02-22T20:36:02.109" v="342" actId="207"/>
        <pc:sldMkLst>
          <pc:docMk/>
          <pc:sldMk cId="517503710" sldId="316"/>
        </pc:sldMkLst>
        <pc:spChg chg="mod">
          <ac:chgData name="David Gardner" userId="32a3b49f-52b0-4a7d-8a0d-c44fdf742dfe" providerId="ADAL" clId="{D92527CD-1B2C-4B3C-9DAC-8A0492ADBBAE}" dt="2023-02-22T20:32:36.030" v="301" actId="122"/>
          <ac:spMkLst>
            <pc:docMk/>
            <pc:sldMk cId="517503710" sldId="316"/>
            <ac:spMk id="2" creationId="{414D7227-BB25-0ADA-1D6C-744410FBC2B1}"/>
          </ac:spMkLst>
        </pc:spChg>
        <pc:spChg chg="mod">
          <ac:chgData name="David Gardner" userId="32a3b49f-52b0-4a7d-8a0d-c44fdf742dfe" providerId="ADAL" clId="{D92527CD-1B2C-4B3C-9DAC-8A0492ADBBAE}" dt="2023-02-22T20:36:02.109" v="342" actId="207"/>
          <ac:spMkLst>
            <pc:docMk/>
            <pc:sldMk cId="517503710" sldId="316"/>
            <ac:spMk id="3" creationId="{FBC23E71-A9EC-96D4-883B-88727E06D15C}"/>
          </ac:spMkLst>
        </pc:spChg>
      </pc:sldChg>
      <pc:sldChg chg="del">
        <pc:chgData name="David Gardner" userId="32a3b49f-52b0-4a7d-8a0d-c44fdf742dfe" providerId="ADAL" clId="{D92527CD-1B2C-4B3C-9DAC-8A0492ADBBAE}" dt="2023-02-22T20:07:16.699" v="26" actId="47"/>
        <pc:sldMkLst>
          <pc:docMk/>
          <pc:sldMk cId="1095568444" sldId="316"/>
        </pc:sldMkLst>
      </pc:sldChg>
      <pc:sldChg chg="modSp new mod">
        <pc:chgData name="David Gardner" userId="32a3b49f-52b0-4a7d-8a0d-c44fdf742dfe" providerId="ADAL" clId="{D92527CD-1B2C-4B3C-9DAC-8A0492ADBBAE}" dt="2023-02-22T20:40:46.914" v="373" actId="20577"/>
        <pc:sldMkLst>
          <pc:docMk/>
          <pc:sldMk cId="74428415" sldId="317"/>
        </pc:sldMkLst>
        <pc:spChg chg="mod">
          <ac:chgData name="David Gardner" userId="32a3b49f-52b0-4a7d-8a0d-c44fdf742dfe" providerId="ADAL" clId="{D92527CD-1B2C-4B3C-9DAC-8A0492ADBBAE}" dt="2023-02-22T20:39:27.616" v="363" actId="2711"/>
          <ac:spMkLst>
            <pc:docMk/>
            <pc:sldMk cId="74428415" sldId="317"/>
            <ac:spMk id="2" creationId="{68E86AE0-B4DA-47F4-25C8-7B501F161EB7}"/>
          </ac:spMkLst>
        </pc:spChg>
        <pc:spChg chg="mod">
          <ac:chgData name="David Gardner" userId="32a3b49f-52b0-4a7d-8a0d-c44fdf742dfe" providerId="ADAL" clId="{D92527CD-1B2C-4B3C-9DAC-8A0492ADBBAE}" dt="2023-02-22T20:40:46.914" v="373" actId="20577"/>
          <ac:spMkLst>
            <pc:docMk/>
            <pc:sldMk cId="74428415" sldId="317"/>
            <ac:spMk id="3" creationId="{F9EF3217-DF2B-2D08-591B-20ABBC6D7B16}"/>
          </ac:spMkLst>
        </pc:spChg>
      </pc:sldChg>
      <pc:sldChg chg="del">
        <pc:chgData name="David Gardner" userId="32a3b49f-52b0-4a7d-8a0d-c44fdf742dfe" providerId="ADAL" clId="{D92527CD-1B2C-4B3C-9DAC-8A0492ADBBAE}" dt="2023-02-22T20:07:17.343" v="27" actId="47"/>
        <pc:sldMkLst>
          <pc:docMk/>
          <pc:sldMk cId="2735374987" sldId="317"/>
        </pc:sldMkLst>
      </pc:sldChg>
      <pc:sldChg chg="addSp delSp modSp new mod">
        <pc:chgData name="David Gardner" userId="32a3b49f-52b0-4a7d-8a0d-c44fdf742dfe" providerId="ADAL" clId="{D92527CD-1B2C-4B3C-9DAC-8A0492ADBBAE}" dt="2023-02-22T20:56:52.123" v="1213" actId="14100"/>
        <pc:sldMkLst>
          <pc:docMk/>
          <pc:sldMk cId="2522457072" sldId="318"/>
        </pc:sldMkLst>
        <pc:spChg chg="mod">
          <ac:chgData name="David Gardner" userId="32a3b49f-52b0-4a7d-8a0d-c44fdf742dfe" providerId="ADAL" clId="{D92527CD-1B2C-4B3C-9DAC-8A0492ADBBAE}" dt="2023-02-22T20:56:52.123" v="1213" actId="14100"/>
          <ac:spMkLst>
            <pc:docMk/>
            <pc:sldMk cId="2522457072" sldId="318"/>
            <ac:spMk id="2" creationId="{0178E53F-2099-DB20-231C-0199EFB5A7A3}"/>
          </ac:spMkLst>
        </pc:spChg>
        <pc:spChg chg="mod">
          <ac:chgData name="David Gardner" userId="32a3b49f-52b0-4a7d-8a0d-c44fdf742dfe" providerId="ADAL" clId="{D92527CD-1B2C-4B3C-9DAC-8A0492ADBBAE}" dt="2023-02-22T20:55:31.108" v="1195" actId="20577"/>
          <ac:spMkLst>
            <pc:docMk/>
            <pc:sldMk cId="2522457072" sldId="318"/>
            <ac:spMk id="3" creationId="{8E4854FA-5718-4703-249D-6A51CC403179}"/>
          </ac:spMkLst>
        </pc:spChg>
        <pc:picChg chg="add del mod">
          <ac:chgData name="David Gardner" userId="32a3b49f-52b0-4a7d-8a0d-c44fdf742dfe" providerId="ADAL" clId="{D92527CD-1B2C-4B3C-9DAC-8A0492ADBBAE}" dt="2023-02-22T20:56:04.367" v="1200" actId="478"/>
          <ac:picMkLst>
            <pc:docMk/>
            <pc:sldMk cId="2522457072" sldId="318"/>
            <ac:picMk id="3074" creationId="{C3C00095-CCB1-66E8-BDBB-78B453E2255D}"/>
          </ac:picMkLst>
        </pc:picChg>
        <pc:picChg chg="add del mod">
          <ac:chgData name="David Gardner" userId="32a3b49f-52b0-4a7d-8a0d-c44fdf742dfe" providerId="ADAL" clId="{D92527CD-1B2C-4B3C-9DAC-8A0492ADBBAE}" dt="2023-02-22T20:56:47.074" v="1212" actId="1076"/>
          <ac:picMkLst>
            <pc:docMk/>
            <pc:sldMk cId="2522457072" sldId="318"/>
            <ac:picMk id="3076" creationId="{04737BB9-5516-1175-16D3-CDA313F747D0}"/>
          </ac:picMkLst>
        </pc:picChg>
      </pc:sldChg>
      <pc:sldChg chg="del">
        <pc:chgData name="David Gardner" userId="32a3b49f-52b0-4a7d-8a0d-c44fdf742dfe" providerId="ADAL" clId="{D92527CD-1B2C-4B3C-9DAC-8A0492ADBBAE}" dt="2023-02-22T20:07:18.189" v="28" actId="47"/>
        <pc:sldMkLst>
          <pc:docMk/>
          <pc:sldMk cId="4134600723" sldId="318"/>
        </pc:sldMkLst>
      </pc:sldChg>
      <pc:sldChg chg="addSp delSp modSp new mod">
        <pc:chgData name="David Gardner" userId="32a3b49f-52b0-4a7d-8a0d-c44fdf742dfe" providerId="ADAL" clId="{D92527CD-1B2C-4B3C-9DAC-8A0492ADBBAE}" dt="2023-02-22T21:12:14.025" v="1947" actId="27636"/>
        <pc:sldMkLst>
          <pc:docMk/>
          <pc:sldMk cId="691393110" sldId="319"/>
        </pc:sldMkLst>
        <pc:spChg chg="mod">
          <ac:chgData name="David Gardner" userId="32a3b49f-52b0-4a7d-8a0d-c44fdf742dfe" providerId="ADAL" clId="{D92527CD-1B2C-4B3C-9DAC-8A0492ADBBAE}" dt="2023-02-22T21:12:02.921" v="1944" actId="27636"/>
          <ac:spMkLst>
            <pc:docMk/>
            <pc:sldMk cId="691393110" sldId="319"/>
            <ac:spMk id="2" creationId="{88C05D35-135C-650A-BD25-B59B84B2A1D5}"/>
          </ac:spMkLst>
        </pc:spChg>
        <pc:spChg chg="mod">
          <ac:chgData name="David Gardner" userId="32a3b49f-52b0-4a7d-8a0d-c44fdf742dfe" providerId="ADAL" clId="{D92527CD-1B2C-4B3C-9DAC-8A0492ADBBAE}" dt="2023-02-22T21:12:14.025" v="1947" actId="27636"/>
          <ac:spMkLst>
            <pc:docMk/>
            <pc:sldMk cId="691393110" sldId="319"/>
            <ac:spMk id="3" creationId="{1C2D033A-AF44-13C1-B100-400A2DC942E8}"/>
          </ac:spMkLst>
        </pc:spChg>
        <pc:spChg chg="add del mod">
          <ac:chgData name="David Gardner" userId="32a3b49f-52b0-4a7d-8a0d-c44fdf742dfe" providerId="ADAL" clId="{D92527CD-1B2C-4B3C-9DAC-8A0492ADBBAE}" dt="2023-02-22T21:09:54.406" v="1912" actId="767"/>
          <ac:spMkLst>
            <pc:docMk/>
            <pc:sldMk cId="691393110" sldId="319"/>
            <ac:spMk id="4" creationId="{158FDF28-19DD-D901-5933-7DEA339A4C82}"/>
          </ac:spMkLst>
        </pc:spChg>
      </pc:sldChg>
      <pc:sldChg chg="del">
        <pc:chgData name="David Gardner" userId="32a3b49f-52b0-4a7d-8a0d-c44fdf742dfe" providerId="ADAL" clId="{D92527CD-1B2C-4B3C-9DAC-8A0492ADBBAE}" dt="2023-02-22T20:07:19.042" v="29" actId="47"/>
        <pc:sldMkLst>
          <pc:docMk/>
          <pc:sldMk cId="2214997090" sldId="319"/>
        </pc:sldMkLst>
      </pc:sldChg>
      <pc:sldChg chg="del">
        <pc:chgData name="David Gardner" userId="32a3b49f-52b0-4a7d-8a0d-c44fdf742dfe" providerId="ADAL" clId="{D92527CD-1B2C-4B3C-9DAC-8A0492ADBBAE}" dt="2023-02-22T20:07:16.014" v="25" actId="47"/>
        <pc:sldMkLst>
          <pc:docMk/>
          <pc:sldMk cId="1407001744" sldId="320"/>
        </pc:sldMkLst>
      </pc:sldChg>
      <pc:sldChg chg="addSp modSp new mod">
        <pc:chgData name="David Gardner" userId="32a3b49f-52b0-4a7d-8a0d-c44fdf742dfe" providerId="ADAL" clId="{D92527CD-1B2C-4B3C-9DAC-8A0492ADBBAE}" dt="2023-02-22T20:59:46.147" v="1247" actId="20577"/>
        <pc:sldMkLst>
          <pc:docMk/>
          <pc:sldMk cId="3597267708" sldId="320"/>
        </pc:sldMkLst>
        <pc:spChg chg="mod">
          <ac:chgData name="David Gardner" userId="32a3b49f-52b0-4a7d-8a0d-c44fdf742dfe" providerId="ADAL" clId="{D92527CD-1B2C-4B3C-9DAC-8A0492ADBBAE}" dt="2023-02-22T20:59:46.147" v="1247" actId="20577"/>
          <ac:spMkLst>
            <pc:docMk/>
            <pc:sldMk cId="3597267708" sldId="320"/>
            <ac:spMk id="2" creationId="{FE2445D2-F9A6-7D9E-96F2-6A6E1E39077D}"/>
          </ac:spMkLst>
        </pc:spChg>
        <pc:spChg chg="mod">
          <ac:chgData name="David Gardner" userId="32a3b49f-52b0-4a7d-8a0d-c44fdf742dfe" providerId="ADAL" clId="{D92527CD-1B2C-4B3C-9DAC-8A0492ADBBAE}" dt="2023-02-22T20:57:46.392" v="1214"/>
          <ac:spMkLst>
            <pc:docMk/>
            <pc:sldMk cId="3597267708" sldId="320"/>
            <ac:spMk id="3" creationId="{A4E49911-25D0-1A01-DD82-E7FE14673179}"/>
          </ac:spMkLst>
        </pc:spChg>
        <pc:picChg chg="add mod">
          <ac:chgData name="David Gardner" userId="32a3b49f-52b0-4a7d-8a0d-c44fdf742dfe" providerId="ADAL" clId="{D92527CD-1B2C-4B3C-9DAC-8A0492ADBBAE}" dt="2023-02-22T20:58:23.170" v="1222" actId="1076"/>
          <ac:picMkLst>
            <pc:docMk/>
            <pc:sldMk cId="3597267708" sldId="320"/>
            <ac:picMk id="4098" creationId="{4087B516-DB85-F14C-2A7B-DBBD8C05F7D2}"/>
          </ac:picMkLst>
        </pc:picChg>
        <pc:picChg chg="add mod">
          <ac:chgData name="David Gardner" userId="32a3b49f-52b0-4a7d-8a0d-c44fdf742dfe" providerId="ADAL" clId="{D92527CD-1B2C-4B3C-9DAC-8A0492ADBBAE}" dt="2023-02-22T20:58:18.914" v="1220" actId="1076"/>
          <ac:picMkLst>
            <pc:docMk/>
            <pc:sldMk cId="3597267708" sldId="320"/>
            <ac:picMk id="4100" creationId="{E6D7C6E8-C45C-D8E6-5C04-92F1CB927EF0}"/>
          </ac:picMkLst>
        </pc:picChg>
      </pc:sldChg>
      <pc:sldChg chg="addSp modSp new mod">
        <pc:chgData name="David Gardner" userId="32a3b49f-52b0-4a7d-8a0d-c44fdf742dfe" providerId="ADAL" clId="{D92527CD-1B2C-4B3C-9DAC-8A0492ADBBAE}" dt="2023-02-22T21:11:31.119" v="1936" actId="207"/>
        <pc:sldMkLst>
          <pc:docMk/>
          <pc:sldMk cId="1556545828" sldId="321"/>
        </pc:sldMkLst>
        <pc:spChg chg="mod">
          <ac:chgData name="David Gardner" userId="32a3b49f-52b0-4a7d-8a0d-c44fdf742dfe" providerId="ADAL" clId="{D92527CD-1B2C-4B3C-9DAC-8A0492ADBBAE}" dt="2023-02-22T21:01:58.816" v="1426" actId="20577"/>
          <ac:spMkLst>
            <pc:docMk/>
            <pc:sldMk cId="1556545828" sldId="321"/>
            <ac:spMk id="2" creationId="{BE7E6179-B719-84FF-678D-1388C5079AAA}"/>
          </ac:spMkLst>
        </pc:spChg>
        <pc:spChg chg="mod">
          <ac:chgData name="David Gardner" userId="32a3b49f-52b0-4a7d-8a0d-c44fdf742dfe" providerId="ADAL" clId="{D92527CD-1B2C-4B3C-9DAC-8A0492ADBBAE}" dt="2023-02-22T21:10:58.285" v="1928"/>
          <ac:spMkLst>
            <pc:docMk/>
            <pc:sldMk cId="1556545828" sldId="321"/>
            <ac:spMk id="3" creationId="{F506ECE8-1823-7806-9268-2F2A4300029C}"/>
          </ac:spMkLst>
        </pc:spChg>
        <pc:spChg chg="add mod">
          <ac:chgData name="David Gardner" userId="32a3b49f-52b0-4a7d-8a0d-c44fdf742dfe" providerId="ADAL" clId="{D92527CD-1B2C-4B3C-9DAC-8A0492ADBBAE}" dt="2023-02-22T21:07:50.683" v="1837" actId="313"/>
          <ac:spMkLst>
            <pc:docMk/>
            <pc:sldMk cId="1556545828" sldId="321"/>
            <ac:spMk id="4" creationId="{95158D88-27F6-7F18-EB7E-16F695748AE3}"/>
          </ac:spMkLst>
        </pc:spChg>
        <pc:spChg chg="add mod">
          <ac:chgData name="David Gardner" userId="32a3b49f-52b0-4a7d-8a0d-c44fdf742dfe" providerId="ADAL" clId="{D92527CD-1B2C-4B3C-9DAC-8A0492ADBBAE}" dt="2023-02-22T21:11:31.119" v="1936" actId="207"/>
          <ac:spMkLst>
            <pc:docMk/>
            <pc:sldMk cId="1556545828" sldId="321"/>
            <ac:spMk id="5" creationId="{71503DB4-8177-2201-34B5-1CAF61DE2A9F}"/>
          </ac:spMkLst>
        </pc:spChg>
      </pc:sldChg>
      <pc:sldChg chg="addSp modSp new mod">
        <pc:chgData name="David Gardner" userId="32a3b49f-52b0-4a7d-8a0d-c44fdf742dfe" providerId="ADAL" clId="{D92527CD-1B2C-4B3C-9DAC-8A0492ADBBAE}" dt="2023-02-22T21:22:47.130" v="2243" actId="14100"/>
        <pc:sldMkLst>
          <pc:docMk/>
          <pc:sldMk cId="3945195046" sldId="322"/>
        </pc:sldMkLst>
        <pc:spChg chg="mod">
          <ac:chgData name="David Gardner" userId="32a3b49f-52b0-4a7d-8a0d-c44fdf742dfe" providerId="ADAL" clId="{D92527CD-1B2C-4B3C-9DAC-8A0492ADBBAE}" dt="2023-02-22T21:19:20.498" v="2043" actId="122"/>
          <ac:spMkLst>
            <pc:docMk/>
            <pc:sldMk cId="3945195046" sldId="322"/>
            <ac:spMk id="2" creationId="{DE70A552-A81B-09FE-1393-FE40DDDD69F8}"/>
          </ac:spMkLst>
        </pc:spChg>
        <pc:spChg chg="mod">
          <ac:chgData name="David Gardner" userId="32a3b49f-52b0-4a7d-8a0d-c44fdf742dfe" providerId="ADAL" clId="{D92527CD-1B2C-4B3C-9DAC-8A0492ADBBAE}" dt="2023-02-22T21:22:14.199" v="2239" actId="20577"/>
          <ac:spMkLst>
            <pc:docMk/>
            <pc:sldMk cId="3945195046" sldId="322"/>
            <ac:spMk id="3" creationId="{333EBAB5-892B-486E-FE7B-4C5ECC844B1B}"/>
          </ac:spMkLst>
        </pc:spChg>
        <pc:spChg chg="add mod">
          <ac:chgData name="David Gardner" userId="32a3b49f-52b0-4a7d-8a0d-c44fdf742dfe" providerId="ADAL" clId="{D92527CD-1B2C-4B3C-9DAC-8A0492ADBBAE}" dt="2023-02-22T21:22:39.243" v="2241" actId="1076"/>
          <ac:spMkLst>
            <pc:docMk/>
            <pc:sldMk cId="3945195046" sldId="322"/>
            <ac:spMk id="5" creationId="{CF2CC8A8-2D78-6C9E-B63E-8B959A10CEFD}"/>
          </ac:spMkLst>
        </pc:spChg>
        <pc:picChg chg="add mod">
          <ac:chgData name="David Gardner" userId="32a3b49f-52b0-4a7d-8a0d-c44fdf742dfe" providerId="ADAL" clId="{D92527CD-1B2C-4B3C-9DAC-8A0492ADBBAE}" dt="2023-02-22T21:22:47.130" v="2243" actId="14100"/>
          <ac:picMkLst>
            <pc:docMk/>
            <pc:sldMk cId="3945195046" sldId="322"/>
            <ac:picMk id="4" creationId="{108509D8-96C1-473D-1A88-42CD23C26EAD}"/>
          </ac:picMkLst>
        </pc:picChg>
      </pc:sldChg>
      <pc:sldChg chg="modSp new mod">
        <pc:chgData name="David Gardner" userId="32a3b49f-52b0-4a7d-8a0d-c44fdf742dfe" providerId="ADAL" clId="{D92527CD-1B2C-4B3C-9DAC-8A0492ADBBAE}" dt="2023-02-22T21:38:21.061" v="2456" actId="20577"/>
        <pc:sldMkLst>
          <pc:docMk/>
          <pc:sldMk cId="3569706241" sldId="323"/>
        </pc:sldMkLst>
        <pc:spChg chg="mod">
          <ac:chgData name="David Gardner" userId="32a3b49f-52b0-4a7d-8a0d-c44fdf742dfe" providerId="ADAL" clId="{D92527CD-1B2C-4B3C-9DAC-8A0492ADBBAE}" dt="2023-02-22T21:26:08.607" v="2261" actId="27636"/>
          <ac:spMkLst>
            <pc:docMk/>
            <pc:sldMk cId="3569706241" sldId="323"/>
            <ac:spMk id="2" creationId="{4E917383-F192-3874-A695-5FDDE5908D6F}"/>
          </ac:spMkLst>
        </pc:spChg>
        <pc:spChg chg="mod">
          <ac:chgData name="David Gardner" userId="32a3b49f-52b0-4a7d-8a0d-c44fdf742dfe" providerId="ADAL" clId="{D92527CD-1B2C-4B3C-9DAC-8A0492ADBBAE}" dt="2023-02-22T21:38:21.061" v="2456" actId="20577"/>
          <ac:spMkLst>
            <pc:docMk/>
            <pc:sldMk cId="3569706241" sldId="323"/>
            <ac:spMk id="3" creationId="{A317B908-F4B4-6419-85DC-60F9023B01B4}"/>
          </ac:spMkLst>
        </pc:spChg>
      </pc:sldChg>
      <pc:sldChg chg="modSp new mod">
        <pc:chgData name="David Gardner" userId="32a3b49f-52b0-4a7d-8a0d-c44fdf742dfe" providerId="ADAL" clId="{D92527CD-1B2C-4B3C-9DAC-8A0492ADBBAE}" dt="2023-02-22T21:38:53.509" v="2471" actId="27636"/>
        <pc:sldMkLst>
          <pc:docMk/>
          <pc:sldMk cId="755465023" sldId="324"/>
        </pc:sldMkLst>
        <pc:spChg chg="mod">
          <ac:chgData name="David Gardner" userId="32a3b49f-52b0-4a7d-8a0d-c44fdf742dfe" providerId="ADAL" clId="{D92527CD-1B2C-4B3C-9DAC-8A0492ADBBAE}" dt="2023-02-22T21:30:46.518" v="2337" actId="14100"/>
          <ac:spMkLst>
            <pc:docMk/>
            <pc:sldMk cId="755465023" sldId="324"/>
            <ac:spMk id="2" creationId="{A72DB2C4-E830-0E19-1B14-85214A25F677}"/>
          </ac:spMkLst>
        </pc:spChg>
        <pc:spChg chg="mod">
          <ac:chgData name="David Gardner" userId="32a3b49f-52b0-4a7d-8a0d-c44fdf742dfe" providerId="ADAL" clId="{D92527CD-1B2C-4B3C-9DAC-8A0492ADBBAE}" dt="2023-02-22T21:38:53.509" v="2471" actId="27636"/>
          <ac:spMkLst>
            <pc:docMk/>
            <pc:sldMk cId="755465023" sldId="324"/>
            <ac:spMk id="3" creationId="{82AD1EFE-2056-B7D5-705F-9D22738CDC98}"/>
          </ac:spMkLst>
        </pc:spChg>
      </pc:sldChg>
      <pc:sldChg chg="addSp delSp modSp new mod">
        <pc:chgData name="David Gardner" userId="32a3b49f-52b0-4a7d-8a0d-c44fdf742dfe" providerId="ADAL" clId="{D92527CD-1B2C-4B3C-9DAC-8A0492ADBBAE}" dt="2023-02-22T21:37:52.448" v="2449" actId="115"/>
        <pc:sldMkLst>
          <pc:docMk/>
          <pc:sldMk cId="225722937" sldId="325"/>
        </pc:sldMkLst>
        <pc:spChg chg="mod">
          <ac:chgData name="David Gardner" userId="32a3b49f-52b0-4a7d-8a0d-c44fdf742dfe" providerId="ADAL" clId="{D92527CD-1B2C-4B3C-9DAC-8A0492ADBBAE}" dt="2023-02-22T21:31:08.081" v="2353" actId="122"/>
          <ac:spMkLst>
            <pc:docMk/>
            <pc:sldMk cId="225722937" sldId="325"/>
            <ac:spMk id="2" creationId="{DC3C4C44-242D-E6E0-799C-E9C58D5688B4}"/>
          </ac:spMkLst>
        </pc:spChg>
        <pc:spChg chg="mod">
          <ac:chgData name="David Gardner" userId="32a3b49f-52b0-4a7d-8a0d-c44fdf742dfe" providerId="ADAL" clId="{D92527CD-1B2C-4B3C-9DAC-8A0492ADBBAE}" dt="2023-02-22T21:37:52.448" v="2449" actId="115"/>
          <ac:spMkLst>
            <pc:docMk/>
            <pc:sldMk cId="225722937" sldId="325"/>
            <ac:spMk id="3" creationId="{707CA64D-9B75-DBB8-EDF8-0FE550B6C02D}"/>
          </ac:spMkLst>
        </pc:spChg>
        <pc:picChg chg="add del mod">
          <ac:chgData name="David Gardner" userId="32a3b49f-52b0-4a7d-8a0d-c44fdf742dfe" providerId="ADAL" clId="{D92527CD-1B2C-4B3C-9DAC-8A0492ADBBAE}" dt="2023-02-22T21:33:38.349" v="2358" actId="478"/>
          <ac:picMkLst>
            <pc:docMk/>
            <pc:sldMk cId="225722937" sldId="325"/>
            <ac:picMk id="5122" creationId="{A7440130-80E4-EDCE-71C1-7FFF027918C7}"/>
          </ac:picMkLst>
        </pc:picChg>
      </pc:sldChg>
      <pc:sldChg chg="modSp new mod">
        <pc:chgData name="David Gardner" userId="32a3b49f-52b0-4a7d-8a0d-c44fdf742dfe" providerId="ADAL" clId="{D92527CD-1B2C-4B3C-9DAC-8A0492ADBBAE}" dt="2023-02-22T21:39:33.883" v="2488" actId="11"/>
        <pc:sldMkLst>
          <pc:docMk/>
          <pc:sldMk cId="3768485766" sldId="326"/>
        </pc:sldMkLst>
        <pc:spChg chg="mod">
          <ac:chgData name="David Gardner" userId="32a3b49f-52b0-4a7d-8a0d-c44fdf742dfe" providerId="ADAL" clId="{D92527CD-1B2C-4B3C-9DAC-8A0492ADBBAE}" dt="2023-02-22T21:39:17.541" v="2486" actId="27636"/>
          <ac:spMkLst>
            <pc:docMk/>
            <pc:sldMk cId="3768485766" sldId="326"/>
            <ac:spMk id="2" creationId="{D7934234-1F2E-A15A-EA0C-54A81D4FFE50}"/>
          </ac:spMkLst>
        </pc:spChg>
        <pc:spChg chg="mod">
          <ac:chgData name="David Gardner" userId="32a3b49f-52b0-4a7d-8a0d-c44fdf742dfe" providerId="ADAL" clId="{D92527CD-1B2C-4B3C-9DAC-8A0492ADBBAE}" dt="2023-02-22T21:39:33.883" v="2488" actId="11"/>
          <ac:spMkLst>
            <pc:docMk/>
            <pc:sldMk cId="3768485766" sldId="326"/>
            <ac:spMk id="3" creationId="{B325E9F6-0DE4-F402-095B-10F0F2DDA1CA}"/>
          </ac:spMkLst>
        </pc:spChg>
      </pc:sldChg>
      <pc:sldChg chg="modSp new mod">
        <pc:chgData name="David Gardner" userId="32a3b49f-52b0-4a7d-8a0d-c44fdf742dfe" providerId="ADAL" clId="{D92527CD-1B2C-4B3C-9DAC-8A0492ADBBAE}" dt="2023-02-22T21:51:35.022" v="2780" actId="27636"/>
        <pc:sldMkLst>
          <pc:docMk/>
          <pc:sldMk cId="2803612591" sldId="327"/>
        </pc:sldMkLst>
        <pc:spChg chg="mod">
          <ac:chgData name="David Gardner" userId="32a3b49f-52b0-4a7d-8a0d-c44fdf742dfe" providerId="ADAL" clId="{D92527CD-1B2C-4B3C-9DAC-8A0492ADBBAE}" dt="2023-02-22T21:49:07.104" v="2635" actId="20577"/>
          <ac:spMkLst>
            <pc:docMk/>
            <pc:sldMk cId="2803612591" sldId="327"/>
            <ac:spMk id="2" creationId="{1E061B7C-7BCC-8984-9DAE-ECCFE81EFAAD}"/>
          </ac:spMkLst>
        </pc:spChg>
        <pc:spChg chg="mod">
          <ac:chgData name="David Gardner" userId="32a3b49f-52b0-4a7d-8a0d-c44fdf742dfe" providerId="ADAL" clId="{D92527CD-1B2C-4B3C-9DAC-8A0492ADBBAE}" dt="2023-02-22T21:51:35.022" v="2780" actId="27636"/>
          <ac:spMkLst>
            <pc:docMk/>
            <pc:sldMk cId="2803612591" sldId="327"/>
            <ac:spMk id="3" creationId="{D53E94CD-307B-6993-A5C9-4E54392FF16D}"/>
          </ac:spMkLst>
        </pc:spChg>
      </pc:sldChg>
      <pc:sldChg chg="addSp delSp modSp new mod">
        <pc:chgData name="David Gardner" userId="32a3b49f-52b0-4a7d-8a0d-c44fdf742dfe" providerId="ADAL" clId="{D92527CD-1B2C-4B3C-9DAC-8A0492ADBBAE}" dt="2023-02-22T22:04:04.057" v="3669" actId="1076"/>
        <pc:sldMkLst>
          <pc:docMk/>
          <pc:sldMk cId="2134872092" sldId="328"/>
        </pc:sldMkLst>
        <pc:spChg chg="mod">
          <ac:chgData name="David Gardner" userId="32a3b49f-52b0-4a7d-8a0d-c44fdf742dfe" providerId="ADAL" clId="{D92527CD-1B2C-4B3C-9DAC-8A0492ADBBAE}" dt="2023-02-22T21:52:05.571" v="2807" actId="122"/>
          <ac:spMkLst>
            <pc:docMk/>
            <pc:sldMk cId="2134872092" sldId="328"/>
            <ac:spMk id="2" creationId="{5102D87A-83F2-8709-28E8-43996869BBFD}"/>
          </ac:spMkLst>
        </pc:spChg>
        <pc:spChg chg="del mod">
          <ac:chgData name="David Gardner" userId="32a3b49f-52b0-4a7d-8a0d-c44fdf742dfe" providerId="ADAL" clId="{D92527CD-1B2C-4B3C-9DAC-8A0492ADBBAE}" dt="2023-02-22T21:52:18.251" v="2809" actId="478"/>
          <ac:spMkLst>
            <pc:docMk/>
            <pc:sldMk cId="2134872092" sldId="328"/>
            <ac:spMk id="3" creationId="{E64CC63A-FC24-CE6A-37AC-E1C3F539A23F}"/>
          </ac:spMkLst>
        </pc:spChg>
        <pc:spChg chg="add mod">
          <ac:chgData name="David Gardner" userId="32a3b49f-52b0-4a7d-8a0d-c44fdf742dfe" providerId="ADAL" clId="{D92527CD-1B2C-4B3C-9DAC-8A0492ADBBAE}" dt="2023-02-22T22:03:15.761" v="3636" actId="1076"/>
          <ac:spMkLst>
            <pc:docMk/>
            <pc:sldMk cId="2134872092" sldId="328"/>
            <ac:spMk id="4" creationId="{D5504EB0-9949-68EF-2605-E1DFAEBA4D5B}"/>
          </ac:spMkLst>
        </pc:spChg>
        <pc:spChg chg="add mod">
          <ac:chgData name="David Gardner" userId="32a3b49f-52b0-4a7d-8a0d-c44fdf742dfe" providerId="ADAL" clId="{D92527CD-1B2C-4B3C-9DAC-8A0492ADBBAE}" dt="2023-02-22T22:00:59.314" v="3477" actId="1076"/>
          <ac:spMkLst>
            <pc:docMk/>
            <pc:sldMk cId="2134872092" sldId="328"/>
            <ac:spMk id="5" creationId="{3C5C85FD-2E86-5D8B-075C-C9BE83399290}"/>
          </ac:spMkLst>
        </pc:spChg>
        <pc:spChg chg="add mod">
          <ac:chgData name="David Gardner" userId="32a3b49f-52b0-4a7d-8a0d-c44fdf742dfe" providerId="ADAL" clId="{D92527CD-1B2C-4B3C-9DAC-8A0492ADBBAE}" dt="2023-02-22T21:59:17.705" v="3418" actId="1076"/>
          <ac:spMkLst>
            <pc:docMk/>
            <pc:sldMk cId="2134872092" sldId="328"/>
            <ac:spMk id="6" creationId="{EE17663B-6005-53FB-01CB-C55C1C9550FD}"/>
          </ac:spMkLst>
        </pc:spChg>
        <pc:spChg chg="add mod">
          <ac:chgData name="David Gardner" userId="32a3b49f-52b0-4a7d-8a0d-c44fdf742dfe" providerId="ADAL" clId="{D92527CD-1B2C-4B3C-9DAC-8A0492ADBBAE}" dt="2023-02-22T22:03:59.365" v="3668" actId="1076"/>
          <ac:spMkLst>
            <pc:docMk/>
            <pc:sldMk cId="2134872092" sldId="328"/>
            <ac:spMk id="7" creationId="{941BD9CF-8307-74EF-7B72-5EC5D778F3DD}"/>
          </ac:spMkLst>
        </pc:spChg>
        <pc:spChg chg="add mod">
          <ac:chgData name="David Gardner" userId="32a3b49f-52b0-4a7d-8a0d-c44fdf742dfe" providerId="ADAL" clId="{D92527CD-1B2C-4B3C-9DAC-8A0492ADBBAE}" dt="2023-02-22T21:59:26.713" v="3419" actId="1076"/>
          <ac:spMkLst>
            <pc:docMk/>
            <pc:sldMk cId="2134872092" sldId="328"/>
            <ac:spMk id="8" creationId="{E9360080-3951-A628-FF9B-4E05C26854CB}"/>
          </ac:spMkLst>
        </pc:spChg>
        <pc:spChg chg="add mod">
          <ac:chgData name="David Gardner" userId="32a3b49f-52b0-4a7d-8a0d-c44fdf742dfe" providerId="ADAL" clId="{D92527CD-1B2C-4B3C-9DAC-8A0492ADBBAE}" dt="2023-02-22T22:04:04.057" v="3669" actId="1076"/>
          <ac:spMkLst>
            <pc:docMk/>
            <pc:sldMk cId="2134872092" sldId="328"/>
            <ac:spMk id="9" creationId="{7021C6C5-AF84-4729-99B0-5A606BDB366A}"/>
          </ac:spMkLst>
        </pc:spChg>
        <pc:spChg chg="add mod">
          <ac:chgData name="David Gardner" userId="32a3b49f-52b0-4a7d-8a0d-c44fdf742dfe" providerId="ADAL" clId="{D92527CD-1B2C-4B3C-9DAC-8A0492ADBBAE}" dt="2023-02-22T22:00:54.569" v="3476" actId="1076"/>
          <ac:spMkLst>
            <pc:docMk/>
            <pc:sldMk cId="2134872092" sldId="328"/>
            <ac:spMk id="10" creationId="{4A31067D-DD12-04B9-DD33-E67383EFE472}"/>
          </ac:spMkLst>
        </pc:spChg>
        <pc:spChg chg="add mod">
          <ac:chgData name="David Gardner" userId="32a3b49f-52b0-4a7d-8a0d-c44fdf742dfe" providerId="ADAL" clId="{D92527CD-1B2C-4B3C-9DAC-8A0492ADBBAE}" dt="2023-02-22T22:01:00.113" v="3478" actId="1076"/>
          <ac:spMkLst>
            <pc:docMk/>
            <pc:sldMk cId="2134872092" sldId="328"/>
            <ac:spMk id="11" creationId="{50755A49-E342-3292-F435-7ED1ABF66610}"/>
          </ac:spMkLst>
        </pc:spChg>
        <pc:spChg chg="add mod">
          <ac:chgData name="David Gardner" userId="32a3b49f-52b0-4a7d-8a0d-c44fdf742dfe" providerId="ADAL" clId="{D92527CD-1B2C-4B3C-9DAC-8A0492ADBBAE}" dt="2023-02-22T22:03:01.358" v="3615" actId="207"/>
          <ac:spMkLst>
            <pc:docMk/>
            <pc:sldMk cId="2134872092" sldId="328"/>
            <ac:spMk id="16" creationId="{DF1BDABD-0A45-3509-4AA7-3A5053CB60E4}"/>
          </ac:spMkLst>
        </pc:spChg>
        <pc:cxnChg chg="add mod">
          <ac:chgData name="David Gardner" userId="32a3b49f-52b0-4a7d-8a0d-c44fdf742dfe" providerId="ADAL" clId="{D92527CD-1B2C-4B3C-9DAC-8A0492ADBBAE}" dt="2023-02-22T22:01:51.337" v="3484" actId="1076"/>
          <ac:cxnSpMkLst>
            <pc:docMk/>
            <pc:sldMk cId="2134872092" sldId="328"/>
            <ac:cxnSpMk id="13" creationId="{A9356A9E-7542-0EC4-A129-08A5632E48BC}"/>
          </ac:cxnSpMkLst>
        </pc:cxnChg>
        <pc:cxnChg chg="add mod">
          <ac:chgData name="David Gardner" userId="32a3b49f-52b0-4a7d-8a0d-c44fdf742dfe" providerId="ADAL" clId="{D92527CD-1B2C-4B3C-9DAC-8A0492ADBBAE}" dt="2023-02-22T22:01:36.235" v="3483" actId="1076"/>
          <ac:cxnSpMkLst>
            <pc:docMk/>
            <pc:sldMk cId="2134872092" sldId="328"/>
            <ac:cxnSpMk id="15" creationId="{31747155-EC9D-1797-DF96-B1D3A03EB792}"/>
          </ac:cxnSpMkLst>
        </pc:cxnChg>
      </pc:sldChg>
      <pc:sldMasterChg chg="delSldLayout">
        <pc:chgData name="David Gardner" userId="32a3b49f-52b0-4a7d-8a0d-c44fdf742dfe" providerId="ADAL" clId="{D92527CD-1B2C-4B3C-9DAC-8A0492ADBBAE}" dt="2023-02-22T20:07:09.434" v="17" actId="47"/>
        <pc:sldMasterMkLst>
          <pc:docMk/>
          <pc:sldMasterMk cId="475993606" sldId="2147483648"/>
        </pc:sldMasterMkLst>
        <pc:sldLayoutChg chg="del">
          <pc:chgData name="David Gardner" userId="32a3b49f-52b0-4a7d-8a0d-c44fdf742dfe" providerId="ADAL" clId="{D92527CD-1B2C-4B3C-9DAC-8A0492ADBBAE}" dt="2023-02-22T20:07:01.765" v="2" actId="47"/>
          <pc:sldLayoutMkLst>
            <pc:docMk/>
            <pc:sldMasterMk cId="475993606" sldId="2147483648"/>
            <pc:sldLayoutMk cId="3976171713" sldId="2147483660"/>
          </pc:sldLayoutMkLst>
        </pc:sldLayoutChg>
        <pc:sldLayoutChg chg="del">
          <pc:chgData name="David Gardner" userId="32a3b49f-52b0-4a7d-8a0d-c44fdf742dfe" providerId="ADAL" clId="{D92527CD-1B2C-4B3C-9DAC-8A0492ADBBAE}" dt="2023-02-22T20:07:09.434" v="17" actId="47"/>
          <pc:sldLayoutMkLst>
            <pc:docMk/>
            <pc:sldMasterMk cId="475993606" sldId="2147483648"/>
            <pc:sldLayoutMk cId="3443888324" sldId="2147483661"/>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945936-255E-4D03-885E-E9CA9F0B253B}" type="datetimeFigureOut">
              <a:rPr lang="en-GB" smtClean="0"/>
              <a:t>22/02/2023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1CE2289-468E-4E60-AF09-82AEEC647BEB}" type="slidenum">
              <a:rPr lang="en-GB" smtClean="0"/>
              <a:t>‹#›</a:t>
            </a:fld>
            <a:endParaRPr lang="en-GB"/>
          </a:p>
        </p:txBody>
      </p:sp>
    </p:spTree>
    <p:extLst>
      <p:ext uri="{BB962C8B-B14F-4D97-AF65-F5344CB8AC3E}">
        <p14:creationId xmlns:p14="http://schemas.microsoft.com/office/powerpoint/2010/main" val="1722847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484325BA-8E5F-4D01-8E62-9E4B539CEDF1}" type="datetimeFigureOut">
              <a:rPr lang="en-GB" smtClean="0"/>
              <a:t>22/02/2023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44F8AD-C829-462A-9BF2-674191C6A550}" type="slidenum">
              <a:rPr lang="en-GB" smtClean="0"/>
              <a:t>‹#›</a:t>
            </a:fld>
            <a:endParaRPr lang="en-GB"/>
          </a:p>
        </p:txBody>
      </p:sp>
    </p:spTree>
    <p:extLst>
      <p:ext uri="{BB962C8B-B14F-4D97-AF65-F5344CB8AC3E}">
        <p14:creationId xmlns:p14="http://schemas.microsoft.com/office/powerpoint/2010/main" val="9504657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84325BA-8E5F-4D01-8E62-9E4B539CEDF1}" type="datetimeFigureOut">
              <a:rPr lang="en-GB" smtClean="0"/>
              <a:t>22/02/2023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44F8AD-C829-462A-9BF2-674191C6A550}" type="slidenum">
              <a:rPr lang="en-GB" smtClean="0"/>
              <a:t>‹#›</a:t>
            </a:fld>
            <a:endParaRPr lang="en-GB"/>
          </a:p>
        </p:txBody>
      </p:sp>
    </p:spTree>
    <p:extLst>
      <p:ext uri="{BB962C8B-B14F-4D97-AF65-F5344CB8AC3E}">
        <p14:creationId xmlns:p14="http://schemas.microsoft.com/office/powerpoint/2010/main" val="342413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4325BA-8E5F-4D01-8E62-9E4B539CEDF1}" type="datetimeFigureOut">
              <a:rPr lang="en-GB" smtClean="0"/>
              <a:t>22/02/2023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44F8AD-C829-462A-9BF2-674191C6A550}" type="slidenum">
              <a:rPr lang="en-GB" smtClean="0"/>
              <a:t>‹#›</a:t>
            </a:fld>
            <a:endParaRPr lang="en-GB"/>
          </a:p>
        </p:txBody>
      </p:sp>
    </p:spTree>
    <p:extLst>
      <p:ext uri="{BB962C8B-B14F-4D97-AF65-F5344CB8AC3E}">
        <p14:creationId xmlns:p14="http://schemas.microsoft.com/office/powerpoint/2010/main" val="26432284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84325BA-8E5F-4D01-8E62-9E4B539CEDF1}" type="datetimeFigureOut">
              <a:rPr lang="en-GB" smtClean="0"/>
              <a:t>22/02/2023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44F8AD-C829-462A-9BF2-674191C6A550}" type="slidenum">
              <a:rPr lang="en-GB" smtClean="0"/>
              <a:t>‹#›</a:t>
            </a:fld>
            <a:endParaRPr lang="en-GB"/>
          </a:p>
        </p:txBody>
      </p:sp>
    </p:spTree>
    <p:extLst>
      <p:ext uri="{BB962C8B-B14F-4D97-AF65-F5344CB8AC3E}">
        <p14:creationId xmlns:p14="http://schemas.microsoft.com/office/powerpoint/2010/main" val="388513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84325BA-8E5F-4D01-8E62-9E4B539CEDF1}" type="datetimeFigureOut">
              <a:rPr lang="en-GB" smtClean="0"/>
              <a:t>22/02/2023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C44F8AD-C829-462A-9BF2-674191C6A550}" type="slidenum">
              <a:rPr lang="en-GB" smtClean="0"/>
              <a:t>‹#›</a:t>
            </a:fld>
            <a:endParaRPr lang="en-GB"/>
          </a:p>
        </p:txBody>
      </p:sp>
    </p:spTree>
    <p:extLst>
      <p:ext uri="{BB962C8B-B14F-4D97-AF65-F5344CB8AC3E}">
        <p14:creationId xmlns:p14="http://schemas.microsoft.com/office/powerpoint/2010/main" val="2120919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84325BA-8E5F-4D01-8E62-9E4B539CEDF1}" type="datetimeFigureOut">
              <a:rPr lang="en-GB" smtClean="0"/>
              <a:t>22/02/2023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C44F8AD-C829-462A-9BF2-674191C6A550}" type="slidenum">
              <a:rPr lang="en-GB" smtClean="0"/>
              <a:t>‹#›</a:t>
            </a:fld>
            <a:endParaRPr lang="en-GB"/>
          </a:p>
        </p:txBody>
      </p:sp>
    </p:spTree>
    <p:extLst>
      <p:ext uri="{BB962C8B-B14F-4D97-AF65-F5344CB8AC3E}">
        <p14:creationId xmlns:p14="http://schemas.microsoft.com/office/powerpoint/2010/main" val="16612085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4325BA-8E5F-4D01-8E62-9E4B539CEDF1}" type="datetimeFigureOut">
              <a:rPr lang="en-GB" smtClean="0"/>
              <a:t>22/02/2023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C44F8AD-C829-462A-9BF2-674191C6A550}" type="slidenum">
              <a:rPr lang="en-GB" smtClean="0"/>
              <a:t>‹#›</a:t>
            </a:fld>
            <a:endParaRPr lang="en-GB"/>
          </a:p>
        </p:txBody>
      </p:sp>
    </p:spTree>
    <p:extLst>
      <p:ext uri="{BB962C8B-B14F-4D97-AF65-F5344CB8AC3E}">
        <p14:creationId xmlns:p14="http://schemas.microsoft.com/office/powerpoint/2010/main" val="27772610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4325BA-8E5F-4D01-8E62-9E4B539CEDF1}" type="datetimeFigureOut">
              <a:rPr lang="en-GB" smtClean="0"/>
              <a:t>22/02/2023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44F8AD-C829-462A-9BF2-674191C6A550}" type="slidenum">
              <a:rPr lang="en-GB" smtClean="0"/>
              <a:t>‹#›</a:t>
            </a:fld>
            <a:endParaRPr lang="en-GB"/>
          </a:p>
        </p:txBody>
      </p:sp>
    </p:spTree>
    <p:extLst>
      <p:ext uri="{BB962C8B-B14F-4D97-AF65-F5344CB8AC3E}">
        <p14:creationId xmlns:p14="http://schemas.microsoft.com/office/powerpoint/2010/main" val="23441757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4325BA-8E5F-4D01-8E62-9E4B539CEDF1}" type="datetimeFigureOut">
              <a:rPr lang="en-GB" smtClean="0"/>
              <a:t>22/02/2023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44F8AD-C829-462A-9BF2-674191C6A550}" type="slidenum">
              <a:rPr lang="en-GB" smtClean="0"/>
              <a:t>‹#›</a:t>
            </a:fld>
            <a:endParaRPr lang="en-GB"/>
          </a:p>
        </p:txBody>
      </p:sp>
    </p:spTree>
    <p:extLst>
      <p:ext uri="{BB962C8B-B14F-4D97-AF65-F5344CB8AC3E}">
        <p14:creationId xmlns:p14="http://schemas.microsoft.com/office/powerpoint/2010/main" val="39107046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84325BA-8E5F-4D01-8E62-9E4B539CEDF1}" type="datetimeFigureOut">
              <a:rPr lang="en-GB" smtClean="0"/>
              <a:t>22/02/2023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44F8AD-C829-462A-9BF2-674191C6A550}" type="slidenum">
              <a:rPr lang="en-GB" smtClean="0"/>
              <a:t>‹#›</a:t>
            </a:fld>
            <a:endParaRPr lang="en-GB"/>
          </a:p>
        </p:txBody>
      </p:sp>
    </p:spTree>
    <p:extLst>
      <p:ext uri="{BB962C8B-B14F-4D97-AF65-F5344CB8AC3E}">
        <p14:creationId xmlns:p14="http://schemas.microsoft.com/office/powerpoint/2010/main" val="36525496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84325BA-8E5F-4D01-8E62-9E4B539CEDF1}" type="datetimeFigureOut">
              <a:rPr lang="en-GB" smtClean="0"/>
              <a:t>22/02/2023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44F8AD-C829-462A-9BF2-674191C6A550}" type="slidenum">
              <a:rPr lang="en-GB" smtClean="0"/>
              <a:t>‹#›</a:t>
            </a:fld>
            <a:endParaRPr lang="en-GB"/>
          </a:p>
        </p:txBody>
      </p:sp>
    </p:spTree>
    <p:extLst>
      <p:ext uri="{BB962C8B-B14F-4D97-AF65-F5344CB8AC3E}">
        <p14:creationId xmlns:p14="http://schemas.microsoft.com/office/powerpoint/2010/main" val="26686233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84325BA-8E5F-4D01-8E62-9E4B539CEDF1}" type="datetimeFigureOut">
              <a:rPr lang="en-GB" smtClean="0"/>
              <a:t>22/02/2023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C44F8AD-C829-462A-9BF2-674191C6A550}" type="slidenum">
              <a:rPr lang="en-GB" smtClean="0"/>
              <a:t>‹#›</a:t>
            </a:fld>
            <a:endParaRPr lang="en-GB"/>
          </a:p>
        </p:txBody>
      </p:sp>
    </p:spTree>
    <p:extLst>
      <p:ext uri="{BB962C8B-B14F-4D97-AF65-F5344CB8AC3E}">
        <p14:creationId xmlns:p14="http://schemas.microsoft.com/office/powerpoint/2010/main" val="47599360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hyperlink" Target="https://www.ukad.org.uk/athletes/whats-banned-sport-prohibited-list" TargetMode="External"/><Relationship Id="rId2" Type="http://schemas.openxmlformats.org/officeDocument/2006/relationships/hyperlink" Target="https://www.wada-ama.org/en/prohibited-lis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04866" y="612289"/>
            <a:ext cx="10226350" cy="613131"/>
          </a:xfrm>
        </p:spPr>
        <p:txBody>
          <a:bodyPr>
            <a:noAutofit/>
          </a:bodyPr>
          <a:lstStyle/>
          <a:p>
            <a:r>
              <a:rPr lang="en-GB" sz="4400" dirty="0"/>
              <a:t>Nutritional Ergogenics - Supplementation</a:t>
            </a:r>
          </a:p>
        </p:txBody>
      </p:sp>
      <p:sp>
        <p:nvSpPr>
          <p:cNvPr id="3" name="Subtitle 2"/>
          <p:cNvSpPr>
            <a:spLocks noGrp="1"/>
          </p:cNvSpPr>
          <p:nvPr>
            <p:ph type="subTitle" idx="1"/>
          </p:nvPr>
        </p:nvSpPr>
        <p:spPr>
          <a:xfrm>
            <a:off x="4066870" y="1314033"/>
            <a:ext cx="5095307" cy="5423775"/>
          </a:xfrm>
        </p:spPr>
        <p:txBody>
          <a:bodyPr>
            <a:normAutofit lnSpcReduction="10000"/>
          </a:bodyPr>
          <a:lstStyle/>
          <a:p>
            <a:pPr algn="l"/>
            <a:r>
              <a:rPr lang="en-GB" dirty="0">
                <a:solidFill>
                  <a:srgbClr val="FF0000"/>
                </a:solidFill>
              </a:rPr>
              <a:t>Caffeine</a:t>
            </a:r>
          </a:p>
          <a:p>
            <a:pPr algn="l"/>
            <a:r>
              <a:rPr lang="en-GB" dirty="0">
                <a:solidFill>
                  <a:srgbClr val="FF0000"/>
                </a:solidFill>
              </a:rPr>
              <a:t>Creatine</a:t>
            </a:r>
          </a:p>
          <a:p>
            <a:pPr algn="l"/>
            <a:r>
              <a:rPr lang="en-GB" dirty="0">
                <a:solidFill>
                  <a:srgbClr val="FF0000"/>
                </a:solidFill>
              </a:rPr>
              <a:t>Branch chain aa</a:t>
            </a:r>
          </a:p>
          <a:p>
            <a:pPr algn="l"/>
            <a:r>
              <a:rPr lang="en-GB" dirty="0">
                <a:solidFill>
                  <a:srgbClr val="FF0000"/>
                </a:solidFill>
              </a:rPr>
              <a:t>HMB</a:t>
            </a:r>
          </a:p>
          <a:p>
            <a:pPr algn="l"/>
            <a:r>
              <a:rPr lang="en-GB" dirty="0">
                <a:solidFill>
                  <a:srgbClr val="FF0000"/>
                </a:solidFill>
              </a:rPr>
              <a:t>Glutamine</a:t>
            </a:r>
          </a:p>
          <a:p>
            <a:pPr algn="l"/>
            <a:r>
              <a:rPr lang="en-GB" dirty="0">
                <a:solidFill>
                  <a:srgbClr val="FF0000"/>
                </a:solidFill>
              </a:rPr>
              <a:t>Beta-alanine</a:t>
            </a:r>
          </a:p>
          <a:p>
            <a:pPr algn="l"/>
            <a:r>
              <a:rPr lang="en-GB" dirty="0">
                <a:solidFill>
                  <a:srgbClr val="FF0000"/>
                </a:solidFill>
              </a:rPr>
              <a:t>Nitrates</a:t>
            </a:r>
          </a:p>
          <a:p>
            <a:pPr algn="l"/>
            <a:r>
              <a:rPr lang="en-GB" dirty="0">
                <a:solidFill>
                  <a:srgbClr val="FF0000"/>
                </a:solidFill>
              </a:rPr>
              <a:t>Bicarbonate</a:t>
            </a:r>
          </a:p>
          <a:p>
            <a:pPr algn="l"/>
            <a:r>
              <a:rPr lang="en-GB" dirty="0">
                <a:solidFill>
                  <a:srgbClr val="FF0000"/>
                </a:solidFill>
              </a:rPr>
              <a:t>Vitamins / minerals and antioxidants</a:t>
            </a:r>
          </a:p>
          <a:p>
            <a:pPr algn="l"/>
            <a:r>
              <a:rPr lang="en-GB" dirty="0">
                <a:solidFill>
                  <a:srgbClr val="FF0000"/>
                </a:solidFill>
              </a:rPr>
              <a:t>Polyphenols</a:t>
            </a:r>
          </a:p>
          <a:p>
            <a:pPr algn="l"/>
            <a:r>
              <a:rPr lang="en-GB" dirty="0">
                <a:solidFill>
                  <a:srgbClr val="FF0000"/>
                </a:solidFill>
              </a:rPr>
              <a:t>Herbs</a:t>
            </a:r>
          </a:p>
          <a:p>
            <a:pPr algn="l"/>
            <a:r>
              <a:rPr lang="en-GB" dirty="0">
                <a:solidFill>
                  <a:srgbClr val="FF0000"/>
                </a:solidFill>
              </a:rPr>
              <a:t>?????</a:t>
            </a:r>
          </a:p>
          <a:p>
            <a:pPr algn="l"/>
            <a:endParaRPr lang="en-GB" dirty="0"/>
          </a:p>
        </p:txBody>
      </p:sp>
      <p:pic>
        <p:nvPicPr>
          <p:cNvPr id="4" name="Picture 3"/>
          <p:cNvPicPr>
            <a:picLocks noChangeAspect="1"/>
          </p:cNvPicPr>
          <p:nvPr/>
        </p:nvPicPr>
        <p:blipFill>
          <a:blip r:embed="rId2"/>
          <a:stretch>
            <a:fillRect/>
          </a:stretch>
        </p:blipFill>
        <p:spPr>
          <a:xfrm>
            <a:off x="6186574" y="2185837"/>
            <a:ext cx="5951206" cy="2486326"/>
          </a:xfrm>
          <a:prstGeom prst="rect">
            <a:avLst/>
          </a:prstGeom>
        </p:spPr>
      </p:pic>
      <p:pic>
        <p:nvPicPr>
          <p:cNvPr id="5" name="Picture 4"/>
          <p:cNvPicPr>
            <a:picLocks noChangeAspect="1"/>
          </p:cNvPicPr>
          <p:nvPr/>
        </p:nvPicPr>
        <p:blipFill>
          <a:blip r:embed="rId3"/>
          <a:stretch>
            <a:fillRect/>
          </a:stretch>
        </p:blipFill>
        <p:spPr>
          <a:xfrm>
            <a:off x="373859" y="1426620"/>
            <a:ext cx="3457741" cy="4955769"/>
          </a:xfrm>
          <a:prstGeom prst="rect">
            <a:avLst/>
          </a:prstGeom>
        </p:spPr>
      </p:pic>
    </p:spTree>
    <p:extLst>
      <p:ext uri="{BB962C8B-B14F-4D97-AF65-F5344CB8AC3E}">
        <p14:creationId xmlns:p14="http://schemas.microsoft.com/office/powerpoint/2010/main" val="19985220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02D87A-83F2-8709-28E8-43996869BBFD}"/>
              </a:ext>
            </a:extLst>
          </p:cNvPr>
          <p:cNvSpPr>
            <a:spLocks noGrp="1"/>
          </p:cNvSpPr>
          <p:nvPr>
            <p:ph type="title"/>
          </p:nvPr>
        </p:nvSpPr>
        <p:spPr/>
        <p:txBody>
          <a:bodyPr/>
          <a:lstStyle/>
          <a:p>
            <a:pPr algn="ctr"/>
            <a:r>
              <a:rPr lang="en-GB" dirty="0"/>
              <a:t>Supplement Development</a:t>
            </a:r>
          </a:p>
        </p:txBody>
      </p:sp>
      <p:sp>
        <p:nvSpPr>
          <p:cNvPr id="4" name="TextBox 3">
            <a:extLst>
              <a:ext uri="{FF2B5EF4-FFF2-40B4-BE49-F238E27FC236}">
                <a16:creationId xmlns:a16="http://schemas.microsoft.com/office/drawing/2014/main" id="{D5504EB0-9949-68EF-2605-E1DFAEBA4D5B}"/>
              </a:ext>
            </a:extLst>
          </p:cNvPr>
          <p:cNvSpPr txBox="1"/>
          <p:nvPr/>
        </p:nvSpPr>
        <p:spPr>
          <a:xfrm>
            <a:off x="9867899" y="1918748"/>
            <a:ext cx="2185358" cy="1200329"/>
          </a:xfrm>
          <a:prstGeom prst="rect">
            <a:avLst/>
          </a:prstGeom>
          <a:noFill/>
        </p:spPr>
        <p:txBody>
          <a:bodyPr wrap="square" rtlCol="0">
            <a:spAutoFit/>
          </a:bodyPr>
          <a:lstStyle/>
          <a:p>
            <a:r>
              <a:rPr lang="en-GB" dirty="0"/>
              <a:t>Approval for use sought </a:t>
            </a:r>
          </a:p>
          <a:p>
            <a:endParaRPr lang="en-GB" dirty="0"/>
          </a:p>
          <a:p>
            <a:r>
              <a:rPr lang="en-GB" dirty="0"/>
              <a:t>Research published</a:t>
            </a:r>
          </a:p>
        </p:txBody>
      </p:sp>
      <p:sp>
        <p:nvSpPr>
          <p:cNvPr id="5" name="TextBox 4">
            <a:extLst>
              <a:ext uri="{FF2B5EF4-FFF2-40B4-BE49-F238E27FC236}">
                <a16:creationId xmlns:a16="http://schemas.microsoft.com/office/drawing/2014/main" id="{3C5C85FD-2E86-5D8B-075C-C9BE83399290}"/>
              </a:ext>
            </a:extLst>
          </p:cNvPr>
          <p:cNvSpPr txBox="1"/>
          <p:nvPr/>
        </p:nvSpPr>
        <p:spPr>
          <a:xfrm>
            <a:off x="2324101" y="1875669"/>
            <a:ext cx="2185358" cy="1477328"/>
          </a:xfrm>
          <a:prstGeom prst="rect">
            <a:avLst/>
          </a:prstGeom>
          <a:noFill/>
        </p:spPr>
        <p:txBody>
          <a:bodyPr wrap="square" rtlCol="0">
            <a:spAutoFit/>
          </a:bodyPr>
          <a:lstStyle/>
          <a:p>
            <a:r>
              <a:rPr lang="en-GB" dirty="0"/>
              <a:t>Research development reduction in physical and physiological performance</a:t>
            </a:r>
          </a:p>
        </p:txBody>
      </p:sp>
      <p:sp>
        <p:nvSpPr>
          <p:cNvPr id="6" name="TextBox 5">
            <a:extLst>
              <a:ext uri="{FF2B5EF4-FFF2-40B4-BE49-F238E27FC236}">
                <a16:creationId xmlns:a16="http://schemas.microsoft.com/office/drawing/2014/main" id="{EE17663B-6005-53FB-01CB-C55C1C9550FD}"/>
              </a:ext>
            </a:extLst>
          </p:cNvPr>
          <p:cNvSpPr txBox="1"/>
          <p:nvPr/>
        </p:nvSpPr>
        <p:spPr>
          <a:xfrm>
            <a:off x="4849844" y="1823911"/>
            <a:ext cx="2185358" cy="1477328"/>
          </a:xfrm>
          <a:prstGeom prst="rect">
            <a:avLst/>
          </a:prstGeom>
          <a:noFill/>
        </p:spPr>
        <p:txBody>
          <a:bodyPr wrap="square" rtlCol="0">
            <a:spAutoFit/>
          </a:bodyPr>
          <a:lstStyle/>
          <a:p>
            <a:r>
              <a:rPr lang="en-GB" dirty="0"/>
              <a:t>Research develops a nutritional relationship to causation and/or progression</a:t>
            </a:r>
          </a:p>
        </p:txBody>
      </p:sp>
      <p:sp>
        <p:nvSpPr>
          <p:cNvPr id="7" name="TextBox 6">
            <a:extLst>
              <a:ext uri="{FF2B5EF4-FFF2-40B4-BE49-F238E27FC236}">
                <a16:creationId xmlns:a16="http://schemas.microsoft.com/office/drawing/2014/main" id="{941BD9CF-8307-74EF-7B72-5EC5D778F3DD}"/>
              </a:ext>
            </a:extLst>
          </p:cNvPr>
          <p:cNvSpPr txBox="1"/>
          <p:nvPr/>
        </p:nvSpPr>
        <p:spPr>
          <a:xfrm>
            <a:off x="4061604" y="4452640"/>
            <a:ext cx="2718757" cy="923330"/>
          </a:xfrm>
          <a:prstGeom prst="rect">
            <a:avLst/>
          </a:prstGeom>
          <a:noFill/>
        </p:spPr>
        <p:txBody>
          <a:bodyPr wrap="square" rtlCol="0">
            <a:spAutoFit/>
          </a:bodyPr>
          <a:lstStyle/>
          <a:p>
            <a:r>
              <a:rPr lang="en-GB" dirty="0"/>
              <a:t>Research and performance evaluates the impact in sport.</a:t>
            </a:r>
          </a:p>
        </p:txBody>
      </p:sp>
      <p:sp>
        <p:nvSpPr>
          <p:cNvPr id="8" name="TextBox 7">
            <a:extLst>
              <a:ext uri="{FF2B5EF4-FFF2-40B4-BE49-F238E27FC236}">
                <a16:creationId xmlns:a16="http://schemas.microsoft.com/office/drawing/2014/main" id="{E9360080-3951-A628-FF9B-4E05C26854CB}"/>
              </a:ext>
            </a:extLst>
          </p:cNvPr>
          <p:cNvSpPr txBox="1"/>
          <p:nvPr/>
        </p:nvSpPr>
        <p:spPr>
          <a:xfrm>
            <a:off x="7234687" y="1823911"/>
            <a:ext cx="2185358" cy="1477328"/>
          </a:xfrm>
          <a:prstGeom prst="rect">
            <a:avLst/>
          </a:prstGeom>
          <a:noFill/>
        </p:spPr>
        <p:txBody>
          <a:bodyPr wrap="square" rtlCol="0">
            <a:spAutoFit/>
          </a:bodyPr>
          <a:lstStyle/>
          <a:p>
            <a:r>
              <a:rPr lang="en-GB" dirty="0"/>
              <a:t>Research establishes the effectiveness of treating the symptoms using supplement</a:t>
            </a:r>
          </a:p>
        </p:txBody>
      </p:sp>
      <p:sp>
        <p:nvSpPr>
          <p:cNvPr id="9" name="TextBox 8">
            <a:extLst>
              <a:ext uri="{FF2B5EF4-FFF2-40B4-BE49-F238E27FC236}">
                <a16:creationId xmlns:a16="http://schemas.microsoft.com/office/drawing/2014/main" id="{7021C6C5-AF84-4729-99B0-5A606BDB366A}"/>
              </a:ext>
            </a:extLst>
          </p:cNvPr>
          <p:cNvSpPr txBox="1"/>
          <p:nvPr/>
        </p:nvSpPr>
        <p:spPr>
          <a:xfrm>
            <a:off x="7682541" y="4245999"/>
            <a:ext cx="2185358" cy="1200329"/>
          </a:xfrm>
          <a:prstGeom prst="rect">
            <a:avLst/>
          </a:prstGeom>
          <a:noFill/>
        </p:spPr>
        <p:txBody>
          <a:bodyPr wrap="square" rtlCol="0">
            <a:spAutoFit/>
          </a:bodyPr>
          <a:lstStyle/>
          <a:p>
            <a:r>
              <a:rPr lang="en-GB" dirty="0"/>
              <a:t>Research / Athletes experiment with dose and format v outcomes &amp; safety</a:t>
            </a:r>
          </a:p>
        </p:txBody>
      </p:sp>
      <p:sp>
        <p:nvSpPr>
          <p:cNvPr id="10" name="TextBox 9">
            <a:extLst>
              <a:ext uri="{FF2B5EF4-FFF2-40B4-BE49-F238E27FC236}">
                <a16:creationId xmlns:a16="http://schemas.microsoft.com/office/drawing/2014/main" id="{4A31067D-DD12-04B9-DD33-E67383EFE472}"/>
              </a:ext>
            </a:extLst>
          </p:cNvPr>
          <p:cNvSpPr txBox="1"/>
          <p:nvPr/>
        </p:nvSpPr>
        <p:spPr>
          <a:xfrm>
            <a:off x="1305465" y="4444367"/>
            <a:ext cx="2185358" cy="923330"/>
          </a:xfrm>
          <a:prstGeom prst="rect">
            <a:avLst/>
          </a:prstGeom>
          <a:noFill/>
        </p:spPr>
        <p:txBody>
          <a:bodyPr wrap="square" rtlCol="0">
            <a:spAutoFit/>
          </a:bodyPr>
          <a:lstStyle/>
          <a:p>
            <a:r>
              <a:rPr lang="en-GB" dirty="0"/>
              <a:t>Manufactures develop available supplements</a:t>
            </a:r>
          </a:p>
        </p:txBody>
      </p:sp>
      <p:sp>
        <p:nvSpPr>
          <p:cNvPr id="11" name="TextBox 10">
            <a:extLst>
              <a:ext uri="{FF2B5EF4-FFF2-40B4-BE49-F238E27FC236}">
                <a16:creationId xmlns:a16="http://schemas.microsoft.com/office/drawing/2014/main" id="{50755A49-E342-3292-F435-7ED1ABF66610}"/>
              </a:ext>
            </a:extLst>
          </p:cNvPr>
          <p:cNvSpPr txBox="1"/>
          <p:nvPr/>
        </p:nvSpPr>
        <p:spPr>
          <a:xfrm>
            <a:off x="322053" y="2518913"/>
            <a:ext cx="2185358" cy="646331"/>
          </a:xfrm>
          <a:prstGeom prst="rect">
            <a:avLst/>
          </a:prstGeom>
          <a:noFill/>
        </p:spPr>
        <p:txBody>
          <a:bodyPr wrap="square" rtlCol="0">
            <a:spAutoFit/>
          </a:bodyPr>
          <a:lstStyle/>
          <a:p>
            <a:r>
              <a:rPr lang="en-GB" dirty="0"/>
              <a:t>Medical health concerns</a:t>
            </a:r>
          </a:p>
        </p:txBody>
      </p:sp>
      <p:cxnSp>
        <p:nvCxnSpPr>
          <p:cNvPr id="13" name="Straight Arrow Connector 12">
            <a:extLst>
              <a:ext uri="{FF2B5EF4-FFF2-40B4-BE49-F238E27FC236}">
                <a16:creationId xmlns:a16="http://schemas.microsoft.com/office/drawing/2014/main" id="{A9356A9E-7542-0EC4-A129-08A5632E48BC}"/>
              </a:ext>
            </a:extLst>
          </p:cNvPr>
          <p:cNvCxnSpPr>
            <a:cxnSpLocks/>
          </p:cNvCxnSpPr>
          <p:nvPr/>
        </p:nvCxnSpPr>
        <p:spPr>
          <a:xfrm flipV="1">
            <a:off x="402566" y="3496764"/>
            <a:ext cx="10294189" cy="59998"/>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31747155-EC9D-1797-DF96-B1D3A03EB792}"/>
              </a:ext>
            </a:extLst>
          </p:cNvPr>
          <p:cNvCxnSpPr>
            <a:cxnSpLocks/>
          </p:cNvCxnSpPr>
          <p:nvPr/>
        </p:nvCxnSpPr>
        <p:spPr>
          <a:xfrm flipV="1">
            <a:off x="322053" y="5869552"/>
            <a:ext cx="10294189" cy="59998"/>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DF1BDABD-0A45-3509-4AA7-3A5053CB60E4}"/>
              </a:ext>
            </a:extLst>
          </p:cNvPr>
          <p:cNvSpPr txBox="1"/>
          <p:nvPr/>
        </p:nvSpPr>
        <p:spPr>
          <a:xfrm>
            <a:off x="1969699" y="3681012"/>
            <a:ext cx="8554528" cy="369332"/>
          </a:xfrm>
          <a:prstGeom prst="rect">
            <a:avLst/>
          </a:prstGeom>
          <a:noFill/>
        </p:spPr>
        <p:txBody>
          <a:bodyPr wrap="square" rtlCol="0">
            <a:spAutoFit/>
          </a:bodyPr>
          <a:lstStyle/>
          <a:p>
            <a:r>
              <a:rPr lang="en-GB" dirty="0">
                <a:solidFill>
                  <a:srgbClr val="FF0000"/>
                </a:solidFill>
              </a:rPr>
              <a:t>Trainers / sport nutritionist / athletes hear about potential benefits</a:t>
            </a:r>
          </a:p>
        </p:txBody>
      </p:sp>
    </p:spTree>
    <p:extLst>
      <p:ext uri="{BB962C8B-B14F-4D97-AF65-F5344CB8AC3E}">
        <p14:creationId xmlns:p14="http://schemas.microsoft.com/office/powerpoint/2010/main" val="21348720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1679" y="342121"/>
            <a:ext cx="10515600" cy="526271"/>
          </a:xfrm>
        </p:spPr>
        <p:txBody>
          <a:bodyPr>
            <a:normAutofit fontScale="90000"/>
          </a:bodyPr>
          <a:lstStyle/>
          <a:p>
            <a:pPr algn="ctr"/>
            <a:r>
              <a:rPr lang="en-GB" dirty="0"/>
              <a:t>Creatine</a:t>
            </a:r>
          </a:p>
        </p:txBody>
      </p:sp>
      <p:sp>
        <p:nvSpPr>
          <p:cNvPr id="3" name="Content Placeholder 2"/>
          <p:cNvSpPr>
            <a:spLocks noGrp="1"/>
          </p:cNvSpPr>
          <p:nvPr>
            <p:ph idx="1"/>
          </p:nvPr>
        </p:nvSpPr>
        <p:spPr>
          <a:xfrm>
            <a:off x="838200" y="1380286"/>
            <a:ext cx="10515600" cy="5135593"/>
          </a:xfrm>
        </p:spPr>
        <p:txBody>
          <a:bodyPr>
            <a:normAutofit lnSpcReduction="10000"/>
          </a:bodyPr>
          <a:lstStyle/>
          <a:p>
            <a:pPr marL="514350" indent="-514350">
              <a:buFont typeface="+mj-lt"/>
              <a:buAutoNum type="arabicPeriod"/>
            </a:pPr>
            <a:r>
              <a:rPr lang="en-GB" dirty="0"/>
              <a:t>Increases the concentration of </a:t>
            </a:r>
            <a:r>
              <a:rPr lang="en-GB" dirty="0" err="1"/>
              <a:t>PCr</a:t>
            </a:r>
            <a:r>
              <a:rPr lang="en-GB" dirty="0"/>
              <a:t> in muscle cells</a:t>
            </a:r>
          </a:p>
          <a:p>
            <a:pPr marL="514350" indent="-514350">
              <a:buFont typeface="+mj-lt"/>
              <a:buAutoNum type="arabicPeriod"/>
            </a:pPr>
            <a:endParaRPr lang="en-GB" dirty="0"/>
          </a:p>
          <a:p>
            <a:pPr marL="514350" indent="-514350">
              <a:buFont typeface="+mj-lt"/>
              <a:buAutoNum type="arabicPeriod"/>
            </a:pPr>
            <a:r>
              <a:rPr lang="en-GB" dirty="0"/>
              <a:t>Benefits in short term / anaerobic performance.</a:t>
            </a:r>
          </a:p>
          <a:p>
            <a:pPr marL="514350" indent="-514350">
              <a:buFont typeface="+mj-lt"/>
              <a:buAutoNum type="arabicPeriod"/>
            </a:pPr>
            <a:endParaRPr lang="en-GB" dirty="0"/>
          </a:p>
          <a:p>
            <a:pPr marL="514350" indent="-514350">
              <a:buFont typeface="+mj-lt"/>
              <a:buAutoNum type="arabicPeriod"/>
            </a:pPr>
            <a:r>
              <a:rPr lang="en-GB" dirty="0"/>
              <a:t>May increase strength, power and maximal work down.</a:t>
            </a:r>
          </a:p>
          <a:p>
            <a:pPr marL="514350" indent="-514350">
              <a:buFont typeface="+mj-lt"/>
              <a:buAutoNum type="arabicPeriod"/>
            </a:pPr>
            <a:endParaRPr lang="en-GB" dirty="0"/>
          </a:p>
          <a:p>
            <a:pPr marL="514350" indent="-514350">
              <a:buFont typeface="+mj-lt"/>
              <a:buAutoNum type="arabicPeriod"/>
            </a:pPr>
            <a:r>
              <a:rPr lang="en-GB" dirty="0"/>
              <a:t>Few safety concerns with recommended dose (20g/day for 7 days, or 3-5 g/day for 12 weeks).</a:t>
            </a:r>
          </a:p>
          <a:p>
            <a:pPr marL="514350" indent="-514350">
              <a:buFont typeface="+mj-lt"/>
              <a:buAutoNum type="arabicPeriod"/>
            </a:pPr>
            <a:endParaRPr lang="en-GB" dirty="0"/>
          </a:p>
          <a:p>
            <a:pPr marL="514350" indent="-514350">
              <a:buFont typeface="+mj-lt"/>
              <a:buAutoNum type="arabicPeriod"/>
            </a:pPr>
            <a:r>
              <a:rPr lang="en-GB" dirty="0"/>
              <a:t>May result in weight gain due to increase water retention, </a:t>
            </a:r>
            <a:r>
              <a:rPr lang="en-GB" dirty="0" err="1"/>
              <a:t>diarrhea</a:t>
            </a:r>
            <a:r>
              <a:rPr lang="en-GB" dirty="0"/>
              <a:t>, muscle </a:t>
            </a:r>
            <a:r>
              <a:rPr lang="en-GB" dirty="0" err="1"/>
              <a:t>caramps</a:t>
            </a:r>
            <a:r>
              <a:rPr lang="en-GB" dirty="0"/>
              <a:t> and stiffness, heat intolerance.</a:t>
            </a:r>
          </a:p>
        </p:txBody>
      </p:sp>
    </p:spTree>
    <p:extLst>
      <p:ext uri="{BB962C8B-B14F-4D97-AF65-F5344CB8AC3E}">
        <p14:creationId xmlns:p14="http://schemas.microsoft.com/office/powerpoint/2010/main" val="10615000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A1C70-6BAE-6C68-69FB-381E8BB60C03}"/>
              </a:ext>
            </a:extLst>
          </p:cNvPr>
          <p:cNvSpPr>
            <a:spLocks noGrp="1"/>
          </p:cNvSpPr>
          <p:nvPr>
            <p:ph type="title"/>
          </p:nvPr>
        </p:nvSpPr>
        <p:spPr>
          <a:xfrm>
            <a:off x="838200" y="273111"/>
            <a:ext cx="10515600" cy="859826"/>
          </a:xfrm>
        </p:spPr>
        <p:txBody>
          <a:bodyPr/>
          <a:lstStyle/>
          <a:p>
            <a:pPr algn="ctr"/>
            <a:r>
              <a:rPr lang="en-GB" dirty="0"/>
              <a:t>Uses of Creatine</a:t>
            </a:r>
          </a:p>
        </p:txBody>
      </p:sp>
      <p:pic>
        <p:nvPicPr>
          <p:cNvPr id="2050" name="Picture 2" descr="Nutrients | Free Full-Text | The Evolving Applications of Creatine  Supplementation: Could Creatine Improve Vascular Health?">
            <a:extLst>
              <a:ext uri="{FF2B5EF4-FFF2-40B4-BE49-F238E27FC236}">
                <a16:creationId xmlns:a16="http://schemas.microsoft.com/office/drawing/2014/main" id="{79D854F4-65A0-CEBB-747A-A33CF521897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03037" y="1132937"/>
            <a:ext cx="6116676" cy="55699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86974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2029" y="56760"/>
            <a:ext cx="4733027" cy="988049"/>
          </a:xfrm>
        </p:spPr>
        <p:txBody>
          <a:bodyPr>
            <a:normAutofit fontScale="90000"/>
          </a:bodyPr>
          <a:lstStyle/>
          <a:p>
            <a:r>
              <a:rPr lang="en-GB" dirty="0"/>
              <a:t>Creatine – What is it?</a:t>
            </a:r>
          </a:p>
        </p:txBody>
      </p:sp>
      <p:sp>
        <p:nvSpPr>
          <p:cNvPr id="3" name="Content Placeholder 2"/>
          <p:cNvSpPr>
            <a:spLocks noGrp="1"/>
          </p:cNvSpPr>
          <p:nvPr>
            <p:ph idx="1"/>
          </p:nvPr>
        </p:nvSpPr>
        <p:spPr>
          <a:xfrm>
            <a:off x="1259456" y="1056311"/>
            <a:ext cx="9972135" cy="5436503"/>
          </a:xfrm>
        </p:spPr>
        <p:txBody>
          <a:bodyPr>
            <a:normAutofit fontScale="92500" lnSpcReduction="10000"/>
          </a:bodyPr>
          <a:lstStyle/>
          <a:p>
            <a:pPr marL="0" indent="0">
              <a:buNone/>
            </a:pPr>
            <a:r>
              <a:rPr lang="en-GB" dirty="0"/>
              <a:t>Nitrogenous amine</a:t>
            </a:r>
          </a:p>
          <a:p>
            <a:pPr marL="0" indent="0">
              <a:buNone/>
            </a:pPr>
            <a:endParaRPr lang="en-GB" dirty="0"/>
          </a:p>
          <a:p>
            <a:pPr marL="0" indent="0">
              <a:buNone/>
            </a:pPr>
            <a:r>
              <a:rPr lang="en-GB" dirty="0"/>
              <a:t>95% of stores found in skeletal muscle (approx. 120g in a 70kg person)</a:t>
            </a:r>
          </a:p>
          <a:p>
            <a:pPr marL="0" indent="0">
              <a:buNone/>
            </a:pPr>
            <a:endParaRPr lang="en-GB" dirty="0"/>
          </a:p>
          <a:p>
            <a:pPr marL="0" indent="0">
              <a:buNone/>
            </a:pPr>
            <a:r>
              <a:rPr lang="en-GB" dirty="0"/>
              <a:t>Creatine endogenously produced (liver, kidneys &amp; pancreas) from glycine and arginine, transferred to the live where a methyl groups from methionine is added.</a:t>
            </a:r>
          </a:p>
          <a:p>
            <a:pPr marL="0" indent="0">
              <a:buNone/>
            </a:pPr>
            <a:endParaRPr lang="en-GB" dirty="0"/>
          </a:p>
          <a:p>
            <a:pPr marL="0" indent="0">
              <a:buNone/>
            </a:pPr>
            <a:r>
              <a:rPr lang="en-GB" dirty="0"/>
              <a:t>Dietary consumption (red meat &amp; fish).</a:t>
            </a:r>
          </a:p>
          <a:p>
            <a:pPr marL="0" indent="0">
              <a:buNone/>
            </a:pPr>
            <a:endParaRPr lang="en-GB" dirty="0"/>
          </a:p>
          <a:p>
            <a:pPr marL="0" indent="0">
              <a:buNone/>
            </a:pPr>
            <a:r>
              <a:rPr lang="en-GB" dirty="0"/>
              <a:t>Creatine levels are regulated by liver enzymes responsible for producing phosphocreatine in the cell and creatinine responsible for creatine excretion.</a:t>
            </a:r>
          </a:p>
          <a:p>
            <a:pPr marL="0" indent="0">
              <a:buNone/>
            </a:pPr>
            <a:endParaRPr lang="en-GB" dirty="0"/>
          </a:p>
          <a:p>
            <a:pPr marL="0" indent="0">
              <a:buNone/>
            </a:pPr>
            <a:endParaRPr lang="en-GB" dirty="0"/>
          </a:p>
        </p:txBody>
      </p:sp>
      <p:pic>
        <p:nvPicPr>
          <p:cNvPr id="4" name="Picture 3"/>
          <p:cNvPicPr>
            <a:picLocks noChangeAspect="1"/>
          </p:cNvPicPr>
          <p:nvPr/>
        </p:nvPicPr>
        <p:blipFill>
          <a:blip r:embed="rId2"/>
          <a:stretch>
            <a:fillRect/>
          </a:stretch>
        </p:blipFill>
        <p:spPr>
          <a:xfrm>
            <a:off x="9456715" y="294411"/>
            <a:ext cx="2642735" cy="1325564"/>
          </a:xfrm>
          <a:prstGeom prst="rect">
            <a:avLst/>
          </a:prstGeom>
        </p:spPr>
      </p:pic>
    </p:spTree>
    <p:extLst>
      <p:ext uri="{BB962C8B-B14F-4D97-AF65-F5344CB8AC3E}">
        <p14:creationId xmlns:p14="http://schemas.microsoft.com/office/powerpoint/2010/main" val="40385117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39349" y="146955"/>
            <a:ext cx="7017589" cy="836822"/>
          </a:xfrm>
        </p:spPr>
        <p:txBody>
          <a:bodyPr/>
          <a:lstStyle/>
          <a:p>
            <a:pPr algn="ctr"/>
            <a:r>
              <a:rPr lang="en-GB" dirty="0"/>
              <a:t>Mechanisms of Action</a:t>
            </a:r>
          </a:p>
        </p:txBody>
      </p:sp>
      <p:sp>
        <p:nvSpPr>
          <p:cNvPr id="3" name="Content Placeholder 2"/>
          <p:cNvSpPr>
            <a:spLocks noGrp="1"/>
          </p:cNvSpPr>
          <p:nvPr>
            <p:ph idx="1"/>
          </p:nvPr>
        </p:nvSpPr>
        <p:spPr>
          <a:xfrm>
            <a:off x="1610264" y="1103391"/>
            <a:ext cx="8534400" cy="559419"/>
          </a:xfrm>
        </p:spPr>
        <p:txBody>
          <a:bodyPr>
            <a:normAutofit/>
          </a:bodyPr>
          <a:lstStyle/>
          <a:p>
            <a:pPr marL="0" indent="0">
              <a:buNone/>
            </a:pPr>
            <a:r>
              <a:rPr lang="en-GB" dirty="0"/>
              <a:t>ATP       ADP + P + Energy		ADP + </a:t>
            </a:r>
            <a:r>
              <a:rPr lang="en-GB" dirty="0" err="1"/>
              <a:t>PCr</a:t>
            </a:r>
            <a:r>
              <a:rPr lang="en-GB" dirty="0"/>
              <a:t> 	   ATP</a:t>
            </a:r>
          </a:p>
          <a:p>
            <a:pPr marL="0" indent="0">
              <a:buNone/>
            </a:pPr>
            <a:endParaRPr lang="en-GB" dirty="0"/>
          </a:p>
          <a:p>
            <a:pPr marL="0" indent="0">
              <a:buNone/>
            </a:pPr>
            <a:endParaRPr lang="en-GB" dirty="0"/>
          </a:p>
        </p:txBody>
      </p:sp>
      <p:pic>
        <p:nvPicPr>
          <p:cNvPr id="1026" name="Picture 2" descr="Not Another Boring Creatine Guide: FAQs and Lesser-Known Benefits">
            <a:extLst>
              <a:ext uri="{FF2B5EF4-FFF2-40B4-BE49-F238E27FC236}">
                <a16:creationId xmlns:a16="http://schemas.microsoft.com/office/drawing/2014/main" id="{821BF948-C52A-5D46-01AA-30C4532EF96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77992" y="1824629"/>
            <a:ext cx="8422257" cy="4679398"/>
          </a:xfrm>
          <a:prstGeom prst="rect">
            <a:avLst/>
          </a:prstGeom>
          <a:noFill/>
          <a:extLst>
            <a:ext uri="{909E8E84-426E-40DD-AFC4-6F175D3DCCD1}">
              <a14:hiddenFill xmlns:a14="http://schemas.microsoft.com/office/drawing/2010/main">
                <a:solidFill>
                  <a:srgbClr val="FFFFFF"/>
                </a:solidFill>
              </a14:hiddenFill>
            </a:ext>
          </a:extLst>
        </p:spPr>
      </p:pic>
      <p:cxnSp>
        <p:nvCxnSpPr>
          <p:cNvPr id="5" name="Straight Arrow Connector 4">
            <a:extLst>
              <a:ext uri="{FF2B5EF4-FFF2-40B4-BE49-F238E27FC236}">
                <a16:creationId xmlns:a16="http://schemas.microsoft.com/office/drawing/2014/main" id="{EAE58BD8-F460-959B-5A65-A74A7682E6C8}"/>
              </a:ext>
            </a:extLst>
          </p:cNvPr>
          <p:cNvCxnSpPr/>
          <p:nvPr/>
        </p:nvCxnSpPr>
        <p:spPr>
          <a:xfrm>
            <a:off x="7781028" y="1337093"/>
            <a:ext cx="500332"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6" name="Straight Arrow Connector 5">
            <a:extLst>
              <a:ext uri="{FF2B5EF4-FFF2-40B4-BE49-F238E27FC236}">
                <a16:creationId xmlns:a16="http://schemas.microsoft.com/office/drawing/2014/main" id="{9CF96172-7F47-CA34-641D-753E11F364B0}"/>
              </a:ext>
            </a:extLst>
          </p:cNvPr>
          <p:cNvCxnSpPr/>
          <p:nvPr/>
        </p:nvCxnSpPr>
        <p:spPr>
          <a:xfrm>
            <a:off x="2280250" y="1311213"/>
            <a:ext cx="500332"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544428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2192" y="172469"/>
            <a:ext cx="10515600" cy="744807"/>
          </a:xfrm>
        </p:spPr>
        <p:txBody>
          <a:bodyPr/>
          <a:lstStyle/>
          <a:p>
            <a:pPr algn="ctr"/>
            <a:r>
              <a:rPr lang="en-GB" dirty="0"/>
              <a:t>Creatine Dosing</a:t>
            </a:r>
          </a:p>
        </p:txBody>
      </p:sp>
      <p:sp>
        <p:nvSpPr>
          <p:cNvPr id="3" name="Content Placeholder 2"/>
          <p:cNvSpPr>
            <a:spLocks noGrp="1"/>
          </p:cNvSpPr>
          <p:nvPr>
            <p:ph idx="1"/>
          </p:nvPr>
        </p:nvSpPr>
        <p:spPr>
          <a:xfrm>
            <a:off x="838199" y="1431985"/>
            <a:ext cx="11273287" cy="5233358"/>
          </a:xfrm>
        </p:spPr>
        <p:txBody>
          <a:bodyPr>
            <a:noAutofit/>
          </a:bodyPr>
          <a:lstStyle/>
          <a:p>
            <a:pPr marL="0" indent="0">
              <a:buNone/>
            </a:pPr>
            <a:r>
              <a:rPr lang="en-GB" sz="2000" dirty="0">
                <a:solidFill>
                  <a:srgbClr val="FF0000"/>
                </a:solidFill>
              </a:rPr>
              <a:t>20% increase in creatine concentrations with creatine supplementation.</a:t>
            </a:r>
          </a:p>
          <a:p>
            <a:pPr marL="0" indent="0">
              <a:buNone/>
            </a:pPr>
            <a:endParaRPr lang="en-GB" sz="2000" dirty="0"/>
          </a:p>
          <a:p>
            <a:pPr marL="0" indent="0">
              <a:buNone/>
            </a:pPr>
            <a:r>
              <a:rPr lang="en-GB" sz="2000" dirty="0"/>
              <a:t>Commonly given as creatine monohydrate</a:t>
            </a:r>
          </a:p>
          <a:p>
            <a:pPr marL="0" indent="0">
              <a:buNone/>
            </a:pPr>
            <a:endParaRPr lang="en-GB" sz="2000" dirty="0"/>
          </a:p>
          <a:p>
            <a:r>
              <a:rPr lang="en-GB" sz="2000" dirty="0" err="1">
                <a:solidFill>
                  <a:srgbClr val="7030A0"/>
                </a:solidFill>
              </a:rPr>
              <a:t>Int</a:t>
            </a:r>
            <a:r>
              <a:rPr lang="en-GB" sz="2000" dirty="0">
                <a:solidFill>
                  <a:srgbClr val="7030A0"/>
                </a:solidFill>
              </a:rPr>
              <a:t> Society of </a:t>
            </a:r>
            <a:r>
              <a:rPr lang="en-GB" sz="2000" dirty="0" err="1">
                <a:solidFill>
                  <a:srgbClr val="7030A0"/>
                </a:solidFill>
              </a:rPr>
              <a:t>Sp</a:t>
            </a:r>
            <a:r>
              <a:rPr lang="en-GB" sz="2000" dirty="0">
                <a:solidFill>
                  <a:srgbClr val="7030A0"/>
                </a:solidFill>
              </a:rPr>
              <a:t> Nut. - 0.3g /kg as a loading dose for 3 day</a:t>
            </a:r>
          </a:p>
          <a:p>
            <a:endParaRPr lang="en-GB" sz="2000" dirty="0">
              <a:solidFill>
                <a:srgbClr val="7030A0"/>
              </a:solidFill>
            </a:endParaRPr>
          </a:p>
          <a:p>
            <a:r>
              <a:rPr lang="en-GB" sz="2000" dirty="0">
                <a:solidFill>
                  <a:srgbClr val="7030A0"/>
                </a:solidFill>
              </a:rPr>
              <a:t>Devries &amp; Phillips (2014) - 0.07g/kg as an active dose to increase muscle mass</a:t>
            </a:r>
          </a:p>
          <a:p>
            <a:endParaRPr lang="en-GB" sz="2400" dirty="0">
              <a:solidFill>
                <a:srgbClr val="7030A0"/>
              </a:solidFill>
            </a:endParaRPr>
          </a:p>
          <a:p>
            <a:r>
              <a:rPr lang="en-GB" sz="2000" dirty="0">
                <a:solidFill>
                  <a:srgbClr val="7030A0"/>
                </a:solidFill>
              </a:rPr>
              <a:t>Hull &amp; </a:t>
            </a:r>
            <a:r>
              <a:rPr lang="en-GB" sz="2000" dirty="0" err="1">
                <a:solidFill>
                  <a:srgbClr val="7030A0"/>
                </a:solidFill>
              </a:rPr>
              <a:t>Trojian</a:t>
            </a:r>
            <a:r>
              <a:rPr lang="en-GB" sz="2000" dirty="0">
                <a:solidFill>
                  <a:srgbClr val="7030A0"/>
                </a:solidFill>
              </a:rPr>
              <a:t> (2013)- 0.03g/kg as a maintenance dose 4-6 week cycle</a:t>
            </a:r>
            <a:endParaRPr lang="en-GB" sz="2400" dirty="0">
              <a:solidFill>
                <a:srgbClr val="7030A0"/>
              </a:solidFill>
            </a:endParaRPr>
          </a:p>
          <a:p>
            <a:pPr marL="0" indent="0" algn="ctr">
              <a:buNone/>
            </a:pPr>
            <a:r>
              <a:rPr lang="en-GB" sz="2400" dirty="0">
                <a:solidFill>
                  <a:srgbClr val="FF0000"/>
                </a:solidFill>
              </a:rPr>
              <a:t>Studies and Advice Vary!</a:t>
            </a:r>
            <a:endParaRPr lang="en-GB" sz="2400" dirty="0"/>
          </a:p>
          <a:p>
            <a:pPr marL="0" indent="0">
              <a:buNone/>
            </a:pPr>
            <a:r>
              <a:rPr lang="en-GB" sz="2400" dirty="0"/>
              <a:t>Harris (2016)  loading with 0.3 g· kg/d for 5 to 7 days, followed by maintenance dosing at 0.03 g· kg/ d for 4 to 6 wk.</a:t>
            </a:r>
          </a:p>
          <a:p>
            <a:pPr marL="0" indent="0">
              <a:buNone/>
            </a:pPr>
            <a:endParaRPr lang="en-GB" sz="2400" dirty="0"/>
          </a:p>
        </p:txBody>
      </p:sp>
      <p:pic>
        <p:nvPicPr>
          <p:cNvPr id="4" name="Picture 3"/>
          <p:cNvPicPr>
            <a:picLocks noChangeAspect="1"/>
          </p:cNvPicPr>
          <p:nvPr/>
        </p:nvPicPr>
        <p:blipFill>
          <a:blip r:embed="rId2"/>
          <a:stretch>
            <a:fillRect/>
          </a:stretch>
        </p:blipFill>
        <p:spPr>
          <a:xfrm>
            <a:off x="9656369" y="365125"/>
            <a:ext cx="1976177" cy="2277422"/>
          </a:xfrm>
          <a:prstGeom prst="rect">
            <a:avLst/>
          </a:prstGeom>
        </p:spPr>
      </p:pic>
    </p:spTree>
    <p:extLst>
      <p:ext uri="{BB962C8B-B14F-4D97-AF65-F5344CB8AC3E}">
        <p14:creationId xmlns:p14="http://schemas.microsoft.com/office/powerpoint/2010/main" val="33590104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Creatine &amp;Performance</a:t>
            </a:r>
          </a:p>
        </p:txBody>
      </p:sp>
      <p:sp>
        <p:nvSpPr>
          <p:cNvPr id="3" name="Content Placeholder 2"/>
          <p:cNvSpPr>
            <a:spLocks noGrp="1"/>
          </p:cNvSpPr>
          <p:nvPr>
            <p:ph idx="1"/>
          </p:nvPr>
        </p:nvSpPr>
        <p:spPr/>
        <p:txBody>
          <a:bodyPr>
            <a:normAutofit fontScale="92500" lnSpcReduction="10000"/>
          </a:bodyPr>
          <a:lstStyle/>
          <a:p>
            <a:pPr marL="0" indent="0">
              <a:buNone/>
            </a:pPr>
            <a:r>
              <a:rPr lang="en-GB" dirty="0"/>
              <a:t>Numerous controlled studies that have reported increases in performance and muscle strength in short-duration, maximum intensity resistance exercises.</a:t>
            </a:r>
          </a:p>
          <a:p>
            <a:pPr marL="0" indent="0">
              <a:buNone/>
            </a:pPr>
            <a:endParaRPr lang="en-GB" dirty="0"/>
          </a:p>
          <a:p>
            <a:pPr marL="0" indent="0">
              <a:buNone/>
            </a:pPr>
            <a:r>
              <a:rPr lang="en-GB" dirty="0"/>
              <a:t>Conflicting evidence exists regarding studies of the effect of </a:t>
            </a:r>
            <a:r>
              <a:rPr lang="en-GB" dirty="0" err="1"/>
              <a:t>creatine</a:t>
            </a:r>
            <a:r>
              <a:rPr lang="en-GB" dirty="0"/>
              <a:t> supplementation on anaerobic performance.</a:t>
            </a:r>
          </a:p>
          <a:p>
            <a:pPr marL="0" indent="0">
              <a:buNone/>
            </a:pPr>
            <a:endParaRPr lang="en-GB" dirty="0"/>
          </a:p>
          <a:p>
            <a:pPr marL="0" indent="0">
              <a:buNone/>
            </a:pPr>
            <a:r>
              <a:rPr lang="en-GB" dirty="0"/>
              <a:t>Increases in FFM and type II muscle fibre area.</a:t>
            </a:r>
          </a:p>
          <a:p>
            <a:pPr marL="0" indent="0">
              <a:buNone/>
            </a:pPr>
            <a:endParaRPr lang="en-GB" dirty="0"/>
          </a:p>
          <a:p>
            <a:pPr marL="0" indent="0">
              <a:buNone/>
            </a:pPr>
            <a:r>
              <a:rPr lang="en-GB" dirty="0"/>
              <a:t>Little evidence supporting the use of </a:t>
            </a:r>
            <a:r>
              <a:rPr lang="en-GB" dirty="0" err="1"/>
              <a:t>creatine</a:t>
            </a:r>
            <a:r>
              <a:rPr lang="en-GB" dirty="0"/>
              <a:t> on sport specific sprinting, swimming and agility training.</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9413538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73562"/>
          </a:xfrm>
        </p:spPr>
        <p:txBody>
          <a:bodyPr/>
          <a:lstStyle/>
          <a:p>
            <a:pPr algn="ctr"/>
            <a:r>
              <a:rPr lang="en-GB" dirty="0"/>
              <a:t>Side Effects of Creatine</a:t>
            </a:r>
          </a:p>
        </p:txBody>
      </p:sp>
      <p:sp>
        <p:nvSpPr>
          <p:cNvPr id="3" name="Content Placeholder 2"/>
          <p:cNvSpPr>
            <a:spLocks noGrp="1"/>
          </p:cNvSpPr>
          <p:nvPr>
            <p:ph idx="1"/>
          </p:nvPr>
        </p:nvSpPr>
        <p:spPr>
          <a:xfrm>
            <a:off x="838200" y="1325292"/>
            <a:ext cx="10515600" cy="5532707"/>
          </a:xfrm>
        </p:spPr>
        <p:txBody>
          <a:bodyPr>
            <a:normAutofit fontScale="92500" lnSpcReduction="20000"/>
          </a:bodyPr>
          <a:lstStyle/>
          <a:p>
            <a:pPr marL="0" indent="0">
              <a:buNone/>
            </a:pPr>
            <a:r>
              <a:rPr lang="en-GB" dirty="0"/>
              <a:t>The International Society of Sports Nutrition’s position statement on </a:t>
            </a:r>
            <a:r>
              <a:rPr lang="en-GB" dirty="0" err="1"/>
              <a:t>creatine</a:t>
            </a:r>
            <a:r>
              <a:rPr lang="en-GB" dirty="0"/>
              <a:t> monohydrate states that there is no scientific evidence of side effects or adverse effects when </a:t>
            </a:r>
            <a:r>
              <a:rPr lang="en-GB" dirty="0" err="1"/>
              <a:t>creatine</a:t>
            </a:r>
            <a:r>
              <a:rPr lang="en-GB" dirty="0"/>
              <a:t> is used appropriately.</a:t>
            </a:r>
          </a:p>
          <a:p>
            <a:pPr marL="0" indent="0">
              <a:buNone/>
            </a:pPr>
            <a:endParaRPr lang="en-GB" dirty="0"/>
          </a:p>
          <a:p>
            <a:pPr marL="0" indent="0">
              <a:buNone/>
            </a:pPr>
            <a:r>
              <a:rPr lang="en-GB" dirty="0">
                <a:solidFill>
                  <a:srgbClr val="FF0000"/>
                </a:solidFill>
              </a:rPr>
              <a:t>However</a:t>
            </a:r>
          </a:p>
          <a:p>
            <a:pPr marL="0" indent="0">
              <a:buNone/>
            </a:pPr>
            <a:r>
              <a:rPr lang="en-GB" dirty="0">
                <a:solidFill>
                  <a:srgbClr val="00B0F0"/>
                </a:solidFill>
              </a:rPr>
              <a:t>Creatine can be metabolised to methylamine and subsequently formaldehyde during urinary excretion. Both methylamine and formaldehyde are known cytotoxic substances raising concerns about potential harmful effects to the kidney with long-term use. Studies have shown significant increases in both methylamine and formaldehyde after short-term </a:t>
            </a:r>
            <a:r>
              <a:rPr lang="en-GB" dirty="0" err="1">
                <a:solidFill>
                  <a:srgbClr val="00B0F0"/>
                </a:solidFill>
              </a:rPr>
              <a:t>creatine</a:t>
            </a:r>
            <a:r>
              <a:rPr lang="en-GB" dirty="0">
                <a:solidFill>
                  <a:srgbClr val="00B0F0"/>
                </a:solidFill>
              </a:rPr>
              <a:t> supplementation at loading doses.</a:t>
            </a:r>
          </a:p>
          <a:p>
            <a:pPr marL="0" indent="0">
              <a:buNone/>
            </a:pPr>
            <a:endParaRPr lang="en-GB" dirty="0"/>
          </a:p>
          <a:p>
            <a:pPr marL="0" indent="0">
              <a:buNone/>
            </a:pPr>
            <a:r>
              <a:rPr lang="en-GB" dirty="0"/>
              <a:t>Some evidence of issues in very high dosage taken with other substances</a:t>
            </a:r>
          </a:p>
          <a:p>
            <a:pPr marL="0" indent="0">
              <a:buNone/>
            </a:pPr>
            <a:endParaRPr lang="en-GB" dirty="0"/>
          </a:p>
          <a:p>
            <a:pPr marL="0" indent="0" algn="ctr">
              <a:buNone/>
            </a:pPr>
            <a:r>
              <a:rPr lang="en-GB" dirty="0">
                <a:solidFill>
                  <a:srgbClr val="FF0000"/>
                </a:solidFill>
              </a:rPr>
              <a:t>More longer term research is required.</a:t>
            </a:r>
          </a:p>
        </p:txBody>
      </p:sp>
    </p:spTree>
    <p:extLst>
      <p:ext uri="{BB962C8B-B14F-4D97-AF65-F5344CB8AC3E}">
        <p14:creationId xmlns:p14="http://schemas.microsoft.com/office/powerpoint/2010/main" val="7837499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Branched Chain Amino Acids</a:t>
            </a:r>
          </a:p>
        </p:txBody>
      </p:sp>
      <p:sp>
        <p:nvSpPr>
          <p:cNvPr id="3" name="Content Placeholder 2"/>
          <p:cNvSpPr>
            <a:spLocks noGrp="1"/>
          </p:cNvSpPr>
          <p:nvPr>
            <p:ph idx="1"/>
          </p:nvPr>
        </p:nvSpPr>
        <p:spPr>
          <a:xfrm>
            <a:off x="838200" y="1825625"/>
            <a:ext cx="10515600" cy="4885726"/>
          </a:xfrm>
        </p:spPr>
        <p:txBody>
          <a:bodyPr>
            <a:normAutofit lnSpcReduction="10000"/>
          </a:bodyPr>
          <a:lstStyle/>
          <a:p>
            <a:pPr marL="0" indent="0" algn="ctr">
              <a:buNone/>
            </a:pPr>
            <a:r>
              <a:rPr lang="en-GB" dirty="0">
                <a:solidFill>
                  <a:srgbClr val="FF0000"/>
                </a:solidFill>
              </a:rPr>
              <a:t>Leucine	Isoleucine		Valine</a:t>
            </a:r>
          </a:p>
          <a:p>
            <a:pPr marL="0" indent="0">
              <a:buNone/>
            </a:pPr>
            <a:endParaRPr lang="en-GB" dirty="0"/>
          </a:p>
          <a:p>
            <a:pPr marL="0" indent="0">
              <a:buNone/>
            </a:pPr>
            <a:r>
              <a:rPr lang="en-GB" dirty="0"/>
              <a:t>Used by the mitochondria as a metabolic fuel</a:t>
            </a:r>
          </a:p>
          <a:p>
            <a:pPr marL="0" indent="0">
              <a:buNone/>
            </a:pPr>
            <a:endParaRPr lang="en-GB" dirty="0"/>
          </a:p>
          <a:p>
            <a:pPr marL="0" indent="0">
              <a:buNone/>
            </a:pPr>
            <a:r>
              <a:rPr lang="en-GB" dirty="0"/>
              <a:t>Little evidence to support performance gains on there own despite the marketing hype.</a:t>
            </a:r>
          </a:p>
          <a:p>
            <a:pPr marL="0" indent="0">
              <a:buNone/>
            </a:pPr>
            <a:endParaRPr lang="en-GB" dirty="0"/>
          </a:p>
          <a:p>
            <a:pPr marL="0" indent="0">
              <a:buNone/>
            </a:pPr>
            <a:r>
              <a:rPr lang="en-GB" dirty="0"/>
              <a:t>Some safety issues with &gt;20g/day for medium term daily use.</a:t>
            </a:r>
          </a:p>
          <a:p>
            <a:pPr marL="0" indent="0">
              <a:buNone/>
            </a:pPr>
            <a:endParaRPr lang="en-GB" dirty="0"/>
          </a:p>
          <a:p>
            <a:pPr marL="0" indent="0">
              <a:buNone/>
            </a:pPr>
            <a:r>
              <a:rPr lang="en-GB" dirty="0"/>
              <a:t>No side effects and doesn’t contravene doping regulations</a:t>
            </a:r>
          </a:p>
        </p:txBody>
      </p:sp>
    </p:spTree>
    <p:extLst>
      <p:ext uri="{BB962C8B-B14F-4D97-AF65-F5344CB8AC3E}">
        <p14:creationId xmlns:p14="http://schemas.microsoft.com/office/powerpoint/2010/main" val="11867871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819569"/>
          </a:xfrm>
        </p:spPr>
        <p:txBody>
          <a:bodyPr/>
          <a:lstStyle/>
          <a:p>
            <a:pPr algn="ctr"/>
            <a:r>
              <a:rPr lang="en-GB" dirty="0"/>
              <a:t>Effectiveness of BCAA?</a:t>
            </a:r>
          </a:p>
        </p:txBody>
      </p:sp>
      <p:sp>
        <p:nvSpPr>
          <p:cNvPr id="3" name="Content Placeholder 2"/>
          <p:cNvSpPr>
            <a:spLocks noGrp="1"/>
          </p:cNvSpPr>
          <p:nvPr>
            <p:ph idx="1"/>
          </p:nvPr>
        </p:nvSpPr>
        <p:spPr>
          <a:xfrm>
            <a:off x="276045" y="1265208"/>
            <a:ext cx="11077755" cy="5405885"/>
          </a:xfrm>
        </p:spPr>
        <p:txBody>
          <a:bodyPr>
            <a:normAutofit fontScale="85000" lnSpcReduction="10000"/>
          </a:bodyPr>
          <a:lstStyle/>
          <a:p>
            <a:pPr marL="0" indent="0">
              <a:buNone/>
            </a:pPr>
            <a:r>
              <a:rPr lang="en-GB" dirty="0" err="1"/>
              <a:t>Blomstrand</a:t>
            </a:r>
            <a:r>
              <a:rPr lang="en-GB" dirty="0"/>
              <a:t> (2001) concluded that BCAA supplementation reduces RPE and mental fatigue during prolonged exercise and improves cognitive performance after exercise.</a:t>
            </a:r>
          </a:p>
          <a:p>
            <a:pPr marL="0" indent="0">
              <a:buNone/>
            </a:pPr>
            <a:endParaRPr lang="en-GB" dirty="0"/>
          </a:p>
          <a:p>
            <a:pPr marL="0" indent="0">
              <a:buNone/>
            </a:pPr>
            <a:r>
              <a:rPr lang="en-GB" dirty="0" err="1"/>
              <a:t>Blomstrand</a:t>
            </a:r>
            <a:r>
              <a:rPr lang="en-GB" dirty="0"/>
              <a:t> (2001) also suggests that in some situations BCAA supplementation may improve physical performance, such as during exercise in the heat or in actual competitive races where central fatigue may be more pronounced than in laboratory experiments. </a:t>
            </a:r>
          </a:p>
          <a:p>
            <a:pPr marL="0" indent="0">
              <a:buNone/>
            </a:pPr>
            <a:endParaRPr lang="en-GB" dirty="0"/>
          </a:p>
          <a:p>
            <a:pPr marL="0" indent="0">
              <a:buNone/>
            </a:pPr>
            <a:r>
              <a:rPr lang="en-GB" dirty="0"/>
              <a:t>Watson (2004) reported no beneficial effects of BCAA supplementation, consumed before and during prolonged cycling to exhaustion at 50 percent VO</a:t>
            </a:r>
            <a:r>
              <a:rPr lang="en-GB" baseline="-25000" dirty="0"/>
              <a:t>2</a:t>
            </a:r>
            <a:r>
              <a:rPr lang="en-GB" dirty="0"/>
              <a:t>max in the heat, on performance time, heart rate, and core or skin temperature.</a:t>
            </a:r>
          </a:p>
          <a:p>
            <a:pPr marL="0" indent="0">
              <a:buNone/>
            </a:pPr>
            <a:endParaRPr lang="en-GB" dirty="0"/>
          </a:p>
          <a:p>
            <a:pPr marL="0" indent="0">
              <a:buNone/>
            </a:pPr>
            <a:r>
              <a:rPr lang="en-GB" dirty="0"/>
              <a:t>Watson (2004) conclude that most studies show no effects of BCAA supplementation on performance, such as prevention f fatigue during prolonged exercise.</a:t>
            </a:r>
          </a:p>
        </p:txBody>
      </p:sp>
    </p:spTree>
    <p:extLst>
      <p:ext uri="{BB962C8B-B14F-4D97-AF65-F5344CB8AC3E}">
        <p14:creationId xmlns:p14="http://schemas.microsoft.com/office/powerpoint/2010/main" val="36933524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D7227-BB25-0ADA-1D6C-744410FBC2B1}"/>
              </a:ext>
            </a:extLst>
          </p:cNvPr>
          <p:cNvSpPr>
            <a:spLocks noGrp="1"/>
          </p:cNvSpPr>
          <p:nvPr>
            <p:ph type="title"/>
          </p:nvPr>
        </p:nvSpPr>
        <p:spPr>
          <a:xfrm>
            <a:off x="838200" y="365125"/>
            <a:ext cx="10515600" cy="601033"/>
          </a:xfrm>
        </p:spPr>
        <p:txBody>
          <a:bodyPr>
            <a:normAutofit fontScale="90000"/>
          </a:bodyPr>
          <a:lstStyle/>
          <a:p>
            <a:pPr algn="ctr"/>
            <a:r>
              <a:rPr lang="en-GB" dirty="0"/>
              <a:t>BCAA in Sport</a:t>
            </a:r>
          </a:p>
        </p:txBody>
      </p:sp>
      <p:sp>
        <p:nvSpPr>
          <p:cNvPr id="3" name="Content Placeholder 2">
            <a:extLst>
              <a:ext uri="{FF2B5EF4-FFF2-40B4-BE49-F238E27FC236}">
                <a16:creationId xmlns:a16="http://schemas.microsoft.com/office/drawing/2014/main" id="{FBC23E71-A9EC-96D4-883B-88727E06D15C}"/>
              </a:ext>
            </a:extLst>
          </p:cNvPr>
          <p:cNvSpPr>
            <a:spLocks noGrp="1"/>
          </p:cNvSpPr>
          <p:nvPr>
            <p:ph idx="1"/>
          </p:nvPr>
        </p:nvSpPr>
        <p:spPr>
          <a:xfrm>
            <a:off x="838200" y="966158"/>
            <a:ext cx="10515600" cy="5808453"/>
          </a:xfrm>
        </p:spPr>
        <p:txBody>
          <a:bodyPr>
            <a:normAutofit lnSpcReduction="10000"/>
          </a:bodyPr>
          <a:lstStyle/>
          <a:p>
            <a:pPr marL="0" indent="0">
              <a:buNone/>
            </a:pPr>
            <a:r>
              <a:rPr lang="en-GB" sz="1400" b="0" i="0" dirty="0" err="1">
                <a:solidFill>
                  <a:srgbClr val="222222"/>
                </a:solidFill>
                <a:effectLst/>
                <a:latin typeface="Arial" panose="020B0604020202020204" pitchFamily="34" charset="0"/>
              </a:rPr>
              <a:t>Trushina</a:t>
            </a:r>
            <a:r>
              <a:rPr lang="en-GB" sz="1400" b="0" i="0" dirty="0">
                <a:solidFill>
                  <a:srgbClr val="222222"/>
                </a:solidFill>
                <a:effectLst/>
                <a:latin typeface="Arial" panose="020B0604020202020204" pitchFamily="34" charset="0"/>
              </a:rPr>
              <a:t>, E. N., </a:t>
            </a:r>
            <a:r>
              <a:rPr lang="en-GB" sz="1400" b="0" i="0" dirty="0" err="1">
                <a:solidFill>
                  <a:srgbClr val="222222"/>
                </a:solidFill>
                <a:effectLst/>
                <a:latin typeface="Arial" panose="020B0604020202020204" pitchFamily="34" charset="0"/>
              </a:rPr>
              <a:t>Vybornov</a:t>
            </a:r>
            <a:r>
              <a:rPr lang="en-GB" sz="1400" b="0" i="0" dirty="0">
                <a:solidFill>
                  <a:srgbClr val="222222"/>
                </a:solidFill>
                <a:effectLst/>
                <a:latin typeface="Arial" panose="020B0604020202020204" pitchFamily="34" charset="0"/>
              </a:rPr>
              <a:t>, V. D., </a:t>
            </a:r>
            <a:r>
              <a:rPr lang="en-GB" sz="1400" b="0" i="0" dirty="0" err="1">
                <a:solidFill>
                  <a:srgbClr val="222222"/>
                </a:solidFill>
                <a:effectLst/>
                <a:latin typeface="Arial" panose="020B0604020202020204" pitchFamily="34" charset="0"/>
              </a:rPr>
              <a:t>Riger</a:t>
            </a:r>
            <a:r>
              <a:rPr lang="en-GB" sz="1400" b="0" i="0" dirty="0">
                <a:solidFill>
                  <a:srgbClr val="222222"/>
                </a:solidFill>
                <a:effectLst/>
                <a:latin typeface="Arial" panose="020B0604020202020204" pitchFamily="34" charset="0"/>
              </a:rPr>
              <a:t>, N. A., Mustafina, O. K., </a:t>
            </a:r>
            <a:r>
              <a:rPr lang="en-GB" sz="1400" b="0" i="0" dirty="0" err="1">
                <a:solidFill>
                  <a:srgbClr val="222222"/>
                </a:solidFill>
                <a:effectLst/>
                <a:latin typeface="Arial" panose="020B0604020202020204" pitchFamily="34" charset="0"/>
              </a:rPr>
              <a:t>Solntseva</a:t>
            </a:r>
            <a:r>
              <a:rPr lang="en-GB" sz="1400" b="0" i="0" dirty="0">
                <a:solidFill>
                  <a:srgbClr val="222222"/>
                </a:solidFill>
                <a:effectLst/>
                <a:latin typeface="Arial" panose="020B0604020202020204" pitchFamily="34" charset="0"/>
              </a:rPr>
              <a:t>, T. N., </a:t>
            </a:r>
            <a:r>
              <a:rPr lang="en-GB" sz="1400" b="0" i="0" dirty="0" err="1">
                <a:solidFill>
                  <a:srgbClr val="222222"/>
                </a:solidFill>
                <a:effectLst/>
                <a:latin typeface="Arial" panose="020B0604020202020204" pitchFamily="34" charset="0"/>
              </a:rPr>
              <a:t>Timonin</a:t>
            </a:r>
            <a:r>
              <a:rPr lang="en-GB" sz="1400" b="0" i="0" dirty="0">
                <a:solidFill>
                  <a:srgbClr val="222222"/>
                </a:solidFill>
                <a:effectLst/>
                <a:latin typeface="Arial" panose="020B0604020202020204" pitchFamily="34" charset="0"/>
              </a:rPr>
              <a:t>, A. N., ... &amp; </a:t>
            </a:r>
            <a:r>
              <a:rPr lang="en-GB" sz="1400" b="0" i="0" dirty="0" err="1">
                <a:solidFill>
                  <a:srgbClr val="222222"/>
                </a:solidFill>
                <a:effectLst/>
                <a:latin typeface="Arial" panose="020B0604020202020204" pitchFamily="34" charset="0"/>
              </a:rPr>
              <a:t>Radzhabkadiev</a:t>
            </a:r>
            <a:r>
              <a:rPr lang="en-GB" sz="1400" b="0" i="0" dirty="0">
                <a:solidFill>
                  <a:srgbClr val="222222"/>
                </a:solidFill>
                <a:effectLst/>
                <a:latin typeface="Arial" panose="020B0604020202020204" pitchFamily="34" charset="0"/>
              </a:rPr>
              <a:t>, R. M. (2019). The efficiency of branched chain </a:t>
            </a:r>
            <a:r>
              <a:rPr lang="en-GB" sz="1400" b="0" i="0" dirty="0" err="1">
                <a:solidFill>
                  <a:srgbClr val="222222"/>
                </a:solidFill>
                <a:effectLst/>
                <a:latin typeface="Arial" panose="020B0604020202020204" pitchFamily="34" charset="0"/>
              </a:rPr>
              <a:t>aminoacids</a:t>
            </a:r>
            <a:r>
              <a:rPr lang="en-GB" sz="1400" b="0" i="0" dirty="0">
                <a:solidFill>
                  <a:srgbClr val="222222"/>
                </a:solidFill>
                <a:effectLst/>
                <a:latin typeface="Arial" panose="020B0604020202020204" pitchFamily="34" charset="0"/>
              </a:rPr>
              <a:t> (BCAA) in the nutrition of combat sport athletes. </a:t>
            </a:r>
            <a:r>
              <a:rPr lang="en-GB" sz="1400" b="0" i="1" dirty="0" err="1">
                <a:solidFill>
                  <a:srgbClr val="222222"/>
                </a:solidFill>
                <a:effectLst/>
                <a:latin typeface="Arial" panose="020B0604020202020204" pitchFamily="34" charset="0"/>
              </a:rPr>
              <a:t>Vopr</a:t>
            </a:r>
            <a:r>
              <a:rPr lang="en-GB" sz="1400" b="0" i="1" dirty="0">
                <a:solidFill>
                  <a:srgbClr val="222222"/>
                </a:solidFill>
                <a:effectLst/>
                <a:latin typeface="Arial" panose="020B0604020202020204" pitchFamily="34" charset="0"/>
              </a:rPr>
              <a:t> </a:t>
            </a:r>
            <a:r>
              <a:rPr lang="en-GB" sz="1400" b="0" i="1" dirty="0" err="1">
                <a:solidFill>
                  <a:srgbClr val="222222"/>
                </a:solidFill>
                <a:effectLst/>
                <a:latin typeface="Arial" panose="020B0604020202020204" pitchFamily="34" charset="0"/>
              </a:rPr>
              <a:t>Pitan</a:t>
            </a:r>
            <a:r>
              <a:rPr lang="en-GB" sz="1400" b="0" i="0" dirty="0">
                <a:solidFill>
                  <a:srgbClr val="222222"/>
                </a:solidFill>
                <a:effectLst/>
                <a:latin typeface="Arial" panose="020B0604020202020204" pitchFamily="34" charset="0"/>
              </a:rPr>
              <a:t>, </a:t>
            </a:r>
            <a:r>
              <a:rPr lang="en-GB" sz="1400" b="0" i="1" dirty="0">
                <a:solidFill>
                  <a:srgbClr val="222222"/>
                </a:solidFill>
                <a:effectLst/>
                <a:latin typeface="Arial" panose="020B0604020202020204" pitchFamily="34" charset="0"/>
              </a:rPr>
              <a:t>88</a:t>
            </a:r>
            <a:r>
              <a:rPr lang="en-GB" sz="1400" b="0" i="0" dirty="0">
                <a:solidFill>
                  <a:srgbClr val="222222"/>
                </a:solidFill>
                <a:effectLst/>
                <a:latin typeface="Arial" panose="020B0604020202020204" pitchFamily="34" charset="0"/>
              </a:rPr>
              <a:t>(4), 48-56.</a:t>
            </a:r>
            <a:endParaRPr lang="en-GB" sz="1400" b="0" i="0" dirty="0">
              <a:solidFill>
                <a:srgbClr val="0A0A0A"/>
              </a:solidFill>
              <a:effectLst/>
              <a:latin typeface="Roboto" panose="02000000000000000000" pitchFamily="2" charset="0"/>
            </a:endParaRPr>
          </a:p>
          <a:p>
            <a:pPr marL="0" indent="0">
              <a:buNone/>
            </a:pPr>
            <a:endParaRPr lang="en-GB" dirty="0">
              <a:solidFill>
                <a:srgbClr val="00B050"/>
              </a:solidFill>
              <a:latin typeface="Roboto" panose="02000000000000000000" pitchFamily="2" charset="0"/>
            </a:endParaRPr>
          </a:p>
          <a:p>
            <a:pPr marL="0" indent="0">
              <a:buNone/>
            </a:pPr>
            <a:r>
              <a:rPr lang="en-GB" sz="2200" b="0" i="0" dirty="0">
                <a:solidFill>
                  <a:srgbClr val="00B050"/>
                </a:solidFill>
                <a:effectLst/>
                <a:latin typeface="Roboto" panose="02000000000000000000" pitchFamily="2" charset="0"/>
              </a:rPr>
              <a:t>The results of this study provide evidence of the effectiveness of BCAA usage in sports’ nutrition for maintaining sport performance, immunity, and the adaptive potential of combat sport athletes</a:t>
            </a:r>
            <a:r>
              <a:rPr lang="en-GB" sz="2200" b="0" i="0" dirty="0">
                <a:solidFill>
                  <a:srgbClr val="0A0A0A"/>
                </a:solidFill>
                <a:effectLst/>
                <a:latin typeface="Roboto" panose="02000000000000000000" pitchFamily="2" charset="0"/>
              </a:rPr>
              <a:t>.</a:t>
            </a:r>
          </a:p>
          <a:p>
            <a:pPr marL="0" indent="0">
              <a:buNone/>
            </a:pPr>
            <a:endParaRPr lang="en-GB" dirty="0">
              <a:solidFill>
                <a:srgbClr val="0A0A0A"/>
              </a:solidFill>
              <a:latin typeface="Roboto" panose="02000000000000000000" pitchFamily="2" charset="0"/>
            </a:endParaRPr>
          </a:p>
          <a:p>
            <a:pPr marL="0" indent="0">
              <a:buNone/>
            </a:pPr>
            <a:r>
              <a:rPr lang="en-GB" sz="1400" b="0" i="0" dirty="0">
                <a:solidFill>
                  <a:srgbClr val="222222"/>
                </a:solidFill>
                <a:effectLst/>
                <a:latin typeface="Arial" panose="020B0604020202020204" pitchFamily="34" charset="0"/>
              </a:rPr>
              <a:t>Negro, M., </a:t>
            </a:r>
            <a:r>
              <a:rPr lang="en-GB" sz="1400" b="0" i="0" dirty="0" err="1">
                <a:solidFill>
                  <a:srgbClr val="222222"/>
                </a:solidFill>
                <a:effectLst/>
                <a:latin typeface="Arial" panose="020B0604020202020204" pitchFamily="34" charset="0"/>
              </a:rPr>
              <a:t>Giardina</a:t>
            </a:r>
            <a:r>
              <a:rPr lang="en-GB" sz="1400" b="0" i="0" dirty="0">
                <a:solidFill>
                  <a:srgbClr val="222222"/>
                </a:solidFill>
                <a:effectLst/>
                <a:latin typeface="Arial" panose="020B0604020202020204" pitchFamily="34" charset="0"/>
              </a:rPr>
              <a:t>, S., </a:t>
            </a:r>
            <a:r>
              <a:rPr lang="en-GB" sz="1400" b="0" i="0" dirty="0" err="1">
                <a:solidFill>
                  <a:srgbClr val="222222"/>
                </a:solidFill>
                <a:effectLst/>
                <a:latin typeface="Arial" panose="020B0604020202020204" pitchFamily="34" charset="0"/>
              </a:rPr>
              <a:t>Marzani</a:t>
            </a:r>
            <a:r>
              <a:rPr lang="en-GB" sz="1400" b="0" i="0" dirty="0">
                <a:solidFill>
                  <a:srgbClr val="222222"/>
                </a:solidFill>
                <a:effectLst/>
                <a:latin typeface="Arial" panose="020B0604020202020204" pitchFamily="34" charset="0"/>
              </a:rPr>
              <a:t>, B., &amp; </a:t>
            </a:r>
            <a:r>
              <a:rPr lang="en-GB" sz="1400" b="0" i="0" dirty="0" err="1">
                <a:solidFill>
                  <a:srgbClr val="222222"/>
                </a:solidFill>
                <a:effectLst/>
                <a:latin typeface="Arial" panose="020B0604020202020204" pitchFamily="34" charset="0"/>
              </a:rPr>
              <a:t>Marzatico</a:t>
            </a:r>
            <a:r>
              <a:rPr lang="en-GB" sz="1400" b="0" i="0" dirty="0">
                <a:solidFill>
                  <a:srgbClr val="222222"/>
                </a:solidFill>
                <a:effectLst/>
                <a:latin typeface="Arial" panose="020B0604020202020204" pitchFamily="34" charset="0"/>
              </a:rPr>
              <a:t>, F. (2008). Branched-chain amino acid supplementation does not enhance athletic performance but affects muscle recovery and the immune system. </a:t>
            </a:r>
            <a:r>
              <a:rPr lang="en-GB" sz="1400" b="0" i="1" dirty="0">
                <a:solidFill>
                  <a:srgbClr val="222222"/>
                </a:solidFill>
                <a:effectLst/>
                <a:latin typeface="Arial" panose="020B0604020202020204" pitchFamily="34" charset="0"/>
              </a:rPr>
              <a:t>Journal of Sports Medicine and Physical Fitness</a:t>
            </a:r>
            <a:r>
              <a:rPr lang="en-GB" sz="1400" b="0" i="0" dirty="0">
                <a:solidFill>
                  <a:srgbClr val="222222"/>
                </a:solidFill>
                <a:effectLst/>
                <a:latin typeface="Arial" panose="020B0604020202020204" pitchFamily="34" charset="0"/>
              </a:rPr>
              <a:t>, </a:t>
            </a:r>
            <a:r>
              <a:rPr lang="en-GB" sz="1400" b="0" i="1" dirty="0">
                <a:solidFill>
                  <a:srgbClr val="222222"/>
                </a:solidFill>
                <a:effectLst/>
                <a:latin typeface="Arial" panose="020B0604020202020204" pitchFamily="34" charset="0"/>
              </a:rPr>
              <a:t>48</a:t>
            </a:r>
            <a:r>
              <a:rPr lang="en-GB" sz="1400" b="0" i="0" dirty="0">
                <a:solidFill>
                  <a:srgbClr val="222222"/>
                </a:solidFill>
                <a:effectLst/>
                <a:latin typeface="Arial" panose="020B0604020202020204" pitchFamily="34" charset="0"/>
              </a:rPr>
              <a:t>(3), 347.</a:t>
            </a:r>
          </a:p>
          <a:p>
            <a:pPr marL="0" indent="0">
              <a:buNone/>
            </a:pPr>
            <a:endParaRPr lang="en-GB" sz="1050" b="0" i="0" dirty="0">
              <a:solidFill>
                <a:srgbClr val="555555"/>
              </a:solidFill>
              <a:effectLst/>
              <a:latin typeface="Roboto" panose="02000000000000000000" pitchFamily="2" charset="0"/>
            </a:endParaRPr>
          </a:p>
          <a:p>
            <a:pPr marL="0" indent="0">
              <a:buNone/>
            </a:pPr>
            <a:r>
              <a:rPr lang="en-GB" sz="2400" b="0" i="0" dirty="0">
                <a:solidFill>
                  <a:srgbClr val="0070C0"/>
                </a:solidFill>
                <a:effectLst/>
              </a:rPr>
              <a:t>There is some evidence that BCAA ingestion can influence mental performance and central fatigue by modulation of brain serotonin;46,47 however, this does not seem to provide benefit for physical performance.</a:t>
            </a:r>
            <a:endParaRPr lang="en-GB" sz="2400" dirty="0">
              <a:solidFill>
                <a:srgbClr val="0070C0"/>
              </a:solidFill>
            </a:endParaRPr>
          </a:p>
          <a:p>
            <a:pPr marL="0" indent="0">
              <a:buNone/>
            </a:pPr>
            <a:r>
              <a:rPr lang="en-GB" sz="2400" b="0" i="0" dirty="0">
                <a:solidFill>
                  <a:srgbClr val="0070C0"/>
                </a:solidFill>
                <a:effectLst/>
              </a:rPr>
              <a:t>BCAA can positively affect immune function by decreasing exercise-induced muscle damage, or preventing the decrease in plasma glutamine concentration, or acting directly on the lymphocyte metabolism or by a combination of all these mechanisms.</a:t>
            </a:r>
            <a:endParaRPr lang="en-GB" sz="2400" dirty="0">
              <a:solidFill>
                <a:srgbClr val="0070C0"/>
              </a:solidFill>
            </a:endParaRPr>
          </a:p>
        </p:txBody>
      </p:sp>
    </p:spTree>
    <p:extLst>
      <p:ext uri="{BB962C8B-B14F-4D97-AF65-F5344CB8AC3E}">
        <p14:creationId xmlns:p14="http://schemas.microsoft.com/office/powerpoint/2010/main" val="5175037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E86AE0-B4DA-47F4-25C8-7B501F161EB7}"/>
              </a:ext>
            </a:extLst>
          </p:cNvPr>
          <p:cNvSpPr>
            <a:spLocks noGrp="1"/>
          </p:cNvSpPr>
          <p:nvPr>
            <p:ph type="title"/>
          </p:nvPr>
        </p:nvSpPr>
        <p:spPr/>
        <p:txBody>
          <a:bodyPr>
            <a:noAutofit/>
          </a:bodyPr>
          <a:lstStyle/>
          <a:p>
            <a:r>
              <a:rPr lang="en-GB" sz="2400" b="0" i="0" dirty="0" err="1">
                <a:solidFill>
                  <a:srgbClr val="222222"/>
                </a:solidFill>
                <a:effectLst/>
                <a:latin typeface="+mn-lt"/>
              </a:rPr>
              <a:t>Jäger</a:t>
            </a:r>
            <a:r>
              <a:rPr lang="en-GB" sz="2400" b="0" i="0" dirty="0">
                <a:solidFill>
                  <a:srgbClr val="222222"/>
                </a:solidFill>
                <a:effectLst/>
                <a:latin typeface="+mn-lt"/>
              </a:rPr>
              <a:t>, R., </a:t>
            </a:r>
            <a:r>
              <a:rPr lang="en-GB" sz="2400" b="0" i="0" dirty="0" err="1">
                <a:solidFill>
                  <a:srgbClr val="222222"/>
                </a:solidFill>
                <a:effectLst/>
                <a:latin typeface="+mn-lt"/>
              </a:rPr>
              <a:t>Kerksick</a:t>
            </a:r>
            <a:r>
              <a:rPr lang="en-GB" sz="2400" b="0" i="0" dirty="0">
                <a:solidFill>
                  <a:srgbClr val="222222"/>
                </a:solidFill>
                <a:effectLst/>
                <a:latin typeface="+mn-lt"/>
              </a:rPr>
              <a:t>, C. M., Campbell, B. I., Cribb, P. J., Wells, S. D., </a:t>
            </a:r>
            <a:r>
              <a:rPr lang="en-GB" sz="2400" b="0" i="0" dirty="0" err="1">
                <a:solidFill>
                  <a:srgbClr val="222222"/>
                </a:solidFill>
                <a:effectLst/>
                <a:latin typeface="+mn-lt"/>
              </a:rPr>
              <a:t>Skwiat</a:t>
            </a:r>
            <a:r>
              <a:rPr lang="en-GB" sz="2400" b="0" i="0" dirty="0">
                <a:solidFill>
                  <a:srgbClr val="222222"/>
                </a:solidFill>
                <a:effectLst/>
                <a:latin typeface="+mn-lt"/>
              </a:rPr>
              <a:t>, T. M., ... &amp; Antonio, J. (2017). International society of sports nutrition position stand: protein and exercise. </a:t>
            </a:r>
            <a:r>
              <a:rPr lang="en-GB" sz="2400" b="0" i="1" dirty="0">
                <a:solidFill>
                  <a:srgbClr val="222222"/>
                </a:solidFill>
                <a:effectLst/>
                <a:latin typeface="+mn-lt"/>
              </a:rPr>
              <a:t>Journal of the International Society of Sports Nutrition</a:t>
            </a:r>
            <a:r>
              <a:rPr lang="en-GB" sz="2400" b="0" i="0" dirty="0">
                <a:solidFill>
                  <a:srgbClr val="222222"/>
                </a:solidFill>
                <a:effectLst/>
                <a:latin typeface="+mn-lt"/>
              </a:rPr>
              <a:t>, </a:t>
            </a:r>
            <a:r>
              <a:rPr lang="en-GB" sz="2400" b="0" i="1" dirty="0">
                <a:solidFill>
                  <a:srgbClr val="222222"/>
                </a:solidFill>
                <a:effectLst/>
                <a:latin typeface="+mn-lt"/>
              </a:rPr>
              <a:t>14</a:t>
            </a:r>
            <a:r>
              <a:rPr lang="en-GB" sz="2400" b="0" i="0" dirty="0">
                <a:solidFill>
                  <a:srgbClr val="222222"/>
                </a:solidFill>
                <a:effectLst/>
                <a:latin typeface="+mn-lt"/>
              </a:rPr>
              <a:t>(1), 20.</a:t>
            </a:r>
            <a:endParaRPr lang="en-GB" sz="2400" dirty="0">
              <a:latin typeface="+mn-lt"/>
            </a:endParaRPr>
          </a:p>
        </p:txBody>
      </p:sp>
      <p:sp>
        <p:nvSpPr>
          <p:cNvPr id="3" name="Content Placeholder 2">
            <a:extLst>
              <a:ext uri="{FF2B5EF4-FFF2-40B4-BE49-F238E27FC236}">
                <a16:creationId xmlns:a16="http://schemas.microsoft.com/office/drawing/2014/main" id="{F9EF3217-DF2B-2D08-591B-20ABBC6D7B16}"/>
              </a:ext>
            </a:extLst>
          </p:cNvPr>
          <p:cNvSpPr>
            <a:spLocks noGrp="1"/>
          </p:cNvSpPr>
          <p:nvPr>
            <p:ph idx="1"/>
          </p:nvPr>
        </p:nvSpPr>
        <p:spPr>
          <a:xfrm>
            <a:off x="838200" y="2191109"/>
            <a:ext cx="10515600" cy="4468482"/>
          </a:xfrm>
        </p:spPr>
        <p:txBody>
          <a:bodyPr>
            <a:normAutofit/>
          </a:bodyPr>
          <a:lstStyle/>
          <a:p>
            <a:pPr marL="0" indent="0">
              <a:buNone/>
            </a:pPr>
            <a:endParaRPr lang="en-GB" dirty="0"/>
          </a:p>
          <a:p>
            <a:pPr marL="0" indent="0">
              <a:buNone/>
            </a:pPr>
            <a:r>
              <a:rPr lang="en-GB" dirty="0"/>
              <a:t>Acute protein doses should strive to contain 700–3000 mg of leucine and/or a higher relative leucine content, in addition to a balanced array of the essential amino acids (EAAs).</a:t>
            </a:r>
          </a:p>
          <a:p>
            <a:pPr marL="0" indent="0">
              <a:buNone/>
            </a:pPr>
            <a:endParaRPr lang="en-GB" dirty="0"/>
          </a:p>
          <a:p>
            <a:pPr marL="0" indent="0">
              <a:buNone/>
            </a:pPr>
            <a:r>
              <a:rPr lang="en-GB" dirty="0"/>
              <a:t>Rapidly digested proteins that contain high proportions of essential amino acids (EAAs) and adequate leucine, are most effective in stimulating MPS.</a:t>
            </a:r>
          </a:p>
          <a:p>
            <a:pPr marL="0" indent="0">
              <a:buNone/>
            </a:pPr>
            <a:endParaRPr lang="en-GB" dirty="0"/>
          </a:p>
        </p:txBody>
      </p:sp>
    </p:spTree>
    <p:extLst>
      <p:ext uri="{BB962C8B-B14F-4D97-AF65-F5344CB8AC3E}">
        <p14:creationId xmlns:p14="http://schemas.microsoft.com/office/powerpoint/2010/main" val="744284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78E53F-2099-DB20-231C-0199EFB5A7A3}"/>
              </a:ext>
            </a:extLst>
          </p:cNvPr>
          <p:cNvSpPr>
            <a:spLocks noGrp="1"/>
          </p:cNvSpPr>
          <p:nvPr>
            <p:ph type="title"/>
          </p:nvPr>
        </p:nvSpPr>
        <p:spPr>
          <a:xfrm>
            <a:off x="838200" y="365125"/>
            <a:ext cx="10896600" cy="1325563"/>
          </a:xfrm>
        </p:spPr>
        <p:txBody>
          <a:bodyPr/>
          <a:lstStyle/>
          <a:p>
            <a:pPr algn="ctr"/>
            <a:r>
              <a:rPr lang="en-GB" dirty="0"/>
              <a:t>Taurine</a:t>
            </a:r>
          </a:p>
        </p:txBody>
      </p:sp>
      <p:sp>
        <p:nvSpPr>
          <p:cNvPr id="3" name="Content Placeholder 2">
            <a:extLst>
              <a:ext uri="{FF2B5EF4-FFF2-40B4-BE49-F238E27FC236}">
                <a16:creationId xmlns:a16="http://schemas.microsoft.com/office/drawing/2014/main" id="{8E4854FA-5718-4703-249D-6A51CC403179}"/>
              </a:ext>
            </a:extLst>
          </p:cNvPr>
          <p:cNvSpPr>
            <a:spLocks noGrp="1"/>
          </p:cNvSpPr>
          <p:nvPr>
            <p:ph idx="1"/>
          </p:nvPr>
        </p:nvSpPr>
        <p:spPr>
          <a:xfrm>
            <a:off x="838200" y="1553029"/>
            <a:ext cx="11353800" cy="5021942"/>
          </a:xfrm>
        </p:spPr>
        <p:txBody>
          <a:bodyPr>
            <a:normAutofit/>
          </a:bodyPr>
          <a:lstStyle/>
          <a:p>
            <a:pPr marL="0" indent="0">
              <a:buNone/>
            </a:pPr>
            <a:r>
              <a:rPr lang="en-GB" dirty="0" err="1"/>
              <a:t>Sulfur</a:t>
            </a:r>
            <a:r>
              <a:rPr lang="en-GB" dirty="0"/>
              <a:t> containing amino acid that can be derived from cysteine metabolism and accounts for 50– 60% of the free amino acid pool and is abundant in skeletal muscle.</a:t>
            </a:r>
          </a:p>
          <a:p>
            <a:pPr marL="0" indent="0">
              <a:buNone/>
            </a:pPr>
            <a:endParaRPr lang="en-GB" dirty="0"/>
          </a:p>
          <a:p>
            <a:pPr marL="0" indent="0">
              <a:buNone/>
            </a:pPr>
            <a:r>
              <a:rPr lang="en-GB" dirty="0"/>
              <a:t>Contributes to a diverse range of metabolic and physiological processes</a:t>
            </a:r>
          </a:p>
          <a:p>
            <a:pPr lvl="1"/>
            <a:r>
              <a:rPr lang="en-GB" dirty="0"/>
              <a:t>Glucose and lipid regulation</a:t>
            </a:r>
          </a:p>
          <a:p>
            <a:pPr lvl="1"/>
            <a:r>
              <a:rPr lang="en-GB" dirty="0"/>
              <a:t>Antioxidant</a:t>
            </a:r>
          </a:p>
          <a:p>
            <a:pPr lvl="1"/>
            <a:r>
              <a:rPr lang="en-GB" dirty="0"/>
              <a:t>Anti-inflammatory processes</a:t>
            </a:r>
          </a:p>
          <a:p>
            <a:pPr marL="0" indent="0">
              <a:buNone/>
            </a:pPr>
            <a:endParaRPr lang="en-GB" dirty="0"/>
          </a:p>
          <a:p>
            <a:pPr marL="0" indent="0">
              <a:buNone/>
            </a:pPr>
            <a:r>
              <a:rPr lang="en-GB" dirty="0"/>
              <a:t>Diet - consumption of animal proteins</a:t>
            </a:r>
          </a:p>
          <a:p>
            <a:pPr marL="0" indent="0">
              <a:buNone/>
            </a:pPr>
            <a:endParaRPr lang="en-GB" dirty="0"/>
          </a:p>
        </p:txBody>
      </p:sp>
      <p:pic>
        <p:nvPicPr>
          <p:cNvPr id="3076" name="Picture 4" descr="taurine - Wiktionary">
            <a:extLst>
              <a:ext uri="{FF2B5EF4-FFF2-40B4-BE49-F238E27FC236}">
                <a16:creationId xmlns:a16="http://schemas.microsoft.com/office/drawing/2014/main" id="{04737BB9-5516-1175-16D3-CDA313F747D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56010" y="4318001"/>
            <a:ext cx="4398962" cy="21035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224570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2445D2-F9A6-7D9E-96F2-6A6E1E39077D}"/>
              </a:ext>
            </a:extLst>
          </p:cNvPr>
          <p:cNvSpPr>
            <a:spLocks noGrp="1"/>
          </p:cNvSpPr>
          <p:nvPr>
            <p:ph type="title"/>
          </p:nvPr>
        </p:nvSpPr>
        <p:spPr/>
        <p:txBody>
          <a:bodyPr/>
          <a:lstStyle/>
          <a:p>
            <a:pPr algn="ctr"/>
            <a:r>
              <a:rPr lang="en-GB" dirty="0"/>
              <a:t>Methods of Consumption</a:t>
            </a:r>
          </a:p>
        </p:txBody>
      </p:sp>
      <p:sp>
        <p:nvSpPr>
          <p:cNvPr id="3" name="Content Placeholder 2">
            <a:extLst>
              <a:ext uri="{FF2B5EF4-FFF2-40B4-BE49-F238E27FC236}">
                <a16:creationId xmlns:a16="http://schemas.microsoft.com/office/drawing/2014/main" id="{A4E49911-25D0-1A01-DD82-E7FE14673179}"/>
              </a:ext>
            </a:extLst>
          </p:cNvPr>
          <p:cNvSpPr>
            <a:spLocks noGrp="1"/>
          </p:cNvSpPr>
          <p:nvPr>
            <p:ph idx="1"/>
          </p:nvPr>
        </p:nvSpPr>
        <p:spPr/>
        <p:txBody>
          <a:bodyPr>
            <a:normAutofit/>
          </a:bodyPr>
          <a:lstStyle/>
          <a:p>
            <a:pPr marL="0" indent="0">
              <a:buNone/>
            </a:pPr>
            <a:r>
              <a:rPr lang="en-GB" dirty="0"/>
              <a:t>From capsule and drinks</a:t>
            </a:r>
          </a:p>
          <a:p>
            <a:pPr marL="0" indent="0">
              <a:buNone/>
            </a:pPr>
            <a:r>
              <a:rPr lang="en-GB" dirty="0"/>
              <a:t>Plasma level increase after 10 mins and peak after approximately 1 hr.</a:t>
            </a:r>
          </a:p>
          <a:p>
            <a:pPr marL="0" indent="0">
              <a:buNone/>
            </a:pPr>
            <a:endParaRPr lang="en-GB" dirty="0"/>
          </a:p>
          <a:p>
            <a:pPr marL="0" indent="0">
              <a:buNone/>
            </a:pPr>
            <a:r>
              <a:rPr lang="en-GB" dirty="0"/>
              <a:t>Affected by;</a:t>
            </a:r>
          </a:p>
          <a:p>
            <a:pPr lvl="1"/>
            <a:r>
              <a:rPr lang="en-GB" dirty="0"/>
              <a:t>Timing prior to exercise</a:t>
            </a:r>
          </a:p>
          <a:p>
            <a:pPr lvl="1"/>
            <a:r>
              <a:rPr lang="en-GB" dirty="0"/>
              <a:t>Format of consumption</a:t>
            </a:r>
          </a:p>
          <a:p>
            <a:pPr lvl="1"/>
            <a:r>
              <a:rPr lang="en-GB" dirty="0"/>
              <a:t>Exercise format.</a:t>
            </a:r>
          </a:p>
          <a:p>
            <a:pPr marL="0" indent="0">
              <a:buNone/>
            </a:pPr>
            <a:endParaRPr lang="en-GB" dirty="0"/>
          </a:p>
          <a:p>
            <a:pPr marL="0" indent="0">
              <a:buNone/>
            </a:pPr>
            <a:r>
              <a:rPr lang="en-GB" dirty="0"/>
              <a:t>Plasma taurine back to normal after 6.5 hours</a:t>
            </a:r>
          </a:p>
        </p:txBody>
      </p:sp>
      <p:pic>
        <p:nvPicPr>
          <p:cNvPr id="4098" name="Picture 2" descr="Where does the taurine in energy drinks come from?">
            <a:extLst>
              <a:ext uri="{FF2B5EF4-FFF2-40B4-BE49-F238E27FC236}">
                <a16:creationId xmlns:a16="http://schemas.microsoft.com/office/drawing/2014/main" id="{4087B516-DB85-F14C-2A7B-DBBD8C05F7D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03684" y="3269343"/>
            <a:ext cx="3218543" cy="2153584"/>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Scitec Nutrition – Taurine Sport Freak">
            <a:extLst>
              <a:ext uri="{FF2B5EF4-FFF2-40B4-BE49-F238E27FC236}">
                <a16:creationId xmlns:a16="http://schemas.microsoft.com/office/drawing/2014/main" id="{E6D7C6E8-C45C-D8E6-5C04-92F1CB927EF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57203" y="3132818"/>
            <a:ext cx="2097768" cy="24679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972677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7E6179-B719-84FF-678D-1388C5079AAA}"/>
              </a:ext>
            </a:extLst>
          </p:cNvPr>
          <p:cNvSpPr>
            <a:spLocks noGrp="1"/>
          </p:cNvSpPr>
          <p:nvPr>
            <p:ph type="title"/>
          </p:nvPr>
        </p:nvSpPr>
        <p:spPr/>
        <p:txBody>
          <a:bodyPr/>
          <a:lstStyle/>
          <a:p>
            <a:pPr algn="ctr"/>
            <a:r>
              <a:rPr lang="en-GB" dirty="0"/>
              <a:t>Taurine Dosage &amp; Action</a:t>
            </a:r>
          </a:p>
        </p:txBody>
      </p:sp>
      <p:sp>
        <p:nvSpPr>
          <p:cNvPr id="3" name="Content Placeholder 2">
            <a:extLst>
              <a:ext uri="{FF2B5EF4-FFF2-40B4-BE49-F238E27FC236}">
                <a16:creationId xmlns:a16="http://schemas.microsoft.com/office/drawing/2014/main" id="{F506ECE8-1823-7806-9268-2F2A4300029C}"/>
              </a:ext>
            </a:extLst>
          </p:cNvPr>
          <p:cNvSpPr>
            <a:spLocks noGrp="1"/>
          </p:cNvSpPr>
          <p:nvPr>
            <p:ph idx="1"/>
          </p:nvPr>
        </p:nvSpPr>
        <p:spPr/>
        <p:txBody>
          <a:bodyPr/>
          <a:lstStyle/>
          <a:p>
            <a:pPr marL="0" indent="0">
              <a:buNone/>
            </a:pPr>
            <a:r>
              <a:rPr lang="en-GB" dirty="0"/>
              <a:t>500mg/d – 10g/day</a:t>
            </a:r>
          </a:p>
          <a:p>
            <a:pPr marL="0" indent="0">
              <a:buNone/>
            </a:pPr>
            <a:endParaRPr lang="en-GB" dirty="0"/>
          </a:p>
          <a:p>
            <a:pPr marL="0" indent="0">
              <a:buNone/>
            </a:pPr>
            <a:r>
              <a:rPr lang="en-GB" dirty="0"/>
              <a:t>0.5-2 g – low</a:t>
            </a:r>
          </a:p>
          <a:p>
            <a:pPr marL="0" indent="0">
              <a:buNone/>
            </a:pPr>
            <a:r>
              <a:rPr lang="en-GB" dirty="0"/>
              <a:t>3-5 g – moderate</a:t>
            </a:r>
          </a:p>
          <a:p>
            <a:pPr marL="0" indent="0">
              <a:buNone/>
            </a:pPr>
            <a:r>
              <a:rPr lang="en-GB" dirty="0"/>
              <a:t>5g – high</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a:buFont typeface="Wingdings" panose="05000000000000000000" pitchFamily="2" charset="2"/>
              <a:buChar char="Ø"/>
            </a:pPr>
            <a:endParaRPr lang="en-GB" dirty="0"/>
          </a:p>
        </p:txBody>
      </p:sp>
      <p:sp>
        <p:nvSpPr>
          <p:cNvPr id="4" name="TextBox 3">
            <a:extLst>
              <a:ext uri="{FF2B5EF4-FFF2-40B4-BE49-F238E27FC236}">
                <a16:creationId xmlns:a16="http://schemas.microsoft.com/office/drawing/2014/main" id="{95158D88-27F6-7F18-EB7E-16F695748AE3}"/>
              </a:ext>
            </a:extLst>
          </p:cNvPr>
          <p:cNvSpPr txBox="1"/>
          <p:nvPr/>
        </p:nvSpPr>
        <p:spPr>
          <a:xfrm>
            <a:off x="4393721" y="1771291"/>
            <a:ext cx="7620000" cy="4247317"/>
          </a:xfrm>
          <a:prstGeom prst="rect">
            <a:avLst/>
          </a:prstGeom>
          <a:noFill/>
        </p:spPr>
        <p:txBody>
          <a:bodyPr wrap="square" rtlCol="0">
            <a:spAutoFit/>
          </a:bodyPr>
          <a:lstStyle/>
          <a:p>
            <a:r>
              <a:rPr lang="en-GB" dirty="0">
                <a:solidFill>
                  <a:srgbClr val="FF0000"/>
                </a:solidFill>
              </a:rPr>
              <a:t>The theory</a:t>
            </a:r>
          </a:p>
          <a:p>
            <a:endParaRPr lang="en-GB" dirty="0"/>
          </a:p>
          <a:p>
            <a:r>
              <a:rPr lang="en-GB" dirty="0"/>
              <a:t>Modulates fat metabolism by increasing lipolysis and reduces CHO metabolism.</a:t>
            </a:r>
          </a:p>
          <a:p>
            <a:endParaRPr lang="en-GB" dirty="0"/>
          </a:p>
          <a:p>
            <a:r>
              <a:rPr lang="en-GB" dirty="0"/>
              <a:t>Stimulate mitochondrial biosynthesis &amp; cellular respiration.</a:t>
            </a:r>
          </a:p>
          <a:p>
            <a:endParaRPr lang="en-GB" dirty="0"/>
          </a:p>
          <a:p>
            <a:r>
              <a:rPr lang="en-GB" dirty="0"/>
              <a:t>Increases anti-inflammatory biomarkers – TNF</a:t>
            </a:r>
            <a:r>
              <a:rPr lang="el-GR" dirty="0"/>
              <a:t>α</a:t>
            </a:r>
            <a:r>
              <a:rPr lang="en-GB" dirty="0"/>
              <a:t>, C-reactive proteins.</a:t>
            </a:r>
          </a:p>
          <a:p>
            <a:endParaRPr lang="en-GB" dirty="0"/>
          </a:p>
          <a:p>
            <a:r>
              <a:rPr lang="en-GB" dirty="0"/>
              <a:t>Acts as an anti-oxidant so reduces the ROS impact of exercise.</a:t>
            </a:r>
          </a:p>
          <a:p>
            <a:endParaRPr lang="en-GB" dirty="0"/>
          </a:p>
          <a:p>
            <a:r>
              <a:rPr lang="en-GB" dirty="0"/>
              <a:t>Improves Ca</a:t>
            </a:r>
            <a:r>
              <a:rPr lang="en-GB" baseline="30000" dirty="0"/>
              <a:t>+ </a:t>
            </a:r>
            <a:r>
              <a:rPr lang="en-GB" dirty="0"/>
              <a:t>homeostasis and regulation in type I &amp; II muscle fibres.</a:t>
            </a:r>
          </a:p>
          <a:p>
            <a:endParaRPr lang="en-GB" dirty="0"/>
          </a:p>
          <a:p>
            <a:r>
              <a:rPr lang="en-GB" dirty="0"/>
              <a:t>Increases Lactate removal and mitochondrial buffering.</a:t>
            </a:r>
          </a:p>
          <a:p>
            <a:endParaRPr lang="en-GB" dirty="0"/>
          </a:p>
          <a:p>
            <a:r>
              <a:rPr lang="en-GB" dirty="0"/>
              <a:t>Improves glucose tolerance and insulin sensitivity</a:t>
            </a:r>
          </a:p>
        </p:txBody>
      </p:sp>
      <p:sp>
        <p:nvSpPr>
          <p:cNvPr id="5" name="TextBox 4">
            <a:extLst>
              <a:ext uri="{FF2B5EF4-FFF2-40B4-BE49-F238E27FC236}">
                <a16:creationId xmlns:a16="http://schemas.microsoft.com/office/drawing/2014/main" id="{71503DB4-8177-2201-34B5-1CAF61DE2A9F}"/>
              </a:ext>
            </a:extLst>
          </p:cNvPr>
          <p:cNvSpPr txBox="1"/>
          <p:nvPr/>
        </p:nvSpPr>
        <p:spPr>
          <a:xfrm>
            <a:off x="414067" y="4618816"/>
            <a:ext cx="3554083" cy="1754326"/>
          </a:xfrm>
          <a:prstGeom prst="rect">
            <a:avLst/>
          </a:prstGeom>
          <a:noFill/>
        </p:spPr>
        <p:txBody>
          <a:bodyPr wrap="square">
            <a:spAutoFit/>
          </a:bodyPr>
          <a:lstStyle/>
          <a:p>
            <a:r>
              <a:rPr lang="en-GB" dirty="0">
                <a:solidFill>
                  <a:srgbClr val="FF0000"/>
                </a:solidFill>
              </a:rPr>
              <a:t>1–3 g/day of taurine administered 60–120 min before the activity, with the same amount given as a chronic dose periodically throughout the day for over 6–21 days has been effective</a:t>
            </a:r>
          </a:p>
        </p:txBody>
      </p:sp>
    </p:spTree>
    <p:extLst>
      <p:ext uri="{BB962C8B-B14F-4D97-AF65-F5344CB8AC3E}">
        <p14:creationId xmlns:p14="http://schemas.microsoft.com/office/powerpoint/2010/main" val="15565458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05D35-135C-650A-BD25-B59B84B2A1D5}"/>
              </a:ext>
            </a:extLst>
          </p:cNvPr>
          <p:cNvSpPr>
            <a:spLocks noGrp="1"/>
          </p:cNvSpPr>
          <p:nvPr>
            <p:ph type="title"/>
          </p:nvPr>
        </p:nvSpPr>
        <p:spPr/>
        <p:txBody>
          <a:bodyPr>
            <a:normAutofit/>
          </a:bodyPr>
          <a:lstStyle/>
          <a:p>
            <a:r>
              <a:rPr lang="en-GB" sz="2400" b="0" i="0" dirty="0">
                <a:solidFill>
                  <a:srgbClr val="222222"/>
                </a:solidFill>
                <a:effectLst/>
                <a:latin typeface="Arial" panose="020B0604020202020204" pitchFamily="34" charset="0"/>
              </a:rPr>
              <a:t>Kurtz, J. A., </a:t>
            </a:r>
            <a:r>
              <a:rPr lang="en-GB" sz="2400" b="0" i="0" dirty="0" err="1">
                <a:solidFill>
                  <a:srgbClr val="222222"/>
                </a:solidFill>
                <a:effectLst/>
                <a:latin typeface="Arial" panose="020B0604020202020204" pitchFamily="34" charset="0"/>
              </a:rPr>
              <a:t>VanDusseldorp</a:t>
            </a:r>
            <a:r>
              <a:rPr lang="en-GB" sz="2400" b="0" i="0" dirty="0">
                <a:solidFill>
                  <a:srgbClr val="222222"/>
                </a:solidFill>
                <a:effectLst/>
                <a:latin typeface="Arial" panose="020B0604020202020204" pitchFamily="34" charset="0"/>
              </a:rPr>
              <a:t>, T. A., Doyle, J. A., &amp; Otis, J. S. (2021). Taurine in sports and exercise. </a:t>
            </a:r>
            <a:r>
              <a:rPr lang="en-GB" sz="2400" b="0" i="1" dirty="0">
                <a:solidFill>
                  <a:srgbClr val="222222"/>
                </a:solidFill>
                <a:effectLst/>
                <a:latin typeface="Arial" panose="020B0604020202020204" pitchFamily="34" charset="0"/>
              </a:rPr>
              <a:t>Journal of the International Society of Sports Nutrition</a:t>
            </a:r>
            <a:r>
              <a:rPr lang="en-GB" sz="2400" b="0" i="0" dirty="0">
                <a:solidFill>
                  <a:srgbClr val="222222"/>
                </a:solidFill>
                <a:effectLst/>
                <a:latin typeface="Arial" panose="020B0604020202020204" pitchFamily="34" charset="0"/>
              </a:rPr>
              <a:t>, </a:t>
            </a:r>
            <a:r>
              <a:rPr lang="en-GB" sz="2400" b="0" i="1" dirty="0">
                <a:solidFill>
                  <a:srgbClr val="222222"/>
                </a:solidFill>
                <a:effectLst/>
                <a:latin typeface="Arial" panose="020B0604020202020204" pitchFamily="34" charset="0"/>
              </a:rPr>
              <a:t>18</a:t>
            </a:r>
            <a:r>
              <a:rPr lang="en-GB" sz="2400" b="0" i="0" dirty="0">
                <a:solidFill>
                  <a:srgbClr val="222222"/>
                </a:solidFill>
                <a:effectLst/>
                <a:latin typeface="Arial" panose="020B0604020202020204" pitchFamily="34" charset="0"/>
              </a:rPr>
              <a:t>(1), 39.</a:t>
            </a:r>
            <a:endParaRPr lang="en-GB" sz="2400" dirty="0"/>
          </a:p>
        </p:txBody>
      </p:sp>
      <p:sp>
        <p:nvSpPr>
          <p:cNvPr id="3" name="Content Placeholder 2">
            <a:extLst>
              <a:ext uri="{FF2B5EF4-FFF2-40B4-BE49-F238E27FC236}">
                <a16:creationId xmlns:a16="http://schemas.microsoft.com/office/drawing/2014/main" id="{1C2D033A-AF44-13C1-B100-400A2DC942E8}"/>
              </a:ext>
            </a:extLst>
          </p:cNvPr>
          <p:cNvSpPr>
            <a:spLocks noGrp="1"/>
          </p:cNvSpPr>
          <p:nvPr>
            <p:ph idx="1"/>
          </p:nvPr>
        </p:nvSpPr>
        <p:spPr/>
        <p:txBody>
          <a:bodyPr>
            <a:normAutofit fontScale="85000" lnSpcReduction="10000"/>
          </a:bodyPr>
          <a:lstStyle/>
          <a:p>
            <a:pPr marL="0" indent="0">
              <a:buNone/>
            </a:pPr>
            <a:endParaRPr lang="en-GB" dirty="0"/>
          </a:p>
          <a:p>
            <a:r>
              <a:rPr lang="en-GB" dirty="0"/>
              <a:t>Limited and varied findings prohibit definitive conclusions regarding the efficacy of taurine on aerobic and anaerobic performance and metabolic outcomes. There are mixed findings for the effect of taurine consumption on improving recovery from training bouts and/or mitigating muscle damage. </a:t>
            </a:r>
          </a:p>
          <a:p>
            <a:endParaRPr lang="en-GB" dirty="0"/>
          </a:p>
          <a:p>
            <a:r>
              <a:rPr lang="en-GB" dirty="0"/>
              <a:t>The timing of taurine ingestion as well as the type of exercise protocol performed may contribute to the effectiveness of taurine as an ergogenic aid. </a:t>
            </a:r>
          </a:p>
          <a:p>
            <a:endParaRPr lang="en-GB" dirty="0"/>
          </a:p>
          <a:p>
            <a:r>
              <a:rPr lang="en-GB" dirty="0"/>
              <a:t>More investigations are needed to better understand the potential effects of taurine supplementation on aerobic and anaerobic performance, muscle damage, metabolic stress, and recovery.</a:t>
            </a:r>
          </a:p>
        </p:txBody>
      </p:sp>
    </p:spTree>
    <p:extLst>
      <p:ext uri="{BB962C8B-B14F-4D97-AF65-F5344CB8AC3E}">
        <p14:creationId xmlns:p14="http://schemas.microsoft.com/office/powerpoint/2010/main" val="6913931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6C0BD0-9624-4354-9407-27DDCB0C6E87}"/>
              </a:ext>
            </a:extLst>
          </p:cNvPr>
          <p:cNvSpPr>
            <a:spLocks noGrp="1"/>
          </p:cNvSpPr>
          <p:nvPr>
            <p:ph type="title"/>
          </p:nvPr>
        </p:nvSpPr>
        <p:spPr/>
        <p:txBody>
          <a:bodyPr/>
          <a:lstStyle/>
          <a:p>
            <a:pPr algn="ctr"/>
            <a:r>
              <a:rPr lang="en-GB" dirty="0"/>
              <a:t>HMB – ß-Hydroxy ß-</a:t>
            </a:r>
            <a:r>
              <a:rPr lang="en-GB" dirty="0" err="1"/>
              <a:t>Methlybuterate</a:t>
            </a:r>
            <a:endParaRPr lang="en-GB" dirty="0"/>
          </a:p>
        </p:txBody>
      </p:sp>
      <p:sp>
        <p:nvSpPr>
          <p:cNvPr id="3" name="Content Placeholder 2">
            <a:extLst>
              <a:ext uri="{FF2B5EF4-FFF2-40B4-BE49-F238E27FC236}">
                <a16:creationId xmlns:a16="http://schemas.microsoft.com/office/drawing/2014/main" id="{22C557BE-F088-41C0-99AB-144CDE8B6EDE}"/>
              </a:ext>
            </a:extLst>
          </p:cNvPr>
          <p:cNvSpPr>
            <a:spLocks noGrp="1"/>
          </p:cNvSpPr>
          <p:nvPr>
            <p:ph idx="1"/>
          </p:nvPr>
        </p:nvSpPr>
        <p:spPr>
          <a:xfrm>
            <a:off x="293298" y="1940644"/>
            <a:ext cx="6071215" cy="4351338"/>
          </a:xfrm>
        </p:spPr>
        <p:txBody>
          <a:bodyPr>
            <a:normAutofit fontScale="92500" lnSpcReduction="20000"/>
          </a:bodyPr>
          <a:lstStyle/>
          <a:p>
            <a:pPr marL="0" indent="0">
              <a:buNone/>
            </a:pPr>
            <a:r>
              <a:rPr lang="en-GB" dirty="0"/>
              <a:t>Produced from Leucine</a:t>
            </a:r>
          </a:p>
          <a:p>
            <a:pPr marL="0" indent="0">
              <a:buNone/>
            </a:pPr>
            <a:endParaRPr lang="en-GB" dirty="0"/>
          </a:p>
          <a:p>
            <a:pPr marL="0" indent="0">
              <a:buNone/>
            </a:pPr>
            <a:r>
              <a:rPr lang="en-GB" dirty="0"/>
              <a:t>3g /day – no adverse effects up 6g / day</a:t>
            </a:r>
          </a:p>
          <a:p>
            <a:pPr marL="0" indent="0">
              <a:buNone/>
            </a:pPr>
            <a:endParaRPr lang="en-GB" dirty="0"/>
          </a:p>
          <a:p>
            <a:r>
              <a:rPr lang="en-GB" dirty="0"/>
              <a:t>Improved strength, hypertrophy &amp; power</a:t>
            </a:r>
          </a:p>
          <a:p>
            <a:r>
              <a:rPr lang="en-GB" dirty="0"/>
              <a:t>Reduced skeletal muscle damage</a:t>
            </a:r>
          </a:p>
          <a:p>
            <a:r>
              <a:rPr lang="en-GB" dirty="0"/>
              <a:t>Improved aerobic capacity</a:t>
            </a:r>
          </a:p>
          <a:p>
            <a:r>
              <a:rPr lang="en-GB" dirty="0"/>
              <a:t>Speeds recovery from high intensity Ex.</a:t>
            </a:r>
          </a:p>
          <a:p>
            <a:pPr marL="0" indent="0">
              <a:buNone/>
            </a:pPr>
            <a:endParaRPr lang="en-GB" dirty="0"/>
          </a:p>
          <a:p>
            <a:pPr marL="0" indent="0">
              <a:buNone/>
            </a:pPr>
            <a:r>
              <a:rPr lang="en-GB" dirty="0"/>
              <a:t>Better effect in less well trained athletes</a:t>
            </a:r>
          </a:p>
        </p:txBody>
      </p:sp>
      <p:pic>
        <p:nvPicPr>
          <p:cNvPr id="11" name="Picture 10">
            <a:extLst>
              <a:ext uri="{FF2B5EF4-FFF2-40B4-BE49-F238E27FC236}">
                <a16:creationId xmlns:a16="http://schemas.microsoft.com/office/drawing/2014/main" id="{B1DE1DB4-62F2-478F-C042-859776303C9B}"/>
              </a:ext>
            </a:extLst>
          </p:cNvPr>
          <p:cNvPicPr>
            <a:picLocks noChangeAspect="1"/>
          </p:cNvPicPr>
          <p:nvPr/>
        </p:nvPicPr>
        <p:blipFill>
          <a:blip r:embed="rId2"/>
          <a:stretch>
            <a:fillRect/>
          </a:stretch>
        </p:blipFill>
        <p:spPr>
          <a:xfrm>
            <a:off x="6950854" y="1690688"/>
            <a:ext cx="4631546" cy="4736279"/>
          </a:xfrm>
          <a:prstGeom prst="rect">
            <a:avLst/>
          </a:prstGeom>
        </p:spPr>
      </p:pic>
    </p:spTree>
    <p:extLst>
      <p:ext uri="{BB962C8B-B14F-4D97-AF65-F5344CB8AC3E}">
        <p14:creationId xmlns:p14="http://schemas.microsoft.com/office/powerpoint/2010/main" val="4178990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70A552-A81B-09FE-1393-FE40DDDD69F8}"/>
              </a:ext>
            </a:extLst>
          </p:cNvPr>
          <p:cNvSpPr>
            <a:spLocks noGrp="1"/>
          </p:cNvSpPr>
          <p:nvPr>
            <p:ph type="title"/>
          </p:nvPr>
        </p:nvSpPr>
        <p:spPr/>
        <p:txBody>
          <a:bodyPr/>
          <a:lstStyle/>
          <a:p>
            <a:pPr algn="ctr"/>
            <a:r>
              <a:rPr lang="en-GB" dirty="0"/>
              <a:t>Mechanisms of Action</a:t>
            </a:r>
          </a:p>
        </p:txBody>
      </p:sp>
      <p:sp>
        <p:nvSpPr>
          <p:cNvPr id="3" name="Content Placeholder 2">
            <a:extLst>
              <a:ext uri="{FF2B5EF4-FFF2-40B4-BE49-F238E27FC236}">
                <a16:creationId xmlns:a16="http://schemas.microsoft.com/office/drawing/2014/main" id="{333EBAB5-892B-486E-FE7B-4C5ECC844B1B}"/>
              </a:ext>
            </a:extLst>
          </p:cNvPr>
          <p:cNvSpPr>
            <a:spLocks noGrp="1"/>
          </p:cNvSpPr>
          <p:nvPr>
            <p:ph idx="1"/>
          </p:nvPr>
        </p:nvSpPr>
        <p:spPr>
          <a:xfrm>
            <a:off x="441385" y="1785977"/>
            <a:ext cx="6908321" cy="4351338"/>
          </a:xfrm>
        </p:spPr>
        <p:txBody>
          <a:bodyPr/>
          <a:lstStyle/>
          <a:p>
            <a:pPr marL="0" indent="0" algn="ctr">
              <a:buNone/>
            </a:pPr>
            <a:r>
              <a:rPr lang="en-GB" dirty="0"/>
              <a:t>Stimulates the mTOR signalling pathways</a:t>
            </a:r>
          </a:p>
          <a:p>
            <a:pPr marL="0" indent="0" algn="ctr">
              <a:buNone/>
            </a:pPr>
            <a:endParaRPr lang="en-GB" dirty="0"/>
          </a:p>
          <a:p>
            <a:pPr marL="0" indent="0" algn="ctr">
              <a:buNone/>
            </a:pPr>
            <a:r>
              <a:rPr lang="en-GB" dirty="0"/>
              <a:t>Mechanical development</a:t>
            </a:r>
          </a:p>
          <a:p>
            <a:pPr marL="0" indent="0" algn="ctr">
              <a:buNone/>
            </a:pPr>
            <a:r>
              <a:rPr lang="en-GB" sz="4000" baseline="-25000" dirty="0"/>
              <a:t>+</a:t>
            </a:r>
          </a:p>
          <a:p>
            <a:pPr marL="0" indent="0" algn="ctr">
              <a:buNone/>
            </a:pPr>
            <a:r>
              <a:rPr lang="en-GB" dirty="0"/>
              <a:t>Hormonal regulation</a:t>
            </a:r>
          </a:p>
          <a:p>
            <a:pPr marL="0" indent="0" algn="ctr">
              <a:buNone/>
            </a:pPr>
            <a:r>
              <a:rPr lang="en-GB" dirty="0"/>
              <a:t>+</a:t>
            </a:r>
          </a:p>
          <a:p>
            <a:pPr marL="0" indent="0" algn="ctr">
              <a:buNone/>
            </a:pPr>
            <a:r>
              <a:rPr lang="en-GB" dirty="0"/>
              <a:t>Nutritional stimuli</a:t>
            </a:r>
          </a:p>
        </p:txBody>
      </p:sp>
      <p:pic>
        <p:nvPicPr>
          <p:cNvPr id="4" name="Picture 3">
            <a:extLst>
              <a:ext uri="{FF2B5EF4-FFF2-40B4-BE49-F238E27FC236}">
                <a16:creationId xmlns:a16="http://schemas.microsoft.com/office/drawing/2014/main" id="{108509D8-96C1-473D-1A88-42CD23C26EAD}"/>
              </a:ext>
            </a:extLst>
          </p:cNvPr>
          <p:cNvPicPr>
            <a:picLocks noChangeAspect="1"/>
          </p:cNvPicPr>
          <p:nvPr/>
        </p:nvPicPr>
        <p:blipFill>
          <a:blip r:embed="rId2"/>
          <a:stretch>
            <a:fillRect/>
          </a:stretch>
        </p:blipFill>
        <p:spPr>
          <a:xfrm>
            <a:off x="6590581" y="2299006"/>
            <a:ext cx="5536056" cy="3750986"/>
          </a:xfrm>
          <a:prstGeom prst="rect">
            <a:avLst/>
          </a:prstGeom>
        </p:spPr>
      </p:pic>
      <p:sp>
        <p:nvSpPr>
          <p:cNvPr id="5" name="Arrow: Down 4">
            <a:extLst>
              <a:ext uri="{FF2B5EF4-FFF2-40B4-BE49-F238E27FC236}">
                <a16:creationId xmlns:a16="http://schemas.microsoft.com/office/drawing/2014/main" id="{CF2CC8A8-2D78-6C9E-B63E-8B959A10CEFD}"/>
              </a:ext>
            </a:extLst>
          </p:cNvPr>
          <p:cNvSpPr/>
          <p:nvPr/>
        </p:nvSpPr>
        <p:spPr>
          <a:xfrm>
            <a:off x="3789872" y="2208362"/>
            <a:ext cx="218536" cy="57509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451950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3C4C44-242D-E6E0-799C-E9C58D5688B4}"/>
              </a:ext>
            </a:extLst>
          </p:cNvPr>
          <p:cNvSpPr>
            <a:spLocks noGrp="1"/>
          </p:cNvSpPr>
          <p:nvPr>
            <p:ph type="title"/>
          </p:nvPr>
        </p:nvSpPr>
        <p:spPr/>
        <p:txBody>
          <a:bodyPr/>
          <a:lstStyle/>
          <a:p>
            <a:pPr algn="ctr"/>
            <a:r>
              <a:rPr lang="en-GB" dirty="0"/>
              <a:t>HMB Dosage</a:t>
            </a:r>
          </a:p>
        </p:txBody>
      </p:sp>
      <p:sp>
        <p:nvSpPr>
          <p:cNvPr id="3" name="Content Placeholder 2">
            <a:extLst>
              <a:ext uri="{FF2B5EF4-FFF2-40B4-BE49-F238E27FC236}">
                <a16:creationId xmlns:a16="http://schemas.microsoft.com/office/drawing/2014/main" id="{707CA64D-9B75-DBB8-EDF8-0FE550B6C02D}"/>
              </a:ext>
            </a:extLst>
          </p:cNvPr>
          <p:cNvSpPr>
            <a:spLocks noGrp="1"/>
          </p:cNvSpPr>
          <p:nvPr>
            <p:ph idx="1"/>
          </p:nvPr>
        </p:nvSpPr>
        <p:spPr>
          <a:xfrm>
            <a:off x="838199" y="1854380"/>
            <a:ext cx="10738450" cy="4351338"/>
          </a:xfrm>
        </p:spPr>
        <p:txBody>
          <a:bodyPr>
            <a:normAutofit/>
          </a:bodyPr>
          <a:lstStyle/>
          <a:p>
            <a:pPr marL="0" indent="0">
              <a:buNone/>
            </a:pPr>
            <a:r>
              <a:rPr lang="en-GB" sz="2000" b="0" i="0" dirty="0">
                <a:effectLst/>
              </a:rPr>
              <a:t>the </a:t>
            </a:r>
            <a:r>
              <a:rPr lang="en-GB" sz="2000" dirty="0"/>
              <a:t>free acid</a:t>
            </a:r>
            <a:r>
              <a:rPr lang="en-GB" sz="2000" b="0" i="0" dirty="0">
                <a:effectLst/>
              </a:rPr>
              <a:t> form, </a:t>
            </a:r>
            <a:r>
              <a:rPr lang="el-GR" sz="2000" b="0" i="1" dirty="0">
                <a:effectLst/>
              </a:rPr>
              <a:t>β-</a:t>
            </a:r>
            <a:r>
              <a:rPr lang="en-GB" sz="2000" b="0" i="1" dirty="0">
                <a:effectLst/>
              </a:rPr>
              <a:t>hydroxy </a:t>
            </a:r>
            <a:r>
              <a:rPr lang="el-GR" sz="2000" b="0" i="1" dirty="0">
                <a:effectLst/>
              </a:rPr>
              <a:t>β-</a:t>
            </a:r>
            <a:r>
              <a:rPr lang="en-GB" sz="2000" b="0" i="1" dirty="0" err="1">
                <a:effectLst/>
              </a:rPr>
              <a:t>methylbutyric</a:t>
            </a:r>
            <a:r>
              <a:rPr lang="en-GB" sz="2000" b="0" i="1" dirty="0">
                <a:effectLst/>
              </a:rPr>
              <a:t> acid</a:t>
            </a:r>
            <a:r>
              <a:rPr lang="en-GB" sz="2000" b="0" i="0" dirty="0">
                <a:effectLst/>
              </a:rPr>
              <a:t> (HMB-FA), and as a </a:t>
            </a:r>
            <a:r>
              <a:rPr lang="en-GB" sz="2000" dirty="0"/>
              <a:t>monohydrated</a:t>
            </a:r>
            <a:r>
              <a:rPr lang="en-GB" sz="2000" b="0" i="0" dirty="0">
                <a:effectLst/>
              </a:rPr>
              <a:t> calcium </a:t>
            </a:r>
            <a:r>
              <a:rPr lang="en-GB" sz="2000" dirty="0"/>
              <a:t>salt</a:t>
            </a:r>
            <a:r>
              <a:rPr lang="en-GB" sz="2000" b="0" i="0" dirty="0">
                <a:effectLst/>
              </a:rPr>
              <a:t> of the </a:t>
            </a:r>
            <a:r>
              <a:rPr lang="en-GB" sz="2000" dirty="0"/>
              <a:t>conjugate base</a:t>
            </a:r>
            <a:r>
              <a:rPr lang="en-GB" sz="2000" b="0" i="0" dirty="0">
                <a:effectLst/>
              </a:rPr>
              <a:t>, </a:t>
            </a:r>
            <a:r>
              <a:rPr lang="en-GB" sz="2000" b="0" i="1" dirty="0">
                <a:effectLst/>
              </a:rPr>
              <a:t>calcium </a:t>
            </a:r>
            <a:r>
              <a:rPr lang="el-GR" sz="2000" b="0" i="1" dirty="0">
                <a:effectLst/>
              </a:rPr>
              <a:t>β-</a:t>
            </a:r>
            <a:r>
              <a:rPr lang="en-GB" sz="2000" b="0" i="1" dirty="0">
                <a:effectLst/>
              </a:rPr>
              <a:t>hydroxy </a:t>
            </a:r>
            <a:r>
              <a:rPr lang="el-GR" sz="2000" b="0" i="1" dirty="0">
                <a:effectLst/>
              </a:rPr>
              <a:t>β-</a:t>
            </a:r>
            <a:r>
              <a:rPr lang="en-GB" sz="2000" b="0" i="1" dirty="0" err="1">
                <a:effectLst/>
              </a:rPr>
              <a:t>methylbutyrate</a:t>
            </a:r>
            <a:r>
              <a:rPr lang="en-GB" sz="2000" b="0" i="1" dirty="0">
                <a:effectLst/>
              </a:rPr>
              <a:t> monohydrate</a:t>
            </a:r>
            <a:r>
              <a:rPr lang="en-GB" sz="2000" b="0" i="0" dirty="0">
                <a:effectLst/>
              </a:rPr>
              <a:t> (HMB-Ca, </a:t>
            </a:r>
            <a:r>
              <a:rPr lang="en-GB" sz="2000" b="0" i="0" dirty="0" err="1">
                <a:effectLst/>
              </a:rPr>
              <a:t>CaHMB</a:t>
            </a:r>
            <a:r>
              <a:rPr lang="en-GB" sz="2000" b="0" i="0" dirty="0">
                <a:effectLst/>
              </a:rPr>
              <a:t>).</a:t>
            </a:r>
          </a:p>
          <a:p>
            <a:pPr marL="0" indent="0">
              <a:buNone/>
            </a:pPr>
            <a:endParaRPr lang="en-GB" sz="2000" dirty="0"/>
          </a:p>
          <a:p>
            <a:pPr marL="0" indent="0">
              <a:buNone/>
            </a:pPr>
            <a:r>
              <a:rPr lang="en-GB" sz="2000" b="0" i="0" dirty="0">
                <a:solidFill>
                  <a:srgbClr val="00B0F0"/>
                </a:solidFill>
                <a:effectLst/>
                <a:latin typeface="Arial" panose="020B0604020202020204" pitchFamily="34" charset="0"/>
              </a:rPr>
              <a:t>A healthy adult produces approximately 0.3 grams per day from leucine.</a:t>
            </a:r>
            <a:endParaRPr lang="en-GB" sz="2000" dirty="0">
              <a:solidFill>
                <a:srgbClr val="00B0F0"/>
              </a:solidFill>
              <a:latin typeface="Arial" panose="020B0604020202020204" pitchFamily="34" charset="0"/>
            </a:endParaRPr>
          </a:p>
          <a:p>
            <a:pPr marL="0" indent="0">
              <a:buNone/>
            </a:pPr>
            <a:endParaRPr lang="en-GB" sz="2000" b="0" i="0" dirty="0">
              <a:solidFill>
                <a:srgbClr val="202122"/>
              </a:solidFill>
              <a:effectLst/>
              <a:latin typeface="Arial" panose="020B0604020202020204" pitchFamily="34" charset="0"/>
            </a:endParaRPr>
          </a:p>
          <a:p>
            <a:pPr marL="0" indent="0">
              <a:buNone/>
            </a:pPr>
            <a:r>
              <a:rPr lang="en-GB" sz="2000" dirty="0">
                <a:solidFill>
                  <a:srgbClr val="202122"/>
                </a:solidFill>
                <a:latin typeface="Arial" panose="020B0604020202020204" pitchFamily="34" charset="0"/>
              </a:rPr>
              <a:t>S</a:t>
            </a:r>
            <a:r>
              <a:rPr lang="en-GB" sz="2000" b="0" i="0" dirty="0">
                <a:solidFill>
                  <a:srgbClr val="202122"/>
                </a:solidFill>
                <a:effectLst/>
                <a:latin typeface="Arial" panose="020B0604020202020204" pitchFamily="34" charset="0"/>
              </a:rPr>
              <a:t>upplemental HMB is usually taken in doses of 3–6 grams per day</a:t>
            </a:r>
          </a:p>
          <a:p>
            <a:pPr marL="0" indent="0">
              <a:buNone/>
            </a:pPr>
            <a:endParaRPr lang="en-GB" sz="2000" dirty="0">
              <a:solidFill>
                <a:srgbClr val="202122"/>
              </a:solidFill>
              <a:latin typeface="Arial" panose="020B0604020202020204" pitchFamily="34" charset="0"/>
            </a:endParaRPr>
          </a:p>
          <a:p>
            <a:pPr marL="0" indent="0">
              <a:buNone/>
            </a:pPr>
            <a:r>
              <a:rPr lang="en-GB" sz="2000" b="0" i="0" dirty="0">
                <a:solidFill>
                  <a:srgbClr val="202122"/>
                </a:solidFill>
                <a:effectLst/>
                <a:latin typeface="Arial" panose="020B0604020202020204" pitchFamily="34" charset="0"/>
              </a:rPr>
              <a:t>In humans, no </a:t>
            </a:r>
            <a:r>
              <a:rPr lang="en-GB" sz="2000" dirty="0">
                <a:latin typeface="Arial" panose="020B0604020202020204" pitchFamily="34" charset="0"/>
              </a:rPr>
              <a:t>adverse effects</a:t>
            </a:r>
            <a:r>
              <a:rPr lang="en-GB" sz="2000" b="0" i="1" dirty="0">
                <a:effectLst/>
                <a:latin typeface="Arial" panose="020B0604020202020204" pitchFamily="34" charset="0"/>
              </a:rPr>
              <a:t> </a:t>
            </a:r>
            <a:r>
              <a:rPr lang="en-GB" sz="2000" b="0" i="1" dirty="0">
                <a:solidFill>
                  <a:srgbClr val="202122"/>
                </a:solidFill>
                <a:effectLst/>
                <a:latin typeface="Arial" panose="020B0604020202020204" pitchFamily="34" charset="0"/>
              </a:rPr>
              <a:t>in </a:t>
            </a:r>
            <a:r>
              <a:rPr lang="en-GB" sz="2000" b="0" i="1" u="sng" dirty="0">
                <a:solidFill>
                  <a:srgbClr val="202122"/>
                </a:solidFill>
                <a:effectLst/>
                <a:latin typeface="Arial" panose="020B0604020202020204" pitchFamily="34" charset="0"/>
              </a:rPr>
              <a:t>young adults or older adults </a:t>
            </a:r>
            <a:r>
              <a:rPr lang="en-GB" sz="2000" b="0" i="1" dirty="0">
                <a:solidFill>
                  <a:srgbClr val="202122"/>
                </a:solidFill>
                <a:effectLst/>
                <a:latin typeface="Arial" panose="020B0604020202020204" pitchFamily="34" charset="0"/>
              </a:rPr>
              <a:t>have been reported when HMB is taken in doses </a:t>
            </a:r>
            <a:r>
              <a:rPr lang="en-GB" sz="2000" b="0" i="0" dirty="0">
                <a:solidFill>
                  <a:srgbClr val="202122"/>
                </a:solidFill>
                <a:effectLst/>
                <a:latin typeface="Arial" panose="020B0604020202020204" pitchFamily="34" charset="0"/>
              </a:rPr>
              <a:t>of 3 grams per day for up to a year.</a:t>
            </a:r>
          </a:p>
          <a:p>
            <a:pPr marL="0" indent="0">
              <a:buNone/>
            </a:pPr>
            <a:endParaRPr lang="en-GB" sz="2000" b="0" i="0" baseline="30000" dirty="0">
              <a:solidFill>
                <a:srgbClr val="3366CC"/>
              </a:solidFill>
              <a:effectLst/>
              <a:latin typeface="Arial" panose="020B0604020202020204" pitchFamily="34" charset="0"/>
            </a:endParaRPr>
          </a:p>
          <a:p>
            <a:pPr marL="0" indent="0">
              <a:buNone/>
            </a:pPr>
            <a:r>
              <a:rPr lang="en-GB" sz="2000" b="0" i="0" dirty="0">
                <a:solidFill>
                  <a:srgbClr val="202122"/>
                </a:solidFill>
                <a:effectLst/>
                <a:latin typeface="Arial" panose="020B0604020202020204" pitchFamily="34" charset="0"/>
              </a:rPr>
              <a:t>Studies on young adults taking 6 grams of HMB per day for up to 2 months have also reported no adverse effects.</a:t>
            </a:r>
            <a:endParaRPr lang="en-GB" sz="3200" dirty="0"/>
          </a:p>
        </p:txBody>
      </p:sp>
    </p:spTree>
    <p:extLst>
      <p:ext uri="{BB962C8B-B14F-4D97-AF65-F5344CB8AC3E}">
        <p14:creationId xmlns:p14="http://schemas.microsoft.com/office/powerpoint/2010/main" val="2257229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17383-F192-3874-A695-5FDDE5908D6F}"/>
              </a:ext>
            </a:extLst>
          </p:cNvPr>
          <p:cNvSpPr>
            <a:spLocks noGrp="1"/>
          </p:cNvSpPr>
          <p:nvPr>
            <p:ph type="title"/>
          </p:nvPr>
        </p:nvSpPr>
        <p:spPr>
          <a:xfrm>
            <a:off x="838200" y="365126"/>
            <a:ext cx="10515600" cy="389618"/>
          </a:xfrm>
        </p:spPr>
        <p:txBody>
          <a:bodyPr>
            <a:normAutofit fontScale="90000"/>
          </a:bodyPr>
          <a:lstStyle/>
          <a:p>
            <a:pPr algn="ctr"/>
            <a:r>
              <a:rPr lang="en-GB" dirty="0"/>
              <a:t>Research</a:t>
            </a:r>
          </a:p>
        </p:txBody>
      </p:sp>
      <p:sp>
        <p:nvSpPr>
          <p:cNvPr id="3" name="Content Placeholder 2">
            <a:extLst>
              <a:ext uri="{FF2B5EF4-FFF2-40B4-BE49-F238E27FC236}">
                <a16:creationId xmlns:a16="http://schemas.microsoft.com/office/drawing/2014/main" id="{A317B908-F4B4-6419-85DC-60F9023B01B4}"/>
              </a:ext>
            </a:extLst>
          </p:cNvPr>
          <p:cNvSpPr>
            <a:spLocks noGrp="1"/>
          </p:cNvSpPr>
          <p:nvPr>
            <p:ph idx="1"/>
          </p:nvPr>
        </p:nvSpPr>
        <p:spPr>
          <a:xfrm>
            <a:off x="838200" y="892629"/>
            <a:ext cx="10515600" cy="5284334"/>
          </a:xfrm>
        </p:spPr>
        <p:txBody>
          <a:bodyPr/>
          <a:lstStyle/>
          <a:p>
            <a:pPr marL="0" indent="0" algn="l">
              <a:buNone/>
            </a:pPr>
            <a:r>
              <a:rPr lang="en-GB" sz="1600" b="0" i="0" dirty="0" err="1">
                <a:solidFill>
                  <a:srgbClr val="222222"/>
                </a:solidFill>
                <a:effectLst/>
                <a:latin typeface="Arial" panose="020B0604020202020204" pitchFamily="34" charset="0"/>
              </a:rPr>
              <a:t>Kaczka</a:t>
            </a:r>
            <a:r>
              <a:rPr lang="en-GB" sz="1600" b="0" i="0" dirty="0">
                <a:solidFill>
                  <a:srgbClr val="222222"/>
                </a:solidFill>
                <a:effectLst/>
                <a:latin typeface="Arial" panose="020B0604020202020204" pitchFamily="34" charset="0"/>
              </a:rPr>
              <a:t>, P., </a:t>
            </a:r>
            <a:r>
              <a:rPr lang="en-GB" sz="1600" b="0" i="0" dirty="0" err="1">
                <a:solidFill>
                  <a:srgbClr val="222222"/>
                </a:solidFill>
                <a:effectLst/>
                <a:latin typeface="Arial" panose="020B0604020202020204" pitchFamily="34" charset="0"/>
              </a:rPr>
              <a:t>Michalczyk</a:t>
            </a:r>
            <a:r>
              <a:rPr lang="en-GB" sz="1600" b="0" i="0" dirty="0">
                <a:solidFill>
                  <a:srgbClr val="222222"/>
                </a:solidFill>
                <a:effectLst/>
                <a:latin typeface="Arial" panose="020B0604020202020204" pitchFamily="34" charset="0"/>
              </a:rPr>
              <a:t>, M. M., </a:t>
            </a:r>
            <a:r>
              <a:rPr lang="en-GB" sz="1600" b="0" i="0" dirty="0" err="1">
                <a:solidFill>
                  <a:srgbClr val="222222"/>
                </a:solidFill>
                <a:effectLst/>
                <a:latin typeface="Arial" panose="020B0604020202020204" pitchFamily="34" charset="0"/>
              </a:rPr>
              <a:t>Jastrząb</a:t>
            </a:r>
            <a:r>
              <a:rPr lang="en-GB" sz="1600" b="0" i="0" dirty="0">
                <a:solidFill>
                  <a:srgbClr val="222222"/>
                </a:solidFill>
                <a:effectLst/>
                <a:latin typeface="Arial" panose="020B0604020202020204" pitchFamily="34" charset="0"/>
              </a:rPr>
              <a:t>, R., </a:t>
            </a:r>
            <a:r>
              <a:rPr lang="en-GB" sz="1600" b="0" i="0" dirty="0" err="1">
                <a:solidFill>
                  <a:srgbClr val="222222"/>
                </a:solidFill>
                <a:effectLst/>
                <a:latin typeface="Arial" panose="020B0604020202020204" pitchFamily="34" charset="0"/>
              </a:rPr>
              <a:t>Gawelczyk</a:t>
            </a:r>
            <a:r>
              <a:rPr lang="en-GB" sz="1600" b="0" i="0" dirty="0">
                <a:solidFill>
                  <a:srgbClr val="222222"/>
                </a:solidFill>
                <a:effectLst/>
                <a:latin typeface="Arial" panose="020B0604020202020204" pitchFamily="34" charset="0"/>
              </a:rPr>
              <a:t>, M., &amp; </a:t>
            </a:r>
            <a:r>
              <a:rPr lang="en-GB" sz="1600" b="0" i="0" dirty="0" err="1">
                <a:solidFill>
                  <a:srgbClr val="222222"/>
                </a:solidFill>
                <a:effectLst/>
                <a:latin typeface="Arial" panose="020B0604020202020204" pitchFamily="34" charset="0"/>
              </a:rPr>
              <a:t>Kubicka</a:t>
            </a:r>
            <a:r>
              <a:rPr lang="en-GB" sz="1600" b="0" i="0" dirty="0">
                <a:solidFill>
                  <a:srgbClr val="222222"/>
                </a:solidFill>
                <a:effectLst/>
                <a:latin typeface="Arial" panose="020B0604020202020204" pitchFamily="34" charset="0"/>
              </a:rPr>
              <a:t>, K. (2019). Mechanism of action and the effect of beta-hydroxy-beta-</a:t>
            </a:r>
            <a:r>
              <a:rPr lang="en-GB" sz="1600" b="0" i="0" dirty="0" err="1">
                <a:solidFill>
                  <a:srgbClr val="222222"/>
                </a:solidFill>
                <a:effectLst/>
                <a:latin typeface="Arial" panose="020B0604020202020204" pitchFamily="34" charset="0"/>
              </a:rPr>
              <a:t>methylbutyrate</a:t>
            </a:r>
            <a:r>
              <a:rPr lang="en-GB" sz="1600" b="0" i="0" dirty="0">
                <a:solidFill>
                  <a:srgbClr val="222222"/>
                </a:solidFill>
                <a:effectLst/>
                <a:latin typeface="Arial" panose="020B0604020202020204" pitchFamily="34" charset="0"/>
              </a:rPr>
              <a:t> (HMB) supplementation on different types of physical performance-A systematic review. </a:t>
            </a:r>
            <a:r>
              <a:rPr lang="en-GB" sz="1600" b="0" i="1" dirty="0">
                <a:solidFill>
                  <a:srgbClr val="222222"/>
                </a:solidFill>
                <a:effectLst/>
                <a:latin typeface="Arial" panose="020B0604020202020204" pitchFamily="34" charset="0"/>
              </a:rPr>
              <a:t>Journal of human kinetics</a:t>
            </a:r>
            <a:r>
              <a:rPr lang="en-GB" sz="1600" b="0" i="0" dirty="0">
                <a:solidFill>
                  <a:srgbClr val="222222"/>
                </a:solidFill>
                <a:effectLst/>
                <a:latin typeface="Arial" panose="020B0604020202020204" pitchFamily="34" charset="0"/>
              </a:rPr>
              <a:t>, </a:t>
            </a:r>
            <a:r>
              <a:rPr lang="en-GB" sz="1600" b="0" i="1" dirty="0">
                <a:solidFill>
                  <a:srgbClr val="222222"/>
                </a:solidFill>
                <a:effectLst/>
                <a:latin typeface="Arial" panose="020B0604020202020204" pitchFamily="34" charset="0"/>
              </a:rPr>
              <a:t>68</a:t>
            </a:r>
            <a:r>
              <a:rPr lang="en-GB" sz="1600" b="0" i="0" dirty="0">
                <a:solidFill>
                  <a:srgbClr val="222222"/>
                </a:solidFill>
                <a:effectLst/>
                <a:latin typeface="Arial" panose="020B0604020202020204" pitchFamily="34" charset="0"/>
              </a:rPr>
              <a:t>(1), 211-222.</a:t>
            </a:r>
            <a:endParaRPr lang="en-GB" sz="1600" b="0" i="0" dirty="0">
              <a:solidFill>
                <a:srgbClr val="212529"/>
              </a:solidFill>
              <a:effectLst/>
              <a:latin typeface="g_d1_f1"/>
            </a:endParaRPr>
          </a:p>
          <a:p>
            <a:pPr algn="l"/>
            <a:endParaRPr lang="en-GB" dirty="0">
              <a:solidFill>
                <a:srgbClr val="212529"/>
              </a:solidFill>
              <a:latin typeface="g_d1_f1"/>
            </a:endParaRPr>
          </a:p>
          <a:p>
            <a:pPr algn="l"/>
            <a:r>
              <a:rPr lang="en-GB" b="0" i="0" dirty="0">
                <a:solidFill>
                  <a:srgbClr val="212529"/>
                </a:solidFill>
                <a:effectLst/>
                <a:latin typeface="g_d1_f1"/>
              </a:rPr>
              <a:t>HMB is among the supplements, which can be recommended for all sport disciplines.</a:t>
            </a:r>
          </a:p>
          <a:p>
            <a:pPr algn="l"/>
            <a:endParaRPr lang="en-GB" b="0" i="0" dirty="0">
              <a:solidFill>
                <a:srgbClr val="212529"/>
              </a:solidFill>
              <a:effectLst/>
              <a:latin typeface="Montserrat" panose="00000500000000000000" pitchFamily="2" charset="0"/>
            </a:endParaRPr>
          </a:p>
          <a:p>
            <a:r>
              <a:rPr lang="en-GB" b="0" i="0" dirty="0">
                <a:effectLst/>
                <a:latin typeface="g_d1_f1"/>
              </a:rPr>
              <a:t>For competitive athletes, the most effective dose of HMB supplementation is 3 g/daily for 3 to 4 weeks. </a:t>
            </a:r>
          </a:p>
          <a:p>
            <a:endParaRPr lang="en-GB" dirty="0">
              <a:latin typeface="g_d1_f1"/>
            </a:endParaRPr>
          </a:p>
          <a:p>
            <a:r>
              <a:rPr lang="en-GB" b="0" i="0" dirty="0">
                <a:effectLst/>
                <a:latin typeface="g_d1_f1"/>
              </a:rPr>
              <a:t>The legitimacy of research with higher doses (up to 6 g) should be discussed.</a:t>
            </a:r>
            <a:endParaRPr lang="en-GB" dirty="0"/>
          </a:p>
        </p:txBody>
      </p:sp>
    </p:spTree>
    <p:extLst>
      <p:ext uri="{BB962C8B-B14F-4D97-AF65-F5344CB8AC3E}">
        <p14:creationId xmlns:p14="http://schemas.microsoft.com/office/powerpoint/2010/main" val="356970624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DB2C4-E830-0E19-1B14-85214A25F677}"/>
              </a:ext>
            </a:extLst>
          </p:cNvPr>
          <p:cNvSpPr>
            <a:spLocks noGrp="1"/>
          </p:cNvSpPr>
          <p:nvPr>
            <p:ph type="title"/>
          </p:nvPr>
        </p:nvSpPr>
        <p:spPr>
          <a:xfrm>
            <a:off x="838200" y="365125"/>
            <a:ext cx="10515600" cy="986347"/>
          </a:xfrm>
        </p:spPr>
        <p:txBody>
          <a:bodyPr>
            <a:normAutofit/>
          </a:bodyPr>
          <a:lstStyle/>
          <a:p>
            <a:r>
              <a:rPr lang="en-GB" sz="2000" b="0" i="0" dirty="0">
                <a:solidFill>
                  <a:srgbClr val="222222"/>
                </a:solidFill>
                <a:effectLst/>
                <a:latin typeface="Arial" panose="020B0604020202020204" pitchFamily="34" charset="0"/>
              </a:rPr>
              <a:t>Wilson, J. M., </a:t>
            </a:r>
            <a:r>
              <a:rPr lang="en-GB" sz="2000" b="0" i="0" dirty="0" err="1">
                <a:solidFill>
                  <a:srgbClr val="222222"/>
                </a:solidFill>
                <a:effectLst/>
                <a:latin typeface="Arial" panose="020B0604020202020204" pitchFamily="34" charset="0"/>
              </a:rPr>
              <a:t>Fitschen</a:t>
            </a:r>
            <a:r>
              <a:rPr lang="en-GB" sz="2000" b="0" i="0" dirty="0">
                <a:solidFill>
                  <a:srgbClr val="222222"/>
                </a:solidFill>
                <a:effectLst/>
                <a:latin typeface="Arial" panose="020B0604020202020204" pitchFamily="34" charset="0"/>
              </a:rPr>
              <a:t>, P. J., Campbell, B., Wilson, G. J., </a:t>
            </a:r>
            <a:r>
              <a:rPr lang="en-GB" sz="2000" b="0" i="0" dirty="0" err="1">
                <a:solidFill>
                  <a:srgbClr val="222222"/>
                </a:solidFill>
                <a:effectLst/>
                <a:latin typeface="Arial" panose="020B0604020202020204" pitchFamily="34" charset="0"/>
              </a:rPr>
              <a:t>Zanchi</a:t>
            </a:r>
            <a:r>
              <a:rPr lang="en-GB" sz="2000" b="0" i="0" dirty="0">
                <a:solidFill>
                  <a:srgbClr val="222222"/>
                </a:solidFill>
                <a:effectLst/>
                <a:latin typeface="Arial" panose="020B0604020202020204" pitchFamily="34" charset="0"/>
              </a:rPr>
              <a:t>, N., Taylor, L., ... &amp; Antonio, J. (2013). International society of sports nutrition position stand: beta-hydroxy-beta-</a:t>
            </a:r>
            <a:r>
              <a:rPr lang="en-GB" sz="2000" b="0" i="0" dirty="0" err="1">
                <a:solidFill>
                  <a:srgbClr val="222222"/>
                </a:solidFill>
                <a:effectLst/>
                <a:latin typeface="Arial" panose="020B0604020202020204" pitchFamily="34" charset="0"/>
              </a:rPr>
              <a:t>methylbutyrate</a:t>
            </a:r>
            <a:r>
              <a:rPr lang="en-GB" sz="2000" b="0" i="0" dirty="0">
                <a:solidFill>
                  <a:srgbClr val="222222"/>
                </a:solidFill>
                <a:effectLst/>
                <a:latin typeface="Arial" panose="020B0604020202020204" pitchFamily="34" charset="0"/>
              </a:rPr>
              <a:t> (HMB). </a:t>
            </a:r>
            <a:r>
              <a:rPr lang="en-GB" sz="2000" b="0" i="1" dirty="0">
                <a:solidFill>
                  <a:srgbClr val="222222"/>
                </a:solidFill>
                <a:effectLst/>
                <a:latin typeface="Arial" panose="020B0604020202020204" pitchFamily="34" charset="0"/>
              </a:rPr>
              <a:t>Journal of the International Society of Sports Nutrition</a:t>
            </a:r>
            <a:r>
              <a:rPr lang="en-GB" sz="2000" b="0" i="0" dirty="0">
                <a:solidFill>
                  <a:srgbClr val="222222"/>
                </a:solidFill>
                <a:effectLst/>
                <a:latin typeface="Arial" panose="020B0604020202020204" pitchFamily="34" charset="0"/>
              </a:rPr>
              <a:t>, </a:t>
            </a:r>
            <a:r>
              <a:rPr lang="en-GB" sz="2000" b="0" i="1" dirty="0">
                <a:solidFill>
                  <a:srgbClr val="222222"/>
                </a:solidFill>
                <a:effectLst/>
                <a:latin typeface="Arial" panose="020B0604020202020204" pitchFamily="34" charset="0"/>
              </a:rPr>
              <a:t>10</a:t>
            </a:r>
            <a:r>
              <a:rPr lang="en-GB" sz="2000" b="0" i="0" dirty="0">
                <a:solidFill>
                  <a:srgbClr val="222222"/>
                </a:solidFill>
                <a:effectLst/>
                <a:latin typeface="Arial" panose="020B0604020202020204" pitchFamily="34" charset="0"/>
              </a:rPr>
              <a:t>(1), 6.</a:t>
            </a:r>
            <a:endParaRPr lang="en-GB" sz="2000" dirty="0"/>
          </a:p>
        </p:txBody>
      </p:sp>
      <p:sp>
        <p:nvSpPr>
          <p:cNvPr id="3" name="Content Placeholder 2">
            <a:extLst>
              <a:ext uri="{FF2B5EF4-FFF2-40B4-BE49-F238E27FC236}">
                <a16:creationId xmlns:a16="http://schemas.microsoft.com/office/drawing/2014/main" id="{82AD1EFE-2056-B7D5-705F-9D22738CDC98}"/>
              </a:ext>
            </a:extLst>
          </p:cNvPr>
          <p:cNvSpPr>
            <a:spLocks noGrp="1"/>
          </p:cNvSpPr>
          <p:nvPr>
            <p:ph idx="1"/>
          </p:nvPr>
        </p:nvSpPr>
        <p:spPr>
          <a:xfrm>
            <a:off x="327804" y="1794294"/>
            <a:ext cx="11025996" cy="4951561"/>
          </a:xfrm>
        </p:spPr>
        <p:txBody>
          <a:bodyPr>
            <a:normAutofit fontScale="92500" lnSpcReduction="10000"/>
          </a:bodyPr>
          <a:lstStyle/>
          <a:p>
            <a:pPr marL="514350" indent="-514350">
              <a:buAutoNum type="arabicPeriod"/>
            </a:pPr>
            <a:r>
              <a:rPr lang="en-GB" dirty="0"/>
              <a:t>HMB can be used to enhance recovery by attenuating exercise induced skeletal muscle damage in trained and untrained populations. </a:t>
            </a:r>
          </a:p>
          <a:p>
            <a:pPr marL="514350" indent="-514350">
              <a:buAutoNum type="arabicPeriod"/>
            </a:pPr>
            <a:endParaRPr lang="en-GB" dirty="0"/>
          </a:p>
          <a:p>
            <a:pPr marL="514350" indent="-514350">
              <a:buAutoNum type="arabicPeriod"/>
            </a:pPr>
            <a:r>
              <a:rPr lang="en-GB" dirty="0"/>
              <a:t>If consuming HMB, an athlete will benefit from consuming the supplement in close proximity to their workout. </a:t>
            </a:r>
          </a:p>
          <a:p>
            <a:pPr marL="514350" indent="-514350">
              <a:buAutoNum type="arabicPeriod"/>
            </a:pPr>
            <a:endParaRPr lang="en-GB" dirty="0"/>
          </a:p>
          <a:p>
            <a:pPr marL="514350" indent="-514350">
              <a:buAutoNum type="arabicPeriod"/>
            </a:pPr>
            <a:r>
              <a:rPr lang="en-GB" dirty="0"/>
              <a:t>HMB appears to be most effective when consumed for 2 weeks prior to an exercise bout. 4. </a:t>
            </a:r>
          </a:p>
          <a:p>
            <a:pPr marL="514350" indent="-514350">
              <a:buAutoNum type="arabicPeriod"/>
            </a:pPr>
            <a:endParaRPr lang="en-GB" dirty="0"/>
          </a:p>
          <a:p>
            <a:pPr marL="514350" indent="-514350">
              <a:buAutoNum type="arabicPeriod"/>
            </a:pPr>
            <a:r>
              <a:rPr lang="en-GB" dirty="0"/>
              <a:t>Thirty-eight mg·kg·BM-1 daily of HMB has been demonstrated to enhance skeletal muscle hypertrophy, strength, and power in untrained and trained populations when the appropriate exercise prescription is utilized. </a:t>
            </a:r>
          </a:p>
        </p:txBody>
      </p:sp>
    </p:spTree>
    <p:extLst>
      <p:ext uri="{BB962C8B-B14F-4D97-AF65-F5344CB8AC3E}">
        <p14:creationId xmlns:p14="http://schemas.microsoft.com/office/powerpoint/2010/main" val="7554650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34234-1F2E-A15A-EA0C-54A81D4FFE50}"/>
              </a:ext>
            </a:extLst>
          </p:cNvPr>
          <p:cNvSpPr>
            <a:spLocks noGrp="1"/>
          </p:cNvSpPr>
          <p:nvPr>
            <p:ph type="title"/>
          </p:nvPr>
        </p:nvSpPr>
        <p:spPr>
          <a:xfrm>
            <a:off x="0" y="18256"/>
            <a:ext cx="2369389" cy="662782"/>
          </a:xfrm>
        </p:spPr>
        <p:txBody>
          <a:bodyPr>
            <a:normAutofit fontScale="90000"/>
          </a:bodyPr>
          <a:lstStyle/>
          <a:p>
            <a:r>
              <a:rPr lang="en-GB" dirty="0"/>
              <a:t>Cont.</a:t>
            </a:r>
          </a:p>
        </p:txBody>
      </p:sp>
      <p:sp>
        <p:nvSpPr>
          <p:cNvPr id="3" name="Content Placeholder 2">
            <a:extLst>
              <a:ext uri="{FF2B5EF4-FFF2-40B4-BE49-F238E27FC236}">
                <a16:creationId xmlns:a16="http://schemas.microsoft.com/office/drawing/2014/main" id="{B325E9F6-0DE4-F402-095B-10F0F2DDA1CA}"/>
              </a:ext>
            </a:extLst>
          </p:cNvPr>
          <p:cNvSpPr>
            <a:spLocks noGrp="1"/>
          </p:cNvSpPr>
          <p:nvPr>
            <p:ph idx="1"/>
          </p:nvPr>
        </p:nvSpPr>
        <p:spPr>
          <a:xfrm>
            <a:off x="448574" y="954657"/>
            <a:ext cx="10905226" cy="5222306"/>
          </a:xfrm>
        </p:spPr>
        <p:txBody>
          <a:bodyPr>
            <a:normAutofit fontScale="85000" lnSpcReduction="20000"/>
          </a:bodyPr>
          <a:lstStyle/>
          <a:p>
            <a:pPr marL="514350" indent="-514350">
              <a:buFont typeface="+mj-lt"/>
              <a:buAutoNum type="arabicPeriod" startAt="5"/>
            </a:pPr>
            <a:r>
              <a:rPr lang="en-GB" dirty="0"/>
              <a:t>Currently, two forms of HMB have been used: Calcium HMB (HMB-Ca) and a free acid form of HMB (HMB-FA). HMB-FA may increase plasma absorption and retention of HMB to a greater extent than HMB-CA. However, research with HMB-FA is in its infancy, and there is not enough research to support whether one form is superior.</a:t>
            </a:r>
          </a:p>
          <a:p>
            <a:pPr marL="514350" indent="-514350">
              <a:buFont typeface="+mj-lt"/>
              <a:buAutoNum type="arabicPeriod" startAt="5"/>
            </a:pPr>
            <a:endParaRPr lang="en-GB" dirty="0"/>
          </a:p>
          <a:p>
            <a:pPr marL="514350" indent="-514350">
              <a:buFont typeface="+mj-lt"/>
              <a:buAutoNum type="arabicPeriod" startAt="5"/>
            </a:pPr>
            <a:r>
              <a:rPr lang="en-GB" dirty="0"/>
              <a:t>HMB has been demonstrated to increase LBM and functionality in elderly, sedentary populations. </a:t>
            </a:r>
          </a:p>
          <a:p>
            <a:pPr marL="514350" indent="-514350">
              <a:buFont typeface="+mj-lt"/>
              <a:buAutoNum type="arabicPeriod" startAt="5"/>
            </a:pPr>
            <a:endParaRPr lang="en-GB" dirty="0"/>
          </a:p>
          <a:p>
            <a:pPr marL="514350" indent="-514350">
              <a:buFont typeface="+mj-lt"/>
              <a:buAutoNum type="arabicPeriod" startAt="5"/>
            </a:pPr>
            <a:r>
              <a:rPr lang="en-GB" dirty="0"/>
              <a:t>HMB ingestion in conjunction with a structured exercise program may result in greater declines in fat mass (FM). </a:t>
            </a:r>
          </a:p>
          <a:p>
            <a:pPr marL="514350" indent="-514350">
              <a:buFont typeface="+mj-lt"/>
              <a:buAutoNum type="arabicPeriod" startAt="5"/>
            </a:pPr>
            <a:endParaRPr lang="en-GB" dirty="0"/>
          </a:p>
          <a:p>
            <a:pPr marL="514350" indent="-514350">
              <a:buFont typeface="+mj-lt"/>
              <a:buAutoNum type="arabicPeriod" startAt="5"/>
            </a:pPr>
            <a:r>
              <a:rPr lang="en-GB" dirty="0"/>
              <a:t>HMB’s mechanisms of action include an inhibition and increase of proteolysis and protein synthesis, respectively. </a:t>
            </a:r>
          </a:p>
          <a:p>
            <a:pPr marL="514350" indent="-514350">
              <a:buFont typeface="+mj-lt"/>
              <a:buAutoNum type="arabicPeriod" startAt="5"/>
            </a:pPr>
            <a:endParaRPr lang="en-GB" dirty="0"/>
          </a:p>
          <a:p>
            <a:pPr marL="514350" indent="-514350">
              <a:buFont typeface="+mj-lt"/>
              <a:buAutoNum type="arabicPeriod" startAt="5"/>
            </a:pPr>
            <a:r>
              <a:rPr lang="en-GB" dirty="0"/>
              <a:t>Chronic consumption of HMB is safe in both young and old populations.</a:t>
            </a:r>
          </a:p>
          <a:p>
            <a:endParaRPr lang="en-GB" dirty="0"/>
          </a:p>
        </p:txBody>
      </p:sp>
    </p:spTree>
    <p:extLst>
      <p:ext uri="{BB962C8B-B14F-4D97-AF65-F5344CB8AC3E}">
        <p14:creationId xmlns:p14="http://schemas.microsoft.com/office/powerpoint/2010/main" val="37684857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Beta Alanine</a:t>
            </a:r>
          </a:p>
        </p:txBody>
      </p:sp>
      <p:sp>
        <p:nvSpPr>
          <p:cNvPr id="3" name="Content Placeholder 2"/>
          <p:cNvSpPr>
            <a:spLocks noGrp="1"/>
          </p:cNvSpPr>
          <p:nvPr>
            <p:ph idx="1"/>
          </p:nvPr>
        </p:nvSpPr>
        <p:spPr>
          <a:xfrm>
            <a:off x="838711" y="1831762"/>
            <a:ext cx="10336608" cy="4351338"/>
          </a:xfrm>
        </p:spPr>
        <p:txBody>
          <a:bodyPr>
            <a:normAutofit fontScale="92500" lnSpcReduction="10000"/>
          </a:bodyPr>
          <a:lstStyle/>
          <a:p>
            <a:pPr marL="0" indent="0">
              <a:buNone/>
            </a:pPr>
            <a:r>
              <a:rPr lang="en-GB" dirty="0"/>
              <a:t>Non-essential amino acid</a:t>
            </a:r>
          </a:p>
          <a:p>
            <a:pPr marL="0" indent="0">
              <a:buNone/>
            </a:pPr>
            <a:endParaRPr lang="en-GB" dirty="0"/>
          </a:p>
          <a:p>
            <a:pPr marL="0" indent="0">
              <a:buNone/>
            </a:pPr>
            <a:r>
              <a:rPr lang="en-GB" dirty="0"/>
              <a:t>With histidine beta alanine increases synthesis of carnosine which buffers change in muscle pH, thereby reducing the onset of muscle fatigue and loss of force production.</a:t>
            </a:r>
          </a:p>
          <a:p>
            <a:pPr marL="0" indent="0">
              <a:buNone/>
            </a:pPr>
            <a:endParaRPr lang="en-GB" dirty="0"/>
          </a:p>
          <a:p>
            <a:pPr marL="0" indent="0">
              <a:buNone/>
            </a:pPr>
            <a:r>
              <a:rPr lang="en-GB" dirty="0"/>
              <a:t>Evidence for effect equivocal but there seems to be little performance effect in activities lasting more than 10 minutes.</a:t>
            </a:r>
          </a:p>
          <a:p>
            <a:pPr marL="0" indent="0">
              <a:buNone/>
            </a:pPr>
            <a:endParaRPr lang="en-GB" dirty="0"/>
          </a:p>
          <a:p>
            <a:pPr marL="0" indent="0">
              <a:buNone/>
            </a:pPr>
            <a:r>
              <a:rPr lang="en-GB" dirty="0"/>
              <a:t>Tingling / itchy sensation in the skin with does over 800mg /day (10mg/kg/day)</a:t>
            </a:r>
          </a:p>
        </p:txBody>
      </p:sp>
    </p:spTree>
    <p:extLst>
      <p:ext uri="{BB962C8B-B14F-4D97-AF65-F5344CB8AC3E}">
        <p14:creationId xmlns:p14="http://schemas.microsoft.com/office/powerpoint/2010/main" val="22762796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Glutamine</a:t>
            </a:r>
          </a:p>
        </p:txBody>
      </p:sp>
      <p:sp>
        <p:nvSpPr>
          <p:cNvPr id="3" name="Content Placeholder 2"/>
          <p:cNvSpPr>
            <a:spLocks noGrp="1"/>
          </p:cNvSpPr>
          <p:nvPr>
            <p:ph idx="1"/>
          </p:nvPr>
        </p:nvSpPr>
        <p:spPr/>
        <p:txBody>
          <a:bodyPr>
            <a:normAutofit fontScale="85000" lnSpcReduction="10000"/>
          </a:bodyPr>
          <a:lstStyle/>
          <a:p>
            <a:pPr marL="0" indent="0">
              <a:buNone/>
            </a:pPr>
            <a:r>
              <a:rPr lang="en-GB" dirty="0"/>
              <a:t>Increase energy production and contributes nitrogen for biochemical reactions</a:t>
            </a:r>
          </a:p>
          <a:p>
            <a:pPr marL="0" indent="0">
              <a:buNone/>
            </a:pPr>
            <a:endParaRPr lang="en-GB" dirty="0"/>
          </a:p>
          <a:p>
            <a:pPr marL="0" indent="0">
              <a:buNone/>
            </a:pPr>
            <a:r>
              <a:rPr lang="en-GB" dirty="0"/>
              <a:t>No direct influence on performance.</a:t>
            </a:r>
          </a:p>
          <a:p>
            <a:pPr marL="0" indent="0">
              <a:buNone/>
            </a:pPr>
            <a:endParaRPr lang="en-GB" dirty="0"/>
          </a:p>
          <a:p>
            <a:pPr marL="0" indent="0">
              <a:buNone/>
            </a:pPr>
            <a:r>
              <a:rPr lang="en-GB" dirty="0"/>
              <a:t>May help with recovery of muscle mass, reduce chance of infections.</a:t>
            </a:r>
          </a:p>
          <a:p>
            <a:pPr marL="0" indent="0">
              <a:buNone/>
            </a:pPr>
            <a:endParaRPr lang="en-GB" dirty="0"/>
          </a:p>
          <a:p>
            <a:pPr marL="0" indent="0">
              <a:buNone/>
            </a:pPr>
            <a:r>
              <a:rPr lang="en-GB" i="1" dirty="0">
                <a:solidFill>
                  <a:srgbClr val="FF0000"/>
                </a:solidFill>
              </a:rPr>
              <a:t>Although glutamine may simulate muscle glycogen synthesis, reviewers recently concluded that there is no advantage over ingestion of adequate carbohydrate alone (Hargreaves &amp; Snow,2000)</a:t>
            </a:r>
          </a:p>
          <a:p>
            <a:pPr marL="0" indent="0">
              <a:buNone/>
            </a:pPr>
            <a:endParaRPr lang="en-GB" dirty="0"/>
          </a:p>
          <a:p>
            <a:pPr marL="0" indent="0">
              <a:buNone/>
            </a:pPr>
            <a:r>
              <a:rPr lang="en-GB" dirty="0"/>
              <a:t>No safety concerns with &lt;45g/day for 6 weeks</a:t>
            </a:r>
          </a:p>
        </p:txBody>
      </p:sp>
    </p:spTree>
    <p:extLst>
      <p:ext uri="{BB962C8B-B14F-4D97-AF65-F5344CB8AC3E}">
        <p14:creationId xmlns:p14="http://schemas.microsoft.com/office/powerpoint/2010/main" val="52993637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Nitrates</a:t>
            </a:r>
          </a:p>
        </p:txBody>
      </p:sp>
      <p:sp>
        <p:nvSpPr>
          <p:cNvPr id="3" name="Content Placeholder 2"/>
          <p:cNvSpPr>
            <a:spLocks noGrp="1"/>
          </p:cNvSpPr>
          <p:nvPr>
            <p:ph idx="1"/>
          </p:nvPr>
        </p:nvSpPr>
        <p:spPr/>
        <p:txBody>
          <a:bodyPr>
            <a:normAutofit fontScale="92500" lnSpcReduction="10000"/>
          </a:bodyPr>
          <a:lstStyle/>
          <a:p>
            <a:pPr marL="0" indent="0">
              <a:buNone/>
            </a:pPr>
            <a:r>
              <a:rPr lang="en-GB" dirty="0"/>
              <a:t>Dilates blood vessels in exercising muscle, reduce oxygen use and improves energy production.</a:t>
            </a:r>
          </a:p>
          <a:p>
            <a:pPr marL="0" indent="0">
              <a:buNone/>
            </a:pPr>
            <a:endParaRPr lang="en-GB" dirty="0"/>
          </a:p>
          <a:p>
            <a:pPr marL="0" indent="0">
              <a:buNone/>
            </a:pPr>
            <a:r>
              <a:rPr lang="en-GB" dirty="0"/>
              <a:t>No safety concerns with current recommendations</a:t>
            </a:r>
          </a:p>
          <a:p>
            <a:pPr marL="0" indent="0">
              <a:buNone/>
            </a:pPr>
            <a:endParaRPr lang="en-GB" dirty="0"/>
          </a:p>
          <a:p>
            <a:pPr marL="0" indent="0">
              <a:buNone/>
            </a:pPr>
            <a:r>
              <a:rPr lang="en-GB" dirty="0"/>
              <a:t>The optimal dosage of nitrate supplementation tends to be 6.4-12.8mg/kg.</a:t>
            </a:r>
          </a:p>
          <a:p>
            <a:pPr marL="0" indent="0">
              <a:buNone/>
            </a:pPr>
            <a:endParaRPr lang="en-GB" dirty="0"/>
          </a:p>
          <a:p>
            <a:pPr marL="0" indent="0">
              <a:buNone/>
            </a:pPr>
            <a:r>
              <a:rPr lang="en-GB" dirty="0"/>
              <a:t>No ethical concerns.</a:t>
            </a:r>
          </a:p>
          <a:p>
            <a:pPr marL="0" indent="0">
              <a:buNone/>
            </a:pPr>
            <a:endParaRPr lang="en-GB" dirty="0"/>
          </a:p>
          <a:p>
            <a:pPr marL="0" indent="0">
              <a:buNone/>
            </a:pPr>
            <a:r>
              <a:rPr lang="en-GB" dirty="0"/>
              <a:t>Evidence to show improved performance in endurance activities</a:t>
            </a:r>
          </a:p>
        </p:txBody>
      </p:sp>
    </p:spTree>
    <p:extLst>
      <p:ext uri="{BB962C8B-B14F-4D97-AF65-F5344CB8AC3E}">
        <p14:creationId xmlns:p14="http://schemas.microsoft.com/office/powerpoint/2010/main" val="371198093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503267"/>
          </a:xfrm>
        </p:spPr>
        <p:txBody>
          <a:bodyPr>
            <a:normAutofit fontScale="90000"/>
          </a:bodyPr>
          <a:lstStyle/>
          <a:p>
            <a:pPr algn="ctr"/>
            <a:r>
              <a:rPr lang="en-GB" dirty="0"/>
              <a:t>Nitrates and Performance</a:t>
            </a:r>
          </a:p>
        </p:txBody>
      </p:sp>
      <p:sp>
        <p:nvSpPr>
          <p:cNvPr id="3" name="Content Placeholder 2"/>
          <p:cNvSpPr>
            <a:spLocks noGrp="1"/>
          </p:cNvSpPr>
          <p:nvPr>
            <p:ph idx="1"/>
          </p:nvPr>
        </p:nvSpPr>
        <p:spPr>
          <a:xfrm>
            <a:off x="665672" y="1083753"/>
            <a:ext cx="10515600" cy="5506828"/>
          </a:xfrm>
        </p:spPr>
        <p:txBody>
          <a:bodyPr>
            <a:normAutofit fontScale="92500" lnSpcReduction="20000"/>
          </a:bodyPr>
          <a:lstStyle/>
          <a:p>
            <a:pPr marL="0" indent="0">
              <a:buNone/>
            </a:pPr>
            <a:r>
              <a:rPr lang="en-GB" dirty="0">
                <a:solidFill>
                  <a:srgbClr val="FF0000"/>
                </a:solidFill>
              </a:rPr>
              <a:t>Wylie (2013) Dietary NO</a:t>
            </a:r>
            <a:r>
              <a:rPr lang="en-GB" baseline="-25000" dirty="0">
                <a:solidFill>
                  <a:srgbClr val="FF0000"/>
                </a:solidFill>
              </a:rPr>
              <a:t>3</a:t>
            </a:r>
            <a:r>
              <a:rPr lang="en-GB" dirty="0">
                <a:solidFill>
                  <a:srgbClr val="FF0000"/>
                </a:solidFill>
              </a:rPr>
              <a:t> </a:t>
            </a:r>
            <a:r>
              <a:rPr lang="en-GB" baseline="30000" dirty="0">
                <a:solidFill>
                  <a:srgbClr val="FF0000"/>
                </a:solidFill>
              </a:rPr>
              <a:t>−</a:t>
            </a:r>
            <a:r>
              <a:rPr lang="en-GB" dirty="0">
                <a:solidFill>
                  <a:srgbClr val="FF0000"/>
                </a:solidFill>
              </a:rPr>
              <a:t> supplementation improves performance during intense intermittent exercise and may be a useful ergogenic aid for team sports players</a:t>
            </a:r>
            <a:r>
              <a:rPr lang="en-GB" dirty="0"/>
              <a:t>.</a:t>
            </a:r>
          </a:p>
          <a:p>
            <a:endParaRPr lang="en-GB" dirty="0"/>
          </a:p>
          <a:p>
            <a:pPr marL="0" indent="0">
              <a:buNone/>
            </a:pPr>
            <a:r>
              <a:rPr lang="en-GB" dirty="0">
                <a:solidFill>
                  <a:srgbClr val="00B0F0"/>
                </a:solidFill>
              </a:rPr>
              <a:t>Kramer (2016) Consuming dietary nitrate in the potassium nitrate salt form improved peak power during a Wingate test, but did not improve elements of strength or endurance in male CrossFit athletes.</a:t>
            </a:r>
          </a:p>
          <a:p>
            <a:pPr marL="0" indent="0">
              <a:buNone/>
            </a:pPr>
            <a:endParaRPr lang="en-GB" dirty="0"/>
          </a:p>
          <a:p>
            <a:pPr marL="0" indent="0">
              <a:buNone/>
            </a:pPr>
            <a:r>
              <a:rPr lang="en-GB" dirty="0"/>
              <a:t>Bond (2012) Nitrate supplementation in the form of BR juice resulted in improved maximal rowing-ergometer repetitions, particularly in the later stages of exercise.</a:t>
            </a:r>
          </a:p>
          <a:p>
            <a:pPr marL="0" indent="0">
              <a:buNone/>
            </a:pPr>
            <a:endParaRPr lang="en-GB" dirty="0"/>
          </a:p>
          <a:p>
            <a:pPr marL="0" indent="0">
              <a:buNone/>
            </a:pPr>
            <a:r>
              <a:rPr lang="en-GB" dirty="0"/>
              <a:t>Shannon (2017) Acute BRJ supplementation significantly enhanced 1500  m, but not 10,000  m TT performance. These findings suggest that BRJ might be ergogenic during shorter distance TTs which allow for a high work rate, but not during longer distance TTs, completed at a lower work rate.</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43378267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Nitrates – strategy of use</a:t>
            </a:r>
          </a:p>
        </p:txBody>
      </p:sp>
      <p:sp>
        <p:nvSpPr>
          <p:cNvPr id="3" name="Content Placeholder 2"/>
          <p:cNvSpPr>
            <a:spLocks noGrp="1"/>
          </p:cNvSpPr>
          <p:nvPr>
            <p:ph idx="1"/>
          </p:nvPr>
        </p:nvSpPr>
        <p:spPr/>
        <p:txBody>
          <a:bodyPr>
            <a:normAutofit fontScale="92500" lnSpcReduction="10000"/>
          </a:bodyPr>
          <a:lstStyle/>
          <a:p>
            <a:pPr marL="0" indent="0">
              <a:buNone/>
            </a:pPr>
            <a:r>
              <a:rPr lang="en-GB" dirty="0"/>
              <a:t>Wylie (2013) supplementation with 500 mg  nitrate, 2-2.5 hours prior to exercise appears to be most effective timing strategy.</a:t>
            </a:r>
          </a:p>
          <a:p>
            <a:pPr marL="0" indent="0">
              <a:buNone/>
            </a:pPr>
            <a:endParaRPr lang="en-GB" baseline="30000" dirty="0"/>
          </a:p>
          <a:p>
            <a:pPr marL="0" indent="0">
              <a:buNone/>
            </a:pPr>
            <a:r>
              <a:rPr lang="en-GB" dirty="0"/>
              <a:t>McMahon (2017) suggest that undertaking a 3-6 day loading strategy of upwards of 1000 mg nitrate prior to competition may provide even greater benefits to performance. </a:t>
            </a:r>
          </a:p>
          <a:p>
            <a:pPr marL="0" indent="0">
              <a:buNone/>
            </a:pPr>
            <a:endParaRPr lang="en-GB" dirty="0"/>
          </a:p>
          <a:p>
            <a:pPr marL="0" indent="0">
              <a:buNone/>
            </a:pPr>
            <a:r>
              <a:rPr lang="en-GB" dirty="0"/>
              <a:t>Tan (2017) when performing in events lasting over 40 minutes, emerging evidence suggests there may be further benefit to ingesting nitrate during exercise in order to help maintain plasma nitrite concentrations and subsequently maintain the associated benefits.</a:t>
            </a:r>
          </a:p>
        </p:txBody>
      </p:sp>
    </p:spTree>
    <p:extLst>
      <p:ext uri="{BB962C8B-B14F-4D97-AF65-F5344CB8AC3E}">
        <p14:creationId xmlns:p14="http://schemas.microsoft.com/office/powerpoint/2010/main" val="29594536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66CA1C2-BF7C-604B-7E82-D408D6920640}"/>
              </a:ext>
            </a:extLst>
          </p:cNvPr>
          <p:cNvSpPr>
            <a:spLocks noGrp="1"/>
          </p:cNvSpPr>
          <p:nvPr>
            <p:ph type="title"/>
          </p:nvPr>
        </p:nvSpPr>
        <p:spPr>
          <a:xfrm>
            <a:off x="838200" y="388129"/>
            <a:ext cx="10515600" cy="1325563"/>
          </a:xfrm>
        </p:spPr>
        <p:txBody>
          <a:bodyPr/>
          <a:lstStyle/>
          <a:p>
            <a:pPr algn="ctr"/>
            <a:r>
              <a:rPr lang="en-GB" dirty="0"/>
              <a:t>Beetroot</a:t>
            </a:r>
          </a:p>
        </p:txBody>
      </p:sp>
      <p:sp>
        <p:nvSpPr>
          <p:cNvPr id="5" name="Content Placeholder 4">
            <a:extLst>
              <a:ext uri="{FF2B5EF4-FFF2-40B4-BE49-F238E27FC236}">
                <a16:creationId xmlns:a16="http://schemas.microsoft.com/office/drawing/2014/main" id="{905AC05A-4FB9-BEDC-51B1-CF8CF9E4B572}"/>
              </a:ext>
            </a:extLst>
          </p:cNvPr>
          <p:cNvSpPr>
            <a:spLocks noGrp="1"/>
          </p:cNvSpPr>
          <p:nvPr>
            <p:ph idx="1"/>
          </p:nvPr>
        </p:nvSpPr>
        <p:spPr>
          <a:xfrm>
            <a:off x="838200" y="2473325"/>
            <a:ext cx="11087100" cy="4019550"/>
          </a:xfrm>
        </p:spPr>
        <p:txBody>
          <a:bodyPr>
            <a:normAutofit fontScale="92500" lnSpcReduction="20000"/>
          </a:bodyPr>
          <a:lstStyle/>
          <a:p>
            <a:pPr marL="0" indent="0">
              <a:buNone/>
            </a:pPr>
            <a:r>
              <a:rPr lang="en-GB" dirty="0"/>
              <a:t>Nitrates (NO</a:t>
            </a:r>
            <a:r>
              <a:rPr lang="en-GB" baseline="-25000" dirty="0"/>
              <a:t>3</a:t>
            </a:r>
            <a:r>
              <a:rPr lang="en-GB" baseline="30000" dirty="0"/>
              <a:t>-</a:t>
            </a:r>
            <a:r>
              <a:rPr lang="en-GB" dirty="0"/>
              <a:t>)		Found in foods		Beetroot, Spinach</a:t>
            </a:r>
          </a:p>
          <a:p>
            <a:pPr marL="0" indent="0">
              <a:buNone/>
            </a:pPr>
            <a:endParaRPr lang="en-GB" dirty="0"/>
          </a:p>
          <a:p>
            <a:pPr marL="0" indent="0">
              <a:buNone/>
            </a:pPr>
            <a:r>
              <a:rPr lang="en-GB" dirty="0"/>
              <a:t>Nitrites (NO</a:t>
            </a:r>
            <a:r>
              <a:rPr lang="en-GB" baseline="-25000" dirty="0"/>
              <a:t>2</a:t>
            </a:r>
            <a:r>
              <a:rPr lang="en-GB" baseline="30000" dirty="0"/>
              <a:t>-</a:t>
            </a:r>
            <a:r>
              <a:rPr lang="en-GB" dirty="0"/>
              <a:t>)	 	Bioactive form		Formed in the mouth</a:t>
            </a:r>
          </a:p>
          <a:p>
            <a:pPr marL="0" indent="0">
              <a:buNone/>
            </a:pPr>
            <a:endParaRPr lang="en-GB" dirty="0"/>
          </a:p>
          <a:p>
            <a:pPr marL="0" indent="0">
              <a:buNone/>
            </a:pPr>
            <a:r>
              <a:rPr lang="en-GB" dirty="0"/>
              <a:t>Nitric Oxide	- NO		Physiological 	impact	formed in hypoxic and 								low pH conditions</a:t>
            </a:r>
          </a:p>
          <a:p>
            <a:pPr marL="0" indent="0">
              <a:buNone/>
            </a:pPr>
            <a:r>
              <a:rPr lang="en-GB" dirty="0">
                <a:solidFill>
                  <a:srgbClr val="FF0000"/>
                </a:solidFill>
              </a:rPr>
              <a:t>Vasodilation</a:t>
            </a:r>
          </a:p>
          <a:p>
            <a:pPr marL="0" indent="0">
              <a:buNone/>
            </a:pPr>
            <a:r>
              <a:rPr lang="en-GB" dirty="0">
                <a:solidFill>
                  <a:srgbClr val="FF0000"/>
                </a:solidFill>
              </a:rPr>
              <a:t>Increases cellular respiration</a:t>
            </a:r>
          </a:p>
          <a:p>
            <a:pPr marL="0" indent="0">
              <a:buNone/>
            </a:pPr>
            <a:r>
              <a:rPr lang="en-GB" dirty="0">
                <a:solidFill>
                  <a:srgbClr val="FF0000"/>
                </a:solidFill>
              </a:rPr>
              <a:t>Angiogenesis</a:t>
            </a:r>
          </a:p>
          <a:p>
            <a:pPr marL="0" indent="0">
              <a:buNone/>
            </a:pPr>
            <a:r>
              <a:rPr lang="en-GB" dirty="0">
                <a:solidFill>
                  <a:srgbClr val="FF0000"/>
                </a:solidFill>
              </a:rPr>
              <a:t>Increase mitochondrial number and size</a:t>
            </a:r>
          </a:p>
        </p:txBody>
      </p:sp>
      <p:sp>
        <p:nvSpPr>
          <p:cNvPr id="6" name="Arrow: Down 5">
            <a:extLst>
              <a:ext uri="{FF2B5EF4-FFF2-40B4-BE49-F238E27FC236}">
                <a16:creationId xmlns:a16="http://schemas.microsoft.com/office/drawing/2014/main" id="{B0FD2263-1291-32EE-6A41-8DA13B8E15A4}"/>
              </a:ext>
            </a:extLst>
          </p:cNvPr>
          <p:cNvSpPr/>
          <p:nvPr/>
        </p:nvSpPr>
        <p:spPr>
          <a:xfrm>
            <a:off x="3835400" y="2422525"/>
            <a:ext cx="228600" cy="237490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9497852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0676AB-81D9-641B-1DB8-F11149C54F5E}"/>
              </a:ext>
            </a:extLst>
          </p:cNvPr>
          <p:cNvSpPr>
            <a:spLocks noGrp="1"/>
          </p:cNvSpPr>
          <p:nvPr>
            <p:ph type="title"/>
          </p:nvPr>
        </p:nvSpPr>
        <p:spPr/>
        <p:txBody>
          <a:bodyPr/>
          <a:lstStyle/>
          <a:p>
            <a:pPr algn="ctr"/>
            <a:r>
              <a:rPr lang="en-GB" dirty="0"/>
              <a:t>Beetroot Contains</a:t>
            </a:r>
          </a:p>
        </p:txBody>
      </p:sp>
      <p:sp>
        <p:nvSpPr>
          <p:cNvPr id="3" name="Content Placeholder 2">
            <a:extLst>
              <a:ext uri="{FF2B5EF4-FFF2-40B4-BE49-F238E27FC236}">
                <a16:creationId xmlns:a16="http://schemas.microsoft.com/office/drawing/2014/main" id="{57AFCCC4-46E2-57BA-6983-55636490292B}"/>
              </a:ext>
            </a:extLst>
          </p:cNvPr>
          <p:cNvSpPr>
            <a:spLocks noGrp="1"/>
          </p:cNvSpPr>
          <p:nvPr>
            <p:ph idx="1"/>
          </p:nvPr>
        </p:nvSpPr>
        <p:spPr>
          <a:xfrm>
            <a:off x="838200" y="1825625"/>
            <a:ext cx="11176000" cy="4351338"/>
          </a:xfrm>
        </p:spPr>
        <p:txBody>
          <a:bodyPr>
            <a:normAutofit/>
          </a:bodyPr>
          <a:lstStyle/>
          <a:p>
            <a:pPr marL="0" indent="0">
              <a:buNone/>
            </a:pPr>
            <a:r>
              <a:rPr lang="en-GB" dirty="0"/>
              <a:t>Inorganic Nitrates		- Physiological regulation and </a:t>
            </a:r>
            <a:r>
              <a:rPr lang="en-GB" dirty="0" err="1"/>
              <a:t>adpatation</a:t>
            </a:r>
            <a:r>
              <a:rPr lang="en-GB" dirty="0"/>
              <a:t>	</a:t>
            </a:r>
          </a:p>
          <a:p>
            <a:pPr marL="0" indent="0">
              <a:buNone/>
            </a:pPr>
            <a:r>
              <a:rPr lang="en-GB" dirty="0"/>
              <a:t>Phenol compounds	- secondary nutrients</a:t>
            </a:r>
          </a:p>
          <a:p>
            <a:pPr marL="0" indent="0">
              <a:buNone/>
            </a:pPr>
            <a:r>
              <a:rPr lang="en-GB" dirty="0"/>
              <a:t>Ascorbic acid		- antioxidant</a:t>
            </a:r>
          </a:p>
          <a:p>
            <a:pPr marL="0" indent="0">
              <a:buNone/>
            </a:pPr>
            <a:r>
              <a:rPr lang="en-GB" dirty="0"/>
              <a:t>Carotenoid			- Improve immunological function</a:t>
            </a:r>
          </a:p>
          <a:p>
            <a:pPr marL="0" indent="0">
              <a:buNone/>
            </a:pPr>
            <a:r>
              <a:rPr lang="en-GB" dirty="0" err="1"/>
              <a:t>Betalains</a:t>
            </a:r>
            <a:r>
              <a:rPr lang="en-GB" dirty="0"/>
              <a:t>			- Colourants, antioxidants, anti-</a:t>
            </a:r>
            <a:r>
              <a:rPr lang="en-GB" dirty="0" err="1"/>
              <a:t>lipedemic</a:t>
            </a:r>
            <a:r>
              <a:rPr lang="en-GB" dirty="0"/>
              <a:t>, cancer	</a:t>
            </a:r>
          </a:p>
          <a:p>
            <a:pPr marL="0" indent="0">
              <a:buNone/>
            </a:pPr>
            <a:r>
              <a:rPr lang="en-GB" dirty="0" err="1"/>
              <a:t>Bioflavinoids</a:t>
            </a:r>
            <a:r>
              <a:rPr lang="en-GB" dirty="0"/>
              <a:t>		- antioxidants, anti-</a:t>
            </a:r>
            <a:r>
              <a:rPr lang="en-GB" dirty="0" err="1"/>
              <a:t>inflammtory</a:t>
            </a:r>
            <a:r>
              <a:rPr lang="en-GB" dirty="0"/>
              <a:t>,			</a:t>
            </a:r>
          </a:p>
          <a:p>
            <a:pPr marL="0" indent="0">
              <a:buNone/>
            </a:pPr>
            <a:r>
              <a:rPr lang="en-GB" dirty="0"/>
              <a:t>Resveratrol			-antibacterial, antiviral</a:t>
            </a:r>
          </a:p>
          <a:p>
            <a:pPr marL="0" indent="0">
              <a:buNone/>
            </a:pPr>
            <a:endParaRPr lang="en-GB" dirty="0"/>
          </a:p>
        </p:txBody>
      </p:sp>
    </p:spTree>
    <p:extLst>
      <p:ext uri="{BB962C8B-B14F-4D97-AF65-F5344CB8AC3E}">
        <p14:creationId xmlns:p14="http://schemas.microsoft.com/office/powerpoint/2010/main" val="302953809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2F07AA-278C-DCB9-7773-92B2768FF85B}"/>
              </a:ext>
            </a:extLst>
          </p:cNvPr>
          <p:cNvSpPr>
            <a:spLocks noGrp="1"/>
          </p:cNvSpPr>
          <p:nvPr>
            <p:ph type="title"/>
          </p:nvPr>
        </p:nvSpPr>
        <p:spPr/>
        <p:txBody>
          <a:bodyPr/>
          <a:lstStyle/>
          <a:p>
            <a:pPr algn="ctr"/>
            <a:r>
              <a:rPr lang="en-GB" dirty="0"/>
              <a:t>Nitric Oxide as a Free Radical</a:t>
            </a:r>
          </a:p>
        </p:txBody>
      </p:sp>
      <p:sp>
        <p:nvSpPr>
          <p:cNvPr id="3" name="Content Placeholder 2">
            <a:extLst>
              <a:ext uri="{FF2B5EF4-FFF2-40B4-BE49-F238E27FC236}">
                <a16:creationId xmlns:a16="http://schemas.microsoft.com/office/drawing/2014/main" id="{54954390-D542-D03F-19A1-2EF24D03D666}"/>
              </a:ext>
            </a:extLst>
          </p:cNvPr>
          <p:cNvSpPr>
            <a:spLocks noGrp="1"/>
          </p:cNvSpPr>
          <p:nvPr>
            <p:ph idx="1"/>
          </p:nvPr>
        </p:nvSpPr>
        <p:spPr/>
        <p:txBody>
          <a:bodyPr/>
          <a:lstStyle/>
          <a:p>
            <a:pPr marL="0" indent="0">
              <a:buNone/>
            </a:pPr>
            <a:r>
              <a:rPr lang="en-GB" dirty="0"/>
              <a:t>Free radical – molecules / atoms having unpaired electrons in the outer valence making them highly reactive with other tissues leading to increased incidence and severity of many diseases e.g. Excess produced in conditions such as rheumatoid arthritis.</a:t>
            </a:r>
          </a:p>
          <a:p>
            <a:pPr marL="0" indent="0">
              <a:buNone/>
            </a:pPr>
            <a:endParaRPr lang="en-GB" dirty="0"/>
          </a:p>
          <a:p>
            <a:pPr marL="0" indent="0">
              <a:buNone/>
            </a:pPr>
            <a:r>
              <a:rPr lang="en-GB" dirty="0"/>
              <a:t>Signalling molecules and NO is associated with signal transduction and gene expression around </a:t>
            </a:r>
            <a:r>
              <a:rPr lang="en-GB" dirty="0" err="1"/>
              <a:t>haemodynamics</a:t>
            </a:r>
            <a:r>
              <a:rPr lang="en-GB" dirty="0"/>
              <a:t> and circulation. </a:t>
            </a:r>
          </a:p>
          <a:p>
            <a:pPr marL="0" indent="0">
              <a:buNone/>
            </a:pPr>
            <a:r>
              <a:rPr lang="en-GB" dirty="0"/>
              <a:t>Neurotransmitter</a:t>
            </a:r>
          </a:p>
        </p:txBody>
      </p:sp>
    </p:spTree>
    <p:extLst>
      <p:ext uri="{BB962C8B-B14F-4D97-AF65-F5344CB8AC3E}">
        <p14:creationId xmlns:p14="http://schemas.microsoft.com/office/powerpoint/2010/main" val="69238032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343429-10E6-30AD-2ADB-F386B311A66B}"/>
              </a:ext>
            </a:extLst>
          </p:cNvPr>
          <p:cNvSpPr>
            <a:spLocks noGrp="1"/>
          </p:cNvSpPr>
          <p:nvPr>
            <p:ph type="title"/>
          </p:nvPr>
        </p:nvSpPr>
        <p:spPr>
          <a:xfrm>
            <a:off x="838200" y="161926"/>
            <a:ext cx="10515600" cy="939006"/>
          </a:xfrm>
        </p:spPr>
        <p:txBody>
          <a:bodyPr/>
          <a:lstStyle/>
          <a:p>
            <a:pPr algn="ctr"/>
            <a:r>
              <a:rPr lang="en-GB" dirty="0"/>
              <a:t>Single Dose</a:t>
            </a:r>
          </a:p>
        </p:txBody>
      </p:sp>
      <p:sp>
        <p:nvSpPr>
          <p:cNvPr id="3" name="Content Placeholder 2">
            <a:extLst>
              <a:ext uri="{FF2B5EF4-FFF2-40B4-BE49-F238E27FC236}">
                <a16:creationId xmlns:a16="http://schemas.microsoft.com/office/drawing/2014/main" id="{A357C95A-4AAD-B554-733B-2156F73F4AE7}"/>
              </a:ext>
            </a:extLst>
          </p:cNvPr>
          <p:cNvSpPr>
            <a:spLocks noGrp="1"/>
          </p:cNvSpPr>
          <p:nvPr>
            <p:ph idx="1"/>
          </p:nvPr>
        </p:nvSpPr>
        <p:spPr>
          <a:xfrm>
            <a:off x="381000" y="965080"/>
            <a:ext cx="10972800" cy="3699669"/>
          </a:xfrm>
        </p:spPr>
        <p:txBody>
          <a:bodyPr>
            <a:normAutofit fontScale="92500" lnSpcReduction="20000"/>
          </a:bodyPr>
          <a:lstStyle/>
          <a:p>
            <a:pPr marL="0" indent="0">
              <a:buNone/>
            </a:pPr>
            <a:r>
              <a:rPr lang="en-GB" i="1" baseline="30000" dirty="0">
                <a:effectLst/>
                <a:latin typeface="Calibri" panose="020F0502020204030204" pitchFamily="34" charset="0"/>
                <a:ea typeface="DengXian" panose="02010600030101010101" pitchFamily="2" charset="-122"/>
                <a:cs typeface="Times New Roman" panose="02020603050405020304" pitchFamily="18" charset="0"/>
              </a:rPr>
              <a:t>Cermak et al. (2012) – 140ml @ 8.7 mmol</a:t>
            </a:r>
            <a:endParaRPr lang="en-GB" i="1"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r>
              <a:rPr lang="en-GB" baseline="30000" dirty="0">
                <a:effectLst/>
                <a:latin typeface="Calibri" panose="020F0502020204030204" pitchFamily="34" charset="0"/>
                <a:ea typeface="DengXian" panose="02010600030101010101" pitchFamily="2" charset="-122"/>
                <a:cs typeface="Times New Roman" panose="02020603050405020304" pitchFamily="18" charset="0"/>
              </a:rPr>
              <a:t>No improvement in endurance cycling performance after a single dose</a:t>
            </a:r>
            <a:endParaRPr lang="en-GB"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baseline="300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r>
              <a:rPr lang="en-GB" i="1" baseline="30000" dirty="0">
                <a:effectLst/>
                <a:latin typeface="Calibri" panose="020F0502020204030204" pitchFamily="34" charset="0"/>
                <a:ea typeface="DengXian" panose="02010600030101010101" pitchFamily="2" charset="-122"/>
                <a:cs typeface="Times New Roman" panose="02020603050405020304" pitchFamily="18" charset="0"/>
              </a:rPr>
              <a:t>Muggeridge et al. (2014) – 70ml @ 5mmol</a:t>
            </a:r>
            <a:endParaRPr lang="en-GB" i="1"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r>
              <a:rPr lang="en-GB" baseline="30000" dirty="0">
                <a:effectLst/>
                <a:latin typeface="Calibri" panose="020F0502020204030204" pitchFamily="34" charset="0"/>
                <a:ea typeface="DengXian" panose="02010600030101010101" pitchFamily="2" charset="-122"/>
                <a:cs typeface="Times New Roman" panose="02020603050405020304" pitchFamily="18" charset="0"/>
              </a:rPr>
              <a:t>Single dose lowered VO2 during submaximal performance and enhanced cycling TT performance</a:t>
            </a:r>
            <a:endParaRPr lang="en-GB"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sz="2400" baseline="30000" dirty="0"/>
          </a:p>
          <a:p>
            <a:pPr marL="0" indent="0">
              <a:buNone/>
            </a:pPr>
            <a:r>
              <a:rPr lang="en-GB" i="1" baseline="30000" dirty="0">
                <a:effectLst/>
                <a:latin typeface="Calibri" panose="020F0502020204030204" pitchFamily="34" charset="0"/>
                <a:ea typeface="DengXian" panose="02010600030101010101" pitchFamily="2" charset="-122"/>
                <a:cs typeface="Times New Roman" panose="02020603050405020304" pitchFamily="18" charset="0"/>
              </a:rPr>
              <a:t>Muggeridge et al. (2013) – 70ml @ 5mmol</a:t>
            </a:r>
            <a:endParaRPr lang="en-GB" i="1"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r>
              <a:rPr lang="en-GB" baseline="30000" dirty="0">
                <a:effectLst/>
                <a:latin typeface="Calibri" panose="020F0502020204030204" pitchFamily="34" charset="0"/>
                <a:ea typeface="DengXian" panose="02010600030101010101" pitchFamily="2" charset="-122"/>
                <a:cs typeface="Times New Roman" panose="02020603050405020304" pitchFamily="18" charset="0"/>
              </a:rPr>
              <a:t>Single dose lowered VO2 during submaximal performance but no impact on kayaking supramaximal  I </a:t>
            </a:r>
            <a:r>
              <a:rPr lang="en-GB" baseline="30000" dirty="0">
                <a:latin typeface="Calibri" panose="020F0502020204030204" pitchFamily="34" charset="0"/>
                <a:ea typeface="DengXian" panose="02010600030101010101" pitchFamily="2" charset="-122"/>
                <a:cs typeface="Times New Roman" panose="02020603050405020304" pitchFamily="18" charset="0"/>
              </a:rPr>
              <a:t>km </a:t>
            </a:r>
            <a:r>
              <a:rPr lang="en-GB" baseline="30000" dirty="0">
                <a:effectLst/>
                <a:latin typeface="Calibri" panose="020F0502020204030204" pitchFamily="34" charset="0"/>
                <a:ea typeface="DengXian" panose="02010600030101010101" pitchFamily="2" charset="-122"/>
                <a:cs typeface="Times New Roman" panose="02020603050405020304" pitchFamily="18" charset="0"/>
              </a:rPr>
              <a:t>performance</a:t>
            </a:r>
            <a:endParaRPr lang="en-GB"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gn="ctr">
              <a:buNone/>
            </a:pPr>
            <a:endParaRPr lang="en-GB" baseline="30000" dirty="0"/>
          </a:p>
          <a:p>
            <a:pPr marL="0" indent="0">
              <a:buNone/>
            </a:pPr>
            <a:r>
              <a:rPr lang="en-GB" baseline="30000" dirty="0">
                <a:solidFill>
                  <a:srgbClr val="FF0000"/>
                </a:solidFill>
              </a:rPr>
              <a:t>See SR by </a:t>
            </a:r>
            <a:r>
              <a:rPr lang="en-GB" baseline="30000" dirty="0" err="1">
                <a:solidFill>
                  <a:srgbClr val="FF0000"/>
                </a:solidFill>
              </a:rPr>
              <a:t>Ormsbee</a:t>
            </a:r>
            <a:r>
              <a:rPr lang="en-GB" baseline="30000" dirty="0">
                <a:solidFill>
                  <a:srgbClr val="FF0000"/>
                </a:solidFill>
              </a:rPr>
              <a:t> et al. (2013)</a:t>
            </a:r>
          </a:p>
          <a:p>
            <a:pPr marL="0" indent="0">
              <a:buNone/>
            </a:pPr>
            <a:endParaRPr lang="en-GB" sz="2400" baseline="30000" dirty="0"/>
          </a:p>
          <a:p>
            <a:pPr marL="0" indent="0">
              <a:buNone/>
            </a:pPr>
            <a:endParaRPr lang="en-GB" sz="2400" baseline="30000" dirty="0"/>
          </a:p>
        </p:txBody>
      </p:sp>
      <p:sp>
        <p:nvSpPr>
          <p:cNvPr id="4" name="TextBox 3">
            <a:extLst>
              <a:ext uri="{FF2B5EF4-FFF2-40B4-BE49-F238E27FC236}">
                <a16:creationId xmlns:a16="http://schemas.microsoft.com/office/drawing/2014/main" id="{B9EB749F-A29E-C044-10EB-C30C2702005C}"/>
              </a:ext>
            </a:extLst>
          </p:cNvPr>
          <p:cNvSpPr txBox="1"/>
          <p:nvPr/>
        </p:nvSpPr>
        <p:spPr>
          <a:xfrm>
            <a:off x="622300" y="5772744"/>
            <a:ext cx="4521200" cy="923330"/>
          </a:xfrm>
          <a:prstGeom prst="rect">
            <a:avLst/>
          </a:prstGeom>
          <a:noFill/>
        </p:spPr>
        <p:txBody>
          <a:bodyPr wrap="square" rtlCol="0">
            <a:spAutoFit/>
          </a:bodyPr>
          <a:lstStyle/>
          <a:p>
            <a:pPr marL="342900" indent="-342900">
              <a:buFont typeface="+mj-lt"/>
              <a:buAutoNum type="arabicPeriod"/>
            </a:pPr>
            <a:r>
              <a:rPr lang="en-GB" dirty="0">
                <a:solidFill>
                  <a:srgbClr val="7030A0"/>
                </a:solidFill>
              </a:rPr>
              <a:t>Volume and concentration response?</a:t>
            </a:r>
          </a:p>
          <a:p>
            <a:pPr marL="342900" indent="-342900">
              <a:buFont typeface="+mj-lt"/>
              <a:buAutoNum type="arabicPeriod"/>
            </a:pPr>
            <a:endParaRPr lang="en-GB" dirty="0">
              <a:solidFill>
                <a:srgbClr val="7030A0"/>
              </a:solidFill>
            </a:endParaRPr>
          </a:p>
          <a:p>
            <a:pPr marL="342900" indent="-342900">
              <a:buFont typeface="+mj-lt"/>
              <a:buAutoNum type="arabicPeriod"/>
            </a:pPr>
            <a:r>
              <a:rPr lang="en-GB" dirty="0">
                <a:solidFill>
                  <a:srgbClr val="7030A0"/>
                </a:solidFill>
              </a:rPr>
              <a:t>Sport intensity and duration effect?</a:t>
            </a:r>
          </a:p>
        </p:txBody>
      </p:sp>
      <p:sp>
        <p:nvSpPr>
          <p:cNvPr id="6" name="TextBox 5">
            <a:extLst>
              <a:ext uri="{FF2B5EF4-FFF2-40B4-BE49-F238E27FC236}">
                <a16:creationId xmlns:a16="http://schemas.microsoft.com/office/drawing/2014/main" id="{2DA7FCDF-474D-5041-7C25-685EC9ACC92C}"/>
              </a:ext>
            </a:extLst>
          </p:cNvPr>
          <p:cNvSpPr txBox="1"/>
          <p:nvPr/>
        </p:nvSpPr>
        <p:spPr>
          <a:xfrm>
            <a:off x="5867400" y="4452240"/>
            <a:ext cx="6096000" cy="2031325"/>
          </a:xfrm>
          <a:prstGeom prst="rect">
            <a:avLst/>
          </a:prstGeom>
          <a:noFill/>
        </p:spPr>
        <p:txBody>
          <a:bodyPr wrap="square">
            <a:spAutoFit/>
          </a:bodyPr>
          <a:lstStyle/>
          <a:p>
            <a:r>
              <a:rPr lang="en-GB" b="0" i="1" dirty="0">
                <a:solidFill>
                  <a:srgbClr val="333333"/>
                </a:solidFill>
                <a:effectLst/>
                <a:latin typeface="Open Sans" panose="020B0606030504020204" pitchFamily="34" charset="0"/>
              </a:rPr>
              <a:t>Our findings do not support an improvement in the variables examined in response to acute BJ supplementation. Probably, higher doses are needed for improving time trial performance in male triathletes during a cycle ergometer test conducted at a load intensity equivalent to the first and second ventilatory threshold.</a:t>
            </a:r>
          </a:p>
          <a:p>
            <a:pPr algn="r"/>
            <a:r>
              <a:rPr lang="en-GB" dirty="0" err="1">
                <a:solidFill>
                  <a:srgbClr val="333333"/>
                </a:solidFill>
                <a:latin typeface="Open Sans" panose="020B0606030504020204" pitchFamily="34" charset="0"/>
              </a:rPr>
              <a:t>Garnacho</a:t>
            </a:r>
            <a:r>
              <a:rPr lang="en-GB" dirty="0">
                <a:solidFill>
                  <a:srgbClr val="333333"/>
                </a:solidFill>
                <a:latin typeface="Open Sans" panose="020B0606030504020204" pitchFamily="34" charset="0"/>
              </a:rPr>
              <a:t>-Castano et al., 2018</a:t>
            </a:r>
            <a:endParaRPr lang="en-GB" dirty="0"/>
          </a:p>
        </p:txBody>
      </p:sp>
    </p:spTree>
    <p:extLst>
      <p:ext uri="{BB962C8B-B14F-4D97-AF65-F5344CB8AC3E}">
        <p14:creationId xmlns:p14="http://schemas.microsoft.com/office/powerpoint/2010/main" val="419012994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606A6-56A8-A844-E880-7975C9E47569}"/>
              </a:ext>
            </a:extLst>
          </p:cNvPr>
          <p:cNvSpPr>
            <a:spLocks noGrp="1"/>
          </p:cNvSpPr>
          <p:nvPr>
            <p:ph type="title"/>
          </p:nvPr>
        </p:nvSpPr>
        <p:spPr>
          <a:xfrm>
            <a:off x="838200" y="365126"/>
            <a:ext cx="10515600" cy="727554"/>
          </a:xfrm>
        </p:spPr>
        <p:txBody>
          <a:bodyPr/>
          <a:lstStyle/>
          <a:p>
            <a:pPr algn="ctr"/>
            <a:r>
              <a:rPr lang="en-GB" dirty="0"/>
              <a:t>Repeated sprints</a:t>
            </a:r>
          </a:p>
        </p:txBody>
      </p:sp>
      <p:sp>
        <p:nvSpPr>
          <p:cNvPr id="3" name="Content Placeholder 2">
            <a:extLst>
              <a:ext uri="{FF2B5EF4-FFF2-40B4-BE49-F238E27FC236}">
                <a16:creationId xmlns:a16="http://schemas.microsoft.com/office/drawing/2014/main" id="{51893FF3-065B-EFD5-4589-85CB7B14DF58}"/>
              </a:ext>
            </a:extLst>
          </p:cNvPr>
          <p:cNvSpPr>
            <a:spLocks noGrp="1"/>
          </p:cNvSpPr>
          <p:nvPr>
            <p:ph idx="1"/>
          </p:nvPr>
        </p:nvSpPr>
        <p:spPr>
          <a:xfrm>
            <a:off x="838200" y="1265208"/>
            <a:ext cx="10515600" cy="4911755"/>
          </a:xfrm>
        </p:spPr>
        <p:txBody>
          <a:bodyPr>
            <a:normAutofit fontScale="77500" lnSpcReduction="20000"/>
          </a:bodyPr>
          <a:lstStyle/>
          <a:p>
            <a:pPr marL="0" indent="0" algn="l">
              <a:buNone/>
            </a:pPr>
            <a:r>
              <a:rPr lang="en-GB" b="0" i="0" dirty="0">
                <a:effectLst/>
              </a:rPr>
              <a:t>Rojas-Valverde et al., 2020 – Systematic review</a:t>
            </a:r>
          </a:p>
          <a:p>
            <a:pPr marL="0" indent="0" algn="l">
              <a:buNone/>
            </a:pPr>
            <a:endParaRPr lang="en-GB" b="0" i="0" dirty="0">
              <a:effectLst/>
            </a:endParaRPr>
          </a:p>
          <a:p>
            <a:pPr marL="0" indent="0" algn="l">
              <a:buNone/>
            </a:pPr>
            <a:r>
              <a:rPr lang="en-GB" b="0" i="0" dirty="0">
                <a:effectLst/>
              </a:rPr>
              <a:t>By consuming BRJ rich in NO</a:t>
            </a:r>
            <a:r>
              <a:rPr lang="en-GB" b="0" i="0" baseline="-25000" dirty="0">
                <a:effectLst/>
              </a:rPr>
              <a:t>3</a:t>
            </a:r>
            <a:r>
              <a:rPr lang="en-GB" b="0" i="0" baseline="30000" dirty="0">
                <a:effectLst/>
              </a:rPr>
              <a:t>−</a:t>
            </a:r>
            <a:r>
              <a:rPr lang="en-GB" b="0" i="0" dirty="0">
                <a:effectLst/>
              </a:rPr>
              <a:t>, a series of physiological benefits are generated and may impact some sport performance indicators as fatigue resistance in repeated-sprints. Some improvements in total work (3.35%), peak power (3.75%) and mean power output (4.57%), time to peak power (2.8%), and reduction in sprint time (1.78%) are examples of how NO</a:t>
            </a:r>
            <a:r>
              <a:rPr lang="en-GB" b="0" i="0" baseline="-25000" dirty="0">
                <a:effectLst/>
              </a:rPr>
              <a:t>3</a:t>
            </a:r>
            <a:r>
              <a:rPr lang="en-GB" b="0" i="0" baseline="30000" dirty="0">
                <a:effectLst/>
              </a:rPr>
              <a:t>−</a:t>
            </a:r>
            <a:r>
              <a:rPr lang="en-GB" b="0" i="0" dirty="0">
                <a:effectLst/>
              </a:rPr>
              <a:t> intake have some potential to enhance repeated-sprints performance. </a:t>
            </a:r>
          </a:p>
          <a:p>
            <a:pPr marL="0" indent="0" algn="l">
              <a:buNone/>
            </a:pPr>
            <a:endParaRPr lang="en-GB" b="0" i="0" dirty="0">
              <a:effectLst/>
            </a:endParaRPr>
          </a:p>
          <a:p>
            <a:pPr marL="0" indent="0" algn="l">
              <a:buNone/>
            </a:pPr>
            <a:r>
              <a:rPr lang="en-GB" b="0" i="0" dirty="0">
                <a:effectLst/>
              </a:rPr>
              <a:t>Future in-field trials should be performed in order to confirm if the magnitude of these improvements are practically meaningful.</a:t>
            </a:r>
          </a:p>
          <a:p>
            <a:pPr marL="0" indent="0" algn="l">
              <a:buNone/>
            </a:pPr>
            <a:endParaRPr lang="en-GB" b="0" i="0" dirty="0">
              <a:effectLst/>
            </a:endParaRPr>
          </a:p>
          <a:p>
            <a:pPr marL="0" indent="0" algn="l">
              <a:buNone/>
            </a:pPr>
            <a:endParaRPr lang="en-GB" b="0" i="0" dirty="0">
              <a:effectLst/>
            </a:endParaRPr>
          </a:p>
          <a:p>
            <a:pPr marL="0" indent="0" algn="l">
              <a:buNone/>
            </a:pPr>
            <a:r>
              <a:rPr lang="en-GB" b="0" i="0" dirty="0">
                <a:effectLst/>
              </a:rPr>
              <a:t>These effects may differ on NO</a:t>
            </a:r>
            <a:r>
              <a:rPr lang="en-GB" b="0" i="0" baseline="-25000" dirty="0">
                <a:effectLst/>
              </a:rPr>
              <a:t>3</a:t>
            </a:r>
            <a:r>
              <a:rPr lang="en-GB" b="0" i="0" baseline="30000" dirty="0">
                <a:effectLst/>
              </a:rPr>
              <a:t>−</a:t>
            </a:r>
            <a:r>
              <a:rPr lang="en-GB" b="0" i="0" dirty="0">
                <a:effectLst/>
              </a:rPr>
              <a:t> dose, intake duration (e.g. chronic or acute), type of exercise (e.g. cycling vs. running) and muscle contraction (e.g. eccentric vs. concentric), fatigue-related variables chosen as reference (e.g. power output vs. number of repetitions), anaerobic performance levels.</a:t>
            </a:r>
          </a:p>
          <a:p>
            <a:pPr marL="0" indent="0">
              <a:buNone/>
            </a:pPr>
            <a:endParaRPr lang="en-GB" dirty="0"/>
          </a:p>
        </p:txBody>
      </p:sp>
    </p:spTree>
    <p:extLst>
      <p:ext uri="{BB962C8B-B14F-4D97-AF65-F5344CB8AC3E}">
        <p14:creationId xmlns:p14="http://schemas.microsoft.com/office/powerpoint/2010/main" val="382219078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D2C19-E7DF-156C-037C-2F7085DB55BB}"/>
              </a:ext>
            </a:extLst>
          </p:cNvPr>
          <p:cNvSpPr>
            <a:spLocks noGrp="1"/>
          </p:cNvSpPr>
          <p:nvPr>
            <p:ph type="title"/>
          </p:nvPr>
        </p:nvSpPr>
        <p:spPr/>
        <p:txBody>
          <a:bodyPr/>
          <a:lstStyle/>
          <a:p>
            <a:pPr algn="ctr"/>
            <a:r>
              <a:rPr lang="en-GB" dirty="0"/>
              <a:t>Conclusions</a:t>
            </a:r>
          </a:p>
        </p:txBody>
      </p:sp>
      <p:sp>
        <p:nvSpPr>
          <p:cNvPr id="3" name="Content Placeholder 2">
            <a:extLst>
              <a:ext uri="{FF2B5EF4-FFF2-40B4-BE49-F238E27FC236}">
                <a16:creationId xmlns:a16="http://schemas.microsoft.com/office/drawing/2014/main" id="{99430757-C687-DE0B-796D-BF9D8112B600}"/>
              </a:ext>
            </a:extLst>
          </p:cNvPr>
          <p:cNvSpPr>
            <a:spLocks noGrp="1"/>
          </p:cNvSpPr>
          <p:nvPr>
            <p:ph idx="1"/>
          </p:nvPr>
        </p:nvSpPr>
        <p:spPr/>
        <p:txBody>
          <a:bodyPr/>
          <a:lstStyle/>
          <a:p>
            <a:pPr marL="0" indent="0">
              <a:buNone/>
            </a:pPr>
            <a:r>
              <a:rPr lang="en-GB" b="0" i="0" dirty="0">
                <a:solidFill>
                  <a:srgbClr val="333333"/>
                </a:solidFill>
                <a:effectLst/>
              </a:rPr>
              <a:t>McMahon et al. (2016)</a:t>
            </a:r>
          </a:p>
          <a:p>
            <a:pPr marL="0" indent="0">
              <a:buNone/>
            </a:pPr>
            <a:endParaRPr lang="en-GB" dirty="0">
              <a:solidFill>
                <a:srgbClr val="333333"/>
              </a:solidFill>
            </a:endParaRPr>
          </a:p>
          <a:p>
            <a:pPr marL="0" indent="0">
              <a:buNone/>
            </a:pPr>
            <a:r>
              <a:rPr lang="en-GB" b="0" i="0" dirty="0">
                <a:solidFill>
                  <a:srgbClr val="333333"/>
                </a:solidFill>
                <a:effectLst/>
              </a:rPr>
              <a:t>Dietary NO</a:t>
            </a:r>
            <a:r>
              <a:rPr lang="en-GB" b="0" i="0" baseline="-25000" dirty="0">
                <a:solidFill>
                  <a:srgbClr val="333333"/>
                </a:solidFill>
                <a:effectLst/>
              </a:rPr>
              <a:t>3</a:t>
            </a:r>
            <a:r>
              <a:rPr lang="en-GB" b="0" i="0" dirty="0">
                <a:solidFill>
                  <a:srgbClr val="333333"/>
                </a:solidFill>
                <a:effectLst/>
              </a:rPr>
              <a:t> </a:t>
            </a:r>
            <a:r>
              <a:rPr lang="en-GB" b="0" i="0" baseline="30000" dirty="0">
                <a:solidFill>
                  <a:srgbClr val="333333"/>
                </a:solidFill>
                <a:effectLst/>
              </a:rPr>
              <a:t>−</a:t>
            </a:r>
            <a:r>
              <a:rPr lang="en-GB" b="0" i="0" dirty="0">
                <a:solidFill>
                  <a:srgbClr val="333333"/>
                </a:solidFill>
                <a:effectLst/>
              </a:rPr>
              <a:t> supplementation is likely to elicit a positive outcome when testing endurance exercise capacity, whereas dietary NO</a:t>
            </a:r>
            <a:r>
              <a:rPr lang="en-GB" b="0" i="0" baseline="-25000" dirty="0">
                <a:solidFill>
                  <a:srgbClr val="333333"/>
                </a:solidFill>
                <a:effectLst/>
              </a:rPr>
              <a:t>3</a:t>
            </a:r>
            <a:r>
              <a:rPr lang="en-GB" b="0" i="0" dirty="0">
                <a:solidFill>
                  <a:srgbClr val="333333"/>
                </a:solidFill>
                <a:effectLst/>
              </a:rPr>
              <a:t> </a:t>
            </a:r>
            <a:r>
              <a:rPr lang="en-GB" b="0" i="0" baseline="30000" dirty="0">
                <a:solidFill>
                  <a:srgbClr val="333333"/>
                </a:solidFill>
                <a:effectLst/>
              </a:rPr>
              <a:t>−</a:t>
            </a:r>
            <a:r>
              <a:rPr lang="en-GB" b="0" i="0" dirty="0">
                <a:solidFill>
                  <a:srgbClr val="333333"/>
                </a:solidFill>
                <a:effectLst/>
              </a:rPr>
              <a:t> supplementation is less likely to be effective for time-trial performance. Further work is needed to understand the optimal dosing strategies, which population is most likely to benefit, and under which conditions dietary nitrates are likely to be most effective for performance.</a:t>
            </a:r>
            <a:endParaRPr lang="en-GB" dirty="0"/>
          </a:p>
        </p:txBody>
      </p:sp>
    </p:spTree>
    <p:extLst>
      <p:ext uri="{BB962C8B-B14F-4D97-AF65-F5344CB8AC3E}">
        <p14:creationId xmlns:p14="http://schemas.microsoft.com/office/powerpoint/2010/main" val="308483562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7F4E32-FE85-A4B8-81A2-61DCADC0EE3A}"/>
              </a:ext>
            </a:extLst>
          </p:cNvPr>
          <p:cNvSpPr>
            <a:spLocks noGrp="1"/>
          </p:cNvSpPr>
          <p:nvPr>
            <p:ph type="title"/>
          </p:nvPr>
        </p:nvSpPr>
        <p:spPr>
          <a:xfrm>
            <a:off x="1408589" y="452547"/>
            <a:ext cx="10515600" cy="765406"/>
          </a:xfrm>
        </p:spPr>
        <p:txBody>
          <a:bodyPr/>
          <a:lstStyle/>
          <a:p>
            <a:pPr algn="ctr"/>
            <a:r>
              <a:rPr lang="en-GB" dirty="0"/>
              <a:t>Not all Supplements are equal</a:t>
            </a:r>
          </a:p>
        </p:txBody>
      </p:sp>
      <p:pic>
        <p:nvPicPr>
          <p:cNvPr id="7" name="Picture 6">
            <a:extLst>
              <a:ext uri="{FF2B5EF4-FFF2-40B4-BE49-F238E27FC236}">
                <a16:creationId xmlns:a16="http://schemas.microsoft.com/office/drawing/2014/main" id="{2BA75943-80C7-4837-7063-ED44AD5DF8E5}"/>
              </a:ext>
            </a:extLst>
          </p:cNvPr>
          <p:cNvPicPr>
            <a:picLocks noChangeAspect="1"/>
          </p:cNvPicPr>
          <p:nvPr/>
        </p:nvPicPr>
        <p:blipFill>
          <a:blip r:embed="rId2"/>
          <a:stretch>
            <a:fillRect/>
          </a:stretch>
        </p:blipFill>
        <p:spPr>
          <a:xfrm>
            <a:off x="581891" y="1442497"/>
            <a:ext cx="11610109" cy="2975478"/>
          </a:xfrm>
          <a:prstGeom prst="rect">
            <a:avLst/>
          </a:prstGeom>
        </p:spPr>
      </p:pic>
    </p:spTree>
    <p:extLst>
      <p:ext uri="{BB962C8B-B14F-4D97-AF65-F5344CB8AC3E}">
        <p14:creationId xmlns:p14="http://schemas.microsoft.com/office/powerpoint/2010/main" val="398916395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C5A76CE-34C2-B7F3-17E5-617B99B66542}"/>
              </a:ext>
            </a:extLst>
          </p:cNvPr>
          <p:cNvPicPr>
            <a:picLocks noChangeAspect="1"/>
          </p:cNvPicPr>
          <p:nvPr/>
        </p:nvPicPr>
        <p:blipFill>
          <a:blip r:embed="rId2"/>
          <a:stretch>
            <a:fillRect/>
          </a:stretch>
        </p:blipFill>
        <p:spPr>
          <a:xfrm>
            <a:off x="365760" y="2440912"/>
            <a:ext cx="11826240" cy="1976176"/>
          </a:xfrm>
          <a:prstGeom prst="rect">
            <a:avLst/>
          </a:prstGeom>
        </p:spPr>
      </p:pic>
      <p:pic>
        <p:nvPicPr>
          <p:cNvPr id="7" name="Picture 6">
            <a:extLst>
              <a:ext uri="{FF2B5EF4-FFF2-40B4-BE49-F238E27FC236}">
                <a16:creationId xmlns:a16="http://schemas.microsoft.com/office/drawing/2014/main" id="{A544227A-5D50-B4A9-7393-D3333379F398}"/>
              </a:ext>
            </a:extLst>
          </p:cNvPr>
          <p:cNvPicPr>
            <a:picLocks noChangeAspect="1"/>
          </p:cNvPicPr>
          <p:nvPr/>
        </p:nvPicPr>
        <p:blipFill>
          <a:blip r:embed="rId3"/>
          <a:stretch>
            <a:fillRect/>
          </a:stretch>
        </p:blipFill>
        <p:spPr>
          <a:xfrm>
            <a:off x="365760" y="1390125"/>
            <a:ext cx="11826240" cy="918913"/>
          </a:xfrm>
          <a:prstGeom prst="rect">
            <a:avLst/>
          </a:prstGeom>
        </p:spPr>
      </p:pic>
    </p:spTree>
    <p:extLst>
      <p:ext uri="{BB962C8B-B14F-4D97-AF65-F5344CB8AC3E}">
        <p14:creationId xmlns:p14="http://schemas.microsoft.com/office/powerpoint/2010/main" val="237989608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DD23A-AA26-0A52-A5D2-C0B686BF20E5}"/>
              </a:ext>
            </a:extLst>
          </p:cNvPr>
          <p:cNvSpPr>
            <a:spLocks noGrp="1"/>
          </p:cNvSpPr>
          <p:nvPr>
            <p:ph type="title"/>
          </p:nvPr>
        </p:nvSpPr>
        <p:spPr/>
        <p:txBody>
          <a:bodyPr/>
          <a:lstStyle/>
          <a:p>
            <a:endParaRPr lang="en-GB"/>
          </a:p>
        </p:txBody>
      </p:sp>
      <p:pic>
        <p:nvPicPr>
          <p:cNvPr id="5" name="Picture 4">
            <a:extLst>
              <a:ext uri="{FF2B5EF4-FFF2-40B4-BE49-F238E27FC236}">
                <a16:creationId xmlns:a16="http://schemas.microsoft.com/office/drawing/2014/main" id="{F006C657-6B5C-9A41-FF1C-80117F7593FB}"/>
              </a:ext>
            </a:extLst>
          </p:cNvPr>
          <p:cNvPicPr>
            <a:picLocks noChangeAspect="1"/>
          </p:cNvPicPr>
          <p:nvPr/>
        </p:nvPicPr>
        <p:blipFill>
          <a:blip r:embed="rId2"/>
          <a:stretch>
            <a:fillRect/>
          </a:stretch>
        </p:blipFill>
        <p:spPr>
          <a:xfrm>
            <a:off x="381000" y="2131343"/>
            <a:ext cx="11709400" cy="918913"/>
          </a:xfrm>
          <a:prstGeom prst="rect">
            <a:avLst/>
          </a:prstGeom>
        </p:spPr>
      </p:pic>
      <p:pic>
        <p:nvPicPr>
          <p:cNvPr id="7" name="Picture 6">
            <a:extLst>
              <a:ext uri="{FF2B5EF4-FFF2-40B4-BE49-F238E27FC236}">
                <a16:creationId xmlns:a16="http://schemas.microsoft.com/office/drawing/2014/main" id="{6872D244-A51A-8593-7E9D-3FB5F73B7982}"/>
              </a:ext>
            </a:extLst>
          </p:cNvPr>
          <p:cNvPicPr>
            <a:picLocks noChangeAspect="1"/>
          </p:cNvPicPr>
          <p:nvPr/>
        </p:nvPicPr>
        <p:blipFill>
          <a:blip r:embed="rId3"/>
          <a:stretch>
            <a:fillRect/>
          </a:stretch>
        </p:blipFill>
        <p:spPr>
          <a:xfrm>
            <a:off x="558800" y="3189575"/>
            <a:ext cx="11353800" cy="1698050"/>
          </a:xfrm>
          <a:prstGeom prst="rect">
            <a:avLst/>
          </a:prstGeom>
        </p:spPr>
      </p:pic>
    </p:spTree>
    <p:extLst>
      <p:ext uri="{BB962C8B-B14F-4D97-AF65-F5344CB8AC3E}">
        <p14:creationId xmlns:p14="http://schemas.microsoft.com/office/powerpoint/2010/main" val="273572767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2C8755-A1B7-3544-01AC-9D593177364A}"/>
              </a:ext>
            </a:extLst>
          </p:cNvPr>
          <p:cNvSpPr>
            <a:spLocks noGrp="1"/>
          </p:cNvSpPr>
          <p:nvPr>
            <p:ph type="title"/>
          </p:nvPr>
        </p:nvSpPr>
        <p:spPr/>
        <p:txBody>
          <a:bodyPr/>
          <a:lstStyle/>
          <a:p>
            <a:pPr algn="ctr"/>
            <a:r>
              <a:rPr lang="en-GB" dirty="0"/>
              <a:t>Consider Impact </a:t>
            </a:r>
            <a:r>
              <a:rPr lang="en-GB"/>
              <a:t>on health?</a:t>
            </a:r>
            <a:endParaRPr lang="en-GB" dirty="0"/>
          </a:p>
        </p:txBody>
      </p:sp>
      <p:sp>
        <p:nvSpPr>
          <p:cNvPr id="3" name="Content Placeholder 2">
            <a:extLst>
              <a:ext uri="{FF2B5EF4-FFF2-40B4-BE49-F238E27FC236}">
                <a16:creationId xmlns:a16="http://schemas.microsoft.com/office/drawing/2014/main" id="{968A1CD3-A49D-C19E-A38E-DDB70C0CF401}"/>
              </a:ext>
            </a:extLst>
          </p:cNvPr>
          <p:cNvSpPr>
            <a:spLocks noGrp="1"/>
          </p:cNvSpPr>
          <p:nvPr>
            <p:ph idx="1"/>
          </p:nvPr>
        </p:nvSpPr>
        <p:spPr/>
        <p:txBody>
          <a:bodyPr/>
          <a:lstStyle/>
          <a:p>
            <a:pPr marL="0" indent="0">
              <a:buNone/>
            </a:pPr>
            <a:r>
              <a:rPr lang="en-GB" dirty="0"/>
              <a:t>Positive impact on cognitive decline?</a:t>
            </a:r>
          </a:p>
          <a:p>
            <a:pPr marL="0" indent="0">
              <a:buNone/>
            </a:pPr>
            <a:endParaRPr lang="en-GB" dirty="0"/>
          </a:p>
          <a:p>
            <a:pPr marL="0" indent="0">
              <a:buNone/>
            </a:pPr>
            <a:r>
              <a:rPr lang="en-GB" dirty="0"/>
              <a:t>Reduced LDL cholesterol</a:t>
            </a:r>
          </a:p>
          <a:p>
            <a:pPr marL="0" indent="0">
              <a:buNone/>
            </a:pPr>
            <a:endParaRPr lang="en-GB" dirty="0"/>
          </a:p>
          <a:p>
            <a:pPr marL="0" indent="0">
              <a:buNone/>
            </a:pPr>
            <a:r>
              <a:rPr lang="en-GB" dirty="0"/>
              <a:t>Reduced inflammation</a:t>
            </a:r>
          </a:p>
          <a:p>
            <a:pPr marL="0" indent="0">
              <a:buNone/>
            </a:pPr>
            <a:endParaRPr lang="en-GB" dirty="0"/>
          </a:p>
          <a:p>
            <a:pPr marL="0" indent="0">
              <a:buNone/>
            </a:pPr>
            <a:r>
              <a:rPr lang="en-GB" dirty="0"/>
              <a:t>Reduce CVD</a:t>
            </a:r>
          </a:p>
        </p:txBody>
      </p:sp>
    </p:spTree>
    <p:extLst>
      <p:ext uri="{BB962C8B-B14F-4D97-AF65-F5344CB8AC3E}">
        <p14:creationId xmlns:p14="http://schemas.microsoft.com/office/powerpoint/2010/main" val="394957231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Bicarbonate</a:t>
            </a:r>
          </a:p>
        </p:txBody>
      </p:sp>
      <p:sp>
        <p:nvSpPr>
          <p:cNvPr id="3" name="Content Placeholder 2"/>
          <p:cNvSpPr>
            <a:spLocks noGrp="1"/>
          </p:cNvSpPr>
          <p:nvPr>
            <p:ph idx="1"/>
          </p:nvPr>
        </p:nvSpPr>
        <p:spPr>
          <a:xfrm>
            <a:off x="303362" y="1690688"/>
            <a:ext cx="10515600" cy="4351338"/>
          </a:xfrm>
        </p:spPr>
        <p:txBody>
          <a:bodyPr>
            <a:normAutofit fontScale="92500" lnSpcReduction="10000"/>
          </a:bodyPr>
          <a:lstStyle/>
          <a:p>
            <a:pPr marL="0" indent="0">
              <a:buNone/>
            </a:pPr>
            <a:r>
              <a:rPr lang="en-GB" dirty="0"/>
              <a:t>Enhances metabolic buffering</a:t>
            </a:r>
          </a:p>
          <a:p>
            <a:pPr marL="0" indent="0">
              <a:buNone/>
            </a:pPr>
            <a:endParaRPr lang="en-GB" dirty="0"/>
          </a:p>
          <a:p>
            <a:pPr marL="0" indent="0" algn="ctr">
              <a:buNone/>
            </a:pPr>
            <a:r>
              <a:rPr lang="en-GB" dirty="0">
                <a:solidFill>
                  <a:srgbClr val="FF0000"/>
                </a:solidFill>
              </a:rPr>
              <a:t>HCO</a:t>
            </a:r>
            <a:r>
              <a:rPr lang="en-GB" baseline="-25000" dirty="0">
                <a:solidFill>
                  <a:srgbClr val="FF0000"/>
                </a:solidFill>
              </a:rPr>
              <a:t>3</a:t>
            </a:r>
            <a:r>
              <a:rPr lang="en-GB" baseline="30000" dirty="0">
                <a:solidFill>
                  <a:srgbClr val="FF0000"/>
                </a:solidFill>
              </a:rPr>
              <a:t>-</a:t>
            </a:r>
            <a:r>
              <a:rPr lang="en-GB" dirty="0">
                <a:solidFill>
                  <a:srgbClr val="FF0000"/>
                </a:solidFill>
              </a:rPr>
              <a:t>  + H</a:t>
            </a:r>
            <a:r>
              <a:rPr lang="en-GB" baseline="30000" dirty="0">
                <a:solidFill>
                  <a:srgbClr val="FF0000"/>
                </a:solidFill>
              </a:rPr>
              <a:t>+</a:t>
            </a:r>
            <a:r>
              <a:rPr lang="en-GB" dirty="0">
                <a:solidFill>
                  <a:srgbClr val="FF0000"/>
                </a:solidFill>
              </a:rPr>
              <a:t>          H</a:t>
            </a:r>
            <a:r>
              <a:rPr lang="en-GB" baseline="30000" dirty="0">
                <a:solidFill>
                  <a:srgbClr val="FF0000"/>
                </a:solidFill>
              </a:rPr>
              <a:t>2</a:t>
            </a:r>
            <a:r>
              <a:rPr lang="en-GB" dirty="0">
                <a:solidFill>
                  <a:srgbClr val="FF0000"/>
                </a:solidFill>
              </a:rPr>
              <a:t>CO</a:t>
            </a:r>
            <a:r>
              <a:rPr lang="en-GB" baseline="-25000" dirty="0">
                <a:solidFill>
                  <a:srgbClr val="FF0000"/>
                </a:solidFill>
              </a:rPr>
              <a:t>3</a:t>
            </a:r>
            <a:r>
              <a:rPr lang="en-GB" dirty="0">
                <a:solidFill>
                  <a:srgbClr val="FF0000"/>
                </a:solidFill>
              </a:rPr>
              <a:t>          H</a:t>
            </a:r>
            <a:r>
              <a:rPr lang="en-GB" baseline="-25000" dirty="0">
                <a:solidFill>
                  <a:srgbClr val="FF0000"/>
                </a:solidFill>
              </a:rPr>
              <a:t>2</a:t>
            </a:r>
            <a:r>
              <a:rPr lang="en-GB" dirty="0">
                <a:solidFill>
                  <a:srgbClr val="FF0000"/>
                </a:solidFill>
              </a:rPr>
              <a:t>0  +  CO</a:t>
            </a:r>
            <a:r>
              <a:rPr lang="en-GB" baseline="-25000" dirty="0">
                <a:solidFill>
                  <a:srgbClr val="FF0000"/>
                </a:solidFill>
              </a:rPr>
              <a:t>2</a:t>
            </a:r>
            <a:endParaRPr lang="en-GB" dirty="0">
              <a:solidFill>
                <a:srgbClr val="FF0000"/>
              </a:solidFill>
            </a:endParaRPr>
          </a:p>
          <a:p>
            <a:pPr marL="0" indent="0">
              <a:buNone/>
            </a:pPr>
            <a:endParaRPr lang="en-GB" dirty="0"/>
          </a:p>
          <a:p>
            <a:pPr marL="0" indent="0">
              <a:buNone/>
            </a:pPr>
            <a:r>
              <a:rPr lang="en-GB" dirty="0"/>
              <a:t>Some moderate performance gain in short term high intensity activities, best in already well trained athletes</a:t>
            </a:r>
          </a:p>
          <a:p>
            <a:pPr marL="0" indent="0">
              <a:buNone/>
            </a:pPr>
            <a:endParaRPr lang="en-GB" dirty="0"/>
          </a:p>
          <a:p>
            <a:pPr marL="0" indent="0">
              <a:buNone/>
            </a:pPr>
            <a:r>
              <a:rPr lang="en-GB" dirty="0"/>
              <a:t>No safety concerns in short term use &lt;300mg/kg.</a:t>
            </a:r>
          </a:p>
          <a:p>
            <a:pPr marL="0" indent="0">
              <a:buNone/>
            </a:pPr>
            <a:endParaRPr lang="en-GB" dirty="0"/>
          </a:p>
          <a:p>
            <a:pPr marL="0" indent="0">
              <a:buNone/>
            </a:pPr>
            <a:r>
              <a:rPr lang="en-GB" dirty="0"/>
              <a:t>Can cause nausea, diarrhoea, vomiting and stomach pain.</a:t>
            </a:r>
          </a:p>
        </p:txBody>
      </p:sp>
      <p:cxnSp>
        <p:nvCxnSpPr>
          <p:cNvPr id="5" name="Straight Arrow Connector 4">
            <a:extLst>
              <a:ext uri="{FF2B5EF4-FFF2-40B4-BE49-F238E27FC236}">
                <a16:creationId xmlns:a16="http://schemas.microsoft.com/office/drawing/2014/main" id="{AEB60A79-C091-B681-A59C-42F584C90B8B}"/>
              </a:ext>
            </a:extLst>
          </p:cNvPr>
          <p:cNvCxnSpPr/>
          <p:nvPr/>
        </p:nvCxnSpPr>
        <p:spPr>
          <a:xfrm>
            <a:off x="4497238" y="2771955"/>
            <a:ext cx="580845"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6" name="Straight Arrow Connector 5">
            <a:extLst>
              <a:ext uri="{FF2B5EF4-FFF2-40B4-BE49-F238E27FC236}">
                <a16:creationId xmlns:a16="http://schemas.microsoft.com/office/drawing/2014/main" id="{1568B761-4553-B73B-12B0-305E6344FAFA}"/>
              </a:ext>
            </a:extLst>
          </p:cNvPr>
          <p:cNvCxnSpPr/>
          <p:nvPr/>
        </p:nvCxnSpPr>
        <p:spPr>
          <a:xfrm>
            <a:off x="6096000" y="2780581"/>
            <a:ext cx="580845"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6858993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Vitamins / minerals</a:t>
            </a:r>
            <a:br>
              <a:rPr lang="en-GB" dirty="0"/>
            </a:br>
            <a:endParaRPr lang="en-GB" dirty="0"/>
          </a:p>
        </p:txBody>
      </p:sp>
      <p:sp>
        <p:nvSpPr>
          <p:cNvPr id="3" name="Content Placeholder 2"/>
          <p:cNvSpPr>
            <a:spLocks noGrp="1"/>
          </p:cNvSpPr>
          <p:nvPr>
            <p:ph idx="1"/>
          </p:nvPr>
        </p:nvSpPr>
        <p:spPr>
          <a:xfrm>
            <a:off x="887296" y="1782667"/>
            <a:ext cx="11304704" cy="4544490"/>
          </a:xfrm>
        </p:spPr>
        <p:txBody>
          <a:bodyPr>
            <a:normAutofit fontScale="92500"/>
          </a:bodyPr>
          <a:lstStyle/>
          <a:p>
            <a:pPr marL="0" indent="0">
              <a:buNone/>
            </a:pPr>
            <a:r>
              <a:rPr lang="en-GB" dirty="0"/>
              <a:t>To minimise free radical damage and thereby reducing fatigue, inflammation and soreness.</a:t>
            </a:r>
          </a:p>
          <a:p>
            <a:pPr marL="0" indent="0">
              <a:buNone/>
            </a:pPr>
            <a:endParaRPr lang="en-GB" dirty="0"/>
          </a:p>
          <a:p>
            <a:pPr marL="0" indent="0">
              <a:buNone/>
            </a:pPr>
            <a:r>
              <a:rPr lang="en-GB" dirty="0"/>
              <a:t>Don’t directly improve </a:t>
            </a:r>
            <a:r>
              <a:rPr lang="en-GB" dirty="0" err="1"/>
              <a:t>perfroamnce</a:t>
            </a:r>
            <a:r>
              <a:rPr lang="en-GB" dirty="0"/>
              <a:t> and may hinder physiological adaptations.</a:t>
            </a:r>
          </a:p>
          <a:p>
            <a:pPr marL="0" indent="0">
              <a:buNone/>
            </a:pPr>
            <a:endParaRPr lang="en-GB" dirty="0"/>
          </a:p>
          <a:p>
            <a:pPr marL="0" indent="0">
              <a:buNone/>
            </a:pPr>
            <a:r>
              <a:rPr lang="en-GB" dirty="0"/>
              <a:t>Generally safe and don’t contravene doping regulations</a:t>
            </a:r>
          </a:p>
          <a:p>
            <a:pPr marL="0" indent="0">
              <a:buNone/>
            </a:pPr>
            <a:endParaRPr lang="en-GB" dirty="0"/>
          </a:p>
          <a:p>
            <a:pPr marL="0" indent="0">
              <a:buNone/>
            </a:pPr>
            <a:r>
              <a:rPr lang="en-GB" dirty="0"/>
              <a:t>Consider issues with toxicity i.e. 	</a:t>
            </a:r>
            <a:r>
              <a:rPr lang="en-GB" dirty="0" err="1"/>
              <a:t>VitC</a:t>
            </a:r>
            <a:r>
              <a:rPr lang="en-GB" dirty="0"/>
              <a:t> &gt;2,000mg/day  risk of haemorrhage</a:t>
            </a:r>
          </a:p>
          <a:p>
            <a:pPr marL="0" indent="0">
              <a:buNone/>
            </a:pPr>
            <a:r>
              <a:rPr lang="en-GB" dirty="0"/>
              <a:t>					</a:t>
            </a:r>
            <a:r>
              <a:rPr lang="en-GB" dirty="0" err="1"/>
              <a:t>Vit</a:t>
            </a:r>
            <a:r>
              <a:rPr lang="en-GB" dirty="0"/>
              <a:t> E &gt; 1500 IU/day    risk of nausea, </a:t>
            </a:r>
            <a:r>
              <a:rPr lang="en-GB" dirty="0" err="1"/>
              <a:t>heatburn</a:t>
            </a:r>
            <a:r>
              <a:rPr lang="en-GB" dirty="0"/>
              <a:t>.</a:t>
            </a:r>
          </a:p>
        </p:txBody>
      </p:sp>
      <p:cxnSp>
        <p:nvCxnSpPr>
          <p:cNvPr id="5" name="Straight Arrow Connector 4"/>
          <p:cNvCxnSpPr/>
          <p:nvPr/>
        </p:nvCxnSpPr>
        <p:spPr>
          <a:xfrm flipH="1" flipV="1">
            <a:off x="8284832" y="5492541"/>
            <a:ext cx="6137" cy="374352"/>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flipH="1" flipV="1">
            <a:off x="8246988" y="5012839"/>
            <a:ext cx="6137" cy="374352"/>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4047630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Polyphenols and antioxidants</a:t>
            </a:r>
          </a:p>
        </p:txBody>
      </p:sp>
      <p:sp>
        <p:nvSpPr>
          <p:cNvPr id="3" name="Content Placeholder 2"/>
          <p:cNvSpPr>
            <a:spLocks noGrp="1"/>
          </p:cNvSpPr>
          <p:nvPr>
            <p:ph idx="1"/>
          </p:nvPr>
        </p:nvSpPr>
        <p:spPr>
          <a:xfrm>
            <a:off x="276045" y="1509323"/>
            <a:ext cx="11077755" cy="4419900"/>
          </a:xfrm>
        </p:spPr>
        <p:txBody>
          <a:bodyPr>
            <a:normAutofit fontScale="55000" lnSpcReduction="20000"/>
          </a:bodyPr>
          <a:lstStyle/>
          <a:p>
            <a:pPr marL="0" indent="0">
              <a:buNone/>
            </a:pPr>
            <a:r>
              <a:rPr lang="en-GB" sz="3800" dirty="0"/>
              <a:t>Product of plants’ secondary metabolism i.e. not require for growth but for plant cellular communication and defence </a:t>
            </a:r>
            <a:r>
              <a:rPr lang="en-GB" sz="3800" dirty="0" err="1"/>
              <a:t>i.e</a:t>
            </a:r>
            <a:r>
              <a:rPr lang="en-GB" sz="3800" dirty="0"/>
              <a:t> from ultra violet light</a:t>
            </a:r>
          </a:p>
          <a:p>
            <a:pPr marL="0" indent="0">
              <a:buNone/>
            </a:pPr>
            <a:endParaRPr lang="en-GB" sz="3800" dirty="0"/>
          </a:p>
          <a:p>
            <a:pPr marL="0" indent="0">
              <a:buNone/>
            </a:pPr>
            <a:r>
              <a:rPr lang="en-GB" sz="3800" dirty="0"/>
              <a:t>Improve mitochondria biogenesis by stimulating oxidative stress-related cell signalling pathways </a:t>
            </a:r>
            <a:r>
              <a:rPr lang="en-GB" sz="3800" dirty="0" err="1"/>
              <a:t>i.e</a:t>
            </a:r>
            <a:r>
              <a:rPr lang="en-GB" sz="3800" dirty="0"/>
              <a:t> act as antioxidants</a:t>
            </a:r>
          </a:p>
          <a:p>
            <a:pPr marL="0" indent="0">
              <a:buNone/>
            </a:pPr>
            <a:endParaRPr lang="en-GB" sz="3800" dirty="0"/>
          </a:p>
          <a:p>
            <a:pPr marL="0" indent="0">
              <a:buNone/>
            </a:pPr>
            <a:r>
              <a:rPr lang="en-GB" sz="3800" dirty="0"/>
              <a:t>Increase dilation of blood vessels.</a:t>
            </a:r>
          </a:p>
          <a:p>
            <a:pPr marL="0" indent="0">
              <a:buNone/>
            </a:pPr>
            <a:endParaRPr lang="en-GB" sz="3800" dirty="0"/>
          </a:p>
          <a:p>
            <a:pPr marL="0" indent="0">
              <a:buNone/>
            </a:pPr>
            <a:r>
              <a:rPr lang="en-GB" sz="3800" dirty="0"/>
              <a:t>Generally good for health.</a:t>
            </a:r>
          </a:p>
          <a:p>
            <a:pPr marL="0" indent="0">
              <a:buNone/>
            </a:pPr>
            <a:endParaRPr lang="en-GB" sz="3800" dirty="0"/>
          </a:p>
          <a:p>
            <a:pPr marL="0" indent="0">
              <a:buNone/>
            </a:pPr>
            <a:r>
              <a:rPr lang="en-GB" sz="3800" dirty="0"/>
              <a:t>Evidence equivocal on dosage but some performance benefits after 7 day supplementations</a:t>
            </a:r>
          </a:p>
          <a:p>
            <a:pPr marL="0" indent="0" algn="ctr">
              <a:buNone/>
            </a:pPr>
            <a:endParaRPr lang="en-GB" dirty="0">
              <a:solidFill>
                <a:srgbClr val="FF0000"/>
              </a:solidFill>
            </a:endParaRPr>
          </a:p>
          <a:p>
            <a:pPr marL="0" indent="0" algn="ctr">
              <a:buNone/>
            </a:pPr>
            <a:r>
              <a:rPr lang="en-GB" dirty="0">
                <a:solidFill>
                  <a:srgbClr val="FF0000"/>
                </a:solidFill>
              </a:rPr>
              <a:t>Research needed and duration of supplementations</a:t>
            </a:r>
          </a:p>
        </p:txBody>
      </p:sp>
      <p:sp>
        <p:nvSpPr>
          <p:cNvPr id="4" name="TextBox 3"/>
          <p:cNvSpPr txBox="1"/>
          <p:nvPr/>
        </p:nvSpPr>
        <p:spPr>
          <a:xfrm>
            <a:off x="671239" y="6053107"/>
            <a:ext cx="11156907" cy="646331"/>
          </a:xfrm>
          <a:prstGeom prst="rect">
            <a:avLst/>
          </a:prstGeom>
          <a:noFill/>
        </p:spPr>
        <p:txBody>
          <a:bodyPr wrap="square" rtlCol="0">
            <a:spAutoFit/>
          </a:bodyPr>
          <a:lstStyle/>
          <a:p>
            <a:r>
              <a:rPr lang="en-GB" dirty="0" err="1"/>
              <a:t>Visioli</a:t>
            </a:r>
            <a:r>
              <a:rPr lang="en-GB" dirty="0"/>
              <a:t> F. (2015) Polyphenols in Sport: Facts or Fads?. In: Antioxidants in Sport Nutrition. CRC Press/Taylor &amp; Francis, Boca Raton (FL). </a:t>
            </a:r>
          </a:p>
        </p:txBody>
      </p:sp>
      <p:pic>
        <p:nvPicPr>
          <p:cNvPr id="5" name="Picture 4"/>
          <p:cNvPicPr>
            <a:picLocks noChangeAspect="1"/>
          </p:cNvPicPr>
          <p:nvPr/>
        </p:nvPicPr>
        <p:blipFill>
          <a:blip r:embed="rId2"/>
          <a:stretch>
            <a:fillRect/>
          </a:stretch>
        </p:blipFill>
        <p:spPr>
          <a:xfrm>
            <a:off x="8768610" y="2900096"/>
            <a:ext cx="2476062" cy="1569791"/>
          </a:xfrm>
          <a:prstGeom prst="rect">
            <a:avLst/>
          </a:prstGeom>
        </p:spPr>
      </p:pic>
    </p:spTree>
    <p:extLst>
      <p:ext uri="{BB962C8B-B14F-4D97-AF65-F5344CB8AC3E}">
        <p14:creationId xmlns:p14="http://schemas.microsoft.com/office/powerpoint/2010/main" val="162584537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647466"/>
          </a:xfrm>
        </p:spPr>
        <p:txBody>
          <a:bodyPr>
            <a:normAutofit fontScale="90000"/>
          </a:bodyPr>
          <a:lstStyle/>
          <a:p>
            <a:pPr algn="ctr"/>
            <a:r>
              <a:rPr lang="en-GB" dirty="0"/>
              <a:t>Ginseng</a:t>
            </a:r>
          </a:p>
        </p:txBody>
      </p:sp>
      <p:sp>
        <p:nvSpPr>
          <p:cNvPr id="3" name="Content Placeholder 2"/>
          <p:cNvSpPr>
            <a:spLocks noGrp="1"/>
          </p:cNvSpPr>
          <p:nvPr>
            <p:ph idx="1"/>
          </p:nvPr>
        </p:nvSpPr>
        <p:spPr>
          <a:xfrm>
            <a:off x="838200" y="1236481"/>
            <a:ext cx="10515600" cy="4351338"/>
          </a:xfrm>
        </p:spPr>
        <p:txBody>
          <a:bodyPr>
            <a:normAutofit fontScale="92500" lnSpcReduction="10000"/>
          </a:bodyPr>
          <a:lstStyle/>
          <a:p>
            <a:pPr marL="0" indent="0">
              <a:buNone/>
            </a:pPr>
            <a:r>
              <a:rPr lang="en-GB" dirty="0"/>
              <a:t>Ginseng contains a range of steroidal glycosides that can simulate the CNS and increase the production of corticotrophin &amp; cortisol. It can stimulate the production of proteins and act as an </a:t>
            </a:r>
            <a:r>
              <a:rPr lang="en-GB" dirty="0" err="1"/>
              <a:t>immunostimulant</a:t>
            </a:r>
            <a:r>
              <a:rPr lang="en-GB" dirty="0"/>
              <a:t> and antioxidant.</a:t>
            </a:r>
          </a:p>
          <a:p>
            <a:pPr marL="0" indent="0">
              <a:buNone/>
            </a:pPr>
            <a:endParaRPr lang="en-GB" dirty="0"/>
          </a:p>
          <a:p>
            <a:pPr marL="0" indent="0">
              <a:buNone/>
            </a:pPr>
            <a:r>
              <a:rPr lang="en-GB" dirty="0"/>
              <a:t>Most evidence is that there are no performance enhancing effect.</a:t>
            </a:r>
          </a:p>
          <a:p>
            <a:pPr marL="0" indent="0">
              <a:buNone/>
            </a:pPr>
            <a:endParaRPr lang="en-GB" dirty="0"/>
          </a:p>
          <a:p>
            <a:r>
              <a:rPr lang="en-GB" dirty="0"/>
              <a:t>Some evidence of improvement in psychomotor control,</a:t>
            </a:r>
          </a:p>
          <a:p>
            <a:r>
              <a:rPr lang="en-GB" dirty="0" err="1"/>
              <a:t>Biondo</a:t>
            </a:r>
            <a:r>
              <a:rPr lang="en-GB" dirty="0"/>
              <a:t> (2008) – improve immune response to acute exercise</a:t>
            </a:r>
          </a:p>
          <a:p>
            <a:r>
              <a:rPr lang="en-GB" dirty="0"/>
              <a:t>Wang et al (2010) – anti-fatigue effects</a:t>
            </a:r>
          </a:p>
          <a:p>
            <a:r>
              <a:rPr lang="en-GB" dirty="0"/>
              <a:t>Ping et al (2011) – improved endurance performance</a:t>
            </a:r>
          </a:p>
        </p:txBody>
      </p:sp>
      <p:sp>
        <p:nvSpPr>
          <p:cNvPr id="4" name="TextBox 3"/>
          <p:cNvSpPr txBox="1"/>
          <p:nvPr/>
        </p:nvSpPr>
        <p:spPr>
          <a:xfrm>
            <a:off x="1736747" y="5971216"/>
            <a:ext cx="11463753" cy="369332"/>
          </a:xfrm>
          <a:prstGeom prst="rect">
            <a:avLst/>
          </a:prstGeom>
          <a:noFill/>
        </p:spPr>
        <p:txBody>
          <a:bodyPr wrap="square" rtlCol="0">
            <a:spAutoFit/>
          </a:bodyPr>
          <a:lstStyle/>
          <a:p>
            <a:r>
              <a:rPr lang="en-GB" dirty="0" err="1"/>
              <a:t>O’Mathuna</a:t>
            </a:r>
            <a:r>
              <a:rPr lang="en-GB" dirty="0"/>
              <a:t>, D.P. (2001) Ginseng to enhance Sports Performance, </a:t>
            </a:r>
            <a:r>
              <a:rPr lang="en-GB" i="1" dirty="0"/>
              <a:t>Integrative medicine</a:t>
            </a:r>
            <a:r>
              <a:rPr lang="en-GB" dirty="0"/>
              <a:t>, 4, pp.77-80.</a:t>
            </a:r>
          </a:p>
        </p:txBody>
      </p:sp>
    </p:spTree>
    <p:extLst>
      <p:ext uri="{BB962C8B-B14F-4D97-AF65-F5344CB8AC3E}">
        <p14:creationId xmlns:p14="http://schemas.microsoft.com/office/powerpoint/2010/main" val="393804305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Lavender</a:t>
            </a:r>
          </a:p>
        </p:txBody>
      </p:sp>
      <p:sp>
        <p:nvSpPr>
          <p:cNvPr id="3" name="Content Placeholder 2"/>
          <p:cNvSpPr>
            <a:spLocks noGrp="1"/>
          </p:cNvSpPr>
          <p:nvPr>
            <p:ph idx="1"/>
          </p:nvPr>
        </p:nvSpPr>
        <p:spPr/>
        <p:txBody>
          <a:bodyPr>
            <a:normAutofit fontScale="85000" lnSpcReduction="10000"/>
          </a:bodyPr>
          <a:lstStyle/>
          <a:p>
            <a:pPr marL="0" indent="0">
              <a:buNone/>
            </a:pPr>
            <a:r>
              <a:rPr lang="en-GB" dirty="0"/>
              <a:t>Knowledge regarding the effects of exercise and lavender inhalation on heart rate may have implication for managing conditions such as anxiety and stress. </a:t>
            </a:r>
          </a:p>
          <a:p>
            <a:pPr marL="0" indent="0">
              <a:buNone/>
            </a:pPr>
            <a:endParaRPr lang="en-GB" dirty="0"/>
          </a:p>
          <a:p>
            <a:pPr marL="0" indent="0">
              <a:buNone/>
            </a:pPr>
            <a:r>
              <a:rPr lang="en-GB" dirty="0"/>
              <a:t>25 students were randomly assigned to one of fours treatment groups, either performing sit-up, or not and inhaling lavender or not. </a:t>
            </a:r>
          </a:p>
          <a:p>
            <a:pPr marL="0" indent="0">
              <a:buNone/>
            </a:pPr>
            <a:r>
              <a:rPr lang="en-GB" dirty="0"/>
              <a:t>The results were consistent with current literature, showing that sit-ups generally increase heart rate (+10 and + 12 </a:t>
            </a:r>
            <a:r>
              <a:rPr lang="en-GB" dirty="0" err="1"/>
              <a:t>bts</a:t>
            </a:r>
            <a:r>
              <a:rPr lang="en-GB" dirty="0"/>
              <a:t>/min), </a:t>
            </a:r>
          </a:p>
          <a:p>
            <a:pPr marL="0" indent="0">
              <a:buNone/>
            </a:pPr>
            <a:endParaRPr lang="en-GB" dirty="0"/>
          </a:p>
          <a:p>
            <a:pPr marL="0" indent="0">
              <a:buNone/>
            </a:pPr>
            <a:r>
              <a:rPr lang="en-GB" dirty="0"/>
              <a:t>though this was only significant (p&lt;05) for the sit-up group who did not inhale lavender. Lavender did show a decrease in heart rate (-3 and -1 </a:t>
            </a:r>
            <a:r>
              <a:rPr lang="en-GB" dirty="0" err="1"/>
              <a:t>bts</a:t>
            </a:r>
            <a:r>
              <a:rPr lang="en-GB" dirty="0"/>
              <a:t>/min), though this was not significant. The application of this information must be viewed with caution due to poor experimental design and limited statistical power.</a:t>
            </a:r>
          </a:p>
          <a:p>
            <a:pPr marL="0" indent="0">
              <a:buNone/>
            </a:pPr>
            <a:endParaRPr lang="en-GB" dirty="0"/>
          </a:p>
        </p:txBody>
      </p:sp>
    </p:spTree>
    <p:extLst>
      <p:ext uri="{BB962C8B-B14F-4D97-AF65-F5344CB8AC3E}">
        <p14:creationId xmlns:p14="http://schemas.microsoft.com/office/powerpoint/2010/main" val="145025454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St John </a:t>
            </a:r>
            <a:r>
              <a:rPr lang="en-GB" dirty="0" err="1"/>
              <a:t>Wort</a:t>
            </a:r>
            <a:endParaRPr lang="en-GB" dirty="0"/>
          </a:p>
        </p:txBody>
      </p:sp>
      <p:sp>
        <p:nvSpPr>
          <p:cNvPr id="3" name="Content Placeholder 2"/>
          <p:cNvSpPr>
            <a:spLocks noGrp="1"/>
          </p:cNvSpPr>
          <p:nvPr>
            <p:ph idx="1"/>
          </p:nvPr>
        </p:nvSpPr>
        <p:spPr/>
        <p:txBody>
          <a:bodyPr/>
          <a:lstStyle/>
          <a:p>
            <a:pPr marL="0" indent="0">
              <a:buNone/>
            </a:pPr>
            <a:r>
              <a:rPr lang="en-GB" dirty="0"/>
              <a:t>Contains a range of phytochemical; flavonoid, phenolic acid, sterols, tannins.</a:t>
            </a:r>
          </a:p>
          <a:p>
            <a:pPr marL="0" indent="0">
              <a:buNone/>
            </a:pPr>
            <a:endParaRPr lang="en-GB" dirty="0"/>
          </a:p>
          <a:p>
            <a:pPr marL="0" indent="0">
              <a:buNone/>
            </a:pPr>
            <a:r>
              <a:rPr lang="en-GB" dirty="0"/>
              <a:t>Use as an antidepressant and may help to optimise neurotransmitter action.</a:t>
            </a:r>
          </a:p>
          <a:p>
            <a:pPr marL="0" indent="0">
              <a:buNone/>
            </a:pPr>
            <a:endParaRPr lang="en-GB" dirty="0"/>
          </a:p>
          <a:p>
            <a:pPr marL="0" indent="0">
              <a:buNone/>
            </a:pPr>
            <a:r>
              <a:rPr lang="en-GB" dirty="0">
                <a:solidFill>
                  <a:srgbClr val="FF0000"/>
                </a:solidFill>
              </a:rPr>
              <a:t>Williams &amp; Branch (2002) – may reduce hand tremors and anxiety in athletes.</a:t>
            </a:r>
          </a:p>
        </p:txBody>
      </p:sp>
    </p:spTree>
    <p:extLst>
      <p:ext uri="{BB962C8B-B14F-4D97-AF65-F5344CB8AC3E}">
        <p14:creationId xmlns:p14="http://schemas.microsoft.com/office/powerpoint/2010/main" val="294660675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t>Yohimbine</a:t>
            </a:r>
            <a:endParaRPr lang="en-GB" dirty="0"/>
          </a:p>
        </p:txBody>
      </p:sp>
      <p:sp>
        <p:nvSpPr>
          <p:cNvPr id="3" name="Content Placeholder 2"/>
          <p:cNvSpPr>
            <a:spLocks noGrp="1"/>
          </p:cNvSpPr>
          <p:nvPr>
            <p:ph idx="1"/>
          </p:nvPr>
        </p:nvSpPr>
        <p:spPr/>
        <p:txBody>
          <a:bodyPr>
            <a:normAutofit fontScale="77500" lnSpcReduction="20000"/>
          </a:bodyPr>
          <a:lstStyle/>
          <a:p>
            <a:pPr marL="0" indent="0">
              <a:buNone/>
            </a:pPr>
            <a:r>
              <a:rPr lang="en-GB" dirty="0"/>
              <a:t>A preparation made from the bark of the </a:t>
            </a:r>
            <a:r>
              <a:rPr lang="en-GB" dirty="0" err="1"/>
              <a:t>Paurinystalia</a:t>
            </a:r>
            <a:r>
              <a:rPr lang="en-GB" dirty="0"/>
              <a:t> </a:t>
            </a:r>
            <a:r>
              <a:rPr lang="en-GB" dirty="0" err="1"/>
              <a:t>yoshimbe</a:t>
            </a:r>
            <a:r>
              <a:rPr lang="en-GB" dirty="0"/>
              <a:t> tree in Africa</a:t>
            </a:r>
          </a:p>
          <a:p>
            <a:pPr marL="0" indent="0">
              <a:buNone/>
            </a:pPr>
            <a:endParaRPr lang="en-GB" dirty="0"/>
          </a:p>
          <a:p>
            <a:pPr marL="0" indent="0">
              <a:buNone/>
            </a:pPr>
            <a:r>
              <a:rPr lang="en-GB" dirty="0"/>
              <a:t>Increases plasma testosterone, noradrenalin and muscle hypertrophy, reduces body fat by blocking alpha 2-antagonistic receptors and thereby increasing plasma non esterified fatty acids.</a:t>
            </a:r>
          </a:p>
          <a:p>
            <a:pPr marL="0" indent="0">
              <a:buNone/>
            </a:pPr>
            <a:endParaRPr lang="en-GB" dirty="0"/>
          </a:p>
          <a:p>
            <a:pPr marL="0" indent="0">
              <a:buNone/>
            </a:pPr>
            <a:r>
              <a:rPr lang="en-GB" dirty="0"/>
              <a:t>Williams (2006) no effect on strength or performance but did result in fat loss  - other research is equivocal in this area but popular with body builders.</a:t>
            </a:r>
          </a:p>
          <a:p>
            <a:pPr marL="0" indent="0">
              <a:buNone/>
            </a:pPr>
            <a:endParaRPr lang="en-GB" dirty="0"/>
          </a:p>
          <a:p>
            <a:r>
              <a:rPr lang="en-GB" dirty="0"/>
              <a:t>Increases heart rate, anxiety and blood pressure.</a:t>
            </a:r>
          </a:p>
          <a:p>
            <a:r>
              <a:rPr lang="en-GB" dirty="0"/>
              <a:t>Some evidence of kidney damage.</a:t>
            </a:r>
          </a:p>
          <a:p>
            <a:pPr marL="0" indent="0">
              <a:buNone/>
            </a:pPr>
            <a:endParaRPr lang="en-GB" dirty="0"/>
          </a:p>
          <a:p>
            <a:pPr marL="0" indent="0">
              <a:buNone/>
            </a:pPr>
            <a:r>
              <a:rPr lang="en-GB" dirty="0"/>
              <a:t>Banned from use by WADA.</a:t>
            </a:r>
          </a:p>
        </p:txBody>
      </p:sp>
    </p:spTree>
    <p:extLst>
      <p:ext uri="{BB962C8B-B14F-4D97-AF65-F5344CB8AC3E}">
        <p14:creationId xmlns:p14="http://schemas.microsoft.com/office/powerpoint/2010/main" val="423126889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606784"/>
          </a:xfrm>
        </p:spPr>
        <p:txBody>
          <a:bodyPr>
            <a:normAutofit fontScale="90000"/>
          </a:bodyPr>
          <a:lstStyle/>
          <a:p>
            <a:pPr algn="ctr"/>
            <a:r>
              <a:rPr lang="en-GB" dirty="0"/>
              <a:t>Herbs</a:t>
            </a:r>
          </a:p>
        </p:txBody>
      </p:sp>
      <p:sp>
        <p:nvSpPr>
          <p:cNvPr id="3" name="Content Placeholder 2"/>
          <p:cNvSpPr>
            <a:spLocks noGrp="1"/>
          </p:cNvSpPr>
          <p:nvPr>
            <p:ph idx="1"/>
          </p:nvPr>
        </p:nvSpPr>
        <p:spPr>
          <a:xfrm>
            <a:off x="838200" y="971910"/>
            <a:ext cx="10515600" cy="5716437"/>
          </a:xfrm>
        </p:spPr>
        <p:txBody>
          <a:bodyPr>
            <a:normAutofit fontScale="77500" lnSpcReduction="20000"/>
          </a:bodyPr>
          <a:lstStyle/>
          <a:p>
            <a:pPr marL="0" indent="0">
              <a:buNone/>
            </a:pPr>
            <a:r>
              <a:rPr lang="en-GB" dirty="0"/>
              <a:t>The evidence of ergogenic benefits of herbs is unproven and equivocal at best.</a:t>
            </a:r>
          </a:p>
          <a:p>
            <a:pPr marL="0" indent="0">
              <a:buNone/>
            </a:pPr>
            <a:endParaRPr lang="en-GB" dirty="0"/>
          </a:p>
          <a:p>
            <a:pPr marL="0" indent="0">
              <a:buNone/>
            </a:pPr>
            <a:r>
              <a:rPr lang="en-GB" dirty="0"/>
              <a:t>However,</a:t>
            </a:r>
          </a:p>
          <a:p>
            <a:pPr marL="0" indent="0">
              <a:buNone/>
            </a:pPr>
            <a:endParaRPr lang="en-GB" dirty="0"/>
          </a:p>
          <a:p>
            <a:pPr marL="0" indent="0">
              <a:lnSpc>
                <a:spcPct val="170000"/>
              </a:lnSpc>
              <a:buNone/>
            </a:pPr>
            <a:r>
              <a:rPr lang="en-GB" dirty="0"/>
              <a:t>Most herbs are complex in nature and contain multiple active ingredients</a:t>
            </a:r>
          </a:p>
          <a:p>
            <a:pPr marL="0" indent="0">
              <a:lnSpc>
                <a:spcPct val="170000"/>
              </a:lnSpc>
              <a:buNone/>
            </a:pPr>
            <a:r>
              <a:rPr lang="en-GB" dirty="0"/>
              <a:t>Most studies conducted have small cohort and are not well designed.</a:t>
            </a:r>
          </a:p>
          <a:p>
            <a:pPr marL="0" indent="0">
              <a:lnSpc>
                <a:spcPct val="170000"/>
              </a:lnSpc>
              <a:buNone/>
            </a:pPr>
            <a:r>
              <a:rPr lang="en-GB" dirty="0"/>
              <a:t>Some herbs are unsafe and contravene doping regulations</a:t>
            </a:r>
          </a:p>
          <a:p>
            <a:pPr marL="0" indent="0">
              <a:buNone/>
            </a:pPr>
            <a:endParaRPr lang="en-GB" dirty="0"/>
          </a:p>
          <a:p>
            <a:pPr marL="0" indent="0" algn="ctr">
              <a:buNone/>
            </a:pPr>
            <a:r>
              <a:rPr lang="en-GB" dirty="0">
                <a:solidFill>
                  <a:srgbClr val="FF0000"/>
                </a:solidFill>
              </a:rPr>
              <a:t>More research is needed to prove</a:t>
            </a:r>
          </a:p>
          <a:p>
            <a:pPr marL="0" indent="0" algn="ctr">
              <a:buNone/>
            </a:pPr>
            <a:r>
              <a:rPr lang="en-GB" dirty="0">
                <a:solidFill>
                  <a:schemeClr val="accent1">
                    <a:lumMod val="50000"/>
                  </a:schemeClr>
                </a:solidFill>
              </a:rPr>
              <a:t>Safety</a:t>
            </a:r>
          </a:p>
          <a:p>
            <a:pPr marL="0" indent="0" algn="ctr">
              <a:buNone/>
            </a:pPr>
            <a:r>
              <a:rPr lang="en-GB" dirty="0">
                <a:solidFill>
                  <a:schemeClr val="accent1">
                    <a:lumMod val="50000"/>
                  </a:schemeClr>
                </a:solidFill>
              </a:rPr>
              <a:t>Dosage</a:t>
            </a:r>
          </a:p>
          <a:p>
            <a:pPr marL="0" indent="0" algn="ctr">
              <a:buNone/>
            </a:pPr>
            <a:r>
              <a:rPr lang="en-GB" dirty="0">
                <a:solidFill>
                  <a:schemeClr val="accent1">
                    <a:lumMod val="50000"/>
                  </a:schemeClr>
                </a:solidFill>
              </a:rPr>
              <a:t>Strategy</a:t>
            </a:r>
          </a:p>
          <a:p>
            <a:pPr marL="0" indent="0" algn="ctr">
              <a:buNone/>
            </a:pPr>
            <a:r>
              <a:rPr lang="en-GB" dirty="0">
                <a:solidFill>
                  <a:schemeClr val="accent1">
                    <a:lumMod val="50000"/>
                  </a:schemeClr>
                </a:solidFill>
              </a:rPr>
              <a:t>Performance gains</a:t>
            </a:r>
          </a:p>
        </p:txBody>
      </p:sp>
    </p:spTree>
    <p:extLst>
      <p:ext uri="{BB962C8B-B14F-4D97-AF65-F5344CB8AC3E}">
        <p14:creationId xmlns:p14="http://schemas.microsoft.com/office/powerpoint/2010/main" val="300655451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61B7C-7BCC-8984-9DAE-ECCFE81EFAAD}"/>
              </a:ext>
            </a:extLst>
          </p:cNvPr>
          <p:cNvSpPr>
            <a:spLocks noGrp="1"/>
          </p:cNvSpPr>
          <p:nvPr>
            <p:ph type="title"/>
          </p:nvPr>
        </p:nvSpPr>
        <p:spPr/>
        <p:txBody>
          <a:bodyPr/>
          <a:lstStyle/>
          <a:p>
            <a:r>
              <a:rPr lang="en-GB" dirty="0"/>
              <a:t>WADA – Prohibited Substances list</a:t>
            </a:r>
          </a:p>
        </p:txBody>
      </p:sp>
      <p:sp>
        <p:nvSpPr>
          <p:cNvPr id="3" name="Content Placeholder 2">
            <a:extLst>
              <a:ext uri="{FF2B5EF4-FFF2-40B4-BE49-F238E27FC236}">
                <a16:creationId xmlns:a16="http://schemas.microsoft.com/office/drawing/2014/main" id="{D53E94CD-307B-6993-A5C9-4E54392FF16D}"/>
              </a:ext>
            </a:extLst>
          </p:cNvPr>
          <p:cNvSpPr>
            <a:spLocks noGrp="1"/>
          </p:cNvSpPr>
          <p:nvPr>
            <p:ph idx="1"/>
          </p:nvPr>
        </p:nvSpPr>
        <p:spPr/>
        <p:txBody>
          <a:bodyPr>
            <a:normAutofit/>
          </a:bodyPr>
          <a:lstStyle/>
          <a:p>
            <a:pPr marL="0" indent="0">
              <a:buNone/>
            </a:pPr>
            <a:r>
              <a:rPr lang="en-GB" dirty="0"/>
              <a:t>Check all supplements for certified quality – informed sport</a:t>
            </a:r>
          </a:p>
          <a:p>
            <a:pPr marL="0" indent="0">
              <a:buNone/>
            </a:pPr>
            <a:endParaRPr lang="en-GB" dirty="0"/>
          </a:p>
          <a:p>
            <a:pPr marL="0" indent="0">
              <a:buNone/>
            </a:pPr>
            <a:r>
              <a:rPr lang="en-GB" dirty="0"/>
              <a:t>Check all supplement for anti-doping status</a:t>
            </a:r>
          </a:p>
          <a:p>
            <a:pPr marL="0" indent="0">
              <a:buNone/>
            </a:pPr>
            <a:endParaRPr lang="en-GB" dirty="0"/>
          </a:p>
          <a:p>
            <a:pPr marL="0" indent="0">
              <a:buNone/>
            </a:pPr>
            <a:endParaRPr lang="en-GB" dirty="0"/>
          </a:p>
          <a:p>
            <a:pPr marL="0" indent="0">
              <a:buNone/>
            </a:pPr>
            <a:r>
              <a:rPr lang="en-GB" dirty="0">
                <a:hlinkClick r:id="rId2"/>
              </a:rPr>
              <a:t>https://www.wada-ama.org/en/prohibited-list</a:t>
            </a:r>
            <a:endParaRPr lang="en-GB" dirty="0"/>
          </a:p>
          <a:p>
            <a:pPr marL="0" indent="0">
              <a:buNone/>
            </a:pPr>
            <a:endParaRPr lang="en-GB" dirty="0"/>
          </a:p>
          <a:p>
            <a:pPr marL="0" indent="0">
              <a:buNone/>
            </a:pPr>
            <a:r>
              <a:rPr lang="en-GB" dirty="0">
                <a:hlinkClick r:id="rId3"/>
              </a:rPr>
              <a:t>https://www.ukad.org.uk/athletes/whats-banned-sport-prohibited-list</a:t>
            </a:r>
            <a:endParaRPr lang="en-GB" dirty="0"/>
          </a:p>
          <a:p>
            <a:pPr marL="0" indent="0">
              <a:buNone/>
            </a:pPr>
            <a:endParaRPr lang="en-GB" dirty="0"/>
          </a:p>
        </p:txBody>
      </p:sp>
    </p:spTree>
    <p:extLst>
      <p:ext uri="{BB962C8B-B14F-4D97-AF65-F5344CB8AC3E}">
        <p14:creationId xmlns:p14="http://schemas.microsoft.com/office/powerpoint/2010/main" val="280361259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1085</TotalTime>
  <Words>3803</Words>
  <Application>Microsoft Office PowerPoint</Application>
  <PresentationFormat>Widescreen</PresentationFormat>
  <Paragraphs>408</Paragraphs>
  <Slides>47</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47</vt:i4>
      </vt:variant>
    </vt:vector>
  </HeadingPairs>
  <TitlesOfParts>
    <vt:vector size="56" baseType="lpstr">
      <vt:lpstr>g_d1_f1</vt:lpstr>
      <vt:lpstr>Arial</vt:lpstr>
      <vt:lpstr>Calibri</vt:lpstr>
      <vt:lpstr>Calibri Light</vt:lpstr>
      <vt:lpstr>Montserrat</vt:lpstr>
      <vt:lpstr>Open Sans</vt:lpstr>
      <vt:lpstr>Roboto</vt:lpstr>
      <vt:lpstr>Wingdings</vt:lpstr>
      <vt:lpstr>Office Theme</vt:lpstr>
      <vt:lpstr>Nutritional Ergogenics - Supplementation</vt:lpstr>
      <vt:lpstr>Supplement Development</vt:lpstr>
      <vt:lpstr>Creatine</vt:lpstr>
      <vt:lpstr>Uses of Creatine</vt:lpstr>
      <vt:lpstr>Creatine – What is it?</vt:lpstr>
      <vt:lpstr>Mechanisms of Action</vt:lpstr>
      <vt:lpstr>Creatine Dosing</vt:lpstr>
      <vt:lpstr>Creatine &amp;Performance</vt:lpstr>
      <vt:lpstr>Side Effects of Creatine</vt:lpstr>
      <vt:lpstr>Branched Chain Amino Acids</vt:lpstr>
      <vt:lpstr>Effectiveness of BCAA?</vt:lpstr>
      <vt:lpstr>BCAA in Sport</vt:lpstr>
      <vt:lpstr>Jäger, R., Kerksick, C. M., Campbell, B. I., Cribb, P. J., Wells, S. D., Skwiat, T. M., ... &amp; Antonio, J. (2017). International society of sports nutrition position stand: protein and exercise. Journal of the International Society of Sports Nutrition, 14(1), 20.</vt:lpstr>
      <vt:lpstr>Taurine</vt:lpstr>
      <vt:lpstr>Methods of Consumption</vt:lpstr>
      <vt:lpstr>Taurine Dosage &amp; Action</vt:lpstr>
      <vt:lpstr>Kurtz, J. A., VanDusseldorp, T. A., Doyle, J. A., &amp; Otis, J. S. (2021). Taurine in sports and exercise. Journal of the International Society of Sports Nutrition, 18(1), 39.</vt:lpstr>
      <vt:lpstr>HMB – ß-Hydroxy ß-Methlybuterate</vt:lpstr>
      <vt:lpstr>Mechanisms of Action</vt:lpstr>
      <vt:lpstr>HMB Dosage</vt:lpstr>
      <vt:lpstr>Research</vt:lpstr>
      <vt:lpstr>Wilson, J. M., Fitschen, P. J., Campbell, B., Wilson, G. J., Zanchi, N., Taylor, L., ... &amp; Antonio, J. (2013). International society of sports nutrition position stand: beta-hydroxy-beta-methylbutyrate (HMB). Journal of the International Society of Sports Nutrition, 10(1), 6.</vt:lpstr>
      <vt:lpstr>Cont.</vt:lpstr>
      <vt:lpstr>Beta Alanine</vt:lpstr>
      <vt:lpstr>Glutamine</vt:lpstr>
      <vt:lpstr>Nitrates</vt:lpstr>
      <vt:lpstr>Nitrates and Performance</vt:lpstr>
      <vt:lpstr>Nitrates – strategy of use</vt:lpstr>
      <vt:lpstr>Beetroot</vt:lpstr>
      <vt:lpstr>Beetroot Contains</vt:lpstr>
      <vt:lpstr>Nitric Oxide as a Free Radical</vt:lpstr>
      <vt:lpstr>Single Dose</vt:lpstr>
      <vt:lpstr>Repeated sprints</vt:lpstr>
      <vt:lpstr>Conclusions</vt:lpstr>
      <vt:lpstr>Not all Supplements are equal</vt:lpstr>
      <vt:lpstr>PowerPoint Presentation</vt:lpstr>
      <vt:lpstr>PowerPoint Presentation</vt:lpstr>
      <vt:lpstr>Consider Impact on health?</vt:lpstr>
      <vt:lpstr>Bicarbonate</vt:lpstr>
      <vt:lpstr>Vitamins / minerals </vt:lpstr>
      <vt:lpstr>Polyphenols and antioxidants</vt:lpstr>
      <vt:lpstr>Ginseng</vt:lpstr>
      <vt:lpstr>Lavender</vt:lpstr>
      <vt:lpstr>St John Wort</vt:lpstr>
      <vt:lpstr>Yohimbine</vt:lpstr>
      <vt:lpstr>Herbs</vt:lpstr>
      <vt:lpstr>WADA – Prohibited Substances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Nutritional ergogenics - Supplementation</dc:title>
  <dc:creator>David Gardner</dc:creator>
  <cp:lastModifiedBy>David Gardner</cp:lastModifiedBy>
  <cp:revision>38</cp:revision>
  <dcterms:created xsi:type="dcterms:W3CDTF">2021-02-17T20:12:56Z</dcterms:created>
  <dcterms:modified xsi:type="dcterms:W3CDTF">2023-02-22T22:04:12Z</dcterms:modified>
</cp:coreProperties>
</file>