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67" r:id="rId3"/>
    <p:sldId id="257" r:id="rId4"/>
    <p:sldId id="258" r:id="rId5"/>
    <p:sldId id="266" r:id="rId6"/>
    <p:sldId id="259"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797" autoAdjust="0"/>
  </p:normalViewPr>
  <p:slideViewPr>
    <p:cSldViewPr snapToGrid="0">
      <p:cViewPr varScale="1">
        <p:scale>
          <a:sx n="58" d="100"/>
          <a:sy n="58" d="100"/>
        </p:scale>
        <p:origin x="988"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20B036-A3F4-4739-87F9-899707B640DD}" type="datetimeFigureOut">
              <a:rPr lang="en-US" smtClean="0"/>
              <a:t>10/19/2023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E57071-A994-464D-86CE-622C92487E41}" type="slidenum">
              <a:rPr lang="en-US" smtClean="0"/>
              <a:t>‹#›</a:t>
            </a:fld>
            <a:endParaRPr lang="en-US"/>
          </a:p>
        </p:txBody>
      </p:sp>
    </p:spTree>
    <p:extLst>
      <p:ext uri="{BB962C8B-B14F-4D97-AF65-F5344CB8AC3E}">
        <p14:creationId xmlns:p14="http://schemas.microsoft.com/office/powerpoint/2010/main" val="373897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Introduction </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success of any hospitality business heavily relies on the understanding ability of that business about the changing customer needs. In the world of the hospitality sector, this specific thing like changing market and customer demands has become a vital factor that is required to take into consideration. This presentation will delve into the strategic actions of LXR which is a very prominent business entity. Unveiling the intricacies of this business entity will be the main purpose of this presentation. Therefore, examination of the company background, identification of the primary customers of this business will be evaluated in this context briefly. The importance of giving priority to the guest expectations and implementing changes for better guest facilities for the development of LXR will be analysed in this presentation.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3</a:t>
            </a:fld>
            <a:endParaRPr lang="en-US"/>
          </a:p>
        </p:txBody>
      </p:sp>
    </p:spTree>
    <p:extLst>
      <p:ext uri="{BB962C8B-B14F-4D97-AF65-F5344CB8AC3E}">
        <p14:creationId xmlns:p14="http://schemas.microsoft.com/office/powerpoint/2010/main" val="3246671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Company background (LXR) </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distinguished luxury hospitality business, LXR enjoys a good reputation for its opulent as well as unique strategic business operations. The foundation year of this business entity is 1990, and it has become the paragon of hospitality excellence by expanding its business operations in various destinations. Several iconic hotels are associated with this hotel brand that are quite successful in fulfilling their business objectives. LXR is committed to maintaining luxury accommodation keeping in mind the fusion of modernity. </a:t>
            </a:r>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4</a:t>
            </a:fld>
            <a:endParaRPr lang="en-US"/>
          </a:p>
        </p:txBody>
      </p:sp>
    </p:spTree>
    <p:extLst>
      <p:ext uri="{BB962C8B-B14F-4D97-AF65-F5344CB8AC3E}">
        <p14:creationId xmlns:p14="http://schemas.microsoft.com/office/powerpoint/2010/main" val="3275068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They can provide their guests a high quality guest experience that is unmatched. Catering to different market traditions this brand offers diverse services suitable for attracting a high number of customers </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managementtoday</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LXR has various offerings from upscale to ultra-luxury services. LXR can be included among the higher conglomerates within the hospitality sector. They have maintained great architectural grandeur along with to-tier amenities. The customer service section of this brand is also excellent. A high number of loyal customers of this brand offers a prestigious standing in the hotel industry </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hilton</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5</a:t>
            </a:fld>
            <a:endParaRPr lang="en-US"/>
          </a:p>
        </p:txBody>
      </p:sp>
    </p:spTree>
    <p:extLst>
      <p:ext uri="{BB962C8B-B14F-4D97-AF65-F5344CB8AC3E}">
        <p14:creationId xmlns:p14="http://schemas.microsoft.com/office/powerpoint/2010/main" val="2629138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LXR is very much conscious about the segmentation of potential customers. They always follow unique strategies to decide their target customers for getting high profitability. Many high-end travellers are one of main target customers (</a:t>
            </a:r>
            <a:r>
              <a:rPr lang="en-GB" sz="1800" dirty="0">
                <a:effectLst/>
                <a:latin typeface="Times New Roman" panose="02020603050405020304" pitchFamily="18" charset="0"/>
                <a:ea typeface="Arial" panose="020B0604020202020204" pitchFamily="34" charset="0"/>
                <a:cs typeface="Arial" panose="020B0604020202020204" pitchFamily="34" charset="0"/>
              </a:rPr>
              <a:t>Tsao, 2018)</a:t>
            </a:r>
            <a:r>
              <a:rPr lang="en-GB" sz="1800" dirty="0">
                <a:effectLst/>
                <a:latin typeface="Times New Roman" panose="02020603050405020304" pitchFamily="18" charset="0"/>
                <a:ea typeface="Times New Roman" panose="02020603050405020304" pitchFamily="18" charset="0"/>
              </a:rPr>
              <a:t>. Therefore many elite business professionals and the part of tourists who want exceptional travelling experiences are the customers of this business brand. People who want personalised staying facilities are also the main customers of this business brand. These types of elite business professionals and high-end tourists come to visit LXR hotels, there are various reasons for this (</a:t>
            </a:r>
            <a:r>
              <a:rPr lang="en-GB" sz="1800" dirty="0">
                <a:effectLst/>
                <a:latin typeface="Times New Roman" panose="02020603050405020304" pitchFamily="18" charset="0"/>
                <a:ea typeface="Arial" panose="020B0604020202020204" pitchFamily="34" charset="0"/>
                <a:cs typeface="Arial" panose="020B0604020202020204" pitchFamily="34" charset="0"/>
              </a:rPr>
              <a:t>Ford, 2020)</a:t>
            </a:r>
            <a:r>
              <a:rPr lang="en-GB" sz="1800" dirty="0">
                <a:effectLst/>
                <a:latin typeface="Times New Roman" panose="02020603050405020304" pitchFamily="18" charset="0"/>
                <a:ea typeface="Times New Roman" panose="02020603050405020304" pitchFamily="18" charset="0"/>
              </a:rPr>
              <a:t>. The location of LXR hotels is very exclusive which makes them appealing to their potential customers.</a:t>
            </a:r>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6</a:t>
            </a:fld>
            <a:endParaRPr lang="en-US"/>
          </a:p>
        </p:txBody>
      </p:sp>
    </p:spTree>
    <p:extLst>
      <p:ext uri="{BB962C8B-B14F-4D97-AF65-F5344CB8AC3E}">
        <p14:creationId xmlns:p14="http://schemas.microsoft.com/office/powerpoint/2010/main" val="297937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LXR hotels offer breathtaking views in their rooms and many key attractions of that destination place are accessible from that hotel. Travellers who seek convenience, as well as good prestige, prefer to stay at LXR hotels for their unique customer service qualities. Besides that, lavish rooms that are equipped with modern furniture, dining options offer a world-class and exclusive concierge that attracts these types of customers easily. These high range of facilities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fulfills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various needs of their customers. Apart from this, a personalised approach that falls under guest services gives the customers the best experiences (</a:t>
            </a:r>
            <a:r>
              <a:rPr lang="en-GB" sz="1800" dirty="0">
                <a:effectLst/>
                <a:latin typeface="Times New Roman" panose="02020603050405020304" pitchFamily="18" charset="0"/>
                <a:ea typeface="Arial" panose="020B0604020202020204" pitchFamily="34" charset="0"/>
                <a:cs typeface="Arial" panose="020B0604020202020204" pitchFamily="34" charset="0"/>
              </a:rPr>
              <a:t>Walker,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7</a:t>
            </a:fld>
            <a:endParaRPr lang="en-US"/>
          </a:p>
        </p:txBody>
      </p:sp>
    </p:spTree>
    <p:extLst>
      <p:ext uri="{BB962C8B-B14F-4D97-AF65-F5344CB8AC3E}">
        <p14:creationId xmlns:p14="http://schemas.microsoft.com/office/powerpoint/2010/main" val="1651768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Outline the nature, scope, and role of guest services and facilities in general and their application</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Guest services and amenities are crucial elements in the hospitality sector that have a direct impact on the hotel's image and customer satisfaction. The range of these services includes front desk help, concierge services, dining choices, housekeeping, and event organizing. These services cover a wide range and are designed to satisfy different visitor tastes, needs, and expectations (</a:t>
            </a:r>
            <a:r>
              <a:rPr lang="en-GB" sz="1800" dirty="0">
                <a:effectLst/>
                <a:latin typeface="Times New Roman" panose="02020603050405020304" pitchFamily="18" charset="0"/>
                <a:ea typeface="Arial" panose="020B0604020202020204" pitchFamily="34" charset="0"/>
                <a:cs typeface="Arial" panose="020B0604020202020204" pitchFamily="34" charset="0"/>
              </a:rPr>
              <a:t>Wood, 2015)</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Guest services and amenities are not just extras at LXR, they are a crucial component of the identity of the company. They play a variety of roles. These services guarantee that visitors have a smooth and opulent experience. The hotel's concierge has the ability to plan airport transfers, reserve excursions, and offer advice on the area as soon as a visitor checks in (</a:t>
            </a:r>
            <a:r>
              <a:rPr lang="en-GB" sz="1800" dirty="0" err="1">
                <a:effectLst/>
                <a:latin typeface="Times New Roman" panose="02020603050405020304" pitchFamily="18" charset="0"/>
                <a:ea typeface="Arial" panose="020B0604020202020204" pitchFamily="34" charset="0"/>
                <a:cs typeface="Arial" panose="020B0604020202020204" pitchFamily="34" charset="0"/>
              </a:rPr>
              <a:t>Soloman</a:t>
            </a:r>
            <a:r>
              <a:rPr lang="en-GB" sz="1800" dirty="0">
                <a:effectLst/>
                <a:latin typeface="Times New Roman" panose="02020603050405020304" pitchFamily="18" charset="0"/>
                <a:ea typeface="Arial" panose="020B0604020202020204" pitchFamily="34" charset="0"/>
                <a:cs typeface="Arial" panose="020B0604020202020204" pitchFamily="34" charset="0"/>
              </a:rPr>
              <a:t>, 2018)</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8</a:t>
            </a:fld>
            <a:endParaRPr lang="en-US"/>
          </a:p>
        </p:txBody>
      </p:sp>
    </p:spTree>
    <p:extLst>
      <p:ext uri="{BB962C8B-B14F-4D97-AF65-F5344CB8AC3E}">
        <p14:creationId xmlns:p14="http://schemas.microsoft.com/office/powerpoint/2010/main" val="3799497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Discuss the importance of hospitality and how hotels meet/exceed guest expectations </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hospitality sector can be considered as the cornerstone of the whole tourism industry. Having proper guest experience facilities as well as setting goals for meeting customer expectations should be the primary concern for all hospitality businesses. Hotels need to go beyond the demands of their loyal customers to get a significant place in the competitive market (</a:t>
            </a:r>
            <a:r>
              <a:rPr lang="en-GB" sz="1800" dirty="0" err="1">
                <a:effectLst/>
                <a:latin typeface="Times New Roman" panose="02020603050405020304" pitchFamily="18" charset="0"/>
                <a:ea typeface="Arial" panose="020B0604020202020204" pitchFamily="34" charset="0"/>
                <a:cs typeface="Arial" panose="020B0604020202020204" pitchFamily="34" charset="0"/>
              </a:rPr>
              <a:t>Heppell</a:t>
            </a:r>
            <a:r>
              <a:rPr lang="en-GB" sz="1800" dirty="0">
                <a:effectLst/>
                <a:latin typeface="Times New Roman" panose="02020603050405020304" pitchFamily="18" charset="0"/>
                <a:ea typeface="Arial" panose="020B0604020202020204" pitchFamily="34" charset="0"/>
                <a:cs typeface="Arial" panose="020B0604020202020204" pitchFamily="34" charset="0"/>
              </a:rPr>
              <a:t>, 2015)</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Good company culture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LXR tries to meet their customer expectations through exemplification and installation of a warm company culture. These are effective in creating anticipation with the hotel guests. Good culture at the workplace helps this hotel brand to motivate their employees so that they can greet every guest with a personalised approach. Every aspect they follow is very exclusive to achieve a long-lasting impression. The employees working in this hotel maintain a great connection with their guests (</a:t>
            </a:r>
            <a:r>
              <a:rPr lang="en-GB" sz="1800" dirty="0">
                <a:effectLst/>
                <a:latin typeface="Times New Roman" panose="02020603050405020304" pitchFamily="18" charset="0"/>
                <a:ea typeface="Arial" panose="020B0604020202020204" pitchFamily="34" charset="0"/>
                <a:cs typeface="Arial" panose="020B0604020202020204" pitchFamily="34" charset="0"/>
              </a:rPr>
              <a:t>Panchapakesan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Jiseon</a:t>
            </a:r>
            <a:r>
              <a:rPr lang="en-GB" sz="1800" dirty="0">
                <a:effectLst/>
                <a:latin typeface="Times New Roman" panose="02020603050405020304" pitchFamily="18" charset="0"/>
                <a:ea typeface="Arial" panose="020B0604020202020204" pitchFamily="34" charset="0"/>
                <a:cs typeface="Arial" panose="020B0604020202020204" pitchFamily="34" charset="0"/>
              </a:rPr>
              <a:t>, 2020)</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9</a:t>
            </a:fld>
            <a:endParaRPr lang="en-US"/>
          </a:p>
        </p:txBody>
      </p:sp>
    </p:spTree>
    <p:extLst>
      <p:ext uri="{BB962C8B-B14F-4D97-AF65-F5344CB8AC3E}">
        <p14:creationId xmlns:p14="http://schemas.microsoft.com/office/powerpoint/2010/main" val="1645971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Exceeding guest expectations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LXR's guiding principle is to consistently surpass guests' expectations. They achieve this by providing exclusive, customised experiences like private spa treatments, specially designed dining menus, and hand-selected city excursions. A characteristic of LXR's dedication to excellence is anticipating and meeting visitors' unstated desires. In addition to ensuring client loyalty and excellent reviews, LXR reinforces its position as the industry leader in luxury hospitality by exceeding guests' expectations (</a:t>
            </a:r>
            <a:r>
              <a:rPr lang="en-GB" sz="1800" dirty="0" err="1">
                <a:effectLst/>
                <a:latin typeface="Times New Roman" panose="02020603050405020304" pitchFamily="18" charset="0"/>
                <a:ea typeface="Arial" panose="020B0604020202020204" pitchFamily="34" charset="0"/>
                <a:cs typeface="Arial" panose="020B0604020202020204" pitchFamily="34" charset="0"/>
              </a:rPr>
              <a:t>Minwoo</a:t>
            </a:r>
            <a:r>
              <a:rPr lang="en-GB" sz="1800" dirty="0">
                <a:effectLst/>
                <a:latin typeface="Times New Roman" panose="02020603050405020304" pitchFamily="18" charset="0"/>
                <a:ea typeface="Arial" panose="020B0604020202020204" pitchFamily="34" charset="0"/>
                <a:cs typeface="Arial" panose="020B0604020202020204" pitchFamily="34" charset="0"/>
              </a:rPr>
              <a:t> et al., 2019)</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10</a:t>
            </a:fld>
            <a:endParaRPr lang="en-US"/>
          </a:p>
        </p:txBody>
      </p:sp>
    </p:spTree>
    <p:extLst>
      <p:ext uri="{BB962C8B-B14F-4D97-AF65-F5344CB8AC3E}">
        <p14:creationId xmlns:p14="http://schemas.microsoft.com/office/powerpoint/2010/main" val="4283196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Conclusion </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LXR is a model of luxury hospitality, distinguished by its lavish locations, diverse clientele, and persistent dedication to going above and beyond for visitors. LXR has made a name for itself in the highly competitive field of luxury hotels by responding to the requirements of wealthy guests and providing a blend of great services and amenities. Its example of genuine hospitality serves as a tribute to the value of individualized guest encounters as well as to its ability to generate enduring memories for travellers all over the world. The long-lasting success of LXR is a testament to its commitment to going beyond what is necessary to offer the best possible hospitality.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11</a:t>
            </a:fld>
            <a:endParaRPr lang="en-US"/>
          </a:p>
        </p:txBody>
      </p:sp>
    </p:spTree>
    <p:extLst>
      <p:ext uri="{BB962C8B-B14F-4D97-AF65-F5344CB8AC3E}">
        <p14:creationId xmlns:p14="http://schemas.microsoft.com/office/powerpoint/2010/main" val="2741599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References</a:t>
            </a:r>
            <a:endParaRPr lang="en-US" sz="1800" b="1" kern="0" dirty="0">
              <a:effectLst/>
              <a:latin typeface="Times New Roman" panose="02020603050405020304" pitchFamily="18"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Essential Walker, J. (2021) Introduction to Hospitality, Pearson, London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Ford, R.C (2020) Managing hospitality organizations: achieving excellence in the guest experience, SAGE Publications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Heppell</a:t>
            </a:r>
            <a:r>
              <a:rPr lang="en-GB" sz="1800" dirty="0">
                <a:effectLst/>
                <a:latin typeface="Times New Roman" panose="02020603050405020304" pitchFamily="18" charset="0"/>
                <a:ea typeface="Arial" panose="020B0604020202020204" pitchFamily="34" charset="0"/>
                <a:cs typeface="Arial" panose="020B0604020202020204" pitchFamily="34" charset="0"/>
              </a:rPr>
              <a:t>. M. (2015) Five Star Service: How to deliver Exceptional Customer Service, Pearson, London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hilton</a:t>
            </a:r>
            <a:r>
              <a:rPr lang="en-GB" sz="1800" dirty="0">
                <a:effectLst/>
                <a:latin typeface="Times New Roman" panose="02020603050405020304" pitchFamily="18" charset="0"/>
                <a:ea typeface="Arial" panose="020B0604020202020204" pitchFamily="34" charset="0"/>
                <a:cs typeface="Arial" panose="020B0604020202020204" pitchFamily="34" charset="0"/>
              </a:rPr>
              <a:t>,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Island Bliss in Seychelles.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https://www.hilton.com/en/brands/lxr-hotels/[Accessed 22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september</a:t>
            </a:r>
            <a:r>
              <a:rPr lang="en-GB" sz="1800" dirty="0">
                <a:effectLst/>
                <a:latin typeface="Times New Roman" panose="02020603050405020304" pitchFamily="18" charset="0"/>
                <a:ea typeface="Arial" panose="020B0604020202020204" pitchFamily="34" charset="0"/>
                <a:cs typeface="Arial" panose="020B0604020202020204" pitchFamily="34" charset="0"/>
              </a:rPr>
              <a:t>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managementtoday</a:t>
            </a:r>
            <a:r>
              <a:rPr lang="en-GB" sz="1800" dirty="0">
                <a:effectLst/>
                <a:latin typeface="Times New Roman" panose="02020603050405020304" pitchFamily="18" charset="0"/>
                <a:ea typeface="Arial" panose="020B0604020202020204" pitchFamily="34" charset="0"/>
                <a:cs typeface="Arial" panose="020B0604020202020204" pitchFamily="34" charset="0"/>
              </a:rPr>
              <a:t>,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customer management.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https://www.managementtoday.co.uk/[Accessed 23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september</a:t>
            </a:r>
            <a:r>
              <a:rPr lang="en-GB" sz="1800" dirty="0">
                <a:effectLst/>
                <a:latin typeface="Times New Roman" panose="02020603050405020304" pitchFamily="18" charset="0"/>
                <a:ea typeface="Arial" panose="020B0604020202020204" pitchFamily="34" charset="0"/>
                <a:cs typeface="Arial" panose="020B0604020202020204" pitchFamily="34" charset="0"/>
              </a:rPr>
              <a:t>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Minwoo</a:t>
            </a:r>
            <a:r>
              <a:rPr lang="en-GB" sz="1800" dirty="0">
                <a:effectLst/>
                <a:latin typeface="Times New Roman" panose="02020603050405020304" pitchFamily="18" charset="0"/>
                <a:ea typeface="Arial" panose="020B0604020202020204" pitchFamily="34" charset="0"/>
                <a:cs typeface="Arial" panose="020B0604020202020204" pitchFamily="34" charset="0"/>
              </a:rPr>
              <a:t> L.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Seonjeong</a:t>
            </a:r>
            <a:r>
              <a:rPr lang="en-GB" sz="1800" dirty="0">
                <a:effectLst/>
                <a:latin typeface="Times New Roman" panose="02020603050405020304" pitchFamily="18" charset="0"/>
                <a:ea typeface="Arial" panose="020B0604020202020204" pitchFamily="34" charset="0"/>
                <a:cs typeface="Arial" panose="020B0604020202020204" pitchFamily="34" charset="0"/>
              </a:rPr>
              <a:t>. L, Yoon, K. (2019) Multisensory experience for enhancing hotel guest experiences: Empirical evidence form big data analytics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Panchapakesan, P. </a:t>
            </a:r>
            <a:r>
              <a:rPr lang="en-GB" sz="1800" dirty="0" err="1">
                <a:effectLst/>
                <a:latin typeface="Times New Roman" panose="02020603050405020304" pitchFamily="18" charset="0"/>
                <a:ea typeface="Arial" panose="020B0604020202020204" pitchFamily="34" charset="0"/>
                <a:cs typeface="Arial" panose="020B0604020202020204" pitchFamily="34" charset="0"/>
              </a:rPr>
              <a:t>Jiseon</a:t>
            </a:r>
            <a:r>
              <a:rPr lang="en-GB" sz="1800" dirty="0">
                <a:effectLst/>
                <a:latin typeface="Times New Roman" panose="02020603050405020304" pitchFamily="18" charset="0"/>
                <a:ea typeface="Arial" panose="020B0604020202020204" pitchFamily="34" charset="0"/>
                <a:cs typeface="Arial" panose="020B0604020202020204" pitchFamily="34" charset="0"/>
              </a:rPr>
              <a:t>. A (2020) Guest satisfaction &amp; dissatisfaction in luxury hotels: An application on big data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Soloman</a:t>
            </a:r>
            <a:r>
              <a:rPr lang="en-GB" sz="1800" dirty="0">
                <a:effectLst/>
                <a:latin typeface="Times New Roman" panose="02020603050405020304" pitchFamily="18" charset="0"/>
                <a:ea typeface="Arial" panose="020B0604020202020204" pitchFamily="34" charset="0"/>
                <a:cs typeface="Arial" panose="020B0604020202020204" pitchFamily="34" charset="0"/>
              </a:rPr>
              <a:t>, M (2018) The heart of hospitality: a great hotel and restaurant leaders share their secrets,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SelectBooks</a:t>
            </a:r>
            <a:r>
              <a:rPr lang="en-GB" sz="1800" dirty="0">
                <a:effectLst/>
                <a:latin typeface="Times New Roman" panose="02020603050405020304" pitchFamily="18" charset="0"/>
                <a:ea typeface="Arial" panose="020B0604020202020204" pitchFamily="34" charset="0"/>
                <a:cs typeface="Arial" panose="020B0604020202020204" pitchFamily="34" charset="0"/>
              </a:rPr>
              <a:t> 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Tsao, W.C (2018) Star Power: the effect of start rating on service recovery in the hotel industry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Wood, R.C (2015) Hospitality Management: a brief introduction, Sage, London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E57071-A994-464D-86CE-622C92487E41}" type="slidenum">
              <a:rPr lang="en-US" smtClean="0"/>
              <a:t>12</a:t>
            </a:fld>
            <a:endParaRPr lang="en-US"/>
          </a:p>
        </p:txBody>
      </p:sp>
    </p:spTree>
    <p:extLst>
      <p:ext uri="{BB962C8B-B14F-4D97-AF65-F5344CB8AC3E}">
        <p14:creationId xmlns:p14="http://schemas.microsoft.com/office/powerpoint/2010/main" val="566580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6E7AC-D8AA-DFFE-54A5-1DD2342A5F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E40898D-6733-10FF-A749-7930D7ED1D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A338E3F-F29A-91E0-7F26-B2B6F94D6E63}"/>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5" name="Footer Placeholder 4">
            <a:extLst>
              <a:ext uri="{FF2B5EF4-FFF2-40B4-BE49-F238E27FC236}">
                <a16:creationId xmlns:a16="http://schemas.microsoft.com/office/drawing/2014/main" id="{F719A38D-0516-6F33-1D00-07A0D7EC8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35A79-F68F-034F-D35A-D062753CD8C4}"/>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355766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681F-8504-9992-C5AB-7E4DD96AEE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8850067-F300-B3E0-A462-5088EBC50F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8B9FCD-E0F1-279E-307D-1275973528E6}"/>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5" name="Footer Placeholder 4">
            <a:extLst>
              <a:ext uri="{FF2B5EF4-FFF2-40B4-BE49-F238E27FC236}">
                <a16:creationId xmlns:a16="http://schemas.microsoft.com/office/drawing/2014/main" id="{8D531F10-1710-A300-9FEC-40F03D0D21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70B33D-7ACD-CA87-D3C5-7B9E4C94CB31}"/>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2887718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4B0FA-7215-D450-58EA-9820D5EEF9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7306CAB-F114-B74C-902C-FE74F40717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F78686-9512-3AA2-2D7C-B3303596C6E7}"/>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5" name="Footer Placeholder 4">
            <a:extLst>
              <a:ext uri="{FF2B5EF4-FFF2-40B4-BE49-F238E27FC236}">
                <a16:creationId xmlns:a16="http://schemas.microsoft.com/office/drawing/2014/main" id="{DC76ED28-70B6-0A4B-6D4C-4D086E40A8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070607-FF98-B6B7-1BFE-B1AF4A29C21D}"/>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1881412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56868-A244-4825-B469-F313B20946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6EC23B3-ABB9-60F4-09C0-4879AA2FDC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8E2BB44-4F45-AF2E-899D-82D635D2BB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D515A2A-8BAA-106B-B1FA-55A1332CBA1C}"/>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6" name="Footer Placeholder 5">
            <a:extLst>
              <a:ext uri="{FF2B5EF4-FFF2-40B4-BE49-F238E27FC236}">
                <a16:creationId xmlns:a16="http://schemas.microsoft.com/office/drawing/2014/main" id="{FB5A94E8-DD45-AEDB-B9BD-25D7AE2657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59D957-33D5-AAC9-2328-E409595112BC}"/>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903577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7B862-BF6A-795D-3E20-C15B3963BBD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56FB911-A149-1C23-F776-8400F3437E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D1CC22A-AB7C-BB3E-C761-3CB2A1B1FA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24F5B0-9DDE-AEB4-7B3C-2F93B772B2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789DDC-291D-CFE0-326D-F3936CBF1A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7096791-862B-A858-E0F9-06BCF72E2C9E}"/>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8" name="Footer Placeholder 7">
            <a:extLst>
              <a:ext uri="{FF2B5EF4-FFF2-40B4-BE49-F238E27FC236}">
                <a16:creationId xmlns:a16="http://schemas.microsoft.com/office/drawing/2014/main" id="{CA50F978-26F9-64E9-80D3-AB47EC6CE5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0697DD4-26A9-27CE-2D0F-8C4913DFFBEA}"/>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3071143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B8EEA-F6B0-30B6-9B42-7A3BBCC29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734285D-0430-7754-9377-313430C61AB3}"/>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4" name="Footer Placeholder 3">
            <a:extLst>
              <a:ext uri="{FF2B5EF4-FFF2-40B4-BE49-F238E27FC236}">
                <a16:creationId xmlns:a16="http://schemas.microsoft.com/office/drawing/2014/main" id="{77F885B6-4F7C-C7B8-AA6D-568219B722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E274FA-7D54-406A-5B55-90F7B4A30CD6}"/>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10520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E4661B-A582-636D-13B8-7883498B776D}"/>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3" name="Footer Placeholder 2">
            <a:extLst>
              <a:ext uri="{FF2B5EF4-FFF2-40B4-BE49-F238E27FC236}">
                <a16:creationId xmlns:a16="http://schemas.microsoft.com/office/drawing/2014/main" id="{3670B5FD-370A-A412-E466-D4AF186C0CC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7E2A605-CE23-C494-A89A-62A99EE328C9}"/>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1323282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E56D8-73B5-FA0C-F7C4-5A77AE979E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A178C1-8DC5-34EF-8D30-A8A14D6EA7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120816-DB0D-7276-8761-02DD087677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8D4B3A-C65D-2F7A-CD49-850D89E86439}"/>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6" name="Footer Placeholder 5">
            <a:extLst>
              <a:ext uri="{FF2B5EF4-FFF2-40B4-BE49-F238E27FC236}">
                <a16:creationId xmlns:a16="http://schemas.microsoft.com/office/drawing/2014/main" id="{82F97BE1-BC5B-10B3-F854-55CF06FD55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971911-9D30-B387-B03B-8C94F6E5507A}"/>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1510263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27E41-EDA9-753F-4A7A-290D7D388B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9E8E088-902F-D40F-5E66-937347BED4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0BB9545-541A-7AA4-34DC-06059EFF10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44E1F1-5BA2-C1AB-2774-A437E275A0D0}"/>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6" name="Footer Placeholder 5">
            <a:extLst>
              <a:ext uri="{FF2B5EF4-FFF2-40B4-BE49-F238E27FC236}">
                <a16:creationId xmlns:a16="http://schemas.microsoft.com/office/drawing/2014/main" id="{9B2DBB58-1B2A-C53F-7F48-9B73307EF1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75F921-C57F-D930-A2DF-A0478732AA9B}"/>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4189286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5F349-5FD1-3A8B-6A5E-163E3688029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3A1899B-E32C-623C-D398-3EF5195352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37E18F-65DF-0DF1-7FE7-41CA6499A812}"/>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5" name="Footer Placeholder 4">
            <a:extLst>
              <a:ext uri="{FF2B5EF4-FFF2-40B4-BE49-F238E27FC236}">
                <a16:creationId xmlns:a16="http://schemas.microsoft.com/office/drawing/2014/main" id="{54BD1510-7374-176B-541E-E93E22E2E3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AF7E34-DF0A-9AF6-294A-BB721FD76514}"/>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366036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792573-32AF-1FD6-83D6-47670623D31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DC81DAC-1C86-E787-75AA-EF04893044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01E981-2DA7-0692-69FE-FC4B2B0DD26C}"/>
              </a:ext>
            </a:extLst>
          </p:cNvPr>
          <p:cNvSpPr>
            <a:spLocks noGrp="1"/>
          </p:cNvSpPr>
          <p:nvPr>
            <p:ph type="dt" sz="half" idx="10"/>
          </p:nvPr>
        </p:nvSpPr>
        <p:spPr/>
        <p:txBody>
          <a:bodyPr/>
          <a:lstStyle/>
          <a:p>
            <a:fld id="{CD455298-FF22-4061-8E1B-7146DD281503}" type="datetimeFigureOut">
              <a:rPr lang="en-US" smtClean="0"/>
              <a:t>10/19/2023</a:t>
            </a:fld>
            <a:endParaRPr lang="en-US"/>
          </a:p>
        </p:txBody>
      </p:sp>
      <p:sp>
        <p:nvSpPr>
          <p:cNvPr id="5" name="Footer Placeholder 4">
            <a:extLst>
              <a:ext uri="{FF2B5EF4-FFF2-40B4-BE49-F238E27FC236}">
                <a16:creationId xmlns:a16="http://schemas.microsoft.com/office/drawing/2014/main" id="{FA2D7633-F6BA-3545-9CC6-30BB213922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9D6156-E8CC-ED80-D446-7BAF40F91AF7}"/>
              </a:ext>
            </a:extLst>
          </p:cNvPr>
          <p:cNvSpPr>
            <a:spLocks noGrp="1"/>
          </p:cNvSpPr>
          <p:nvPr>
            <p:ph type="sldNum" sz="quarter" idx="12"/>
          </p:nvPr>
        </p:nvSpPr>
        <p:spPr/>
        <p:txBody>
          <a:bodyPr/>
          <a:lstStyle/>
          <a:p>
            <a:fld id="{8AD8AC8F-6CDB-4D41-A389-C65CFD3DFF98}" type="slidenum">
              <a:rPr lang="en-US" smtClean="0"/>
              <a:t>‹#›</a:t>
            </a:fld>
            <a:endParaRPr lang="en-US"/>
          </a:p>
        </p:txBody>
      </p:sp>
    </p:spTree>
    <p:extLst>
      <p:ext uri="{BB962C8B-B14F-4D97-AF65-F5344CB8AC3E}">
        <p14:creationId xmlns:p14="http://schemas.microsoft.com/office/powerpoint/2010/main" val="2156040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1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E2B145-6447-E8DC-DD6A-1A1C8AE3D9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C47D0BB-0AFF-0D4F-209A-2AC8455F1C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688206-6ADC-A80D-0410-97049C5919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455298-FF22-4061-8E1B-7146DD281503}" type="datetimeFigureOut">
              <a:rPr lang="en-US" smtClean="0"/>
              <a:t>10/19/2023</a:t>
            </a:fld>
            <a:endParaRPr lang="en-US"/>
          </a:p>
        </p:txBody>
      </p:sp>
      <p:sp>
        <p:nvSpPr>
          <p:cNvPr id="5" name="Footer Placeholder 4">
            <a:extLst>
              <a:ext uri="{FF2B5EF4-FFF2-40B4-BE49-F238E27FC236}">
                <a16:creationId xmlns:a16="http://schemas.microsoft.com/office/drawing/2014/main" id="{EB82D2BE-D7E1-1A09-5BEA-17B9D9427E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C3DCE7B-3A64-43F3-6030-997D8235A9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D8AC8F-6CDB-4D41-A389-C65CFD3DFF98}" type="slidenum">
              <a:rPr lang="en-US" smtClean="0"/>
              <a:t>‹#›</a:t>
            </a:fld>
            <a:endParaRPr lang="en-US"/>
          </a:p>
        </p:txBody>
      </p:sp>
    </p:spTree>
    <p:extLst>
      <p:ext uri="{BB962C8B-B14F-4D97-AF65-F5344CB8AC3E}">
        <p14:creationId xmlns:p14="http://schemas.microsoft.com/office/powerpoint/2010/main" val="1228309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DEDFF-E403-AA19-CB81-B925B5F3A8DF}"/>
              </a:ext>
            </a:extLst>
          </p:cNvPr>
          <p:cNvSpPr>
            <a:spLocks noGrp="1"/>
          </p:cNvSpPr>
          <p:nvPr>
            <p:ph type="ctrTitle"/>
          </p:nvPr>
        </p:nvSpPr>
        <p:spPr>
          <a:xfrm>
            <a:off x="101908" y="0"/>
            <a:ext cx="12090092" cy="3429000"/>
          </a:xfrm>
          <a:solidFill>
            <a:schemeClr val="tx1">
              <a:lumMod val="75000"/>
              <a:lumOff val="25000"/>
            </a:schemeClr>
          </a:solidFill>
        </p:spPr>
        <p:txBody>
          <a:bodyPr>
            <a:noAutofit/>
          </a:bodyPr>
          <a:lstStyle/>
          <a:p>
            <a:pPr marL="0" marR="0">
              <a:lnSpc>
                <a:spcPct val="200000"/>
              </a:lnSpc>
              <a:spcBef>
                <a:spcPts val="0"/>
              </a:spcBef>
              <a:spcAft>
                <a:spcPts val="0"/>
              </a:spcAft>
            </a:pPr>
            <a:r>
              <a:rPr lang="en-GB" sz="2000" b="1" dirty="0">
                <a:solidFill>
                  <a:schemeClr val="bg1">
                    <a:lumMod val="95000"/>
                  </a:schemeClr>
                </a:solidFill>
                <a:effectLst/>
                <a:latin typeface="Times New Roman" panose="02020603050405020304" pitchFamily="18" charset="0"/>
                <a:ea typeface="Arial" panose="020B0604020202020204" pitchFamily="34" charset="0"/>
                <a:cs typeface="Arial" panose="020B0604020202020204" pitchFamily="34" charset="0"/>
              </a:rPr>
              <a:t>Hospitality &amp; Guest Services</a:t>
            </a:r>
            <a:br>
              <a:rPr lang="en-US" sz="2000" dirty="0">
                <a:effectLst/>
                <a:latin typeface="Times New Roman" panose="02020603050405020304" pitchFamily="18" charset="0"/>
                <a:ea typeface="Arial" panose="020B0604020202020204" pitchFamily="34" charset="0"/>
                <a:cs typeface="Arial" panose="020B0604020202020204" pitchFamily="34" charset="0"/>
              </a:rPr>
            </a:br>
            <a:r>
              <a:rPr lang="en-GB" sz="2000" b="1" dirty="0">
                <a:solidFill>
                  <a:schemeClr val="bg1">
                    <a:lumMod val="95000"/>
                  </a:schemeClr>
                </a:solidFill>
                <a:effectLst/>
                <a:latin typeface="Times New Roman" panose="02020603050405020304" pitchFamily="18" charset="0"/>
                <a:ea typeface="Arial" panose="020B0604020202020204" pitchFamily="34" charset="0"/>
                <a:cs typeface="Arial" panose="020B0604020202020204" pitchFamily="34" charset="0"/>
              </a:rPr>
              <a:t>Assignment 1</a:t>
            </a:r>
            <a:endParaRPr lang="en-US" sz="6600" dirty="0">
              <a:solidFill>
                <a:schemeClr val="bg1">
                  <a:lumMod val="95000"/>
                </a:schemeClr>
              </a:solidFill>
            </a:endParaRPr>
          </a:p>
        </p:txBody>
      </p:sp>
      <p:sp>
        <p:nvSpPr>
          <p:cNvPr id="3" name="Subtitle 2">
            <a:extLst>
              <a:ext uri="{FF2B5EF4-FFF2-40B4-BE49-F238E27FC236}">
                <a16:creationId xmlns:a16="http://schemas.microsoft.com/office/drawing/2014/main" id="{907253B0-A5C3-27F5-E062-7CD086A061A5}"/>
              </a:ext>
            </a:extLst>
          </p:cNvPr>
          <p:cNvSpPr>
            <a:spLocks noGrp="1"/>
          </p:cNvSpPr>
          <p:nvPr>
            <p:ph type="subTitle" idx="1"/>
          </p:nvPr>
        </p:nvSpPr>
        <p:spPr>
          <a:xfrm>
            <a:off x="3698287" y="5723912"/>
            <a:ext cx="6769648" cy="1655762"/>
          </a:xfrm>
        </p:spPr>
        <p:txBody>
          <a:bodyPr>
            <a:normAutofit/>
          </a:bodyPr>
          <a:lstStyle/>
          <a:p>
            <a:pPr marL="0" marR="0" algn="ctr">
              <a:lnSpc>
                <a:spcPct val="200000"/>
              </a:lnSpc>
              <a:spcBef>
                <a:spcPts val="0"/>
              </a:spcBef>
              <a:spcAft>
                <a:spcPts val="0"/>
              </a:spcAft>
            </a:pPr>
            <a:r>
              <a:rPr lang="en-GB" sz="1400" b="1" dirty="0">
                <a:effectLst/>
                <a:latin typeface="Times New Roman" panose="02020603050405020304" pitchFamily="18" charset="0"/>
                <a:ea typeface="Arial" panose="020B0604020202020204" pitchFamily="34" charset="0"/>
                <a:cs typeface="Arial" panose="020B0604020202020204" pitchFamily="34" charset="0"/>
              </a:rPr>
              <a:t>Student name: </a:t>
            </a:r>
            <a:r>
              <a:rPr lang="en-GB" sz="1400" b="1" dirty="0" err="1">
                <a:effectLst/>
                <a:latin typeface="Times New Roman" panose="02020603050405020304" pitchFamily="18" charset="0"/>
                <a:ea typeface="Arial" panose="020B0604020202020204" pitchFamily="34" charset="0"/>
                <a:cs typeface="Arial" panose="020B0604020202020204" pitchFamily="34" charset="0"/>
              </a:rPr>
              <a:t>Dimitar</a:t>
            </a:r>
            <a:r>
              <a:rPr lang="en-GB" sz="1400" b="1" dirty="0">
                <a:effectLst/>
                <a:latin typeface="Times New Roman" panose="02020603050405020304" pitchFamily="18" charset="0"/>
                <a:ea typeface="Arial" panose="020B0604020202020204" pitchFamily="34" charset="0"/>
                <a:cs typeface="Arial" panose="020B0604020202020204" pitchFamily="34" charset="0"/>
              </a:rPr>
              <a:t> </a:t>
            </a:r>
            <a:r>
              <a:rPr lang="en-GB" sz="1400" b="1" dirty="0" err="1">
                <a:effectLst/>
                <a:latin typeface="Times New Roman" panose="02020603050405020304" pitchFamily="18" charset="0"/>
                <a:ea typeface="Arial" panose="020B0604020202020204" pitchFamily="34" charset="0"/>
                <a:cs typeface="Arial" panose="020B0604020202020204" pitchFamily="34" charset="0"/>
              </a:rPr>
              <a:t>Evtimov</a:t>
            </a:r>
            <a:r>
              <a:rPr lang="en-GB" sz="1400" b="1" dirty="0">
                <a:effectLst/>
                <a:latin typeface="Times New Roman" panose="02020603050405020304" pitchFamily="18" charset="0"/>
                <a:ea typeface="Arial" panose="020B0604020202020204" pitchFamily="34" charset="0"/>
                <a:cs typeface="Arial" panose="020B0604020202020204" pitchFamily="34" charset="0"/>
              </a:rPr>
              <a:t> </a:t>
            </a:r>
            <a:r>
              <a:rPr lang="en-GB" sz="1400" b="1" dirty="0" err="1">
                <a:effectLst/>
                <a:latin typeface="Times New Roman" panose="02020603050405020304" pitchFamily="18" charset="0"/>
                <a:ea typeface="Arial" panose="020B0604020202020204" pitchFamily="34" charset="0"/>
                <a:cs typeface="Arial" panose="020B0604020202020204" pitchFamily="34" charset="0"/>
              </a:rPr>
              <a:t>Karamanov</a:t>
            </a:r>
            <a:endParaRPr lang="en-GB" sz="14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200000"/>
              </a:lnSpc>
              <a:spcBef>
                <a:spcPts val="0"/>
              </a:spcBef>
              <a:spcAft>
                <a:spcPts val="0"/>
              </a:spcAft>
            </a:pPr>
            <a:r>
              <a:rPr lang="en-GB" sz="1400" b="1" dirty="0">
                <a:effectLst/>
                <a:latin typeface="Times New Roman" panose="02020603050405020304" pitchFamily="18" charset="0"/>
                <a:ea typeface="Arial" panose="020B0604020202020204" pitchFamily="34" charset="0"/>
                <a:cs typeface="Arial" panose="020B0604020202020204" pitchFamily="34" charset="0"/>
              </a:rPr>
              <a:t>Student number: 2235640</a:t>
            </a:r>
            <a:endParaRPr lang="en-US" sz="1800" dirty="0"/>
          </a:p>
        </p:txBody>
      </p:sp>
      <p:pic>
        <p:nvPicPr>
          <p:cNvPr id="8" name="Picture 7">
            <a:extLst>
              <a:ext uri="{FF2B5EF4-FFF2-40B4-BE49-F238E27FC236}">
                <a16:creationId xmlns:a16="http://schemas.microsoft.com/office/drawing/2014/main" id="{DFAA3B25-8479-7F49-CB95-0CF014002223}"/>
              </a:ext>
            </a:extLst>
          </p:cNvPr>
          <p:cNvPicPr>
            <a:picLocks noChangeAspect="1"/>
          </p:cNvPicPr>
          <p:nvPr/>
        </p:nvPicPr>
        <p:blipFill>
          <a:blip r:embed="rId2"/>
          <a:stretch>
            <a:fillRect/>
          </a:stretch>
        </p:blipFill>
        <p:spPr>
          <a:xfrm>
            <a:off x="0" y="2450210"/>
            <a:ext cx="5108891" cy="4407790"/>
          </a:xfrm>
          <a:prstGeom prst="rect">
            <a:avLst/>
          </a:prstGeom>
        </p:spPr>
      </p:pic>
      <p:pic>
        <p:nvPicPr>
          <p:cNvPr id="9" name="Picture 8">
            <a:extLst>
              <a:ext uri="{FF2B5EF4-FFF2-40B4-BE49-F238E27FC236}">
                <a16:creationId xmlns:a16="http://schemas.microsoft.com/office/drawing/2014/main" id="{5F3DE56C-E7D1-BBE6-87EF-FE9A9DDF6B83}"/>
              </a:ext>
            </a:extLst>
          </p:cNvPr>
          <p:cNvPicPr>
            <a:picLocks noChangeAspect="1"/>
          </p:cNvPicPr>
          <p:nvPr/>
        </p:nvPicPr>
        <p:blipFill>
          <a:blip r:embed="rId3"/>
          <a:stretch>
            <a:fillRect/>
          </a:stretch>
        </p:blipFill>
        <p:spPr>
          <a:xfrm>
            <a:off x="8293649" y="487186"/>
            <a:ext cx="3432345" cy="1908213"/>
          </a:xfrm>
          <a:prstGeom prst="rect">
            <a:avLst/>
          </a:prstGeom>
        </p:spPr>
      </p:pic>
      <p:pic>
        <p:nvPicPr>
          <p:cNvPr id="10" name="Picture 9">
            <a:extLst>
              <a:ext uri="{FF2B5EF4-FFF2-40B4-BE49-F238E27FC236}">
                <a16:creationId xmlns:a16="http://schemas.microsoft.com/office/drawing/2014/main" id="{4E19435D-0E7B-D3A0-CC7E-F712AFBFEB91}"/>
              </a:ext>
            </a:extLst>
          </p:cNvPr>
          <p:cNvPicPr>
            <a:picLocks noChangeAspect="1"/>
          </p:cNvPicPr>
          <p:nvPr/>
        </p:nvPicPr>
        <p:blipFill>
          <a:blip r:embed="rId4"/>
          <a:stretch>
            <a:fillRect/>
          </a:stretch>
        </p:blipFill>
        <p:spPr>
          <a:xfrm>
            <a:off x="8293649" y="2168984"/>
            <a:ext cx="3316511" cy="1932599"/>
          </a:xfrm>
          <a:prstGeom prst="rect">
            <a:avLst/>
          </a:prstGeom>
        </p:spPr>
      </p:pic>
      <p:pic>
        <p:nvPicPr>
          <p:cNvPr id="11" name="Picture 10">
            <a:extLst>
              <a:ext uri="{FF2B5EF4-FFF2-40B4-BE49-F238E27FC236}">
                <a16:creationId xmlns:a16="http://schemas.microsoft.com/office/drawing/2014/main" id="{F76EA878-6327-1DE5-650A-45C75ACF3A18}"/>
              </a:ext>
            </a:extLst>
          </p:cNvPr>
          <p:cNvPicPr>
            <a:picLocks noChangeAspect="1"/>
          </p:cNvPicPr>
          <p:nvPr/>
        </p:nvPicPr>
        <p:blipFill>
          <a:blip r:embed="rId5"/>
          <a:stretch>
            <a:fillRect/>
          </a:stretch>
        </p:blipFill>
        <p:spPr>
          <a:xfrm>
            <a:off x="8657727" y="3802009"/>
            <a:ext cx="3243353" cy="1981372"/>
          </a:xfrm>
          <a:prstGeom prst="rect">
            <a:avLst/>
          </a:prstGeom>
        </p:spPr>
      </p:pic>
    </p:spTree>
    <p:extLst>
      <p:ext uri="{BB962C8B-B14F-4D97-AF65-F5344CB8AC3E}">
        <p14:creationId xmlns:p14="http://schemas.microsoft.com/office/powerpoint/2010/main" val="40900768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7E853-215F-60A1-9063-34B7D0268B61}"/>
              </a:ext>
            </a:extLst>
          </p:cNvPr>
          <p:cNvSpPr>
            <a:spLocks noGrp="1"/>
          </p:cNvSpPr>
          <p:nvPr>
            <p:ph type="title"/>
          </p:nvPr>
        </p:nvSpPr>
        <p:spPr/>
        <p:txBody>
          <a:bodyPr/>
          <a:lstStyle/>
          <a:p>
            <a:r>
              <a:rPr kumimoji="0" lang="en-US" altLang="en-US" sz="4400" b="0" i="0" u="none" strike="noStrike" cap="none" normalizeH="0" baseline="0" dirty="0">
                <a:ln>
                  <a:noFill/>
                </a:ln>
                <a:solidFill>
                  <a:srgbClr val="365F91"/>
                </a:solidFill>
                <a:effectLst/>
                <a:latin typeface="Times New Roman" panose="02020603050405020304" pitchFamily="18" charset="0"/>
                <a:ea typeface="SimSun" panose="02010600030101010101" pitchFamily="2" charset="-122"/>
                <a:cs typeface="Times New Roman" panose="02020603050405020304" pitchFamily="18" charset="0"/>
              </a:rPr>
              <a:t>Table of Contents</a:t>
            </a:r>
            <a:b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FDF9AF62-94CC-EC92-A859-26DD81C7F038}"/>
              </a:ext>
            </a:extLst>
          </p:cNvPr>
          <p:cNvSpPr>
            <a:spLocks noGrp="1" noChangeArrowheads="1"/>
          </p:cNvSpPr>
          <p:nvPr>
            <p:ph idx="1"/>
          </p:nvPr>
        </p:nvSpPr>
        <p:spPr bwMode="auto">
          <a:xfrm>
            <a:off x="838200" y="2770191"/>
            <a:ext cx="10563533" cy="246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eaLnBrk="0" fontAlgn="base" hangingPunct="0">
              <a:spcBef>
                <a:spcPct val="0"/>
              </a:spcBef>
              <a:spcAft>
                <a:spcPct val="0"/>
              </a:spcAft>
              <a:tabLst>
                <a:tab pos="5727700" algn="r"/>
              </a:tabLst>
              <a:defRPr>
                <a:solidFill>
                  <a:schemeClr val="tx1"/>
                </a:solidFill>
                <a:latin typeface="Arial" panose="020B0604020202020204" pitchFamily="34" charset="0"/>
              </a:defRPr>
            </a:lvl2pPr>
            <a:lvl3pPr eaLnBrk="0" fontAlgn="base" hangingPunct="0">
              <a:spcBef>
                <a:spcPct val="0"/>
              </a:spcBef>
              <a:spcAft>
                <a:spcPct val="0"/>
              </a:spcAft>
              <a:tabLst>
                <a:tab pos="5727700" algn="r"/>
              </a:tabLst>
              <a:defRPr>
                <a:solidFill>
                  <a:schemeClr val="tx1"/>
                </a:solidFill>
                <a:latin typeface="Arial" panose="020B0604020202020204" pitchFamily="34" charset="0"/>
              </a:defRPr>
            </a:lvl3pPr>
            <a:lvl4pPr eaLnBrk="0" fontAlgn="base" hangingPunct="0">
              <a:spcBef>
                <a:spcPct val="0"/>
              </a:spcBef>
              <a:spcAft>
                <a:spcPct val="0"/>
              </a:spcAft>
              <a:tabLst>
                <a:tab pos="5727700" algn="r"/>
              </a:tabLst>
              <a:defRPr>
                <a:solidFill>
                  <a:schemeClr val="tx1"/>
                </a:solidFill>
                <a:latin typeface="Arial" panose="020B0604020202020204" pitchFamily="34" charset="0"/>
              </a:defRPr>
            </a:lvl4pPr>
            <a:lvl5pPr eaLnBrk="0" fontAlgn="base" hangingPunct="0">
              <a:spcBef>
                <a:spcPct val="0"/>
              </a:spcBef>
              <a:spcAft>
                <a:spcPct val="0"/>
              </a:spcAft>
              <a:tabLst>
                <a:tab pos="5727700" algn="r"/>
              </a:tabLst>
              <a:defRPr>
                <a:solidFill>
                  <a:schemeClr val="tx1"/>
                </a:solidFill>
                <a:latin typeface="Arial" panose="020B0604020202020204" pitchFamily="34" charset="0"/>
              </a:defRPr>
            </a:lvl5pPr>
            <a:lvl6pPr eaLnBrk="0" fontAlgn="base" hangingPunct="0">
              <a:spcBef>
                <a:spcPct val="0"/>
              </a:spcBef>
              <a:spcAft>
                <a:spcPct val="0"/>
              </a:spcAft>
              <a:tabLst>
                <a:tab pos="5727700" algn="r"/>
              </a:tabLst>
              <a:defRPr>
                <a:solidFill>
                  <a:schemeClr val="tx1"/>
                </a:solidFill>
                <a:latin typeface="Arial" panose="020B0604020202020204" pitchFamily="34" charset="0"/>
              </a:defRPr>
            </a:lvl6pPr>
            <a:lvl7pPr eaLnBrk="0" fontAlgn="base" hangingPunct="0">
              <a:spcBef>
                <a:spcPct val="0"/>
              </a:spcBef>
              <a:spcAft>
                <a:spcPct val="0"/>
              </a:spcAft>
              <a:tabLst>
                <a:tab pos="5727700" algn="r"/>
              </a:tabLst>
              <a:defRPr>
                <a:solidFill>
                  <a:schemeClr val="tx1"/>
                </a:solidFill>
                <a:latin typeface="Arial" panose="020B0604020202020204" pitchFamily="34" charset="0"/>
              </a:defRPr>
            </a:lvl7pPr>
            <a:lvl8pPr eaLnBrk="0" fontAlgn="base" hangingPunct="0">
              <a:spcBef>
                <a:spcPct val="0"/>
              </a:spcBef>
              <a:spcAft>
                <a:spcPct val="0"/>
              </a:spcAft>
              <a:tabLst>
                <a:tab pos="5727700" algn="r"/>
              </a:tabLst>
              <a:defRPr>
                <a:solidFill>
                  <a:schemeClr val="tx1"/>
                </a:solidFill>
                <a:latin typeface="Arial" panose="020B0604020202020204" pitchFamily="34" charset="0"/>
              </a:defRPr>
            </a:lvl8pPr>
            <a:lvl9pPr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8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rPr>
              <a:t>Introduction						3</a:t>
            </a:r>
            <a:endParaRPr kumimoji="0" lang="en-US" altLang="en-US" sz="1050" b="0" i="0"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8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rPr>
              <a:t>Company background (LXR)						4</a:t>
            </a:r>
            <a:endParaRPr kumimoji="0" lang="en-US" altLang="en-US" sz="1050" b="0" i="0"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8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rPr>
              <a:t>Identify the hotel’s main consumers and explain why they appeal to this group				6</a:t>
            </a:r>
            <a:endParaRPr kumimoji="0" lang="en-US" altLang="en-US" sz="1050" b="0" i="0"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8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rPr>
              <a:t>Outline the nature, scope, and role of guest services and facilities in general and their application		8</a:t>
            </a:r>
            <a:endParaRPr kumimoji="0" lang="en-US" altLang="en-US" sz="1050" b="0" i="0"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8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rPr>
              <a:t>Discuss the importance of hospitality and how hotels meet/exceed guest expectations			9</a:t>
            </a:r>
            <a:endParaRPr kumimoji="0" lang="en-US" altLang="en-US" sz="1050" b="0" i="0"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8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rPr>
              <a:t>Conclusion						11</a:t>
            </a:r>
            <a:endParaRPr kumimoji="0" lang="en-US" altLang="en-US" sz="1050" b="0" i="0"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8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rPr>
              <a:t>References</a:t>
            </a:r>
            <a:r>
              <a:rPr lang="en-GB" altLang="en-US" sz="1800" dirty="0">
                <a:latin typeface="Times New Roman" panose="02020603050405020304" pitchFamily="18" charset="0"/>
                <a:ea typeface="Arial" panose="020B0604020202020204" pitchFamily="34" charset="0"/>
                <a:cs typeface="Times New Roman" panose="02020603050405020304" pitchFamily="18" charset="0"/>
              </a:rPr>
              <a:t>						12</a:t>
            </a:r>
            <a:endParaRPr kumimoji="0" lang="en-US" altLang="en-US" sz="1050" b="0" i="0"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625132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830A6-ECB5-9B8A-A57A-AA8AB6DD914A}"/>
              </a:ext>
            </a:extLst>
          </p:cNvPr>
          <p:cNvSpPr>
            <a:spLocks noGrp="1"/>
          </p:cNvSpPr>
          <p:nvPr>
            <p:ph type="title"/>
          </p:nvPr>
        </p:nvSpPr>
        <p:spPr/>
        <p:txBody>
          <a:bodyPr>
            <a:normAutofit/>
          </a:bodyPr>
          <a:lstStyle/>
          <a:p>
            <a:r>
              <a:rPr lang="en-GB" sz="2400" b="1" kern="0" dirty="0">
                <a:effectLst/>
                <a:latin typeface="Times New Roman" panose="02020603050405020304" pitchFamily="18" charset="0"/>
                <a:cs typeface="Arial" panose="020B0604020202020204" pitchFamily="34" charset="0"/>
              </a:rPr>
              <a:t>Introduction </a:t>
            </a:r>
            <a:endParaRPr lang="en-US" sz="5400" dirty="0"/>
          </a:p>
        </p:txBody>
      </p:sp>
      <p:sp>
        <p:nvSpPr>
          <p:cNvPr id="3" name="Content Placeholder 2">
            <a:extLst>
              <a:ext uri="{FF2B5EF4-FFF2-40B4-BE49-F238E27FC236}">
                <a16:creationId xmlns:a16="http://schemas.microsoft.com/office/drawing/2014/main" id="{6C3611B1-29C8-7440-2932-5CB22BE7CF87}"/>
              </a:ext>
            </a:extLst>
          </p:cNvPr>
          <p:cNvSpPr>
            <a:spLocks noGrp="1"/>
          </p:cNvSpPr>
          <p:nvPr>
            <p:ph idx="1"/>
          </p:nvPr>
        </p:nvSpPr>
        <p:spPr>
          <a:xfrm>
            <a:off x="838200" y="1825625"/>
            <a:ext cx="6218816" cy="4351338"/>
          </a:xfrm>
        </p:spPr>
        <p:txBody>
          <a:bodyPr>
            <a:normAutofit fontScale="85000" lnSpcReduction="10000"/>
          </a:bodyPr>
          <a:lstStyle/>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success of any hospitality business heavily relies on the understanding ability of that business about the changing customer needs.</a:t>
            </a:r>
          </a:p>
          <a:p>
            <a:pPr marL="0" marR="0" algn="just">
              <a:lnSpc>
                <a:spcPct val="200000"/>
              </a:lnSpc>
              <a:spcBef>
                <a:spcPts val="0"/>
              </a:spcBef>
              <a:spcAft>
                <a:spcPts val="0"/>
              </a:spcAft>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the world of the hospitality sector, this specific thing like changing market and customer demands has become a vital factor that is required to take into consideration.</a:t>
            </a: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will delve into the strategic actions of LXR which is a very prominent business entity.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TextBox 3">
            <a:extLst>
              <a:ext uri="{FF2B5EF4-FFF2-40B4-BE49-F238E27FC236}">
                <a16:creationId xmlns:a16="http://schemas.microsoft.com/office/drawing/2014/main" id="{5C72C49B-DB5E-3DDB-9919-BF38DF9CC525}"/>
              </a:ext>
            </a:extLst>
          </p:cNvPr>
          <p:cNvSpPr txBox="1"/>
          <p:nvPr/>
        </p:nvSpPr>
        <p:spPr>
          <a:xfrm>
            <a:off x="9028355" y="6176963"/>
            <a:ext cx="6094206"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a:effectLst/>
                <a:latin typeface="Times New Roman" panose="02020603050405020304" pitchFamily="18" charset="0"/>
                <a:ea typeface="Arial" panose="020B0604020202020204" pitchFamily="34" charset="0"/>
                <a:cs typeface="Arial" panose="020B0604020202020204" pitchFamily="34" charset="0"/>
              </a:rPr>
              <a:t>Tsao, 2018)</a:t>
            </a:r>
            <a:endParaRPr lang="en-US" sz="1000" dirty="0"/>
          </a:p>
        </p:txBody>
      </p:sp>
      <p:pic>
        <p:nvPicPr>
          <p:cNvPr id="6" name="Picture 5">
            <a:extLst>
              <a:ext uri="{FF2B5EF4-FFF2-40B4-BE49-F238E27FC236}">
                <a16:creationId xmlns:a16="http://schemas.microsoft.com/office/drawing/2014/main" id="{7006BF34-2215-B968-49D0-384D856B6C29}"/>
              </a:ext>
            </a:extLst>
          </p:cNvPr>
          <p:cNvPicPr>
            <a:picLocks noChangeAspect="1"/>
          </p:cNvPicPr>
          <p:nvPr/>
        </p:nvPicPr>
        <p:blipFill>
          <a:blip r:embed="rId3"/>
          <a:stretch>
            <a:fillRect/>
          </a:stretch>
        </p:blipFill>
        <p:spPr>
          <a:xfrm>
            <a:off x="7256910" y="1578509"/>
            <a:ext cx="4584589" cy="4023709"/>
          </a:xfrm>
          <a:prstGeom prst="rect">
            <a:avLst/>
          </a:prstGeom>
        </p:spPr>
      </p:pic>
    </p:spTree>
    <p:extLst>
      <p:ext uri="{BB962C8B-B14F-4D97-AF65-F5344CB8AC3E}">
        <p14:creationId xmlns:p14="http://schemas.microsoft.com/office/powerpoint/2010/main" val="1087531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DB504-6582-EC47-036D-FF90EAD4F8ED}"/>
              </a:ext>
            </a:extLst>
          </p:cNvPr>
          <p:cNvSpPr>
            <a:spLocks noGrp="1"/>
          </p:cNvSpPr>
          <p:nvPr>
            <p:ph type="title"/>
          </p:nvPr>
        </p:nvSpPr>
        <p:spPr/>
        <p:txBody>
          <a:bodyPr>
            <a:normAutofit/>
          </a:bodyPr>
          <a:lstStyle/>
          <a:p>
            <a:r>
              <a:rPr lang="en-GB" sz="2400" b="1" kern="0" dirty="0">
                <a:effectLst/>
                <a:latin typeface="Times New Roman" panose="02020603050405020304" pitchFamily="18" charset="0"/>
                <a:cs typeface="Arial" panose="020B0604020202020204" pitchFamily="34" charset="0"/>
              </a:rPr>
              <a:t>Company background (LXR) </a:t>
            </a:r>
            <a:endParaRPr lang="en-US" sz="2400" dirty="0"/>
          </a:p>
        </p:txBody>
      </p:sp>
      <p:sp>
        <p:nvSpPr>
          <p:cNvPr id="3" name="Content Placeholder 2">
            <a:extLst>
              <a:ext uri="{FF2B5EF4-FFF2-40B4-BE49-F238E27FC236}">
                <a16:creationId xmlns:a16="http://schemas.microsoft.com/office/drawing/2014/main" id="{783CB1C3-746C-69A0-91CF-C8BF1A6AC362}"/>
              </a:ext>
            </a:extLst>
          </p:cNvPr>
          <p:cNvSpPr>
            <a:spLocks noGrp="1"/>
          </p:cNvSpPr>
          <p:nvPr>
            <p:ph idx="1"/>
          </p:nvPr>
        </p:nvSpPr>
        <p:spPr>
          <a:xfrm>
            <a:off x="4604274" y="1825625"/>
            <a:ext cx="6749526" cy="4351338"/>
          </a:xfrm>
        </p:spPr>
        <p:txBody>
          <a:bodyPr>
            <a:normAutofit fontScale="92500"/>
          </a:bodyPr>
          <a:lstStyle/>
          <a:p>
            <a:pPr>
              <a:lnSpc>
                <a:spcPct val="150000"/>
              </a:lnSpc>
            </a:pPr>
            <a:r>
              <a:rPr lang="en-GB" sz="1800" dirty="0">
                <a:effectLst/>
                <a:latin typeface="Times New Roman" panose="02020603050405020304" pitchFamily="18" charset="0"/>
                <a:ea typeface="Times New Roman" panose="02020603050405020304" pitchFamily="18" charset="0"/>
              </a:rPr>
              <a:t>A distinguished luxury hospitality business, LXR enjoys a good reputation for its opulent as well as unique strategic business operations. </a:t>
            </a:r>
          </a:p>
          <a:p>
            <a:pPr>
              <a:lnSpc>
                <a:spcPct val="150000"/>
              </a:lnSpc>
            </a:pP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effectLst/>
                <a:latin typeface="Times New Roman" panose="02020603050405020304" pitchFamily="18" charset="0"/>
                <a:ea typeface="Times New Roman" panose="02020603050405020304" pitchFamily="18" charset="0"/>
              </a:rPr>
              <a:t>The foundation year of this business entity is 1990, and it has become the paragon of hospitality excellence by expanding its business operations in various destinations. </a:t>
            </a:r>
          </a:p>
          <a:p>
            <a:pPr>
              <a:lnSpc>
                <a:spcPct val="150000"/>
              </a:lnSpc>
            </a:pP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effectLst/>
                <a:latin typeface="Times New Roman" panose="02020603050405020304" pitchFamily="18" charset="0"/>
                <a:ea typeface="Times New Roman" panose="02020603050405020304" pitchFamily="18" charset="0"/>
              </a:rPr>
              <a:t>Several iconic hotels are associated with this hotel brand that are quite successful in fulfilling their business objectives. </a:t>
            </a:r>
            <a:endParaRPr lang="en-US" dirty="0"/>
          </a:p>
        </p:txBody>
      </p:sp>
      <p:sp>
        <p:nvSpPr>
          <p:cNvPr id="6" name="TextBox 5">
            <a:extLst>
              <a:ext uri="{FF2B5EF4-FFF2-40B4-BE49-F238E27FC236}">
                <a16:creationId xmlns:a16="http://schemas.microsoft.com/office/drawing/2014/main" id="{F6C25321-F8FD-75E7-901F-2FA7EE65D551}"/>
              </a:ext>
            </a:extLst>
          </p:cNvPr>
          <p:cNvSpPr txBox="1"/>
          <p:nvPr/>
        </p:nvSpPr>
        <p:spPr>
          <a:xfrm>
            <a:off x="1557171" y="6053852"/>
            <a:ext cx="6094206"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err="1">
                <a:effectLst/>
                <a:latin typeface="Times New Roman" panose="02020603050405020304" pitchFamily="18" charset="0"/>
                <a:ea typeface="Arial" panose="020B0604020202020204" pitchFamily="34" charset="0"/>
                <a:cs typeface="Arial" panose="020B0604020202020204" pitchFamily="34" charset="0"/>
              </a:rPr>
              <a:t>Soloman</a:t>
            </a:r>
            <a:r>
              <a:rPr lang="en-GB" sz="1000" dirty="0">
                <a:effectLst/>
                <a:latin typeface="Times New Roman" panose="02020603050405020304" pitchFamily="18" charset="0"/>
                <a:ea typeface="Arial" panose="020B0604020202020204" pitchFamily="34" charset="0"/>
                <a:cs typeface="Arial" panose="020B0604020202020204" pitchFamily="34" charset="0"/>
              </a:rPr>
              <a:t>, 2018)</a:t>
            </a:r>
            <a:endParaRPr lang="en-US" sz="1000" dirty="0"/>
          </a:p>
        </p:txBody>
      </p:sp>
      <p:pic>
        <p:nvPicPr>
          <p:cNvPr id="7" name="Picture 6">
            <a:extLst>
              <a:ext uri="{FF2B5EF4-FFF2-40B4-BE49-F238E27FC236}">
                <a16:creationId xmlns:a16="http://schemas.microsoft.com/office/drawing/2014/main" id="{58DA81EC-031F-63DB-B4FB-F22919E4592F}"/>
              </a:ext>
            </a:extLst>
          </p:cNvPr>
          <p:cNvPicPr>
            <a:picLocks noChangeAspect="1"/>
          </p:cNvPicPr>
          <p:nvPr/>
        </p:nvPicPr>
        <p:blipFill>
          <a:blip r:embed="rId3"/>
          <a:stretch>
            <a:fillRect/>
          </a:stretch>
        </p:blipFill>
        <p:spPr>
          <a:xfrm>
            <a:off x="363613" y="1738485"/>
            <a:ext cx="4041998" cy="4267570"/>
          </a:xfrm>
          <a:prstGeom prst="rect">
            <a:avLst/>
          </a:prstGeom>
        </p:spPr>
      </p:pic>
    </p:spTree>
    <p:extLst>
      <p:ext uri="{BB962C8B-B14F-4D97-AF65-F5344CB8AC3E}">
        <p14:creationId xmlns:p14="http://schemas.microsoft.com/office/powerpoint/2010/main" val="1087362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0D46E-2752-6E37-E154-0D187DF1C6C3}"/>
              </a:ext>
            </a:extLst>
          </p:cNvPr>
          <p:cNvSpPr>
            <a:spLocks noGrp="1"/>
          </p:cNvSpPr>
          <p:nvPr>
            <p:ph type="title"/>
          </p:nvPr>
        </p:nvSpPr>
        <p:spPr/>
        <p:txBody>
          <a:bodyPr/>
          <a:lstStyle/>
          <a:p>
            <a:r>
              <a:rPr lang="en-US" dirty="0" err="1">
                <a:latin typeface="Times New Roman" panose="02020603050405020304" pitchFamily="18" charset="0"/>
                <a:cs typeface="Times New Roman" panose="02020603050405020304" pitchFamily="18" charset="0"/>
              </a:rPr>
              <a:t>Contd</a:t>
            </a:r>
            <a:r>
              <a:rPr lang="en-US"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DBF52917-2BA5-0055-7BE2-1CF2CC334EAF}"/>
              </a:ext>
            </a:extLst>
          </p:cNvPr>
          <p:cNvSpPr>
            <a:spLocks noGrp="1"/>
          </p:cNvSpPr>
          <p:nvPr>
            <p:ph idx="1"/>
          </p:nvPr>
        </p:nvSpPr>
        <p:spPr>
          <a:xfrm>
            <a:off x="838200" y="1825625"/>
            <a:ext cx="6347908" cy="4351338"/>
          </a:xfrm>
        </p:spPr>
        <p:txBody>
          <a:bodyPr>
            <a:normAutofit fontScale="62500" lnSpcReduction="20000"/>
          </a:bodyPr>
          <a:lstStyle/>
          <a:p>
            <a:pPr algn="just">
              <a:lnSpc>
                <a:spcPct val="150000"/>
              </a:lnSpc>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They can provide their guests a high quality guest experience that is unmatched.</a:t>
            </a:r>
          </a:p>
          <a:p>
            <a:pPr marL="0" indent="0" algn="just">
              <a:lnSpc>
                <a:spcPct val="150000"/>
              </a:lnSpc>
              <a:buNone/>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Catering to different market traditions this brand offers diverse services suitable for attracting a high number of customers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2800" dirty="0" err="1">
                <a:effectLst/>
                <a:latin typeface="Times New Roman" panose="02020603050405020304" pitchFamily="18" charset="0"/>
                <a:ea typeface="Times New Roman" panose="02020603050405020304" pitchFamily="18" charset="0"/>
                <a:cs typeface="Times New Roman" panose="02020603050405020304" pitchFamily="18" charset="0"/>
              </a:rPr>
              <a:t>managementtoday</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indent="0" algn="just">
              <a:lnSpc>
                <a:spcPct val="150000"/>
              </a:lnSpc>
              <a:buNone/>
            </a:pP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LXR has various offerings from upscale to ultra-luxury services. LXR can be included among the higher conglomerates within the hospitality sector. </a:t>
            </a:r>
            <a:endParaRPr lang="en-US" dirty="0"/>
          </a:p>
        </p:txBody>
      </p:sp>
      <p:sp>
        <p:nvSpPr>
          <p:cNvPr id="5" name="TextBox 4">
            <a:extLst>
              <a:ext uri="{FF2B5EF4-FFF2-40B4-BE49-F238E27FC236}">
                <a16:creationId xmlns:a16="http://schemas.microsoft.com/office/drawing/2014/main" id="{42E380C2-2EFF-1BB5-B1F8-A0BBE47F54CA}"/>
              </a:ext>
            </a:extLst>
          </p:cNvPr>
          <p:cNvSpPr txBox="1"/>
          <p:nvPr/>
        </p:nvSpPr>
        <p:spPr>
          <a:xfrm>
            <a:off x="6373009" y="6556137"/>
            <a:ext cx="6094206"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err="1">
                <a:effectLst/>
                <a:latin typeface="Times New Roman" panose="02020603050405020304" pitchFamily="18" charset="0"/>
                <a:ea typeface="Arial" panose="020B0604020202020204" pitchFamily="34" charset="0"/>
                <a:cs typeface="Arial" panose="020B0604020202020204" pitchFamily="34" charset="0"/>
              </a:rPr>
              <a:t>Minwoo</a:t>
            </a:r>
            <a:r>
              <a:rPr lang="en-GB" sz="1000" dirty="0">
                <a:effectLst/>
                <a:latin typeface="Times New Roman" panose="02020603050405020304" pitchFamily="18" charset="0"/>
                <a:ea typeface="Arial" panose="020B0604020202020204" pitchFamily="34" charset="0"/>
                <a:cs typeface="Arial" panose="020B0604020202020204" pitchFamily="34" charset="0"/>
              </a:rPr>
              <a:t> et al., 2019)</a:t>
            </a:r>
            <a:endParaRPr lang="en-US" sz="1000" dirty="0"/>
          </a:p>
        </p:txBody>
      </p:sp>
      <p:pic>
        <p:nvPicPr>
          <p:cNvPr id="6" name="Picture 5">
            <a:extLst>
              <a:ext uri="{FF2B5EF4-FFF2-40B4-BE49-F238E27FC236}">
                <a16:creationId xmlns:a16="http://schemas.microsoft.com/office/drawing/2014/main" id="{04A03E2B-98A6-0D99-6BA7-7969C4367D45}"/>
              </a:ext>
            </a:extLst>
          </p:cNvPr>
          <p:cNvPicPr>
            <a:picLocks noChangeAspect="1"/>
          </p:cNvPicPr>
          <p:nvPr/>
        </p:nvPicPr>
        <p:blipFill>
          <a:blip r:embed="rId3"/>
          <a:stretch>
            <a:fillRect/>
          </a:stretch>
        </p:blipFill>
        <p:spPr>
          <a:xfrm>
            <a:off x="7522463" y="0"/>
            <a:ext cx="4669537" cy="6858000"/>
          </a:xfrm>
          <a:prstGeom prst="rect">
            <a:avLst/>
          </a:prstGeom>
        </p:spPr>
      </p:pic>
    </p:spTree>
    <p:extLst>
      <p:ext uri="{BB962C8B-B14F-4D97-AF65-F5344CB8AC3E}">
        <p14:creationId xmlns:p14="http://schemas.microsoft.com/office/powerpoint/2010/main" val="2201426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1000"/>
            <a:lum/>
          </a:blip>
          <a:srcRect/>
          <a:stretch>
            <a:fillRect t="-9000" b="-9000"/>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3D303DF-AE81-B08C-C321-0BCEDC6542F1}"/>
              </a:ext>
            </a:extLst>
          </p:cNvPr>
          <p:cNvPicPr>
            <a:picLocks noChangeAspect="1"/>
          </p:cNvPicPr>
          <p:nvPr/>
        </p:nvPicPr>
        <p:blipFill>
          <a:blip r:embed="rId4"/>
          <a:stretch>
            <a:fillRect/>
          </a:stretch>
        </p:blipFill>
        <p:spPr>
          <a:xfrm>
            <a:off x="378474" y="1319633"/>
            <a:ext cx="3633531" cy="3487214"/>
          </a:xfrm>
          <a:prstGeom prst="rect">
            <a:avLst/>
          </a:prstGeom>
        </p:spPr>
      </p:pic>
      <p:sp>
        <p:nvSpPr>
          <p:cNvPr id="2" name="Title 1">
            <a:extLst>
              <a:ext uri="{FF2B5EF4-FFF2-40B4-BE49-F238E27FC236}">
                <a16:creationId xmlns:a16="http://schemas.microsoft.com/office/drawing/2014/main" id="{68FDC81F-730A-1786-87CA-C1DA78B69530}"/>
              </a:ext>
            </a:extLst>
          </p:cNvPr>
          <p:cNvSpPr>
            <a:spLocks noGrp="1"/>
          </p:cNvSpPr>
          <p:nvPr>
            <p:ph type="title"/>
          </p:nvPr>
        </p:nvSpPr>
        <p:spPr/>
        <p:txBody>
          <a:bodyPr>
            <a:normAutofit/>
          </a:bodyPr>
          <a:lstStyle/>
          <a:p>
            <a:r>
              <a:rPr lang="en-GB" sz="2400" b="1" kern="0" dirty="0">
                <a:effectLst/>
                <a:latin typeface="Times New Roman" panose="02020603050405020304" pitchFamily="18" charset="0"/>
                <a:cs typeface="Arial" panose="020B0604020202020204" pitchFamily="34" charset="0"/>
              </a:rPr>
              <a:t>Identify the hotel’s main consumers and explain why they appeal to this group </a:t>
            </a:r>
            <a:endParaRPr lang="en-US" sz="2400" dirty="0"/>
          </a:p>
        </p:txBody>
      </p:sp>
      <p:sp>
        <p:nvSpPr>
          <p:cNvPr id="3" name="Content Placeholder 2">
            <a:extLst>
              <a:ext uri="{FF2B5EF4-FFF2-40B4-BE49-F238E27FC236}">
                <a16:creationId xmlns:a16="http://schemas.microsoft.com/office/drawing/2014/main" id="{009963A6-0A1C-204B-CF39-553B09C3C66B}"/>
              </a:ext>
            </a:extLst>
          </p:cNvPr>
          <p:cNvSpPr>
            <a:spLocks noGrp="1"/>
          </p:cNvSpPr>
          <p:nvPr>
            <p:ph idx="1"/>
          </p:nvPr>
        </p:nvSpPr>
        <p:spPr>
          <a:xfrm>
            <a:off x="6195508" y="2141537"/>
            <a:ext cx="4981687" cy="4351338"/>
          </a:xfrm>
        </p:spPr>
        <p:txBody>
          <a:bodyPr>
            <a:normAutofit fontScale="55000" lnSpcReduction="20000"/>
          </a:bodyPr>
          <a:lstStyle/>
          <a:p>
            <a:pPr algn="just">
              <a:lnSpc>
                <a:spcPct val="150000"/>
              </a:lnSpc>
            </a:pPr>
            <a:r>
              <a:rPr lang="en-GB" sz="2800" dirty="0">
                <a:effectLst/>
                <a:latin typeface="Times New Roman" panose="02020603050405020304" pitchFamily="18" charset="0"/>
                <a:ea typeface="Times New Roman" panose="02020603050405020304" pitchFamily="18" charset="0"/>
              </a:rPr>
              <a:t>LXR is very much conscious about the segmentation of potential customers. </a:t>
            </a:r>
          </a:p>
          <a:p>
            <a:pPr algn="just">
              <a:lnSpc>
                <a:spcPct val="150000"/>
              </a:lnSpc>
            </a:pPr>
            <a:endParaRPr lang="en-GB" sz="2800" dirty="0">
              <a:effectLst/>
              <a:latin typeface="Times New Roman" panose="02020603050405020304" pitchFamily="18" charset="0"/>
              <a:ea typeface="Times New Roman" panose="02020603050405020304" pitchFamily="18" charset="0"/>
            </a:endParaRPr>
          </a:p>
          <a:p>
            <a:pPr algn="just">
              <a:lnSpc>
                <a:spcPct val="150000"/>
              </a:lnSpc>
            </a:pPr>
            <a:r>
              <a:rPr lang="en-GB" sz="2800" dirty="0">
                <a:effectLst/>
                <a:latin typeface="Times New Roman" panose="02020603050405020304" pitchFamily="18" charset="0"/>
                <a:ea typeface="Times New Roman" panose="02020603050405020304" pitchFamily="18" charset="0"/>
              </a:rPr>
              <a:t>They always follow unique strategies to decide their target customers for getting high profitability. Many high-end travellers are one of main target customers.</a:t>
            </a:r>
          </a:p>
          <a:p>
            <a:pPr algn="just">
              <a:lnSpc>
                <a:spcPct val="150000"/>
              </a:lnSpc>
            </a:pPr>
            <a:endParaRPr lang="en-GB" sz="2800" dirty="0">
              <a:effectLst/>
              <a:latin typeface="Times New Roman" panose="02020603050405020304" pitchFamily="18" charset="0"/>
              <a:ea typeface="Times New Roman" panose="02020603050405020304" pitchFamily="18" charset="0"/>
            </a:endParaRPr>
          </a:p>
          <a:p>
            <a:pPr algn="just">
              <a:lnSpc>
                <a:spcPct val="150000"/>
              </a:lnSpc>
            </a:pPr>
            <a:r>
              <a:rPr lang="en-GB" sz="2800" dirty="0">
                <a:effectLst/>
                <a:latin typeface="Times New Roman" panose="02020603050405020304" pitchFamily="18" charset="0"/>
                <a:ea typeface="Times New Roman" panose="02020603050405020304" pitchFamily="18" charset="0"/>
              </a:rPr>
              <a:t>Therefore many elite business professionals and the part of tourists who want exceptional travelling experiences are the customers of this business brand.</a:t>
            </a:r>
            <a:endParaRPr lang="en-US" dirty="0"/>
          </a:p>
          <a:p>
            <a:pPr algn="just"/>
            <a:endParaRPr lang="en-US" dirty="0"/>
          </a:p>
        </p:txBody>
      </p:sp>
      <p:sp>
        <p:nvSpPr>
          <p:cNvPr id="6" name="TextBox 5">
            <a:extLst>
              <a:ext uri="{FF2B5EF4-FFF2-40B4-BE49-F238E27FC236}">
                <a16:creationId xmlns:a16="http://schemas.microsoft.com/office/drawing/2014/main" id="{FF725088-AFF9-E1B6-5155-A7FEC66B3D73}"/>
              </a:ext>
            </a:extLst>
          </p:cNvPr>
          <p:cNvSpPr txBox="1"/>
          <p:nvPr/>
        </p:nvSpPr>
        <p:spPr>
          <a:xfrm>
            <a:off x="1828503" y="6246654"/>
            <a:ext cx="6094206"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err="1">
                <a:effectLst/>
                <a:latin typeface="Times New Roman" panose="02020603050405020304" pitchFamily="18" charset="0"/>
                <a:ea typeface="Arial" panose="020B0604020202020204" pitchFamily="34" charset="0"/>
                <a:cs typeface="Arial" panose="020B0604020202020204" pitchFamily="34" charset="0"/>
              </a:rPr>
              <a:t>Minwoo</a:t>
            </a:r>
            <a:r>
              <a:rPr lang="en-GB" sz="1000" dirty="0">
                <a:effectLst/>
                <a:latin typeface="Times New Roman" panose="02020603050405020304" pitchFamily="18" charset="0"/>
                <a:ea typeface="Arial" panose="020B0604020202020204" pitchFamily="34" charset="0"/>
                <a:cs typeface="Arial" panose="020B0604020202020204" pitchFamily="34" charset="0"/>
              </a:rPr>
              <a:t> et al., 2019)</a:t>
            </a:r>
            <a:endParaRPr lang="en-US" sz="1000" dirty="0"/>
          </a:p>
        </p:txBody>
      </p:sp>
      <p:pic>
        <p:nvPicPr>
          <p:cNvPr id="8" name="Picture 7">
            <a:extLst>
              <a:ext uri="{FF2B5EF4-FFF2-40B4-BE49-F238E27FC236}">
                <a16:creationId xmlns:a16="http://schemas.microsoft.com/office/drawing/2014/main" id="{34C80FB2-2B62-9AA2-9A10-E01C88EDB1DC}"/>
              </a:ext>
            </a:extLst>
          </p:cNvPr>
          <p:cNvPicPr>
            <a:picLocks noChangeAspect="1"/>
          </p:cNvPicPr>
          <p:nvPr/>
        </p:nvPicPr>
        <p:blipFill>
          <a:blip r:embed="rId5"/>
          <a:stretch>
            <a:fillRect/>
          </a:stretch>
        </p:blipFill>
        <p:spPr>
          <a:xfrm>
            <a:off x="2456373" y="3171650"/>
            <a:ext cx="3639627" cy="3170195"/>
          </a:xfrm>
          <a:prstGeom prst="rect">
            <a:avLst/>
          </a:prstGeom>
        </p:spPr>
      </p:pic>
    </p:spTree>
    <p:extLst>
      <p:ext uri="{BB962C8B-B14F-4D97-AF65-F5344CB8AC3E}">
        <p14:creationId xmlns:p14="http://schemas.microsoft.com/office/powerpoint/2010/main" val="1418998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1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4814F-86CE-9B9F-7760-34532878424A}"/>
              </a:ext>
            </a:extLst>
          </p:cNvPr>
          <p:cNvSpPr>
            <a:spLocks noGrp="1"/>
          </p:cNvSpPr>
          <p:nvPr>
            <p:ph type="title"/>
          </p:nvPr>
        </p:nvSpPr>
        <p:spPr/>
        <p:txBody>
          <a:bodyPr>
            <a:normAutofit/>
          </a:bodyPr>
          <a:lstStyle/>
          <a:p>
            <a:r>
              <a:rPr lang="en-US" sz="2400" dirty="0" err="1">
                <a:latin typeface="Times New Roman" panose="02020603050405020304" pitchFamily="18" charset="0"/>
                <a:cs typeface="Times New Roman" panose="02020603050405020304" pitchFamily="18" charset="0"/>
              </a:rPr>
              <a:t>Contd</a:t>
            </a:r>
            <a:r>
              <a:rPr lang="en-US" sz="2400"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1D0718B1-EA86-0FEC-3A61-971D9B05C2C8}"/>
              </a:ext>
            </a:extLst>
          </p:cNvPr>
          <p:cNvSpPr>
            <a:spLocks noGrp="1"/>
          </p:cNvSpPr>
          <p:nvPr>
            <p:ph idx="1"/>
          </p:nvPr>
        </p:nvSpPr>
        <p:spPr>
          <a:xfrm>
            <a:off x="505610" y="1937142"/>
            <a:ext cx="6620435" cy="4351338"/>
          </a:xfrm>
        </p:spPr>
        <p:txBody>
          <a:bodyPr>
            <a:normAutofit/>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LXR hotels offer breathtaking views in their rooms and many key attractions of that destination place are accessible from that hotel. </a:t>
            </a:r>
          </a:p>
          <a:p>
            <a:pPr algn="just">
              <a:lnSpc>
                <a:spcPct val="150000"/>
              </a:lnSpc>
            </a:pP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Travellers who seek convenience, as well as good prestige, prefer to stay at LXR hotels for their unique customer service qualities. </a:t>
            </a:r>
          </a:p>
          <a:p>
            <a:pPr algn="just">
              <a:lnSpc>
                <a:spcPct val="150000"/>
              </a:lnSpc>
            </a:pP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Besides that, lavish rooms that are equipped with modern furniture, dining options offer a world-class and exclusive concierge that attracts these types of customers easily</a:t>
            </a:r>
            <a:endParaRPr lang="en-US" dirty="0"/>
          </a:p>
        </p:txBody>
      </p:sp>
      <p:sp>
        <p:nvSpPr>
          <p:cNvPr id="5" name="TextBox 4">
            <a:extLst>
              <a:ext uri="{FF2B5EF4-FFF2-40B4-BE49-F238E27FC236}">
                <a16:creationId xmlns:a16="http://schemas.microsoft.com/office/drawing/2014/main" id="{4097091C-2CF1-2466-CF65-6A060B5E8047}"/>
              </a:ext>
            </a:extLst>
          </p:cNvPr>
          <p:cNvSpPr txBox="1"/>
          <p:nvPr/>
        </p:nvSpPr>
        <p:spPr>
          <a:xfrm>
            <a:off x="9275781" y="6246654"/>
            <a:ext cx="6094206"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a:effectLst/>
                <a:latin typeface="Times New Roman" panose="02020603050405020304" pitchFamily="18" charset="0"/>
                <a:ea typeface="Arial" panose="020B0604020202020204" pitchFamily="34" charset="0"/>
                <a:cs typeface="Arial" panose="020B0604020202020204" pitchFamily="34" charset="0"/>
              </a:rPr>
              <a:t>Tsao, 2018)</a:t>
            </a:r>
            <a:endParaRPr lang="en-US" sz="1000" dirty="0"/>
          </a:p>
        </p:txBody>
      </p:sp>
      <p:pic>
        <p:nvPicPr>
          <p:cNvPr id="7" name="Picture 6">
            <a:extLst>
              <a:ext uri="{FF2B5EF4-FFF2-40B4-BE49-F238E27FC236}">
                <a16:creationId xmlns:a16="http://schemas.microsoft.com/office/drawing/2014/main" id="{F3E81477-AD19-F8A7-ADD0-6CC0CBB52DDF}"/>
              </a:ext>
            </a:extLst>
          </p:cNvPr>
          <p:cNvPicPr>
            <a:picLocks noChangeAspect="1"/>
          </p:cNvPicPr>
          <p:nvPr/>
        </p:nvPicPr>
        <p:blipFill>
          <a:blip r:embed="rId4"/>
          <a:stretch>
            <a:fillRect/>
          </a:stretch>
        </p:blipFill>
        <p:spPr>
          <a:xfrm>
            <a:off x="7794661" y="1549463"/>
            <a:ext cx="3444539" cy="4060288"/>
          </a:xfrm>
          <a:prstGeom prst="rect">
            <a:avLst/>
          </a:prstGeom>
        </p:spPr>
      </p:pic>
    </p:spTree>
    <p:extLst>
      <p:ext uri="{BB962C8B-B14F-4D97-AF65-F5344CB8AC3E}">
        <p14:creationId xmlns:p14="http://schemas.microsoft.com/office/powerpoint/2010/main" val="2259750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32DE4-8A25-40EE-9A53-CDF93BC27044}"/>
              </a:ext>
            </a:extLst>
          </p:cNvPr>
          <p:cNvSpPr>
            <a:spLocks noGrp="1"/>
          </p:cNvSpPr>
          <p:nvPr>
            <p:ph type="title"/>
          </p:nvPr>
        </p:nvSpPr>
        <p:spPr>
          <a:xfrm>
            <a:off x="150607" y="365125"/>
            <a:ext cx="11203193" cy="1325563"/>
          </a:xfrm>
        </p:spPr>
        <p:txBody>
          <a:bodyPr>
            <a:normAutofit/>
          </a:bodyPr>
          <a:lstStyle/>
          <a:p>
            <a:r>
              <a:rPr lang="en-GB" sz="2400" b="1" dirty="0">
                <a:effectLst/>
                <a:latin typeface="Times New Roman" panose="02020603050405020304" pitchFamily="18" charset="0"/>
                <a:ea typeface="Arial" panose="020B0604020202020204" pitchFamily="34" charset="0"/>
                <a:cs typeface="Arial" panose="020B0604020202020204" pitchFamily="34" charset="0"/>
              </a:rPr>
              <a:t>Outline the nature, scope, and role of guest services and facilities in general and their application</a:t>
            </a:r>
            <a:endParaRPr lang="en-US" sz="2400" b="1" dirty="0"/>
          </a:p>
        </p:txBody>
      </p:sp>
      <p:sp>
        <p:nvSpPr>
          <p:cNvPr id="3" name="Content Placeholder 2">
            <a:extLst>
              <a:ext uri="{FF2B5EF4-FFF2-40B4-BE49-F238E27FC236}">
                <a16:creationId xmlns:a16="http://schemas.microsoft.com/office/drawing/2014/main" id="{F1FC9CDE-F8E7-5F43-37BC-8E6F2A8CC1F5}"/>
              </a:ext>
            </a:extLst>
          </p:cNvPr>
          <p:cNvSpPr>
            <a:spLocks noGrp="1"/>
          </p:cNvSpPr>
          <p:nvPr>
            <p:ph idx="1"/>
          </p:nvPr>
        </p:nvSpPr>
        <p:spPr>
          <a:xfrm>
            <a:off x="5195047" y="1775777"/>
            <a:ext cx="5713207" cy="4351338"/>
          </a:xfrm>
        </p:spPr>
        <p:txBody>
          <a:bodyPr>
            <a:normAutofit fontScale="92500" lnSpcReduction="20000"/>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Guest services and amenities are crucial elements in the hospitality sector that have a direct impact on the hotel's image and customer satisfaction. </a:t>
            </a:r>
          </a:p>
          <a:p>
            <a:pPr algn="just">
              <a:lnSpc>
                <a:spcPct val="150000"/>
              </a:lnSpc>
            </a:pP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range of these services includes front desk help, concierge services, dining choices, housekeeping, and event organising. </a:t>
            </a:r>
          </a:p>
          <a:p>
            <a:pPr algn="just">
              <a:lnSpc>
                <a:spcPct val="150000"/>
              </a:lnSpc>
            </a:pP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These services cover a wide range and are designed to satisfy different visitor tastes, needs, and expectations (</a:t>
            </a:r>
            <a:r>
              <a:rPr lang="en-GB" sz="1800" dirty="0">
                <a:effectLst/>
                <a:latin typeface="Times New Roman" panose="02020603050405020304" pitchFamily="18" charset="0"/>
                <a:ea typeface="Arial" panose="020B0604020202020204" pitchFamily="34" charset="0"/>
                <a:cs typeface="Arial" panose="020B0604020202020204" pitchFamily="34" charset="0"/>
              </a:rPr>
              <a:t>Wood, 2015)</a:t>
            </a:r>
            <a:r>
              <a:rPr lang="en-GB" sz="1800" dirty="0">
                <a:effectLst/>
                <a:latin typeface="Times New Roman" panose="02020603050405020304" pitchFamily="18" charset="0"/>
                <a:ea typeface="Times New Roman" panose="02020603050405020304" pitchFamily="18" charset="0"/>
              </a:rPr>
              <a:t>. </a:t>
            </a:r>
            <a:endParaRPr lang="en-US" dirty="0"/>
          </a:p>
        </p:txBody>
      </p:sp>
      <p:sp>
        <p:nvSpPr>
          <p:cNvPr id="7" name="TextBox 6">
            <a:extLst>
              <a:ext uri="{FF2B5EF4-FFF2-40B4-BE49-F238E27FC236}">
                <a16:creationId xmlns:a16="http://schemas.microsoft.com/office/drawing/2014/main" id="{CC6A1C4B-8D3D-EF63-46B9-1F7D287D04A2}"/>
              </a:ext>
            </a:extLst>
          </p:cNvPr>
          <p:cNvSpPr txBox="1"/>
          <p:nvPr/>
        </p:nvSpPr>
        <p:spPr>
          <a:xfrm>
            <a:off x="1557171" y="6053852"/>
            <a:ext cx="6094206"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err="1">
                <a:effectLst/>
                <a:latin typeface="Times New Roman" panose="02020603050405020304" pitchFamily="18" charset="0"/>
                <a:ea typeface="Arial" panose="020B0604020202020204" pitchFamily="34" charset="0"/>
                <a:cs typeface="Arial" panose="020B0604020202020204" pitchFamily="34" charset="0"/>
              </a:rPr>
              <a:t>Soloman</a:t>
            </a:r>
            <a:r>
              <a:rPr lang="en-GB" sz="1000" dirty="0">
                <a:effectLst/>
                <a:latin typeface="Times New Roman" panose="02020603050405020304" pitchFamily="18" charset="0"/>
                <a:ea typeface="Arial" panose="020B0604020202020204" pitchFamily="34" charset="0"/>
                <a:cs typeface="Arial" panose="020B0604020202020204" pitchFamily="34" charset="0"/>
              </a:rPr>
              <a:t>, 2018)</a:t>
            </a:r>
            <a:endParaRPr lang="en-US" sz="1000" dirty="0"/>
          </a:p>
        </p:txBody>
      </p:sp>
      <p:pic>
        <p:nvPicPr>
          <p:cNvPr id="8" name="Picture 7">
            <a:extLst>
              <a:ext uri="{FF2B5EF4-FFF2-40B4-BE49-F238E27FC236}">
                <a16:creationId xmlns:a16="http://schemas.microsoft.com/office/drawing/2014/main" id="{F673DCED-A067-8914-9E49-F569AC9746A9}"/>
              </a:ext>
            </a:extLst>
          </p:cNvPr>
          <p:cNvPicPr>
            <a:picLocks noChangeAspect="1"/>
          </p:cNvPicPr>
          <p:nvPr/>
        </p:nvPicPr>
        <p:blipFill>
          <a:blip r:embed="rId3"/>
          <a:stretch>
            <a:fillRect/>
          </a:stretch>
        </p:blipFill>
        <p:spPr>
          <a:xfrm>
            <a:off x="0" y="1926013"/>
            <a:ext cx="4432176" cy="3328704"/>
          </a:xfrm>
          <a:prstGeom prst="rect">
            <a:avLst/>
          </a:prstGeom>
        </p:spPr>
      </p:pic>
    </p:spTree>
    <p:extLst>
      <p:ext uri="{BB962C8B-B14F-4D97-AF65-F5344CB8AC3E}">
        <p14:creationId xmlns:p14="http://schemas.microsoft.com/office/powerpoint/2010/main" val="2883783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B8BA393-9DCF-E2A7-E125-414C6132EB8E}"/>
              </a:ext>
            </a:extLst>
          </p:cNvPr>
          <p:cNvPicPr>
            <a:picLocks noChangeAspect="1"/>
          </p:cNvPicPr>
          <p:nvPr/>
        </p:nvPicPr>
        <p:blipFill>
          <a:blip r:embed="rId3"/>
          <a:stretch>
            <a:fillRect/>
          </a:stretch>
        </p:blipFill>
        <p:spPr>
          <a:xfrm>
            <a:off x="0" y="4389120"/>
            <a:ext cx="12192000" cy="2468880"/>
          </a:xfrm>
          <a:prstGeom prst="rect">
            <a:avLst/>
          </a:prstGeom>
        </p:spPr>
      </p:pic>
      <p:sp>
        <p:nvSpPr>
          <p:cNvPr id="2" name="Title 1">
            <a:extLst>
              <a:ext uri="{FF2B5EF4-FFF2-40B4-BE49-F238E27FC236}">
                <a16:creationId xmlns:a16="http://schemas.microsoft.com/office/drawing/2014/main" id="{F66A5208-2037-5C73-5331-12E492A3A0D3}"/>
              </a:ext>
            </a:extLst>
          </p:cNvPr>
          <p:cNvSpPr>
            <a:spLocks noGrp="1"/>
          </p:cNvSpPr>
          <p:nvPr>
            <p:ph type="title"/>
          </p:nvPr>
        </p:nvSpPr>
        <p:spPr>
          <a:xfrm>
            <a:off x="838200" y="365125"/>
            <a:ext cx="10758544" cy="1325563"/>
          </a:xfrm>
        </p:spPr>
        <p:txBody>
          <a:bodyPr>
            <a:normAutofit/>
          </a:bodyPr>
          <a:lstStyle/>
          <a:p>
            <a:r>
              <a:rPr lang="en-GB" sz="2400" b="1" kern="0" dirty="0">
                <a:effectLst/>
                <a:latin typeface="Times New Roman" panose="02020603050405020304" pitchFamily="18" charset="0"/>
                <a:cs typeface="Arial" panose="020B0604020202020204" pitchFamily="34" charset="0"/>
              </a:rPr>
              <a:t>Discuss the importance of hospitality and how hotels meet/exceed guest expectations </a:t>
            </a:r>
            <a:endParaRPr lang="en-US" sz="2400" dirty="0"/>
          </a:p>
        </p:txBody>
      </p:sp>
      <p:sp>
        <p:nvSpPr>
          <p:cNvPr id="3" name="Content Placeholder 2">
            <a:extLst>
              <a:ext uri="{FF2B5EF4-FFF2-40B4-BE49-F238E27FC236}">
                <a16:creationId xmlns:a16="http://schemas.microsoft.com/office/drawing/2014/main" id="{3549A2F0-A8A1-43BB-95A5-CAC985A9FD8E}"/>
              </a:ext>
            </a:extLst>
          </p:cNvPr>
          <p:cNvSpPr>
            <a:spLocks noGrp="1"/>
          </p:cNvSpPr>
          <p:nvPr>
            <p:ph idx="1"/>
          </p:nvPr>
        </p:nvSpPr>
        <p:spPr>
          <a:xfrm>
            <a:off x="595256" y="1588956"/>
            <a:ext cx="10220661" cy="2498949"/>
          </a:xfrm>
        </p:spPr>
        <p:txBody>
          <a:bodyPr>
            <a:normAutofit lnSpcReduction="10000"/>
          </a:bodyPr>
          <a:lstStyle/>
          <a:p>
            <a:pPr marL="0" marR="0" indent="0" algn="ctr">
              <a:lnSpc>
                <a:spcPct val="150000"/>
              </a:lnSpc>
              <a:spcBef>
                <a:spcPts val="0"/>
              </a:spcBef>
              <a:spcAft>
                <a:spcPts val="0"/>
              </a:spcAft>
              <a:buNone/>
            </a:pP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Good company culture</a:t>
            </a:r>
          </a:p>
          <a:p>
            <a:pPr marL="0" marR="0" indent="0" algn="just">
              <a:lnSpc>
                <a:spcPct val="150000"/>
              </a:lnSpc>
              <a:spcBef>
                <a:spcPts val="0"/>
              </a:spcBef>
              <a:spcAft>
                <a:spcPts val="0"/>
              </a:spcAft>
              <a:buNone/>
            </a:pP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LXR tries to meet their customer expectations through exemplification and installation of a warm company culture. </a:t>
            </a:r>
            <a:endParaRPr lang="en-GB" sz="1600" dirty="0">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These are effective in creating anticipation with the hotel guests. </a:t>
            </a:r>
            <a:endParaRPr lang="en-GB" sz="1600" dirty="0">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Good culture at the workplace helps this hotel brand to motivate their employees so that they can greet every guest with a personalised approach</a:t>
            </a:r>
            <a:endParaRPr lang="en-US" dirty="0"/>
          </a:p>
        </p:txBody>
      </p:sp>
      <p:sp>
        <p:nvSpPr>
          <p:cNvPr id="5" name="TextBox 4">
            <a:extLst>
              <a:ext uri="{FF2B5EF4-FFF2-40B4-BE49-F238E27FC236}">
                <a16:creationId xmlns:a16="http://schemas.microsoft.com/office/drawing/2014/main" id="{9D379BE5-061B-CE17-E326-392CDC39DA29}"/>
              </a:ext>
            </a:extLst>
          </p:cNvPr>
          <p:cNvSpPr txBox="1"/>
          <p:nvPr/>
        </p:nvSpPr>
        <p:spPr>
          <a:xfrm>
            <a:off x="7255136" y="6308209"/>
            <a:ext cx="6094206"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err="1">
                <a:effectLst/>
                <a:latin typeface="Times New Roman" panose="02020603050405020304" pitchFamily="18" charset="0"/>
                <a:ea typeface="Arial" panose="020B0604020202020204" pitchFamily="34" charset="0"/>
                <a:cs typeface="Arial" panose="020B0604020202020204" pitchFamily="34" charset="0"/>
              </a:rPr>
              <a:t>Minwoo</a:t>
            </a:r>
            <a:r>
              <a:rPr lang="en-GB" sz="1000" dirty="0">
                <a:effectLst/>
                <a:latin typeface="Times New Roman" panose="02020603050405020304" pitchFamily="18" charset="0"/>
                <a:ea typeface="Arial" panose="020B0604020202020204" pitchFamily="34" charset="0"/>
                <a:cs typeface="Arial" panose="020B0604020202020204" pitchFamily="34" charset="0"/>
              </a:rPr>
              <a:t> et al., 2019)</a:t>
            </a:r>
            <a:endParaRPr lang="en-US" sz="1000" dirty="0"/>
          </a:p>
        </p:txBody>
      </p:sp>
    </p:spTree>
    <p:extLst>
      <p:ext uri="{BB962C8B-B14F-4D97-AF65-F5344CB8AC3E}">
        <p14:creationId xmlns:p14="http://schemas.microsoft.com/office/powerpoint/2010/main" val="3621453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A0EAD-6BDB-25A0-6F07-40F6F881D4D3}"/>
              </a:ext>
            </a:extLst>
          </p:cNvPr>
          <p:cNvSpPr>
            <a:spLocks noGrp="1"/>
          </p:cNvSpPr>
          <p:nvPr>
            <p:ph type="title"/>
          </p:nvPr>
        </p:nvSpPr>
        <p:spPr/>
        <p:txBody>
          <a:bodyPr>
            <a:normAutofit/>
          </a:bodyPr>
          <a:lstStyle/>
          <a:p>
            <a:r>
              <a:rPr lang="en-US" sz="2400" b="1" dirty="0" err="1">
                <a:latin typeface="Times New Roman" panose="02020603050405020304" pitchFamily="18" charset="0"/>
                <a:cs typeface="Times New Roman" panose="02020603050405020304" pitchFamily="18" charset="0"/>
              </a:rPr>
              <a:t>Contd</a:t>
            </a:r>
            <a:r>
              <a:rPr lang="en-US" sz="2400" b="1"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B222A6F3-8DAA-475A-37DD-208C7ED806A6}"/>
              </a:ext>
            </a:extLst>
          </p:cNvPr>
          <p:cNvSpPr>
            <a:spLocks noGrp="1"/>
          </p:cNvSpPr>
          <p:nvPr>
            <p:ph idx="1"/>
          </p:nvPr>
        </p:nvSpPr>
        <p:spPr>
          <a:xfrm>
            <a:off x="5012167" y="1976232"/>
            <a:ext cx="6466242" cy="4351338"/>
          </a:xfrm>
        </p:spPr>
        <p:txBody>
          <a:bodyPr>
            <a:normAutofit fontScale="85000" lnSpcReduction="10000"/>
          </a:bodyPr>
          <a:lstStyle/>
          <a:p>
            <a:pPr marL="0" marR="0" indent="0" algn="just">
              <a:lnSpc>
                <a:spcPct val="150000"/>
              </a:lnSpc>
              <a:spcBef>
                <a:spcPts val="0"/>
              </a:spcBef>
              <a:spcAft>
                <a:spcPts val="0"/>
              </a:spcAft>
              <a:buNone/>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Exceeding guest expectations</a:t>
            </a:r>
          </a:p>
          <a:p>
            <a:pPr marL="0" marR="0" indent="0" algn="just">
              <a:lnSpc>
                <a:spcPct val="150000"/>
              </a:lnSpc>
              <a:spcBef>
                <a:spcPts val="0"/>
              </a:spcBef>
              <a:spcAft>
                <a:spcPts val="0"/>
              </a:spcAft>
              <a:buNone/>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LXR's guiding principle is to consistently surpass guests' expectations. </a:t>
            </a:r>
          </a:p>
          <a:p>
            <a:pPr algn="just">
              <a:lnSpc>
                <a:spcPct val="150000"/>
              </a:lnSpc>
            </a:pPr>
            <a:endParaRPr lang="en-GB" sz="1800" dirty="0">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They achieve this by providing exclusive, customised experiences like private spa treatments, specially designed dining menus, and hand-selected city excursions. </a:t>
            </a:r>
          </a:p>
          <a:p>
            <a:pPr algn="just">
              <a:lnSpc>
                <a:spcPct val="150000"/>
              </a:lnSpc>
            </a:pPr>
            <a:endParaRPr lang="en-GB" sz="1800" dirty="0">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A characteristic of LXR's dedication to excellence is anticipating and meeting visitors' unstated desires. </a:t>
            </a:r>
            <a:endParaRPr lang="en-US" dirty="0"/>
          </a:p>
        </p:txBody>
      </p:sp>
      <p:sp>
        <p:nvSpPr>
          <p:cNvPr id="5" name="TextBox 4">
            <a:extLst>
              <a:ext uri="{FF2B5EF4-FFF2-40B4-BE49-F238E27FC236}">
                <a16:creationId xmlns:a16="http://schemas.microsoft.com/office/drawing/2014/main" id="{41B76CF3-D103-DAF7-EB2B-1D14682A2DC5}"/>
              </a:ext>
            </a:extLst>
          </p:cNvPr>
          <p:cNvSpPr txBox="1"/>
          <p:nvPr/>
        </p:nvSpPr>
        <p:spPr>
          <a:xfrm>
            <a:off x="2471571" y="6198100"/>
            <a:ext cx="6094206"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err="1">
                <a:effectLst/>
                <a:latin typeface="Times New Roman" panose="02020603050405020304" pitchFamily="18" charset="0"/>
                <a:ea typeface="Arial" panose="020B0604020202020204" pitchFamily="34" charset="0"/>
                <a:cs typeface="Arial" panose="020B0604020202020204" pitchFamily="34" charset="0"/>
              </a:rPr>
              <a:t>Soloman</a:t>
            </a:r>
            <a:r>
              <a:rPr lang="en-GB" sz="1000" dirty="0">
                <a:effectLst/>
                <a:latin typeface="Times New Roman" panose="02020603050405020304" pitchFamily="18" charset="0"/>
                <a:ea typeface="Arial" panose="020B0604020202020204" pitchFamily="34" charset="0"/>
                <a:cs typeface="Arial" panose="020B0604020202020204" pitchFamily="34" charset="0"/>
              </a:rPr>
              <a:t>, 2018)</a:t>
            </a:r>
            <a:endParaRPr lang="en-US" sz="1000" dirty="0"/>
          </a:p>
        </p:txBody>
      </p:sp>
      <p:pic>
        <p:nvPicPr>
          <p:cNvPr id="6" name="Picture 5">
            <a:extLst>
              <a:ext uri="{FF2B5EF4-FFF2-40B4-BE49-F238E27FC236}">
                <a16:creationId xmlns:a16="http://schemas.microsoft.com/office/drawing/2014/main" id="{80EE1B0C-7811-9E8D-053F-398B479DA0B7}"/>
              </a:ext>
            </a:extLst>
          </p:cNvPr>
          <p:cNvPicPr>
            <a:picLocks noChangeAspect="1"/>
          </p:cNvPicPr>
          <p:nvPr/>
        </p:nvPicPr>
        <p:blipFill>
          <a:blip r:embed="rId3"/>
          <a:stretch>
            <a:fillRect/>
          </a:stretch>
        </p:blipFill>
        <p:spPr>
          <a:xfrm>
            <a:off x="148793" y="1690688"/>
            <a:ext cx="4645555" cy="4352921"/>
          </a:xfrm>
          <a:prstGeom prst="rect">
            <a:avLst/>
          </a:prstGeom>
        </p:spPr>
      </p:pic>
    </p:spTree>
    <p:extLst>
      <p:ext uri="{BB962C8B-B14F-4D97-AF65-F5344CB8AC3E}">
        <p14:creationId xmlns:p14="http://schemas.microsoft.com/office/powerpoint/2010/main" val="1782592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B389377-5E5F-B422-DEDA-79ADC0E23392}"/>
              </a:ext>
            </a:extLst>
          </p:cNvPr>
          <p:cNvPicPr>
            <a:picLocks noChangeAspect="1"/>
          </p:cNvPicPr>
          <p:nvPr/>
        </p:nvPicPr>
        <p:blipFill>
          <a:blip r:embed="rId3"/>
          <a:stretch>
            <a:fillRect/>
          </a:stretch>
        </p:blipFill>
        <p:spPr>
          <a:xfrm>
            <a:off x="7833360" y="0"/>
            <a:ext cx="4358640" cy="6858000"/>
          </a:xfrm>
          <a:prstGeom prst="rect">
            <a:avLst/>
          </a:prstGeom>
        </p:spPr>
      </p:pic>
      <p:sp>
        <p:nvSpPr>
          <p:cNvPr id="2" name="Title 1">
            <a:extLst>
              <a:ext uri="{FF2B5EF4-FFF2-40B4-BE49-F238E27FC236}">
                <a16:creationId xmlns:a16="http://schemas.microsoft.com/office/drawing/2014/main" id="{5FD6DB1F-4882-A315-B0D1-B6D63AEEABE5}"/>
              </a:ext>
            </a:extLst>
          </p:cNvPr>
          <p:cNvSpPr>
            <a:spLocks noGrp="1"/>
          </p:cNvSpPr>
          <p:nvPr>
            <p:ph type="title"/>
          </p:nvPr>
        </p:nvSpPr>
        <p:spPr/>
        <p:txBody>
          <a:bodyPr>
            <a:normAutofit/>
          </a:bodyPr>
          <a:lstStyle/>
          <a:p>
            <a:r>
              <a:rPr lang="en-GB" sz="2400" b="1" kern="0" dirty="0">
                <a:effectLst/>
                <a:latin typeface="Times New Roman" panose="02020603050405020304" pitchFamily="18" charset="0"/>
                <a:cs typeface="Arial" panose="020B0604020202020204" pitchFamily="34" charset="0"/>
              </a:rPr>
              <a:t>Conclusion </a:t>
            </a:r>
            <a:endParaRPr lang="en-US" sz="2400" dirty="0"/>
          </a:p>
        </p:txBody>
      </p:sp>
      <p:sp>
        <p:nvSpPr>
          <p:cNvPr id="3" name="Content Placeholder 2">
            <a:extLst>
              <a:ext uri="{FF2B5EF4-FFF2-40B4-BE49-F238E27FC236}">
                <a16:creationId xmlns:a16="http://schemas.microsoft.com/office/drawing/2014/main" id="{1304F5BD-EB28-1F69-602F-54BA20F2A41C}"/>
              </a:ext>
            </a:extLst>
          </p:cNvPr>
          <p:cNvSpPr>
            <a:spLocks noGrp="1"/>
          </p:cNvSpPr>
          <p:nvPr>
            <p:ph idx="1"/>
          </p:nvPr>
        </p:nvSpPr>
        <p:spPr>
          <a:xfrm>
            <a:off x="591671" y="1879413"/>
            <a:ext cx="6663465" cy="4351338"/>
          </a:xfrm>
        </p:spPr>
        <p:txBody>
          <a:bodyPr>
            <a:normAutofit/>
          </a:bodyPr>
          <a:lstStyle/>
          <a:p>
            <a:pPr algn="just">
              <a:lnSpc>
                <a:spcPct val="200000"/>
              </a:lnSpc>
            </a:pPr>
            <a:r>
              <a:rPr lang="en-GB" sz="1800" dirty="0">
                <a:effectLst/>
                <a:latin typeface="Times New Roman" panose="02020603050405020304" pitchFamily="18" charset="0"/>
                <a:ea typeface="Times New Roman" panose="02020603050405020304" pitchFamily="18" charset="0"/>
              </a:rPr>
              <a:t>LXR is a model of luxury hospitality, distinguished by its lavish locations, diverse clientele, and persistent dedication to going above and beyond for visitors.</a:t>
            </a:r>
          </a:p>
          <a:p>
            <a:pPr algn="just">
              <a:lnSpc>
                <a:spcPct val="200000"/>
              </a:lnSpc>
            </a:pPr>
            <a:endParaRPr lang="en-GB" sz="1800" dirty="0">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LXR has made a name for itself in the highly competitive field of luxury hotels by responding to the requirements of wealthy guests and providing a blend of great services and amenities. </a:t>
            </a:r>
            <a:endParaRPr lang="en-US" dirty="0"/>
          </a:p>
        </p:txBody>
      </p:sp>
      <p:sp>
        <p:nvSpPr>
          <p:cNvPr id="7" name="TextBox 6">
            <a:extLst>
              <a:ext uri="{FF2B5EF4-FFF2-40B4-BE49-F238E27FC236}">
                <a16:creationId xmlns:a16="http://schemas.microsoft.com/office/drawing/2014/main" id="{50475233-5D25-F3CA-FDFD-10B9253188D2}"/>
              </a:ext>
            </a:extLst>
          </p:cNvPr>
          <p:cNvSpPr txBox="1"/>
          <p:nvPr/>
        </p:nvSpPr>
        <p:spPr>
          <a:xfrm>
            <a:off x="7255136" y="6308209"/>
            <a:ext cx="6094206"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err="1">
                <a:effectLst/>
                <a:latin typeface="Times New Roman" panose="02020603050405020304" pitchFamily="18" charset="0"/>
                <a:ea typeface="Arial" panose="020B0604020202020204" pitchFamily="34" charset="0"/>
                <a:cs typeface="Arial" panose="020B0604020202020204" pitchFamily="34" charset="0"/>
              </a:rPr>
              <a:t>Minwoo</a:t>
            </a:r>
            <a:r>
              <a:rPr lang="en-GB" sz="1000" dirty="0">
                <a:effectLst/>
                <a:latin typeface="Times New Roman" panose="02020603050405020304" pitchFamily="18" charset="0"/>
                <a:ea typeface="Arial" panose="020B0604020202020204" pitchFamily="34" charset="0"/>
                <a:cs typeface="Arial" panose="020B0604020202020204" pitchFamily="34" charset="0"/>
              </a:rPr>
              <a:t> et al., 2019)</a:t>
            </a:r>
            <a:endParaRPr lang="en-US" sz="1000" dirty="0"/>
          </a:p>
        </p:txBody>
      </p:sp>
    </p:spTree>
    <p:extLst>
      <p:ext uri="{BB962C8B-B14F-4D97-AF65-F5344CB8AC3E}">
        <p14:creationId xmlns:p14="http://schemas.microsoft.com/office/powerpoint/2010/main" val="680504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D5074-F111-BB59-709E-5B8C84BF11DE}"/>
              </a:ext>
            </a:extLst>
          </p:cNvPr>
          <p:cNvSpPr>
            <a:spLocks noGrp="1"/>
          </p:cNvSpPr>
          <p:nvPr>
            <p:ph type="title"/>
          </p:nvPr>
        </p:nvSpPr>
        <p:spPr/>
        <p:txBody>
          <a:bodyPr>
            <a:normAutofit/>
          </a:bodyPr>
          <a:lstStyle/>
          <a:p>
            <a:r>
              <a:rPr lang="en-GB" sz="2400" b="1" kern="0" dirty="0">
                <a:effectLst/>
                <a:latin typeface="Times New Roman" panose="02020603050405020304" pitchFamily="18" charset="0"/>
                <a:cs typeface="Arial" panose="020B0604020202020204" pitchFamily="34" charset="0"/>
              </a:rPr>
              <a:t>References</a:t>
            </a:r>
            <a:endParaRPr lang="en-US" sz="2400" dirty="0"/>
          </a:p>
        </p:txBody>
      </p:sp>
      <p:sp>
        <p:nvSpPr>
          <p:cNvPr id="3" name="Content Placeholder 2">
            <a:extLst>
              <a:ext uri="{FF2B5EF4-FFF2-40B4-BE49-F238E27FC236}">
                <a16:creationId xmlns:a16="http://schemas.microsoft.com/office/drawing/2014/main" id="{7836571A-4C32-EBE8-3B5E-AF9DFC7E17CB}"/>
              </a:ext>
            </a:extLst>
          </p:cNvPr>
          <p:cNvSpPr>
            <a:spLocks noGrp="1"/>
          </p:cNvSpPr>
          <p:nvPr>
            <p:ph idx="1"/>
          </p:nvPr>
        </p:nvSpPr>
        <p:spPr/>
        <p:txBody>
          <a:bodyPr>
            <a:normAutofit fontScale="70000" lnSpcReduction="20000"/>
          </a:bodyPr>
          <a:lstStyle/>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Essential Walker, J. (2021) Introduction to Hospitality, Pearson, London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Ford, R.C (2020) Managing hospitality organizations: achieving excellence in the guest experience, SAGE Publications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Heppell</a:t>
            </a:r>
            <a:r>
              <a:rPr lang="en-GB" sz="1800" dirty="0">
                <a:effectLst/>
                <a:latin typeface="Times New Roman" panose="02020603050405020304" pitchFamily="18" charset="0"/>
                <a:ea typeface="Arial" panose="020B0604020202020204" pitchFamily="34" charset="0"/>
                <a:cs typeface="Arial" panose="020B0604020202020204" pitchFamily="34" charset="0"/>
              </a:rPr>
              <a:t>. M. (2015) Five Star Service: How to deliver Exceptional Customer Service, Pearson, London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hilton</a:t>
            </a:r>
            <a:r>
              <a:rPr lang="en-GB" sz="1800" dirty="0">
                <a:effectLst/>
                <a:latin typeface="Times New Roman" panose="02020603050405020304" pitchFamily="18" charset="0"/>
                <a:ea typeface="Arial" panose="020B0604020202020204" pitchFamily="34" charset="0"/>
                <a:cs typeface="Arial" panose="020B0604020202020204" pitchFamily="34" charset="0"/>
              </a:rPr>
              <a:t>,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Island Bliss in Seychelles.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https://www.hilton.com/en/brands/lxr-hotels/[Accessed 22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september</a:t>
            </a:r>
            <a:r>
              <a:rPr lang="en-GB" sz="1800" dirty="0">
                <a:effectLst/>
                <a:latin typeface="Times New Roman" panose="02020603050405020304" pitchFamily="18" charset="0"/>
                <a:ea typeface="Arial" panose="020B0604020202020204" pitchFamily="34" charset="0"/>
                <a:cs typeface="Arial" panose="020B0604020202020204" pitchFamily="34" charset="0"/>
              </a:rPr>
              <a:t>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managementtoday</a:t>
            </a:r>
            <a:r>
              <a:rPr lang="en-GB" sz="1800" dirty="0">
                <a:effectLst/>
                <a:latin typeface="Times New Roman" panose="02020603050405020304" pitchFamily="18" charset="0"/>
                <a:ea typeface="Arial" panose="020B0604020202020204" pitchFamily="34" charset="0"/>
                <a:cs typeface="Arial" panose="020B0604020202020204" pitchFamily="34" charset="0"/>
              </a:rPr>
              <a:t>,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customer management.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https://www.managementtoday.co.uk/[Accessed 23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september</a:t>
            </a:r>
            <a:r>
              <a:rPr lang="en-GB" sz="1800" dirty="0">
                <a:effectLst/>
                <a:latin typeface="Times New Roman" panose="02020603050405020304" pitchFamily="18" charset="0"/>
                <a:ea typeface="Arial" panose="020B0604020202020204" pitchFamily="34" charset="0"/>
                <a:cs typeface="Arial" panose="020B0604020202020204" pitchFamily="34" charset="0"/>
              </a:rPr>
              <a:t>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Minwoo</a:t>
            </a:r>
            <a:r>
              <a:rPr lang="en-GB" sz="1800" dirty="0">
                <a:effectLst/>
                <a:latin typeface="Times New Roman" panose="02020603050405020304" pitchFamily="18" charset="0"/>
                <a:ea typeface="Arial" panose="020B0604020202020204" pitchFamily="34" charset="0"/>
                <a:cs typeface="Arial" panose="020B0604020202020204" pitchFamily="34" charset="0"/>
              </a:rPr>
              <a:t> L.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Seonjeong</a:t>
            </a:r>
            <a:r>
              <a:rPr lang="en-GB" sz="1800" dirty="0">
                <a:effectLst/>
                <a:latin typeface="Times New Roman" panose="02020603050405020304" pitchFamily="18" charset="0"/>
                <a:ea typeface="Arial" panose="020B0604020202020204" pitchFamily="34" charset="0"/>
                <a:cs typeface="Arial" panose="020B0604020202020204" pitchFamily="34" charset="0"/>
              </a:rPr>
              <a:t>. L, Yoon, K. (2019) Multisensory experience for enhancing hotel guest experiences: Empirical evidence form big data analytics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Panchapakesan, P. </a:t>
            </a:r>
            <a:r>
              <a:rPr lang="en-GB" sz="1800" dirty="0" err="1">
                <a:effectLst/>
                <a:latin typeface="Times New Roman" panose="02020603050405020304" pitchFamily="18" charset="0"/>
                <a:ea typeface="Arial" panose="020B0604020202020204" pitchFamily="34" charset="0"/>
                <a:cs typeface="Arial" panose="020B0604020202020204" pitchFamily="34" charset="0"/>
              </a:rPr>
              <a:t>Jiseon</a:t>
            </a:r>
            <a:r>
              <a:rPr lang="en-GB" sz="1800" dirty="0">
                <a:effectLst/>
                <a:latin typeface="Times New Roman" panose="02020603050405020304" pitchFamily="18" charset="0"/>
                <a:ea typeface="Arial" panose="020B0604020202020204" pitchFamily="34" charset="0"/>
                <a:cs typeface="Arial" panose="020B0604020202020204" pitchFamily="34" charset="0"/>
              </a:rPr>
              <a:t>. A (2020) Guest satisfaction &amp; dissatisfaction in luxury hotels: An application on big data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Soloman</a:t>
            </a:r>
            <a:r>
              <a:rPr lang="en-GB" sz="1800" dirty="0">
                <a:effectLst/>
                <a:latin typeface="Times New Roman" panose="02020603050405020304" pitchFamily="18" charset="0"/>
                <a:ea typeface="Arial" panose="020B0604020202020204" pitchFamily="34" charset="0"/>
                <a:cs typeface="Arial" panose="020B0604020202020204" pitchFamily="34" charset="0"/>
              </a:rPr>
              <a:t>, M (2018) The heart of hospitality: a great hotel and restaurant leaders share their secrets,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SelectBooks</a:t>
            </a:r>
            <a:r>
              <a:rPr lang="en-GB" sz="1800" dirty="0">
                <a:effectLst/>
                <a:latin typeface="Times New Roman" panose="02020603050405020304" pitchFamily="18" charset="0"/>
                <a:ea typeface="Arial" panose="020B0604020202020204" pitchFamily="34" charset="0"/>
                <a:cs typeface="Arial" panose="020B0604020202020204" pitchFamily="34" charset="0"/>
              </a:rPr>
              <a:t> 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Tsao, W.C (2018) Star Power: the effect of start rating on service recovery in the hotel industry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Wood, R.C (2015) Hospitality Management: a brief introduction, Sage, London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indent="0" algn="just">
              <a:buNone/>
            </a:pPr>
            <a:endParaRPr lang="en-US" dirty="0"/>
          </a:p>
        </p:txBody>
      </p:sp>
    </p:spTree>
    <p:extLst>
      <p:ext uri="{BB962C8B-B14F-4D97-AF65-F5344CB8AC3E}">
        <p14:creationId xmlns:p14="http://schemas.microsoft.com/office/powerpoint/2010/main" val="29327563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2381</Words>
  <Application>Microsoft Office PowerPoint</Application>
  <PresentationFormat>Widescreen</PresentationFormat>
  <Paragraphs>123</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Hospitality &amp; Guest Services Assignment 1</vt:lpstr>
      <vt:lpstr>Table of Contents </vt:lpstr>
      <vt:lpstr>Introduction </vt:lpstr>
      <vt:lpstr>Company background (LXR) </vt:lpstr>
      <vt:lpstr>Contd…</vt:lpstr>
      <vt:lpstr>Identify the hotel’s main consumers and explain why they appeal to this group </vt:lpstr>
      <vt:lpstr>Contd…</vt:lpstr>
      <vt:lpstr>Outline the nature, scope, and role of guest services and facilities in general and their application</vt:lpstr>
      <vt:lpstr>Discuss the importance of hospitality and how hotels meet/exceed guest expectations </vt:lpstr>
      <vt:lpstr>Contd…</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2023-10-11T09:48:56Z</dcterms:created>
  <dcterms:modified xsi:type="dcterms:W3CDTF">2023-10-19T11:47:33Z</dcterms:modified>
</cp:coreProperties>
</file>