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6858000" cy="9144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91302" y="8279902"/>
            <a:ext cx="6275070" cy="6095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013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3179" y="1304544"/>
            <a:ext cx="6275070" cy="4572000"/>
          </a:xfrm>
        </p:spPr>
        <p:txBody>
          <a:bodyPr anchor="t">
            <a:normAutofit/>
          </a:bodyPr>
          <a:lstStyle>
            <a:lvl1pPr algn="l">
              <a:defRPr sz="405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3179" y="5974080"/>
            <a:ext cx="3996500" cy="1865376"/>
          </a:xfrm>
        </p:spPr>
        <p:txBody>
          <a:bodyPr anchor="b">
            <a:normAutofit/>
          </a:bodyPr>
          <a:lstStyle>
            <a:lvl1pPr marL="0" indent="0" algn="l">
              <a:buNone/>
              <a:defRPr sz="1238" i="1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0445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179" y="1304544"/>
            <a:ext cx="6275070" cy="19507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93179" y="3438144"/>
            <a:ext cx="6275070" cy="50231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93180" y="8558786"/>
            <a:ext cx="154305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506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10/11/26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93179" y="134114"/>
            <a:ext cx="2314575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506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44806" y="8558786"/>
            <a:ext cx="360045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06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91302" y="677455"/>
            <a:ext cx="6273683" cy="19903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013"/>
          </a:p>
        </p:txBody>
      </p:sp>
    </p:spTree>
    <p:extLst>
      <p:ext uri="{BB962C8B-B14F-4D97-AF65-F5344CB8AC3E}">
        <p14:creationId xmlns:p14="http://schemas.microsoft.com/office/powerpoint/2010/main" val="1050837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0B98925-0550-1AFB-C1DC-02792400F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43188"/>
            <a:ext cx="6858000" cy="3857625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13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BFCB27-760B-5FF3-72F5-581461CE1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643187"/>
            <a:ext cx="6857999" cy="720090"/>
          </a:xfrm>
          <a:prstGeom prst="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13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AA0F-17A2-375E-8728-D3480E26C6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-132183"/>
            <a:ext cx="6236093" cy="986809"/>
          </a:xfrm>
        </p:spPr>
        <p:txBody>
          <a:bodyPr anchor="ctr">
            <a:normAutofit/>
          </a:bodyPr>
          <a:lstStyle/>
          <a:p>
            <a:r>
              <a:rPr lang="en-GB" sz="2475" dirty="0">
                <a:highlight>
                  <a:srgbClr val="FF00FF"/>
                </a:highlight>
              </a:rPr>
              <a:t>Emotional Intelligence: Thinking,Learning&amp;process</a:t>
            </a:r>
            <a:r>
              <a:rPr lang="en-GB" sz="2475" dirty="0"/>
              <a:t> </a:t>
            </a:r>
            <a:endParaRPr lang="en-US" sz="2475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3C4DFE-3755-FC6D-FF12-4B1893E3A9B8}"/>
              </a:ext>
            </a:extLst>
          </p:cNvPr>
          <p:cNvSpPr txBox="1"/>
          <p:nvPr/>
        </p:nvSpPr>
        <p:spPr>
          <a:xfrm>
            <a:off x="4153484" y="922987"/>
            <a:ext cx="2892508" cy="1143071"/>
          </a:xfrm>
          <a:prstGeom prst="rect">
            <a:avLst/>
          </a:prstGeom>
          <a:noFill/>
        </p:spPr>
        <p:txBody>
          <a:bodyPr wrap="square" lIns="51435" tIns="25718" rIns="51435" bIns="25718" rtlCol="0">
            <a:spAutoFit/>
          </a:bodyPr>
          <a:lstStyle/>
          <a:p>
            <a:pPr algn="l"/>
            <a:r>
              <a:rPr lang="en-US" sz="1013" dirty="0">
                <a:highlight>
                  <a:srgbClr val="FFFF00"/>
                </a:highlight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METHOD</a:t>
            </a:r>
            <a:r>
              <a:rPr lang="en-US" sz="1013" dirty="0">
                <a:highlight>
                  <a:srgbClr val="FFFF00"/>
                </a:highlight>
              </a:rPr>
              <a:t>• Reviewed </a:t>
            </a:r>
            <a:r>
              <a:rPr lang="en-US" sz="1013" dirty="0" err="1">
                <a:highlight>
                  <a:srgbClr val="FFFF00"/>
                </a:highlight>
              </a:rPr>
              <a:t>Salovey</a:t>
            </a:r>
            <a:r>
              <a:rPr lang="en-US" sz="1013" dirty="0">
                <a:highlight>
                  <a:srgbClr val="FFFF00"/>
                </a:highlight>
              </a:rPr>
              <a:t> &amp; Mayer’s (1997) Emotional Intelligence framework• Researched studies on EI, stress, motivation, and academic performance• Reflected on personal learning experiences using mindfulness strategies• Used textbooks, peer-reviewed journals, and educational psychology sources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8737F4-5797-54C3-1F45-804EFA5B5A72}"/>
              </a:ext>
            </a:extLst>
          </p:cNvPr>
          <p:cNvSpPr txBox="1"/>
          <p:nvPr/>
        </p:nvSpPr>
        <p:spPr>
          <a:xfrm>
            <a:off x="0" y="3482101"/>
            <a:ext cx="2758478" cy="886904"/>
          </a:xfrm>
          <a:prstGeom prst="rect">
            <a:avLst/>
          </a:prstGeom>
          <a:noFill/>
        </p:spPr>
        <p:txBody>
          <a:bodyPr wrap="square" lIns="51435" tIns="25718" rIns="51435" bIns="25718" rtlCol="0">
            <a:spAutoFit/>
          </a:bodyPr>
          <a:lstStyle/>
          <a:p>
            <a:pPr algn="l"/>
            <a:endParaRPr lang="en-US" sz="1013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A196EB6-F623-833D-C0C0-F36011BDE4CD}"/>
              </a:ext>
            </a:extLst>
          </p:cNvPr>
          <p:cNvSpPr txBox="1"/>
          <p:nvPr/>
        </p:nvSpPr>
        <p:spPr>
          <a:xfrm>
            <a:off x="0" y="901934"/>
            <a:ext cx="4105372" cy="900312"/>
          </a:xfrm>
          <a:prstGeom prst="rect">
            <a:avLst/>
          </a:prstGeom>
          <a:noFill/>
        </p:spPr>
        <p:txBody>
          <a:bodyPr wrap="square" lIns="51435" tIns="25718" rIns="51435" bIns="25718" rtlCol="0">
            <a:spAutoFit/>
          </a:bodyPr>
          <a:lstStyle/>
          <a:p>
            <a:pPr algn="l"/>
            <a:r>
              <a:rPr lang="en-GB" sz="1013" dirty="0">
                <a:highlight>
                  <a:srgbClr val="00FFFF"/>
                </a:highlight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I</a:t>
            </a:r>
            <a:r>
              <a:rPr lang="en-GB" sz="900" dirty="0">
                <a:highlight>
                  <a:srgbClr val="00FFFF"/>
                </a:highlight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ntroduction</a:t>
            </a:r>
            <a:r>
              <a:rPr lang="en-GB" sz="900" dirty="0">
                <a:highlight>
                  <a:srgbClr val="00FFFF"/>
                </a:highlight>
              </a:rPr>
              <a:t>:Emotional intelligence involves monitoring one's emotions and using them to guide thinking and decision-making."— </a:t>
            </a:r>
            <a:r>
              <a:rPr lang="en-GB" sz="900" dirty="0" err="1">
                <a:highlight>
                  <a:srgbClr val="00FFFF"/>
                </a:highlight>
              </a:rPr>
              <a:t>Salovey</a:t>
            </a:r>
            <a:r>
              <a:rPr lang="en-GB" sz="900" dirty="0">
                <a:highlight>
                  <a:srgbClr val="00FFFF"/>
                </a:highlight>
              </a:rPr>
              <a:t> (1997). Emotional Intelligence  means understanding and managing your own emotions — and recognising how they affect your thoughts, decisions, and actions. This poster explores emotional awareness, how EI helps us succeed academically, and how mindfulness improves our learning.</a:t>
            </a:r>
            <a:endParaRPr lang="en-US" sz="900" dirty="0">
              <a:highlight>
                <a:srgbClr val="00FFFF"/>
              </a:highlight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715FE5B-2F1E-7A33-4035-07CE69FCA4CB}"/>
              </a:ext>
            </a:extLst>
          </p:cNvPr>
          <p:cNvSpPr txBox="1"/>
          <p:nvPr/>
        </p:nvSpPr>
        <p:spPr>
          <a:xfrm>
            <a:off x="-62852" y="1782645"/>
            <a:ext cx="3840831" cy="1300356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/>
          <a:p>
            <a:pPr algn="l"/>
            <a:r>
              <a:rPr lang="en-US" sz="800" dirty="0" err="1">
                <a:highlight>
                  <a:srgbClr val="FF00FF"/>
                </a:highlight>
                <a:latin typeface="ADLaM Display" panose="020F0502020204030204" pitchFamily="34" charset="0"/>
              </a:rPr>
              <a:t>ANALYSE</a:t>
            </a:r>
            <a:r>
              <a:rPr lang="en-US" sz="800" dirty="0">
                <a:highlight>
                  <a:srgbClr val="FF00FF"/>
                </a:highlight>
                <a:latin typeface="ADLaM Display" panose="020F0502020204030204" pitchFamily="34" charset="0"/>
              </a:rPr>
              <a:t> EMOTIONAL AWARENESS </a:t>
            </a:r>
            <a:r>
              <a:rPr lang="en-GB" sz="800" dirty="0">
                <a:highlight>
                  <a:srgbClr val="FF00FF"/>
                </a:highlight>
                <a:latin typeface="ADLaM Display" panose="020F0502020204030204" pitchFamily="34" charset="0"/>
              </a:rPr>
              <a:t>:</a:t>
            </a:r>
            <a:r>
              <a:rPr lang="en-US" sz="800" dirty="0">
                <a:highlight>
                  <a:srgbClr val="FF00FF"/>
                </a:highlight>
              </a:rPr>
              <a:t> To what extent do your emotions influence your thinking and decision-making processes?Emotions shape almost everything we think and do:•  Positive emotions Help us think clearly, solve problems creatively, and remember information better</a:t>
            </a:r>
            <a:r>
              <a:rPr lang="en-GB" sz="800" dirty="0">
                <a:highlight>
                  <a:srgbClr val="FF00FF"/>
                </a:highlight>
              </a:rPr>
              <a:t>.</a:t>
            </a:r>
          </a:p>
          <a:p>
            <a:pPr algn="l"/>
            <a:r>
              <a:rPr lang="en-US" sz="800" dirty="0">
                <a:highlight>
                  <a:srgbClr val="FF00FF"/>
                </a:highlight>
              </a:rPr>
              <a:t>•  Negative emotions Can make it hard to focus, cause us to rush decisions, or avoid things we find difficult</a:t>
            </a:r>
            <a:r>
              <a:rPr lang="en-GB" sz="800" dirty="0">
                <a:highlight>
                  <a:srgbClr val="FF00FF"/>
                </a:highlight>
              </a:rPr>
              <a:t> .</a:t>
            </a:r>
            <a:r>
              <a:rPr lang="en-US" sz="800" dirty="0">
                <a:highlight>
                  <a:srgbClr val="FF00FF"/>
                </a:highlight>
              </a:rPr>
              <a:t>Emotions act like a signal</a:t>
            </a:r>
            <a:r>
              <a:rPr lang="en-GB" sz="800" dirty="0">
                <a:highlight>
                  <a:srgbClr val="FF00FF"/>
                </a:highlight>
              </a:rPr>
              <a:t> </a:t>
            </a:r>
            <a:r>
              <a:rPr lang="en-US" sz="800" dirty="0">
                <a:highlight>
                  <a:srgbClr val="FF00FF"/>
                </a:highlight>
              </a:rPr>
              <a:t>they tell us what matters but strong emotions can sometimes cloud our judgement. The key is acknowledging them without letting them take over.</a:t>
            </a:r>
            <a:r>
              <a:rPr lang="en-GB" sz="800" dirty="0">
                <a:highlight>
                  <a:srgbClr val="FF00FF"/>
                </a:highlight>
              </a:rPr>
              <a:t> </a:t>
            </a:r>
            <a:r>
              <a:rPr lang="en-US" sz="800" dirty="0">
                <a:highlight>
                  <a:srgbClr val="FF00FF"/>
                </a:highlight>
              </a:rPr>
              <a:t>How can emotional awareness be developed to improve self-regulation and judgement?1. Name your feelings Say to yourself: "I feel stressed right now." Naming emotions helps reduce their power over you</a:t>
            </a:r>
            <a:r>
              <a:rPr lang="en-GB" sz="800" dirty="0">
                <a:highlight>
                  <a:srgbClr val="FF00FF"/>
                </a:highlight>
              </a:rPr>
              <a:t>.</a:t>
            </a:r>
            <a:endParaRPr lang="en-US" sz="800" dirty="0">
              <a:highlight>
                <a:srgbClr val="FF00FF"/>
              </a:highlight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67EAC8C-6DC9-202F-8F9B-AACC4A1B7EBA}"/>
              </a:ext>
            </a:extLst>
          </p:cNvPr>
          <p:cNvSpPr txBox="1"/>
          <p:nvPr/>
        </p:nvSpPr>
        <p:spPr>
          <a:xfrm>
            <a:off x="-74901" y="2975147"/>
            <a:ext cx="316159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350" dirty="0">
                <a:highlight>
                  <a:srgbClr val="FFFF00"/>
                </a:highlight>
              </a:rPr>
              <a:t>EMOTIONAL INTELLIGENCE IN ACADEMIC SUCCES</a:t>
            </a:r>
            <a:r>
              <a:rPr lang="en-GB" sz="1350" dirty="0">
                <a:highlight>
                  <a:srgbClr val="FFFF00"/>
                </a:highlight>
              </a:rPr>
              <a:t>S</a:t>
            </a:r>
          </a:p>
          <a:p>
            <a:r>
              <a:rPr lang="en-US" sz="1350" dirty="0">
                <a:highlight>
                  <a:srgbClr val="FFFF00"/>
                </a:highlight>
              </a:rPr>
              <a:t> What key emotional factors contribute to academic success?</a:t>
            </a:r>
          </a:p>
        </p:txBody>
      </p:sp>
      <p:graphicFrame>
        <p:nvGraphicFramePr>
          <p:cNvPr id="25" name="Table 24">
            <a:extLst>
              <a:ext uri="{FF2B5EF4-FFF2-40B4-BE49-F238E27FC236}">
                <a16:creationId xmlns:a16="http://schemas.microsoft.com/office/drawing/2014/main" id="{92DDAB78-FD08-C110-F570-B76BEB7C8BE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99250411"/>
              </p:ext>
            </p:extLst>
          </p:nvPr>
        </p:nvGraphicFramePr>
        <p:xfrm>
          <a:off x="0" y="3892692"/>
          <a:ext cx="3429000" cy="34404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43000">
                  <a:extLst>
                    <a:ext uri="{9D8B030D-6E8A-4147-A177-3AD203B41FA5}">
                      <a16:colId xmlns:a16="http://schemas.microsoft.com/office/drawing/2014/main" val="2497363686"/>
                    </a:ext>
                  </a:extLst>
                </a:gridCol>
                <a:gridCol w="1143000">
                  <a:extLst>
                    <a:ext uri="{9D8B030D-6E8A-4147-A177-3AD203B41FA5}">
                      <a16:colId xmlns:a16="http://schemas.microsoft.com/office/drawing/2014/main" val="564290103"/>
                    </a:ext>
                  </a:extLst>
                </a:gridCol>
                <a:gridCol w="1143000">
                  <a:extLst>
                    <a:ext uri="{9D8B030D-6E8A-4147-A177-3AD203B41FA5}">
                      <a16:colId xmlns:a16="http://schemas.microsoft.com/office/drawing/2014/main" val="2318082199"/>
                    </a:ext>
                  </a:extLst>
                </a:gridCol>
              </a:tblGrid>
              <a:tr h="32590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effectLst/>
                        </a:rPr>
                        <a:t>Factor</a:t>
                      </a:r>
                    </a:p>
                  </a:txBody>
                  <a:tcPr marL="30000" marR="30000" marT="30000" marB="300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effectLst/>
                        </a:rPr>
                        <a:t>What it means</a:t>
                      </a:r>
                    </a:p>
                  </a:txBody>
                  <a:tcPr marL="30000" marR="30000" marT="30000" marB="300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>
                          <a:effectLst/>
                        </a:rPr>
                        <a:t>Why it matters</a:t>
                      </a:r>
                    </a:p>
                  </a:txBody>
                  <a:tcPr marL="30000" marR="30000" marT="30000" marB="30000" anchor="ctr"/>
                </a:tc>
                <a:extLst>
                  <a:ext uri="{0D108BD9-81ED-4DB2-BD59-A6C34878D82A}">
                    <a16:rowId xmlns:a16="http://schemas.microsoft.com/office/drawing/2014/main" val="1623988736"/>
                  </a:ext>
                </a:extLst>
              </a:tr>
              <a:tr h="7544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effectLst/>
                        </a:rPr>
                        <a:t>Stress Management</a:t>
                      </a:r>
                    </a:p>
                  </a:txBody>
                  <a:tcPr marL="30000" marR="30000" marT="30000" marB="300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effectLst/>
                        </a:rPr>
                        <a:t>Keeping stress at a helpful level, not overwhelming</a:t>
                      </a:r>
                    </a:p>
                  </a:txBody>
                  <a:tcPr marL="30000" marR="30000" marT="30000" marB="300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effectLst/>
                        </a:rPr>
                        <a:t>Too much stress blocks learning and memory</a:t>
                      </a:r>
                    </a:p>
                  </a:txBody>
                  <a:tcPr marL="30000" marR="30000" marT="30000" marB="30000" anchor="ctr"/>
                </a:tc>
                <a:extLst>
                  <a:ext uri="{0D108BD9-81ED-4DB2-BD59-A6C34878D82A}">
                    <a16:rowId xmlns:a16="http://schemas.microsoft.com/office/drawing/2014/main" val="4235082731"/>
                  </a:ext>
                </a:extLst>
              </a:tr>
              <a:tr h="61163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>
                          <a:effectLst/>
                        </a:rPr>
                        <a:t>Motivation</a:t>
                      </a:r>
                    </a:p>
                  </a:txBody>
                  <a:tcPr marL="30000" marR="30000" marT="30000" marB="300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>
                          <a:effectLst/>
                        </a:rPr>
                        <a:t>Having a personal reason to keep going</a:t>
                      </a:r>
                    </a:p>
                  </a:txBody>
                  <a:tcPr marL="30000" marR="30000" marT="30000" marB="300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>
                          <a:effectLst/>
                        </a:rPr>
                        <a:t>Helps you persist even when work feels hard</a:t>
                      </a:r>
                    </a:p>
                  </a:txBody>
                  <a:tcPr marL="30000" marR="30000" marT="30000" marB="30000" anchor="ctr"/>
                </a:tc>
                <a:extLst>
                  <a:ext uri="{0D108BD9-81ED-4DB2-BD59-A6C34878D82A}">
                    <a16:rowId xmlns:a16="http://schemas.microsoft.com/office/drawing/2014/main" val="4107297529"/>
                  </a:ext>
                </a:extLst>
              </a:tr>
              <a:tr h="61163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>
                          <a:effectLst/>
                        </a:rPr>
                        <a:t>Resilience</a:t>
                      </a:r>
                    </a:p>
                  </a:txBody>
                  <a:tcPr marL="30000" marR="30000" marT="30000" marB="300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effectLst/>
                        </a:rPr>
                        <a:t>Bouncing back after a setback or bad grade</a:t>
                      </a:r>
                    </a:p>
                  </a:txBody>
                  <a:tcPr marL="30000" marR="30000" marT="30000" marB="300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>
                          <a:effectLst/>
                        </a:rPr>
                        <a:t>Helps you see mistakes as learning, not failure</a:t>
                      </a:r>
                    </a:p>
                  </a:txBody>
                  <a:tcPr marL="30000" marR="30000" marT="30000" marB="30000" anchor="ctr"/>
                </a:tc>
                <a:extLst>
                  <a:ext uri="{0D108BD9-81ED-4DB2-BD59-A6C34878D82A}">
                    <a16:rowId xmlns:a16="http://schemas.microsoft.com/office/drawing/2014/main" val="1042159224"/>
                  </a:ext>
                </a:extLst>
              </a:tr>
            </a:tbl>
          </a:graphicData>
        </a:graphic>
      </p:graphicFrame>
      <p:sp>
        <p:nvSpPr>
          <p:cNvPr id="32" name="TextBox 31">
            <a:extLst>
              <a:ext uri="{FF2B5EF4-FFF2-40B4-BE49-F238E27FC236}">
                <a16:creationId xmlns:a16="http://schemas.microsoft.com/office/drawing/2014/main" id="{75265547-C043-6344-5A8A-C3E2F5E213AA}"/>
              </a:ext>
            </a:extLst>
          </p:cNvPr>
          <p:cNvSpPr txBox="1"/>
          <p:nvPr/>
        </p:nvSpPr>
        <p:spPr>
          <a:xfrm>
            <a:off x="3429000" y="3617311"/>
            <a:ext cx="289250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200" dirty="0">
                <a:highlight>
                  <a:srgbClr val="00FFFF"/>
                </a:highlight>
              </a:rPr>
              <a:t>To what extent can mindfulness and emotional regulation strategies improve your learning experience?Mindfulness means paying attention to the present moment — calmly and without judging yourself. It is a skill you can </a:t>
            </a:r>
            <a:r>
              <a:rPr lang="en-GB" sz="1200" dirty="0">
                <a:highlight>
                  <a:srgbClr val="00FFFF"/>
                </a:highlight>
              </a:rPr>
              <a:t>practice </a:t>
            </a:r>
            <a:r>
              <a:rPr lang="en-US" sz="1200" dirty="0">
                <a:highlight>
                  <a:srgbClr val="00FFFF"/>
                </a:highlight>
              </a:rPr>
              <a:t>in just 3–5 minutes a day.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5F318B55-66C5-2244-EE7B-EE1FF1C359BF}"/>
              </a:ext>
            </a:extLst>
          </p:cNvPr>
          <p:cNvSpPr txBox="1"/>
          <p:nvPr/>
        </p:nvSpPr>
        <p:spPr>
          <a:xfrm>
            <a:off x="-74902" y="7374119"/>
            <a:ext cx="435359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200" dirty="0">
                <a:highlight>
                  <a:srgbClr val="FF00FF"/>
                </a:highlight>
              </a:rPr>
              <a:t>How it helps MY learning:• I feel less anxious before exams and deadlines• I can focus better on one task at a time• When I feel frustrated, I can pause instead of giving up• I notice when I need a break before I feel completely burnt out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0E318B33-018E-2289-E005-075D7FF22852}"/>
              </a:ext>
            </a:extLst>
          </p:cNvPr>
          <p:cNvSpPr txBox="1"/>
          <p:nvPr/>
        </p:nvSpPr>
        <p:spPr>
          <a:xfrm>
            <a:off x="4091196" y="5100129"/>
            <a:ext cx="2892509" cy="32636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 err="1"/>
              <a:t>Goleman</a:t>
            </a:r>
            <a:r>
              <a:rPr lang="en-GB" dirty="0"/>
              <a:t> </a:t>
            </a:r>
            <a:r>
              <a:rPr lang="en-US" dirty="0"/>
              <a:t>, D. (1998)</a:t>
            </a:r>
            <a:r>
              <a:rPr lang="en-GB" dirty="0"/>
              <a:t>.   </a:t>
            </a:r>
            <a:r>
              <a:rPr lang="en-US" dirty="0"/>
              <a:t> Working with Emotional Intelligence. Bantam Books.• Mayer, J. D. &amp; </a:t>
            </a:r>
            <a:r>
              <a:rPr lang="en-US" dirty="0" err="1"/>
              <a:t>Salovey</a:t>
            </a:r>
            <a:r>
              <a:rPr lang="en-US" dirty="0"/>
              <a:t>, P. (1997). What is Emotional Intelligence? In P. </a:t>
            </a:r>
            <a:r>
              <a:rPr lang="en-US" dirty="0" err="1"/>
              <a:t>Salovey</a:t>
            </a:r>
            <a:r>
              <a:rPr lang="en-US" dirty="0"/>
              <a:t> &amp; D. J. </a:t>
            </a:r>
            <a:r>
              <a:rPr lang="en-US" dirty="0" err="1"/>
              <a:t>Sluyter</a:t>
            </a:r>
            <a:r>
              <a:rPr lang="en-GB" dirty="0"/>
              <a:t> </a:t>
            </a:r>
            <a:r>
              <a:rPr lang="en-US" dirty="0"/>
              <a:t>(Eds.), Emotional Development and Emotional Intelligence. Basic Books.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5B8BB0D0-DC9B-F519-7803-39D1AC7A7F85}"/>
              </a:ext>
            </a:extLst>
          </p:cNvPr>
          <p:cNvSpPr txBox="1"/>
          <p:nvPr/>
        </p:nvSpPr>
        <p:spPr>
          <a:xfrm>
            <a:off x="5375805" y="4790561"/>
            <a:ext cx="15450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highlight>
                  <a:srgbClr val="800000"/>
                </a:highlight>
              </a:rPr>
              <a:t>References :</a:t>
            </a:r>
            <a:endParaRPr lang="en-US" dirty="0">
              <a:highlight>
                <a:srgbClr val="800000"/>
              </a:highlight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8965B97-2EE0-7ED5-32FE-C6EBE41A570A}"/>
              </a:ext>
            </a:extLst>
          </p:cNvPr>
          <p:cNvSpPr txBox="1"/>
          <p:nvPr/>
        </p:nvSpPr>
        <p:spPr>
          <a:xfrm>
            <a:off x="4701134" y="83041"/>
            <a:ext cx="199749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000" dirty="0"/>
              <a:t>Maryam Hussain 2421319 </a:t>
            </a:r>
          </a:p>
          <a:p>
            <a:pPr algn="l"/>
            <a:r>
              <a:rPr lang="en-GB" sz="1000" dirty="0"/>
              <a:t>LCLM5006</a:t>
            </a:r>
          </a:p>
          <a:p>
            <a:pPr algn="l"/>
            <a:r>
              <a:rPr lang="en-GB" sz="1000" dirty="0" err="1"/>
              <a:t>Chinomso</a:t>
            </a:r>
            <a:r>
              <a:rPr lang="en-GB" sz="1000" dirty="0"/>
              <a:t> </a:t>
            </a:r>
            <a:r>
              <a:rPr lang="en-GB" sz="1000" dirty="0" err="1"/>
              <a:t>Nwagboso</a:t>
            </a:r>
            <a:r>
              <a:rPr lang="en-GB" sz="1000" dirty="0"/>
              <a:t> </a:t>
            </a: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C184D415-3A08-92B8-A188-436DFB230D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9881" y="8380672"/>
            <a:ext cx="918723" cy="756267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975EC80B-7AA6-95D0-E4B2-15B0B40790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9117" y="2062094"/>
            <a:ext cx="3213784" cy="1520999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6B727AB1-5F58-252E-261B-B48B02D56B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874" y="8422217"/>
            <a:ext cx="1093275" cy="717461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308F31CD-977A-6748-4FEE-F252F57DCF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3093" y="8461718"/>
            <a:ext cx="1093276" cy="607375"/>
          </a:xfrm>
          <a:prstGeom prst="rect">
            <a:avLst/>
          </a:prstGeom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CD660378-9277-2355-F72A-392AB3C453F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11550" y="8394467"/>
            <a:ext cx="1093276" cy="684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760016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(4:3)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GestaltVTI</vt:lpstr>
      <vt:lpstr>Emotional Intelligence: Thinking,Learning&amp;process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Emotional Intelligence: Thinking,Learning&amp;process </dc:title>
  <dc:creator>Maryam Begum Hussain (2421319)</dc:creator>
  <cp:lastModifiedBy>Maryam Begum Hussain (2421319)</cp:lastModifiedBy>
  <cp:revision>3</cp:revision>
  <dcterms:created xsi:type="dcterms:W3CDTF">2026-10-10T15:31:23Z</dcterms:created>
  <dcterms:modified xsi:type="dcterms:W3CDTF">2026-10-11T21:31:25Z</dcterms:modified>
</cp:coreProperties>
</file>