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8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3" r:id="rId9"/>
    <p:sldId id="25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31" d="100"/>
          <a:sy n="131" d="100"/>
        </p:scale>
        <p:origin x="-44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B01842-758F-BD42-90FC-C8F223F16070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FD896F-231D-AD40-89E4-F24C75706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369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All the research I could find on </a:t>
            </a:r>
            <a:r>
              <a:rPr lang="en-US" dirty="0" err="1" smtClean="0"/>
              <a:t>Bion</a:t>
            </a:r>
            <a:r>
              <a:rPr lang="en-US" dirty="0" smtClean="0"/>
              <a:t>, including a brief look at experiences in groups loaned by a colleague</a:t>
            </a:r>
            <a:r>
              <a:rPr lang="en-US" baseline="0" dirty="0" smtClean="0"/>
              <a:t> left me baffled, both in style and content, so I sought out others who had commented on his work or worked with him and done some deciphering already.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FD896F-231D-AD40-89E4-F24C75706F4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84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phase on from </a:t>
            </a:r>
            <a:r>
              <a:rPr lang="en-US" dirty="0" err="1" smtClean="0"/>
              <a:t>freud</a:t>
            </a:r>
            <a:r>
              <a:rPr lang="en-US" dirty="0" smtClean="0"/>
              <a:t> and </a:t>
            </a:r>
            <a:r>
              <a:rPr lang="en-US" dirty="0" err="1" smtClean="0"/>
              <a:t>klein</a:t>
            </a:r>
            <a:r>
              <a:rPr lang="en-US" dirty="0" smtClean="0"/>
              <a:t> although worked with </a:t>
            </a:r>
            <a:r>
              <a:rPr lang="en-US" dirty="0" err="1" smtClean="0"/>
              <a:t>klein</a:t>
            </a:r>
            <a:r>
              <a:rPr lang="en-US" dirty="0" smtClean="0"/>
              <a:t> for some time.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FD896F-231D-AD40-89E4-F24C75706F4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265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work group is that element of group functioning that is concerned with the primary task </a:t>
            </a:r>
          </a:p>
          <a:p>
            <a:endParaRPr lang="en-US" dirty="0" smtClean="0"/>
          </a:p>
          <a:p>
            <a:r>
              <a:rPr lang="en-US" dirty="0" smtClean="0"/>
              <a:t>or work of the group.  The mature work group is aware of its purpose and can define its task. Its </a:t>
            </a:r>
          </a:p>
          <a:p>
            <a:endParaRPr lang="en-US" dirty="0" smtClean="0"/>
          </a:p>
          <a:p>
            <a:r>
              <a:rPr lang="en-US" dirty="0" smtClean="0"/>
              <a:t>members work cooperatively as separate and discrete members who willingly choose to belong to </a:t>
            </a:r>
          </a:p>
          <a:p>
            <a:endParaRPr lang="en-US" dirty="0" smtClean="0"/>
          </a:p>
          <a:p>
            <a:r>
              <a:rPr lang="en-US" dirty="0" smtClean="0"/>
              <a:t>the group because they identify with interests of the group. This group tests its conclusions, seeks </a:t>
            </a:r>
          </a:p>
          <a:p>
            <a:endParaRPr lang="en-US" dirty="0" smtClean="0"/>
          </a:p>
          <a:p>
            <a:r>
              <a:rPr lang="en-US" dirty="0" smtClean="0"/>
              <a:t>knowledge, and learns from its experience. </a:t>
            </a:r>
            <a:r>
              <a:rPr lang="en-US" dirty="0" err="1" smtClean="0"/>
              <a:t>Bion</a:t>
            </a:r>
            <a:r>
              <a:rPr lang="en-US" dirty="0" smtClean="0"/>
              <a:t> notes that this level of maturity in the work group </a:t>
            </a:r>
          </a:p>
          <a:p>
            <a:endParaRPr lang="en-US" dirty="0" smtClean="0"/>
          </a:p>
          <a:p>
            <a:r>
              <a:rPr lang="en-US" dirty="0" smtClean="0"/>
              <a:t>is very rare. </a:t>
            </a:r>
          </a:p>
          <a:p>
            <a:endParaRPr lang="en-US" dirty="0" smtClean="0"/>
          </a:p>
          <a:p>
            <a:r>
              <a:rPr lang="en-US" dirty="0" smtClean="0"/>
              <a:t>Of primary interest to </a:t>
            </a:r>
            <a:r>
              <a:rPr lang="en-US" dirty="0" err="1" smtClean="0"/>
              <a:t>Bion</a:t>
            </a:r>
            <a:r>
              <a:rPr lang="en-US" dirty="0" smtClean="0"/>
              <a:t> was the question of why groups  employ ineffective and </a:t>
            </a:r>
            <a:r>
              <a:rPr lang="en-US" dirty="0" err="1" smtClean="0"/>
              <a:t>selfcontradicting</a:t>
            </a:r>
            <a:r>
              <a:rPr lang="en-US" dirty="0" smtClean="0"/>
              <a:t> behavior that lessens the effectiveness of the group. </a:t>
            </a:r>
            <a:r>
              <a:rPr lang="en-US" dirty="0" err="1" smtClean="0"/>
              <a:t>Bion</a:t>
            </a:r>
            <a:r>
              <a:rPr lang="en-US" dirty="0" smtClean="0"/>
              <a:t> suggests that this is because </a:t>
            </a:r>
          </a:p>
          <a:p>
            <a:endParaRPr lang="en-US" dirty="0" smtClean="0"/>
          </a:p>
          <a:p>
            <a:r>
              <a:rPr lang="en-US" dirty="0" smtClean="0"/>
              <a:t>in addition to the work group, the basic assumption group is at play.  The basic assumption group </a:t>
            </a:r>
          </a:p>
          <a:p>
            <a:endParaRPr lang="en-US" dirty="0" smtClean="0"/>
          </a:p>
          <a:p>
            <a:r>
              <a:rPr lang="en-US" dirty="0" smtClean="0"/>
              <a:t>can be thought of as the “as if” group, meaning that the group behaves  “as if” certain tacit </a:t>
            </a:r>
          </a:p>
          <a:p>
            <a:endParaRPr lang="en-US" dirty="0" smtClean="0"/>
          </a:p>
          <a:p>
            <a:r>
              <a:rPr lang="en-US" dirty="0" smtClean="0"/>
              <a:t>assumptions were held by the members. These assumptions are hidden in the group subconscious, </a:t>
            </a:r>
          </a:p>
          <a:p>
            <a:endParaRPr lang="en-US" dirty="0" smtClean="0"/>
          </a:p>
          <a:p>
            <a:r>
              <a:rPr lang="en-US" dirty="0" smtClean="0"/>
              <a:t>outside the awareness of group members. </a:t>
            </a:r>
            <a:r>
              <a:rPr lang="en-US" dirty="0" err="1" smtClean="0"/>
              <a:t>Bion</a:t>
            </a:r>
            <a:r>
              <a:rPr lang="en-US" dirty="0" smtClean="0"/>
              <a:t> identified three types of basic assumption groups – </a:t>
            </a:r>
          </a:p>
          <a:p>
            <a:endParaRPr lang="en-US" dirty="0" smtClean="0"/>
          </a:p>
          <a:p>
            <a:r>
              <a:rPr lang="en-US" dirty="0" smtClean="0"/>
              <a:t>the dependency, the fight-flight, and the pairing groups. </a:t>
            </a:r>
          </a:p>
          <a:p>
            <a:endParaRPr lang="en-US" dirty="0" smtClean="0"/>
          </a:p>
          <a:p>
            <a:r>
              <a:rPr lang="en-US" dirty="0" smtClean="0"/>
              <a:t>Basic Assumption: Dependency Group – The primary goal of the dependency group is to </a:t>
            </a:r>
          </a:p>
          <a:p>
            <a:endParaRPr lang="en-US" dirty="0" smtClean="0"/>
          </a:p>
          <a:p>
            <a:r>
              <a:rPr lang="en-US" dirty="0" smtClean="0"/>
              <a:t>have its members protected by one individual, usually the leader. The group’s behavior implies that </a:t>
            </a:r>
          </a:p>
          <a:p>
            <a:endParaRPr lang="en-US" dirty="0" smtClean="0"/>
          </a:p>
          <a:p>
            <a:r>
              <a:rPr lang="en-US" dirty="0" smtClean="0"/>
              <a:t>the leader is all knowing and all-powerful, and that group members are ignorant, inadequate and </a:t>
            </a:r>
          </a:p>
          <a:p>
            <a:endParaRPr lang="en-US" dirty="0" smtClean="0"/>
          </a:p>
          <a:p>
            <a:r>
              <a:rPr lang="en-US" dirty="0" smtClean="0"/>
              <a:t>immature. The intelligence and power of the leader are never questioned or tested by the group.  </a:t>
            </a:r>
          </a:p>
          <a:p>
            <a:endParaRPr lang="en-US" dirty="0" smtClean="0"/>
          </a:p>
          <a:p>
            <a:r>
              <a:rPr lang="en-US" dirty="0" smtClean="0"/>
              <a:t>Because no one can possibly fulfill this role, the leader inevitably arouses the disappointment and </a:t>
            </a:r>
          </a:p>
          <a:p>
            <a:endParaRPr lang="en-US" dirty="0" smtClean="0"/>
          </a:p>
          <a:p>
            <a:r>
              <a:rPr lang="en-US" dirty="0" smtClean="0"/>
              <a:t>hostility of the group. Eventually, the group will dismiss the leader and appoint another group </a:t>
            </a:r>
          </a:p>
          <a:p>
            <a:endParaRPr lang="en-US" dirty="0" smtClean="0"/>
          </a:p>
          <a:p>
            <a:r>
              <a:rPr lang="en-US" dirty="0" smtClean="0"/>
              <a:t>member in her place.  Unfortunately, the new leader is destined to face a similar fate. </a:t>
            </a:r>
          </a:p>
          <a:p>
            <a:endParaRPr lang="en-US" dirty="0" smtClean="0"/>
          </a:p>
          <a:p>
            <a:r>
              <a:rPr lang="en-US" dirty="0" smtClean="0"/>
              <a:t>Basic Assumption: Fight-Flight Group – The fight-flight group assumes that it must preserve </a:t>
            </a:r>
          </a:p>
          <a:p>
            <a:endParaRPr lang="en-US" dirty="0" smtClean="0"/>
          </a:p>
          <a:p>
            <a:r>
              <a:rPr lang="en-US" dirty="0" smtClean="0"/>
              <a:t>itself at all costs, and that this can be done only by fighting or fleeing from someone or something. </a:t>
            </a:r>
          </a:p>
          <a:p>
            <a:endParaRPr lang="en-US" dirty="0" smtClean="0"/>
          </a:p>
          <a:p>
            <a:r>
              <a:rPr lang="en-US" dirty="0" smtClean="0"/>
              <a:t>The group has no tolerance for weakness and expects casualties since salvation of the group is more </a:t>
            </a:r>
          </a:p>
          <a:p>
            <a:endParaRPr lang="en-US" dirty="0" smtClean="0"/>
          </a:p>
          <a:p>
            <a:r>
              <a:rPr lang="en-US" dirty="0" smtClean="0"/>
              <a:t>important than the needs of individual members.  The fight-flight leader must inspire great courage </a:t>
            </a:r>
          </a:p>
          <a:p>
            <a:endParaRPr lang="en-US" dirty="0" smtClean="0"/>
          </a:p>
          <a:p>
            <a:r>
              <a:rPr lang="en-US" dirty="0" smtClean="0"/>
              <a:t>and self-sacrifice, and lead the group against a common enemy.  If none exists, the leader will </a:t>
            </a:r>
          </a:p>
          <a:p>
            <a:endParaRPr lang="en-US" dirty="0" smtClean="0"/>
          </a:p>
          <a:p>
            <a:r>
              <a:rPr lang="en-US" dirty="0" smtClean="0"/>
              <a:t>create one. A leader who fails to afford the group the opportunity for retreat or attack will be </a:t>
            </a:r>
          </a:p>
          <a:p>
            <a:endParaRPr lang="en-US" dirty="0" smtClean="0"/>
          </a:p>
          <a:p>
            <a:r>
              <a:rPr lang="en-US" dirty="0" smtClean="0"/>
              <a:t>considered ineffective and ultimately ignored. </a:t>
            </a:r>
          </a:p>
          <a:p>
            <a:endParaRPr lang="en-US" dirty="0" smtClean="0"/>
          </a:p>
          <a:p>
            <a:r>
              <a:rPr lang="en-US" dirty="0" smtClean="0"/>
              <a:t>Basic Assumption: Pairing Group – The pairing group assumes that the group has met for </a:t>
            </a:r>
          </a:p>
          <a:p>
            <a:endParaRPr lang="en-US" dirty="0" smtClean="0"/>
          </a:p>
          <a:p>
            <a:r>
              <a:rPr lang="en-US" dirty="0" smtClean="0"/>
              <a:t>the purposes of reproduction, to bring forth a Savior or Messiah. In this group, two people </a:t>
            </a:r>
          </a:p>
          <a:p>
            <a:endParaRPr lang="en-US" dirty="0" smtClean="0"/>
          </a:p>
          <a:p>
            <a:r>
              <a:rPr lang="en-US" dirty="0" smtClean="0"/>
              <a:t>(regardless of gender) get together to carry out the task of creating a new leader who will solve all </a:t>
            </a:r>
          </a:p>
          <a:p>
            <a:endParaRPr lang="en-US" dirty="0" smtClean="0"/>
          </a:p>
          <a:p>
            <a:r>
              <a:rPr lang="en-US" dirty="0" smtClean="0"/>
              <a:t>the group’s problems, save the group from its own incompetence, and bring them into Utopia. A </a:t>
            </a:r>
          </a:p>
          <a:p>
            <a:endParaRPr lang="en-US" dirty="0" smtClean="0"/>
          </a:p>
          <a:p>
            <a:r>
              <a:rPr lang="en-US" dirty="0" smtClean="0"/>
              <a:t>new leader or idea resulting from the union often will be annihilated by the group, allowing the </a:t>
            </a:r>
          </a:p>
          <a:p>
            <a:endParaRPr lang="en-US" dirty="0" smtClean="0"/>
          </a:p>
          <a:p>
            <a:r>
              <a:rPr lang="en-US" dirty="0" smtClean="0"/>
              <a:t>group maintain an air of hope and anticipation that another, as yet unborn leader will save it from </a:t>
            </a:r>
          </a:p>
          <a:p>
            <a:endParaRPr lang="en-US" dirty="0" smtClean="0"/>
          </a:p>
          <a:p>
            <a:r>
              <a:rPr lang="en-US" dirty="0" smtClean="0"/>
              <a:t>feelings of despair and destruction (both its own and others.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FD896F-231D-AD40-89E4-F24C75706F4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2913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From Hutton</a:t>
            </a:r>
            <a:r>
              <a:rPr lang="en-US" baseline="0" dirty="0" smtClean="0"/>
              <a:t> and </a:t>
            </a:r>
            <a:r>
              <a:rPr lang="en-US" baseline="0" dirty="0" err="1" smtClean="0"/>
              <a:t>Minahan</a:t>
            </a:r>
            <a:r>
              <a:rPr lang="en-US" baseline="0" dirty="0" smtClean="0"/>
              <a:t> 2004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FD896F-231D-AD40-89E4-F24C75706F4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5189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Implications for the Practitioner – Because of the complexity of this theory and the hidden </a:t>
            </a:r>
          </a:p>
          <a:p>
            <a:endParaRPr lang="en-US" dirty="0" smtClean="0"/>
          </a:p>
          <a:p>
            <a:r>
              <a:rPr lang="en-US" dirty="0" smtClean="0"/>
              <a:t>nature of the basic assumption group, it is often difficult for a practitioner to identify which basic </a:t>
            </a:r>
          </a:p>
          <a:p>
            <a:endParaRPr lang="en-US" dirty="0" smtClean="0"/>
          </a:p>
          <a:p>
            <a:r>
              <a:rPr lang="en-US" dirty="0" smtClean="0"/>
              <a:t>assumption is at play, particularly in highly structured group settings. An educated practitioner will </a:t>
            </a:r>
          </a:p>
          <a:p>
            <a:endParaRPr lang="en-US" dirty="0" smtClean="0"/>
          </a:p>
          <a:p>
            <a:r>
              <a:rPr lang="en-US" dirty="0" smtClean="0"/>
              <a:t>be more likely to observe basic assumption behaviors in groups that lack structure and organization.   </a:t>
            </a:r>
          </a:p>
          <a:p>
            <a:endParaRPr lang="en-US" dirty="0" smtClean="0"/>
          </a:p>
          <a:p>
            <a:r>
              <a:rPr lang="en-US" dirty="0" smtClean="0"/>
              <a:t>However, elements of basic assumption can be identified at different times within groups.  </a:t>
            </a:r>
          </a:p>
          <a:p>
            <a:endParaRPr lang="en-US" dirty="0" smtClean="0"/>
          </a:p>
          <a:p>
            <a:r>
              <a:rPr lang="en-US" dirty="0" smtClean="0"/>
              <a:t>The dependency basic assumption is often at play in the early stages of group life before issues of </a:t>
            </a:r>
          </a:p>
          <a:p>
            <a:endParaRPr lang="en-US" dirty="0" smtClean="0"/>
          </a:p>
          <a:p>
            <a:r>
              <a:rPr lang="en-US" dirty="0" smtClean="0"/>
              <a:t>leadership and structure have been resolved. It is particularly important for the practitioner to be </a:t>
            </a:r>
          </a:p>
          <a:p>
            <a:endParaRPr lang="en-US" dirty="0" smtClean="0"/>
          </a:p>
          <a:p>
            <a:r>
              <a:rPr lang="en-US" dirty="0" smtClean="0"/>
              <a:t>aware of a group’s dependent behaviors to avoid setting unrealistic expectations  or presenting </a:t>
            </a:r>
          </a:p>
          <a:p>
            <a:endParaRPr lang="en-US" dirty="0" smtClean="0"/>
          </a:p>
          <a:p>
            <a:r>
              <a:rPr lang="en-US" dirty="0" smtClean="0"/>
              <a:t>oneself as an omniscient expert figure.   2004 OD Network Annual Conference </a:t>
            </a:r>
          </a:p>
          <a:p>
            <a:endParaRPr lang="en-US" dirty="0" smtClean="0"/>
          </a:p>
          <a:p>
            <a:r>
              <a:rPr lang="en-US" dirty="0" smtClean="0"/>
              <a:t>3 </a:t>
            </a:r>
          </a:p>
          <a:p>
            <a:endParaRPr lang="en-US" dirty="0" smtClean="0"/>
          </a:p>
          <a:p>
            <a:r>
              <a:rPr lang="en-US" dirty="0" smtClean="0"/>
              <a:t>When scapegoating occurs within a group dynamic, it is possible that the fight-flight </a:t>
            </a:r>
          </a:p>
          <a:p>
            <a:endParaRPr lang="en-US" dirty="0" smtClean="0"/>
          </a:p>
          <a:p>
            <a:r>
              <a:rPr lang="en-US" dirty="0" smtClean="0"/>
              <a:t>assumption is at play.  Members bond together to fight a common foe, the scapegoat, resulting in </a:t>
            </a:r>
          </a:p>
          <a:p>
            <a:endParaRPr lang="en-US" dirty="0" smtClean="0"/>
          </a:p>
          <a:p>
            <a:r>
              <a:rPr lang="en-US" dirty="0" smtClean="0"/>
              <a:t>the majority of the group sharing a sense of purpose and “</a:t>
            </a:r>
            <a:r>
              <a:rPr lang="en-US" dirty="0" err="1" smtClean="0"/>
              <a:t>groupness</a:t>
            </a:r>
            <a:r>
              <a:rPr lang="en-US" dirty="0" smtClean="0"/>
              <a:t>” often for the first time. The </a:t>
            </a:r>
          </a:p>
          <a:p>
            <a:endParaRPr lang="en-US" dirty="0" smtClean="0"/>
          </a:p>
          <a:p>
            <a:r>
              <a:rPr lang="en-US" dirty="0" smtClean="0"/>
              <a:t>pairing modality can be suspected whenever two individuals within a group are looked upon as the </a:t>
            </a:r>
          </a:p>
          <a:p>
            <a:endParaRPr lang="en-US" dirty="0" smtClean="0"/>
          </a:p>
          <a:p>
            <a:r>
              <a:rPr lang="en-US" dirty="0" smtClean="0"/>
              <a:t>sole hope of creating a solution to the group’s problems, only to find that the solutions generated are </a:t>
            </a:r>
          </a:p>
          <a:p>
            <a:endParaRPr lang="en-US" dirty="0" smtClean="0"/>
          </a:p>
          <a:p>
            <a:r>
              <a:rPr lang="en-US" dirty="0" smtClean="0"/>
              <a:t>immediately destroyed by the rest of the group. </a:t>
            </a:r>
          </a:p>
          <a:p>
            <a:endParaRPr lang="en-US" dirty="0" smtClean="0"/>
          </a:p>
          <a:p>
            <a:r>
              <a:rPr lang="en-US" dirty="0" smtClean="0"/>
              <a:t>Just as no group consistently lives up to the ideal of the work group, no group functions </a:t>
            </a:r>
          </a:p>
          <a:p>
            <a:endParaRPr lang="en-US" dirty="0" smtClean="0"/>
          </a:p>
          <a:p>
            <a:r>
              <a:rPr lang="en-US" dirty="0" smtClean="0"/>
              <a:t>completely at the basic assumption level either. Instead, aspects of the work group and basic </a:t>
            </a:r>
          </a:p>
          <a:p>
            <a:endParaRPr lang="en-US" dirty="0" smtClean="0"/>
          </a:p>
          <a:p>
            <a:r>
              <a:rPr lang="en-US" dirty="0" smtClean="0"/>
              <a:t>assumption group are at play at different times and with varying intensity.   </a:t>
            </a:r>
          </a:p>
          <a:p>
            <a:endParaRPr lang="en-US" dirty="0" smtClean="0"/>
          </a:p>
          <a:p>
            <a:r>
              <a:rPr lang="en-US" dirty="0" smtClean="0"/>
              <a:t>According to </a:t>
            </a:r>
            <a:r>
              <a:rPr lang="en-US" dirty="0" err="1" smtClean="0"/>
              <a:t>Bion</a:t>
            </a:r>
            <a:r>
              <a:rPr lang="en-US" dirty="0" smtClean="0"/>
              <a:t>, each of us has a tendency to enter into the unconscious aspect of group </a:t>
            </a:r>
          </a:p>
          <a:p>
            <a:endParaRPr lang="en-US" dirty="0" smtClean="0"/>
          </a:p>
          <a:p>
            <a:r>
              <a:rPr lang="en-US" dirty="0" smtClean="0"/>
              <a:t>life to a different degree, just as everyone has  a tendency toward differing levels of cooperation </a:t>
            </a:r>
          </a:p>
          <a:p>
            <a:endParaRPr lang="en-US" dirty="0" smtClean="0"/>
          </a:p>
          <a:p>
            <a:r>
              <a:rPr lang="en-US" dirty="0" smtClean="0"/>
              <a:t>within the work group. For the practitioner, an understanding of the basic assumption concepts can </a:t>
            </a:r>
          </a:p>
          <a:p>
            <a:endParaRPr lang="en-US" dirty="0" smtClean="0"/>
          </a:p>
          <a:p>
            <a:r>
              <a:rPr lang="en-US" dirty="0" smtClean="0"/>
              <a:t>shape observations and help group members bring hidden assumptions into awareness so the group </a:t>
            </a:r>
          </a:p>
          <a:p>
            <a:endParaRPr lang="en-US" dirty="0" smtClean="0"/>
          </a:p>
          <a:p>
            <a:r>
              <a:rPr lang="en-US" dirty="0" smtClean="0"/>
              <a:t>can begin to examine them critically.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FD896F-231D-AD40-89E4-F24C75706F4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907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62A9AE2-A1BD-984B-B820-4D53812519DF}" type="datetimeFigureOut">
              <a:rPr lang="en-US" smtClean="0"/>
              <a:t>14/10/2012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1F19FA6F-15A4-E24E-9216-CF469B9F1372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human-nature.com/hraj/armstrong.html" TargetMode="External"/><Relationship Id="rId4" Type="http://schemas.openxmlformats.org/officeDocument/2006/relationships/hyperlink" Target="http://human-nature.com/hraj/work.html" TargetMode="External"/><Relationship Id="rId5" Type="http://schemas.openxmlformats.org/officeDocument/2006/relationships/hyperlink" Target="http://human-nature.com/free-associations/MegH-WTiger&amp;O.html" TargetMode="External"/><Relationship Id="rId6" Type="http://schemas.openxmlformats.org/officeDocument/2006/relationships/hyperlink" Target="http://209.34.253.86/upload/2004_ODN_Conf_Proceedings.pdf" TargetMode="External"/><Relationship Id="rId7" Type="http://schemas.openxmlformats.org/officeDocument/2006/relationships/hyperlink" Target="http://human-nature.com/rmyoung/papers/pap148h.html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human-nature.com/hraj/lies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Wilfred </a:t>
            </a:r>
            <a:r>
              <a:rPr lang="en-US" dirty="0" err="1" smtClean="0"/>
              <a:t>Bion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1897-</a:t>
            </a:r>
            <a:r>
              <a:rPr lang="en-US" dirty="0" smtClean="0"/>
              <a:t>1979</a:t>
            </a:r>
          </a:p>
          <a:p>
            <a:r>
              <a:rPr lang="en-US" dirty="0" smtClean="0"/>
              <a:t>SHOE 7002</a:t>
            </a:r>
          </a:p>
          <a:p>
            <a:r>
              <a:rPr lang="en-US" dirty="0" smtClean="0"/>
              <a:t>Graham French 14</a:t>
            </a:r>
            <a:r>
              <a:rPr lang="en-US" baseline="30000" dirty="0" smtClean="0"/>
              <a:t>th</a:t>
            </a:r>
            <a:r>
              <a:rPr lang="en-US" dirty="0" smtClean="0"/>
              <a:t> October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888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Life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154" y="1123776"/>
            <a:ext cx="4504614" cy="4449419"/>
          </a:xfrm>
        </p:spPr>
        <p:txBody>
          <a:bodyPr>
            <a:normAutofit lnSpcReduction="10000"/>
          </a:bodyPr>
          <a:lstStyle/>
          <a:p>
            <a:r>
              <a:rPr lang="nl-NL" dirty="0"/>
              <a:t>Born in India in </a:t>
            </a:r>
            <a:r>
              <a:rPr lang="nl-NL" dirty="0" smtClean="0"/>
              <a:t>1897</a:t>
            </a:r>
          </a:p>
          <a:p>
            <a:r>
              <a:rPr lang="en-US" dirty="0"/>
              <a:t>First World War he served in </a:t>
            </a:r>
            <a:r>
              <a:rPr lang="en-US" dirty="0" smtClean="0"/>
              <a:t>France DSO, Legion of </a:t>
            </a:r>
            <a:r>
              <a:rPr lang="en-US" dirty="0" err="1" smtClean="0"/>
              <a:t>Honour</a:t>
            </a:r>
            <a:endParaRPr lang="en-US" dirty="0" smtClean="0"/>
          </a:p>
          <a:p>
            <a:r>
              <a:rPr lang="en-US" dirty="0" smtClean="0"/>
              <a:t>History </a:t>
            </a:r>
            <a:r>
              <a:rPr lang="en-US" dirty="0"/>
              <a:t>at Queen's College, </a:t>
            </a:r>
            <a:r>
              <a:rPr lang="en-US" dirty="0" smtClean="0"/>
              <a:t>Oxford</a:t>
            </a:r>
          </a:p>
          <a:p>
            <a:r>
              <a:rPr lang="en-US" dirty="0"/>
              <a:t>M</a:t>
            </a:r>
            <a:r>
              <a:rPr lang="en-US" dirty="0" smtClean="0"/>
              <a:t>edicine </a:t>
            </a:r>
            <a:r>
              <a:rPr lang="en-US" dirty="0"/>
              <a:t>at University College, </a:t>
            </a:r>
            <a:r>
              <a:rPr lang="en-US" dirty="0" smtClean="0"/>
              <a:t>London</a:t>
            </a:r>
          </a:p>
          <a:p>
            <a:r>
              <a:rPr lang="pl-PL" dirty="0" err="1" smtClean="0"/>
              <a:t>Interest</a:t>
            </a:r>
            <a:r>
              <a:rPr lang="pl-PL" dirty="0" smtClean="0"/>
              <a:t> </a:t>
            </a:r>
            <a:r>
              <a:rPr lang="pl-PL" dirty="0"/>
              <a:t>in </a:t>
            </a:r>
            <a:r>
              <a:rPr lang="pl-PL" dirty="0" err="1" smtClean="0"/>
              <a:t>psychoanalysis</a:t>
            </a:r>
            <a:endParaRPr lang="pl-PL" dirty="0" smtClean="0"/>
          </a:p>
          <a:p>
            <a:r>
              <a:rPr lang="en-US" dirty="0"/>
              <a:t>1940s </a:t>
            </a:r>
            <a:r>
              <a:rPr lang="en-US" dirty="0" smtClean="0"/>
              <a:t>attention </a:t>
            </a:r>
            <a:r>
              <a:rPr lang="en-US" dirty="0"/>
              <a:t>was directed to the study of group </a:t>
            </a:r>
            <a:r>
              <a:rPr lang="en-US" dirty="0" smtClean="0"/>
              <a:t>processes</a:t>
            </a:r>
          </a:p>
          <a:p>
            <a:r>
              <a:rPr lang="en-US" dirty="0"/>
              <a:t>P</a:t>
            </a:r>
            <a:r>
              <a:rPr lang="en-US" dirty="0" smtClean="0"/>
              <a:t>sychoanalytic practice - Director </a:t>
            </a:r>
            <a:r>
              <a:rPr lang="en-US" dirty="0"/>
              <a:t>of the London Clinic of Psycho-Analysis (1956-1962) and President of the British Psycho-Analytical Society (1962-1965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 smtClean="0"/>
              <a:t>From 1968 </a:t>
            </a:r>
            <a:r>
              <a:rPr lang="en-US" dirty="0"/>
              <a:t>worked in Los </a:t>
            </a:r>
            <a:r>
              <a:rPr lang="en-US" dirty="0" smtClean="0"/>
              <a:t>Angeles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8052" y="708513"/>
            <a:ext cx="3120148" cy="445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985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“Mysterious process” (Harris Williams 1985)</a:t>
            </a:r>
          </a:p>
          <a:p>
            <a:r>
              <a:rPr lang="en-US" dirty="0" smtClean="0"/>
              <a:t>Writing holds power in its allusiveness (Armstrong 1995)</a:t>
            </a:r>
          </a:p>
          <a:p>
            <a:r>
              <a:rPr lang="en-US" dirty="0" smtClean="0"/>
              <a:t>“the </a:t>
            </a:r>
            <a:r>
              <a:rPr lang="en-US" dirty="0"/>
              <a:t>most intriguing psychoanalyst after Freud and Klein. He is also by far the most difficult of </a:t>
            </a:r>
            <a:r>
              <a:rPr lang="en-US" dirty="0" smtClean="0"/>
              <a:t>access” (Young 2003)</a:t>
            </a:r>
          </a:p>
          <a:p>
            <a:r>
              <a:rPr lang="en-US" dirty="0" smtClean="0"/>
              <a:t>“as </a:t>
            </a:r>
            <a:r>
              <a:rPr lang="en-US" dirty="0"/>
              <a:t>his writing progressed he became much more </a:t>
            </a:r>
            <a:r>
              <a:rPr lang="en-US" dirty="0" smtClean="0"/>
              <a:t>opaque” (Young 2003)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713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</a:t>
            </a:r>
            <a:r>
              <a:rPr lang="en-US" dirty="0" err="1" smtClean="0"/>
              <a:t>Bion</a:t>
            </a:r>
            <a:r>
              <a:rPr lang="en-US" dirty="0" smtClean="0"/>
              <a:t> did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Thinking about thinking (Harris Williams 1985)</a:t>
            </a:r>
          </a:p>
          <a:p>
            <a:r>
              <a:rPr lang="en-US" dirty="0" smtClean="0"/>
              <a:t>Experiences in Groups 1961</a:t>
            </a:r>
          </a:p>
          <a:p>
            <a:r>
              <a:rPr lang="en-US" dirty="0" smtClean="0"/>
              <a:t>Looked at not only what happens in a group setting but how and why these things happen – summarized by Armstrong (1992) as “emotional experience” </a:t>
            </a:r>
          </a:p>
          <a:p>
            <a:r>
              <a:rPr lang="en-US" dirty="0" smtClean="0"/>
              <a:t>Studied groups and the relation of individuals to the group – as an objective in its own right (Armstrong 1995)</a:t>
            </a:r>
          </a:p>
        </p:txBody>
      </p:sp>
    </p:spTree>
    <p:extLst>
      <p:ext uri="{BB962C8B-B14F-4D97-AF65-F5344CB8AC3E}">
        <p14:creationId xmlns:p14="http://schemas.microsoft.com/office/powerpoint/2010/main" val="384040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Bion’s</a:t>
            </a:r>
            <a:r>
              <a:rPr lang="en-US" dirty="0" smtClean="0"/>
              <a:t> 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order to study a group it is necessary not to take up an expected position in relation to the task (Armstrong 1995)</a:t>
            </a:r>
          </a:p>
          <a:p>
            <a:r>
              <a:rPr lang="en-US" dirty="0" smtClean="0"/>
              <a:t>“the understanding which derived from working with individuals could not in itself explain the </a:t>
            </a:r>
            <a:r>
              <a:rPr lang="en-US" dirty="0" err="1" smtClean="0"/>
              <a:t>behaviour</a:t>
            </a:r>
            <a:r>
              <a:rPr lang="en-US" dirty="0" smtClean="0"/>
              <a:t> of the individual in the group”  (Armstrong 1995)</a:t>
            </a:r>
          </a:p>
          <a:p>
            <a:r>
              <a:rPr lang="en-US" dirty="0" smtClean="0"/>
              <a:t>He took a non-directive approach to groups without imposing a structure or setting an agenda (Armstrong 1995)</a:t>
            </a:r>
          </a:p>
          <a:p>
            <a:r>
              <a:rPr lang="en-US" dirty="0" smtClean="0"/>
              <a:t>No group is outside the sphere of group mentality (Armstrong 1995)</a:t>
            </a:r>
          </a:p>
          <a:p>
            <a:r>
              <a:rPr lang="en-US" dirty="0" smtClean="0"/>
              <a:t>Leadership is about balancing cooperation and structure with constraints imposed by group mentality (defensive) (Armstrong 1995)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077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Bion</a:t>
            </a:r>
            <a:r>
              <a:rPr lang="en-US" dirty="0" smtClean="0"/>
              <a:t> identified 3 strategies adopted by groups, called basic assumptions:</a:t>
            </a:r>
          </a:p>
          <a:p>
            <a:pPr marL="68580" indent="0">
              <a:buNone/>
            </a:pPr>
            <a:r>
              <a:rPr lang="en-US" dirty="0" smtClean="0"/>
              <a:t>1. Dependence</a:t>
            </a:r>
          </a:p>
          <a:p>
            <a:pPr marL="68580" indent="0">
              <a:buNone/>
            </a:pPr>
            <a:r>
              <a:rPr lang="en-US" dirty="0" smtClean="0"/>
              <a:t>2. Fight/Flight</a:t>
            </a:r>
          </a:p>
          <a:p>
            <a:pPr marL="68580" indent="0">
              <a:buNone/>
            </a:pPr>
            <a:r>
              <a:rPr lang="en-US" dirty="0" smtClean="0"/>
              <a:t>3. Pairing</a:t>
            </a:r>
          </a:p>
          <a:p>
            <a:pPr marL="68580" indent="0">
              <a:buNone/>
            </a:pPr>
            <a:r>
              <a:rPr lang="en-US" dirty="0" smtClean="0"/>
              <a:t>(All from Armstrong 1995)</a:t>
            </a:r>
          </a:p>
          <a:p>
            <a:r>
              <a:rPr lang="en-US" dirty="0" smtClean="0"/>
              <a:t>Also that there are “work groups” as well as “basic” groups (Armstrong 2003 and Hutton and </a:t>
            </a:r>
            <a:r>
              <a:rPr lang="en-US" dirty="0" err="1" smtClean="0"/>
              <a:t>Minahan</a:t>
            </a:r>
            <a:r>
              <a:rPr lang="en-US" dirty="0" smtClean="0"/>
              <a:t> 2004)</a:t>
            </a:r>
          </a:p>
          <a:p>
            <a:r>
              <a:rPr lang="en-US" dirty="0" smtClean="0"/>
              <a:t>Yet actually these two are not definitive as there will always be interplay between the group function (Armstrong 2003) </a:t>
            </a:r>
          </a:p>
        </p:txBody>
      </p:sp>
    </p:spTree>
    <p:extLst>
      <p:ext uri="{BB962C8B-B14F-4D97-AF65-F5344CB8AC3E}">
        <p14:creationId xmlns:p14="http://schemas.microsoft.com/office/powerpoint/2010/main" val="3573259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3062038"/>
              </p:ext>
            </p:extLst>
          </p:nvPr>
        </p:nvGraphicFramePr>
        <p:xfrm>
          <a:off x="219291" y="423542"/>
          <a:ext cx="8698566" cy="5765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9522"/>
                <a:gridCol w="2899522"/>
                <a:gridCol w="289952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DEPENDENCY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FIGHT-FLIGHT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PAIRING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Members passively look to trainer/leader for all answers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Group demonstrates paranoid tendencies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Group relies on two individuals for all creative effort 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Members provide partial or Inadequate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information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Group refuses to examine itself critically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Group members express hopeful anticipation using </a:t>
                      </a:r>
                      <a:r>
                        <a:rPr lang="en-US" dirty="0" err="1" smtClean="0"/>
                        <a:t>cliches</a:t>
                      </a:r>
                      <a:r>
                        <a:rPr lang="en-US" dirty="0" smtClean="0"/>
                        <a:t> such as </a:t>
                      </a:r>
                    </a:p>
                    <a:p>
                      <a:r>
                        <a:rPr lang="en-US" dirty="0" smtClean="0"/>
                        <a:t>“Things will get better when....” 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Group insists on simplistic solutions to problems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Group creates an “enemy” real or imagined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Group members are attentive and interested in the creative process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Group eventually demonstrates hostility and disappointment toward trainer/leader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Individual members may be sacrificed or scapegoated for the </a:t>
                      </a:r>
                    </a:p>
                    <a:p>
                      <a:r>
                        <a:rPr lang="en-US" dirty="0" smtClean="0"/>
                        <a:t>“good” of the group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Solutions or leaders generated by pairing are sabotaged and destroyed by the group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Group searches for alternative leaders when original one fails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Weaknesses (as perceived by the group) are not tolerated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4723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Work on groups – relevant to facilitation</a:t>
            </a:r>
          </a:p>
          <a:p>
            <a:r>
              <a:rPr lang="en-US" dirty="0" smtClean="0"/>
              <a:t>A leader incorporates the “task of leadership and the intuitive skill of the gifted” (Armstrong 1995)</a:t>
            </a:r>
          </a:p>
          <a:p>
            <a:r>
              <a:rPr lang="en-US" dirty="0" smtClean="0"/>
              <a:t>Members of the group are aware of the task so only need intervention when this might be of use (from the leader) (Armstrong 1995)</a:t>
            </a:r>
          </a:p>
          <a:p>
            <a:r>
              <a:rPr lang="en-US" dirty="0" smtClean="0"/>
              <a:t>“Both the individual and group are necessary for the progress and development of each” (Armstrong 1992)</a:t>
            </a:r>
          </a:p>
          <a:p>
            <a:r>
              <a:rPr lang="en-US" dirty="0" smtClean="0"/>
              <a:t>“the group, </a:t>
            </a:r>
            <a:r>
              <a:rPr lang="en-US" dirty="0" err="1" smtClean="0"/>
              <a:t>organised</a:t>
            </a:r>
            <a:r>
              <a:rPr lang="en-US" dirty="0" smtClean="0"/>
              <a:t> as a community or institution, resists the very opportunities for transformation which its own resourcefulness </a:t>
            </a:r>
            <a:r>
              <a:rPr lang="en-US" dirty="0" smtClean="0"/>
              <a:t>provides” </a:t>
            </a:r>
            <a:r>
              <a:rPr lang="en-US" dirty="0" smtClean="0"/>
              <a:t>(Armstrong 1992)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980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018" y="126958"/>
            <a:ext cx="7772400" cy="704453"/>
          </a:xfrm>
        </p:spPr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469" y="767456"/>
            <a:ext cx="8716838" cy="5856423"/>
          </a:xfrm>
          <a:solidFill>
            <a:schemeClr val="bg1">
              <a:alpha val="45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/>
              <a:t>Armstrong, David (1992) ‘Names, Thoughts and Lies: The Relevance of </a:t>
            </a:r>
            <a:r>
              <a:rPr lang="en-US" dirty="0" err="1"/>
              <a:t>Bion’s</a:t>
            </a:r>
            <a:r>
              <a:rPr lang="en-US" dirty="0"/>
              <a:t> Later Writings to the Understanding of Experiences in Groups’, Free Associations. (no. 26) 3: 261-82 on-line </a:t>
            </a:r>
            <a:r>
              <a:rPr lang="en-US" dirty="0" smtClean="0"/>
              <a:t>at:  </a:t>
            </a:r>
            <a:r>
              <a:rPr lang="en-US" dirty="0">
                <a:hlinkClick r:id="rId2"/>
              </a:rPr>
              <a:t>http://human-nature.com/hraj/</a:t>
            </a:r>
            <a:r>
              <a:rPr lang="en-US" dirty="0" smtClean="0">
                <a:hlinkClick r:id="rId2"/>
              </a:rPr>
              <a:t>lies.htm</a:t>
            </a:r>
            <a:r>
              <a:rPr lang="en-US" dirty="0" smtClean="0"/>
              <a:t> accessed on 10/10/12</a:t>
            </a:r>
          </a:p>
          <a:p>
            <a:r>
              <a:rPr lang="en-US" dirty="0"/>
              <a:t>Armstrong, David </a:t>
            </a:r>
            <a:r>
              <a:rPr lang="en-US" dirty="0" smtClean="0"/>
              <a:t> </a:t>
            </a:r>
            <a:r>
              <a:rPr lang="en-US" dirty="0"/>
              <a:t>(1995) ‘Making Absences Present: The Contribution of W. R. </a:t>
            </a:r>
            <a:r>
              <a:rPr lang="en-US" dirty="0" err="1"/>
              <a:t>Bion</a:t>
            </a:r>
            <a:r>
              <a:rPr lang="en-US" dirty="0"/>
              <a:t> to the Understanding of Unconscious Social Phenomena’; on-line </a:t>
            </a:r>
            <a:r>
              <a:rPr lang="en-US" dirty="0" smtClean="0"/>
              <a:t>at: </a:t>
            </a:r>
            <a:r>
              <a:rPr lang="en-US" dirty="0">
                <a:hlinkClick r:id="rId3"/>
              </a:rPr>
              <a:t>http://human-nature.com/hraj/</a:t>
            </a:r>
            <a:r>
              <a:rPr lang="en-US" dirty="0" smtClean="0">
                <a:hlinkClick r:id="rId3"/>
              </a:rPr>
              <a:t>armstrong.html</a:t>
            </a:r>
            <a:r>
              <a:rPr lang="en-US" dirty="0" smtClean="0"/>
              <a:t> accessed on 10/10/12</a:t>
            </a:r>
            <a:endParaRPr lang="en-US" dirty="0"/>
          </a:p>
          <a:p>
            <a:r>
              <a:rPr lang="en-US" dirty="0"/>
              <a:t>Armstrong, David </a:t>
            </a:r>
            <a:r>
              <a:rPr lang="en-US" dirty="0" smtClean="0"/>
              <a:t> </a:t>
            </a:r>
            <a:r>
              <a:rPr lang="en-US" dirty="0"/>
              <a:t>(2003) ‘The Work Group Revisited: Reflections on the Practice of Group Relations’, Free Associations (no. 53) 10: 1-13; on-line </a:t>
            </a:r>
            <a:r>
              <a:rPr lang="en-US" dirty="0" smtClean="0"/>
              <a:t>at: </a:t>
            </a:r>
            <a:r>
              <a:rPr lang="en-US" dirty="0">
                <a:hlinkClick r:id="rId4"/>
              </a:rPr>
              <a:t>http://human-nature.com/hraj/</a:t>
            </a:r>
            <a:r>
              <a:rPr lang="en-US" dirty="0" smtClean="0">
                <a:hlinkClick r:id="rId4"/>
              </a:rPr>
              <a:t>work.html</a:t>
            </a:r>
            <a:r>
              <a:rPr lang="en-US" dirty="0" smtClean="0"/>
              <a:t> accessed on 10/10/12</a:t>
            </a:r>
          </a:p>
          <a:p>
            <a:r>
              <a:rPr lang="en-US" dirty="0"/>
              <a:t>Harris Williams, Meg (1985) ‘The Tiger and “O”: A Reading of </a:t>
            </a:r>
            <a:r>
              <a:rPr lang="en-US" dirty="0" err="1"/>
              <a:t>Bion’s</a:t>
            </a:r>
            <a:r>
              <a:rPr lang="en-US" dirty="0"/>
              <a:t> Memoir and Autobiography’, Free Associations no. 1: 33-56; on-line </a:t>
            </a:r>
            <a:r>
              <a:rPr lang="en-US" dirty="0" smtClean="0"/>
              <a:t>at: </a:t>
            </a:r>
            <a:r>
              <a:rPr lang="en-US" dirty="0">
                <a:hlinkClick r:id="rId5"/>
              </a:rPr>
              <a:t>http://human-nature.com/free-associations/MegH-WTiger&amp;</a:t>
            </a:r>
            <a:r>
              <a:rPr lang="en-US" dirty="0" smtClean="0">
                <a:hlinkClick r:id="rId5"/>
              </a:rPr>
              <a:t>O.html</a:t>
            </a:r>
            <a:r>
              <a:rPr lang="en-US" dirty="0" smtClean="0"/>
              <a:t> accessed 10/10/12</a:t>
            </a:r>
          </a:p>
          <a:p>
            <a:r>
              <a:rPr lang="en-US" dirty="0" smtClean="0"/>
              <a:t>Hutton C. and </a:t>
            </a:r>
            <a:r>
              <a:rPr lang="en-US" dirty="0" err="1" smtClean="0"/>
              <a:t>Minahan</a:t>
            </a:r>
            <a:r>
              <a:rPr lang="en-US" dirty="0" smtClean="0"/>
              <a:t> M. (2004) ‘Group Development: Meet the Theorists’ </a:t>
            </a:r>
            <a:r>
              <a:rPr lang="en-US" dirty="0"/>
              <a:t>at: </a:t>
            </a:r>
            <a:r>
              <a:rPr lang="en-US" dirty="0">
                <a:hlinkClick r:id="rId6"/>
              </a:rPr>
              <a:t>http://209.34.253.86/upload/</a:t>
            </a:r>
            <a:r>
              <a:rPr lang="en-US" dirty="0" smtClean="0">
                <a:hlinkClick r:id="rId6"/>
              </a:rPr>
              <a:t>2004_ODN_Conf_Proceedings.pdf</a:t>
            </a:r>
            <a:r>
              <a:rPr lang="en-US" dirty="0" smtClean="0"/>
              <a:t> accessed on 11/10/12 </a:t>
            </a:r>
          </a:p>
          <a:p>
            <a:r>
              <a:rPr lang="en-US" dirty="0" smtClean="0"/>
              <a:t>Young, Robert M. (2003) ‘</a:t>
            </a:r>
            <a:r>
              <a:rPr lang="en-US" dirty="0" err="1" smtClean="0"/>
              <a:t>Bion</a:t>
            </a:r>
            <a:r>
              <a:rPr lang="en-US" dirty="0" smtClean="0"/>
              <a:t> and Experiences </a:t>
            </a:r>
            <a:r>
              <a:rPr lang="en-US" dirty="0"/>
              <a:t>in Groups’ </a:t>
            </a:r>
            <a:r>
              <a:rPr lang="en-US" dirty="0" smtClean="0"/>
              <a:t>at: </a:t>
            </a:r>
            <a:r>
              <a:rPr lang="en-US" dirty="0">
                <a:hlinkClick r:id="rId7"/>
              </a:rPr>
              <a:t>http://human-nature.com/rmyoung/papers/</a:t>
            </a:r>
            <a:r>
              <a:rPr lang="en-US" dirty="0" smtClean="0">
                <a:hlinkClick r:id="rId7"/>
              </a:rPr>
              <a:t>pap148h.html</a:t>
            </a:r>
            <a:r>
              <a:rPr lang="en-US" dirty="0" smtClean="0"/>
              <a:t> accessed on 10/10/12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489471"/>
      </p:ext>
    </p:extLst>
  </p:cSld>
  <p:clrMapOvr>
    <a:masterClrMapping/>
  </p:clrMapOvr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 Pop.thmx</Template>
  <TotalTime>114</TotalTime>
  <Words>1967</Words>
  <Application>Microsoft Macintosh PowerPoint</Application>
  <PresentationFormat>On-screen Show (4:3)</PresentationFormat>
  <Paragraphs>189</Paragraphs>
  <Slides>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Urban Pop</vt:lpstr>
      <vt:lpstr>Wilfred Bion</vt:lpstr>
      <vt:lpstr>Life</vt:lpstr>
      <vt:lpstr>Bion</vt:lpstr>
      <vt:lpstr>What Bion did</vt:lpstr>
      <vt:lpstr>Bion’s findings</vt:lpstr>
      <vt:lpstr>Groups</vt:lpstr>
      <vt:lpstr>PowerPoint Presentation</vt:lpstr>
      <vt:lpstr>Summary</vt:lpstr>
      <vt:lpstr>References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Wilfred Bion</dc:title>
  <dc:creator>graham french</dc:creator>
  <cp:lastModifiedBy>graham french</cp:lastModifiedBy>
  <cp:revision>14</cp:revision>
  <dcterms:created xsi:type="dcterms:W3CDTF">2012-10-10T19:09:11Z</dcterms:created>
  <dcterms:modified xsi:type="dcterms:W3CDTF">2012-10-14T18:25:52Z</dcterms:modified>
</cp:coreProperties>
</file>