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4" r:id="rId3"/>
    <p:sldId id="315" r:id="rId4"/>
    <p:sldId id="316" r:id="rId5"/>
    <p:sldId id="311" r:id="rId6"/>
    <p:sldId id="357" r:id="rId7"/>
    <p:sldId id="358" r:id="rId8"/>
    <p:sldId id="359" r:id="rId9"/>
    <p:sldId id="363" r:id="rId10"/>
    <p:sldId id="361" r:id="rId11"/>
    <p:sldId id="364" r:id="rId12"/>
    <p:sldId id="365" r:id="rId13"/>
    <p:sldId id="366" r:id="rId14"/>
    <p:sldId id="367" r:id="rId15"/>
    <p:sldId id="368" r:id="rId16"/>
    <p:sldId id="374" r:id="rId17"/>
    <p:sldId id="373" r:id="rId18"/>
    <p:sldId id="362" r:id="rId19"/>
    <p:sldId id="31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ensandersonassociates.co.uk/media/39598/debjulyblogfile2.pdf" TargetMode="External"/><Relationship Id="rId2" Type="http://schemas.openxmlformats.org/officeDocument/2006/relationships/hyperlink" Target="http://www.jrf.org.uk/system/files/9781859354803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enterfachwen.org.uk/cym/gs.asp?id=51" TargetMode="External"/><Relationship Id="rId4" Type="http://schemas.openxmlformats.org/officeDocument/2006/relationships/hyperlink" Target="http://www.helensandersonassociates.co.uk/blogs/hsa-foundation/2011/2/28/person-centred-thinking-training-in-india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SJPE6013/C</a:t>
            </a:r>
            <a:br>
              <a:rPr lang="en-GB" dirty="0" smtClean="0"/>
            </a:br>
            <a:r>
              <a:rPr lang="en-GB" dirty="0" smtClean="0"/>
              <a:t>Person Centred Planning/</a:t>
            </a:r>
            <a:br>
              <a:rPr lang="en-GB" dirty="0" smtClean="0"/>
            </a:br>
            <a:r>
              <a:rPr lang="en-GB" dirty="0" err="1" smtClean="0"/>
              <a:t>Cynllunio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smtClean="0"/>
              <a:t> 9/ Session 9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cyllunio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critical understanding of the principles and practice of person –centred planning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54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1981200"/>
            <a:ext cx="3822192" cy="52578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GB" sz="4000" b="1" dirty="0" err="1" smtClean="0"/>
              <a:t>Aseiniad</a:t>
            </a:r>
            <a:r>
              <a:rPr lang="en-GB" sz="4000" b="1" dirty="0" smtClean="0"/>
              <a:t> </a:t>
            </a:r>
            <a:r>
              <a:rPr lang="en-GB" sz="4000" b="1" dirty="0"/>
              <a:t>1 </a:t>
            </a:r>
            <a:r>
              <a:rPr lang="cy-GB" sz="4000" b="1" dirty="0" smtClean="0"/>
              <a:t>(60</a:t>
            </a:r>
            <a:r>
              <a:rPr lang="cy-GB" sz="4000" b="1" dirty="0"/>
              <a:t>%) </a:t>
            </a:r>
            <a:endParaRPr lang="cy-GB" sz="4000" b="1" dirty="0" smtClean="0"/>
          </a:p>
          <a:p>
            <a:r>
              <a:rPr lang="cy-GB" sz="4000" dirty="0" smtClean="0"/>
              <a:t>3000 </a:t>
            </a:r>
            <a:r>
              <a:rPr lang="cy-GB" sz="4000" dirty="0"/>
              <a:t>o </a:t>
            </a:r>
            <a:r>
              <a:rPr lang="cy-GB" sz="4000" dirty="0" smtClean="0"/>
              <a:t>eiriau</a:t>
            </a:r>
          </a:p>
          <a:p>
            <a:r>
              <a:rPr lang="cy-GB" sz="4000" dirty="0" smtClean="0"/>
              <a:t>10/05/19</a:t>
            </a:r>
          </a:p>
          <a:p>
            <a:r>
              <a:rPr lang="en-GB" sz="4000" dirty="0" err="1"/>
              <a:t>Dyluniwch</a:t>
            </a:r>
            <a:r>
              <a:rPr lang="en-GB" sz="4000" dirty="0"/>
              <a:t> </a:t>
            </a:r>
            <a:r>
              <a:rPr lang="en-GB" sz="4000" dirty="0" err="1"/>
              <a:t>wasanaeth</a:t>
            </a:r>
            <a:r>
              <a:rPr lang="en-GB" sz="4000" dirty="0"/>
              <a:t> person-</a:t>
            </a:r>
            <a:r>
              <a:rPr lang="en-GB" sz="4000" dirty="0" err="1"/>
              <a:t>ganolog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blant</a:t>
            </a:r>
            <a:r>
              <a:rPr lang="en-GB" sz="4000" dirty="0"/>
              <a:t> </a:t>
            </a:r>
            <a:r>
              <a:rPr lang="en-GB" sz="4000" dirty="0" err="1"/>
              <a:t>bregus</a:t>
            </a:r>
            <a:r>
              <a:rPr lang="en-GB" sz="4000" dirty="0"/>
              <a:t>. </a:t>
            </a:r>
            <a:r>
              <a:rPr lang="en-GB" sz="4000" dirty="0" err="1"/>
              <a:t>Cynhwyswch</a:t>
            </a:r>
            <a:r>
              <a:rPr lang="en-GB" sz="4000" dirty="0"/>
              <a:t> </a:t>
            </a:r>
            <a:r>
              <a:rPr lang="en-GB" sz="4000" dirty="0" err="1"/>
              <a:t>werthusiad</a:t>
            </a:r>
            <a:r>
              <a:rPr lang="en-GB" sz="4000" dirty="0"/>
              <a:t> </a:t>
            </a:r>
            <a:r>
              <a:rPr lang="en-GB" sz="4000" dirty="0" err="1"/>
              <a:t>beirniadol</a:t>
            </a:r>
            <a:r>
              <a:rPr lang="en-GB" sz="4000" dirty="0"/>
              <a:t> o </a:t>
            </a:r>
            <a:r>
              <a:rPr lang="en-GB" sz="4000" dirty="0" err="1"/>
              <a:t>wahanol</a:t>
            </a:r>
            <a:r>
              <a:rPr lang="en-GB" sz="4000" dirty="0"/>
              <a:t> </a:t>
            </a:r>
            <a:r>
              <a:rPr lang="en-GB" sz="4000" dirty="0" err="1"/>
              <a:t>fathau</a:t>
            </a:r>
            <a:r>
              <a:rPr lang="en-GB" sz="4000" dirty="0"/>
              <a:t> o </a:t>
            </a:r>
            <a:r>
              <a:rPr lang="en-GB" sz="4000" dirty="0" err="1"/>
              <a:t>gynllunio</a:t>
            </a:r>
            <a:r>
              <a:rPr lang="en-GB" sz="4000" dirty="0"/>
              <a:t> person - </a:t>
            </a:r>
            <a:r>
              <a:rPr lang="en-GB" sz="4000" dirty="0" err="1" smtClean="0"/>
              <a:t>ganolog</a:t>
            </a:r>
            <a:r>
              <a:rPr lang="en-GB" sz="4000" dirty="0"/>
              <a:t> </a:t>
            </a:r>
            <a:endParaRPr lang="en-US" sz="4000" dirty="0"/>
          </a:p>
          <a:p>
            <a:endParaRPr lang="cy-GB" sz="3100" dirty="0" smtClean="0"/>
          </a:p>
          <a:p>
            <a:pPr marL="68580" indent="0">
              <a:buNone/>
            </a:pPr>
            <a:endParaRPr lang="en-GB" sz="3100" dirty="0" smtClean="0"/>
          </a:p>
          <a:p>
            <a:pPr marL="64008" indent="0">
              <a:buNone/>
            </a:pPr>
            <a:endParaRPr lang="en-GB" sz="3100" dirty="0"/>
          </a:p>
          <a:p>
            <a:pPr marL="64008" indent="0">
              <a:buNone/>
            </a:pPr>
            <a:r>
              <a:rPr lang="cy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 sz="2800" b="1" i="1" dirty="0"/>
              <a:t>Assignment 1 </a:t>
            </a:r>
            <a:r>
              <a:rPr lang="en-GB" sz="2800" b="1" i="1" dirty="0" smtClean="0"/>
              <a:t>(60</a:t>
            </a:r>
            <a:r>
              <a:rPr lang="en-GB" sz="2800" b="1" i="1" dirty="0"/>
              <a:t>%) </a:t>
            </a:r>
            <a:endParaRPr lang="en-GB" sz="2800" b="1" i="1" dirty="0" smtClean="0"/>
          </a:p>
          <a:p>
            <a:r>
              <a:rPr lang="en-GB" sz="2800" i="1" dirty="0" smtClean="0"/>
              <a:t>3000 words</a:t>
            </a:r>
          </a:p>
          <a:p>
            <a:r>
              <a:rPr lang="en-GB" sz="2800" i="1" dirty="0" smtClean="0"/>
              <a:t>10/05/19</a:t>
            </a:r>
            <a:endParaRPr lang="en-GB" sz="2800" i="1" dirty="0"/>
          </a:p>
          <a:p>
            <a:r>
              <a:rPr lang="en-GB" sz="3200" dirty="0"/>
              <a:t>Design a person-centred service for vulnerable children.  Include a critical evaluation of different types of person-centred planning. </a:t>
            </a:r>
            <a:endParaRPr lang="en-US" sz="3200" dirty="0"/>
          </a:p>
          <a:p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249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1371600"/>
            <a:ext cx="3822192" cy="4754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 err="1" smtClean="0"/>
              <a:t>Aseiniad</a:t>
            </a:r>
            <a:r>
              <a:rPr lang="en-GB" sz="2800" b="1" dirty="0" smtClean="0"/>
              <a:t> 2  </a:t>
            </a:r>
            <a:r>
              <a:rPr lang="cy-GB" sz="2800" b="1" dirty="0" smtClean="0"/>
              <a:t>(50%)</a:t>
            </a:r>
          </a:p>
          <a:p>
            <a:r>
              <a:rPr lang="cy-GB" sz="2800" b="1" dirty="0" smtClean="0"/>
              <a:t>Pecyn ( 2000 o eiriau)</a:t>
            </a:r>
          </a:p>
          <a:p>
            <a:r>
              <a:rPr lang="en-GB" sz="2800" b="1" dirty="0" smtClean="0"/>
              <a:t>04/04/19</a:t>
            </a:r>
          </a:p>
          <a:p>
            <a:r>
              <a:rPr lang="cy-GB" sz="2800" dirty="0"/>
              <a:t>Cynlluniwch ddeunyddiau hyrwyddo sy'n annog defnyddio’ch gwasanaeth</a:t>
            </a:r>
            <a:endParaRPr lang="en-US" sz="2800" dirty="0"/>
          </a:p>
          <a:p>
            <a:endParaRPr lang="en-GB" sz="2800" b="1" dirty="0" smtClean="0"/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447800"/>
            <a:ext cx="3822192" cy="4678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i="1" dirty="0" smtClean="0"/>
              <a:t>Assignment 2 (50</a:t>
            </a:r>
            <a:r>
              <a:rPr lang="en-GB" sz="2800" b="1" i="1" dirty="0"/>
              <a:t>%) </a:t>
            </a:r>
            <a:endParaRPr lang="en-GB" sz="2800" b="1" i="1" dirty="0" smtClean="0"/>
          </a:p>
          <a:p>
            <a:r>
              <a:rPr lang="en-GB" sz="2800" b="1" i="1" dirty="0" smtClean="0"/>
              <a:t>Pack ( 2000 words)</a:t>
            </a:r>
          </a:p>
          <a:p>
            <a:pPr fontAlgn="base" hangingPunct="0"/>
            <a:r>
              <a:rPr lang="en-GB" sz="2800" b="1" i="1" dirty="0" smtClean="0"/>
              <a:t>04/04/19</a:t>
            </a:r>
            <a:endParaRPr lang="en-GB" sz="2800" b="1" i="1" dirty="0"/>
          </a:p>
          <a:p>
            <a:pPr fontAlgn="base" hangingPunct="0"/>
            <a:r>
              <a:rPr lang="en-GB" sz="2800" dirty="0" smtClean="0"/>
              <a:t>Design </a:t>
            </a:r>
            <a:r>
              <a:rPr lang="en-GB" sz="2800" dirty="0"/>
              <a:t>promotional materials encouraging the use of your service.</a:t>
            </a:r>
            <a:endParaRPr lang="en-US" sz="2800" dirty="0"/>
          </a:p>
          <a:p>
            <a:pPr marL="64008" indent="0">
              <a:buNone/>
            </a:pPr>
            <a:endParaRPr lang="en-GB" sz="2800" dirty="0"/>
          </a:p>
          <a:p>
            <a:endParaRPr lang="en-GB" sz="2800" dirty="0" smtClean="0"/>
          </a:p>
          <a:p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17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Gorolwg</a:t>
            </a:r>
            <a:r>
              <a:rPr lang="en-GB" dirty="0" smtClean="0"/>
              <a:t> / overview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Defnydd</a:t>
            </a:r>
            <a:r>
              <a:rPr lang="en-GB" sz="3200" dirty="0" smtClean="0"/>
              <a:t> </a:t>
            </a:r>
            <a:r>
              <a:rPr lang="en-GB" sz="3200" dirty="0" err="1" smtClean="0"/>
              <a:t>rhyngwladol</a:t>
            </a:r>
            <a:r>
              <a:rPr lang="en-GB" sz="3200" dirty="0" smtClean="0"/>
              <a:t> CPG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i="1" dirty="0" smtClean="0"/>
              <a:t>International applications of PCP</a:t>
            </a:r>
            <a:endParaRPr lang="cy-GB" sz="3200" i="1" dirty="0"/>
          </a:p>
        </p:txBody>
      </p:sp>
      <p:pic>
        <p:nvPicPr>
          <p:cNvPr id="1027" name="Picture 3" descr="C:\Users\l.roberts\AppData\Local\Microsoft\Windows\Temporary Internet Files\Content.IE5\S9T0P2O1\800px-Winkel_triple_projection_SW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200400"/>
            <a:ext cx="3962400" cy="242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56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UDA/</a:t>
            </a:r>
            <a:br>
              <a:rPr lang="en-GB" dirty="0" smtClean="0"/>
            </a:br>
            <a:r>
              <a:rPr lang="en-GB" dirty="0" smtClean="0"/>
              <a:t>USA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483608"/>
          </a:xfrm>
        </p:spPr>
        <p:txBody>
          <a:bodyPr>
            <a:normAutofit/>
          </a:bodyPr>
          <a:lstStyle/>
          <a:p>
            <a:r>
              <a:rPr lang="en-GB" dirty="0" err="1" smtClean="0"/>
              <a:t>Gwersi</a:t>
            </a:r>
            <a:r>
              <a:rPr lang="en-GB" dirty="0" smtClean="0"/>
              <a:t> a </a:t>
            </a:r>
            <a:r>
              <a:rPr lang="en-GB" dirty="0" err="1" smtClean="0"/>
              <a:t>ddysgwyd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prosesau</a:t>
            </a:r>
            <a:r>
              <a:rPr lang="en-GB" dirty="0" smtClean="0"/>
              <a:t> CPG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ffafrio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traddodiadol</a:t>
            </a:r>
            <a:endParaRPr lang="en-GB" dirty="0" smtClean="0"/>
          </a:p>
          <a:p>
            <a:r>
              <a:rPr lang="en-GB" dirty="0" err="1" smtClean="0"/>
              <a:t>Medr</a:t>
            </a:r>
            <a:r>
              <a:rPr lang="en-GB" dirty="0" smtClean="0"/>
              <a:t> y </a:t>
            </a:r>
            <a:r>
              <a:rPr lang="en-GB" dirty="0" err="1" smtClean="0"/>
              <a:t>prosesau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newidiadau</a:t>
            </a:r>
            <a:r>
              <a:rPr lang="en-GB" dirty="0" smtClean="0"/>
              <a:t> </a:t>
            </a:r>
            <a:r>
              <a:rPr lang="en-GB" dirty="0" err="1" smtClean="0"/>
              <a:t>dramatig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mywysdau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trafferthion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rhoi’r</a:t>
            </a:r>
            <a:r>
              <a:rPr lang="en-GB" dirty="0" smtClean="0"/>
              <a:t> </a:t>
            </a:r>
            <a:r>
              <a:rPr lang="en-GB" dirty="0" err="1" smtClean="0"/>
              <a:t>prosesau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y </a:t>
            </a:r>
            <a:r>
              <a:rPr lang="en-GB" dirty="0" err="1" smtClean="0"/>
              <a:t>bwriadwyd</a:t>
            </a:r>
            <a:endParaRPr lang="en-GB" dirty="0" smtClean="0"/>
          </a:p>
          <a:p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hwyluswur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mynychu</a:t>
            </a:r>
            <a:r>
              <a:rPr lang="en-GB" dirty="0" smtClean="0"/>
              <a:t> un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hyfforddiant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GB" i="1" dirty="0" smtClean="0"/>
              <a:t>Lessons learned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PCP processes are preferred to traditional ones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These processes can foster dramatic changes in people’s lives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There are difficulties implementing the processes as intended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Planning facilitators need to do more than attend one training session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( </a:t>
            </a:r>
            <a:r>
              <a:rPr lang="en-GB" dirty="0" err="1" smtClean="0"/>
              <a:t>Holburn</a:t>
            </a:r>
            <a:r>
              <a:rPr lang="en-GB" dirty="0" smtClean="0"/>
              <a:t> &amp; </a:t>
            </a:r>
            <a:r>
              <a:rPr lang="en-GB" dirty="0" err="1" smtClean="0"/>
              <a:t>Vietze</a:t>
            </a:r>
            <a:r>
              <a:rPr lang="en-GB" dirty="0" smtClean="0"/>
              <a:t>, 2002)</a:t>
            </a:r>
            <a:endParaRPr lang="cy-GB" dirty="0"/>
          </a:p>
        </p:txBody>
      </p:sp>
      <p:pic>
        <p:nvPicPr>
          <p:cNvPr id="2050" name="Picture 2" descr="C:\Users\l.roberts\AppData\Local\Microsoft\Windows\Temporary Internet Files\Content.IE5\FDGQFACQ\usa_flag_wallpaper_by_sespider-d3hnu0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00400" cy="1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367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3200" dirty="0">
                <a:solidFill>
                  <a:srgbClr val="000000"/>
                </a:solidFill>
              </a:rPr>
              <a:t>UDA/</a:t>
            </a:r>
            <a:br>
              <a:rPr lang="en-GB" sz="3200" dirty="0">
                <a:solidFill>
                  <a:srgbClr val="000000"/>
                </a:solidFill>
              </a:rPr>
            </a:br>
            <a:r>
              <a:rPr lang="en-GB" sz="3200" dirty="0">
                <a:solidFill>
                  <a:srgbClr val="000000"/>
                </a:solidFill>
              </a:rPr>
              <a:t>USA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50170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effaith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herio’r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is-</a:t>
            </a:r>
            <a:r>
              <a:rPr lang="en-GB" dirty="0" err="1" smtClean="0"/>
              <a:t>strwythurau</a:t>
            </a:r>
            <a:r>
              <a:rPr lang="en-GB" dirty="0" smtClean="0"/>
              <a:t> </a:t>
            </a:r>
            <a:r>
              <a:rPr lang="en-GB" dirty="0" err="1" smtClean="0"/>
              <a:t>asiantaethau</a:t>
            </a:r>
            <a:r>
              <a:rPr lang="en-GB" dirty="0" smtClean="0"/>
              <a:t> </a:t>
            </a:r>
            <a:r>
              <a:rPr lang="en-GB" dirty="0" err="1" smtClean="0"/>
              <a:t>mewnol</a:t>
            </a:r>
            <a:endParaRPr lang="en-GB" dirty="0" smtClean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graddau</a:t>
            </a:r>
            <a:r>
              <a:rPr lang="en-GB" dirty="0" smtClean="0"/>
              <a:t> o </a:t>
            </a:r>
            <a:r>
              <a:rPr lang="en-GB" dirty="0" err="1" smtClean="0"/>
              <a:t>ymrywmiad</a:t>
            </a:r>
            <a:r>
              <a:rPr lang="en-GB" dirty="0" smtClean="0"/>
              <a:t> </a:t>
            </a:r>
            <a:r>
              <a:rPr lang="en-GB" dirty="0" err="1" smtClean="0"/>
              <a:t>sefydliadol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prosiect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r>
              <a:rPr lang="en-GB" dirty="0" smtClean="0"/>
              <a:t> </a:t>
            </a:r>
            <a:r>
              <a:rPr lang="en-GB" dirty="0" err="1" smtClean="0"/>
              <a:t>hirach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graddau</a:t>
            </a:r>
            <a:r>
              <a:rPr lang="en-GB" dirty="0" smtClean="0"/>
              <a:t> o </a:t>
            </a:r>
            <a:r>
              <a:rPr lang="en-GB" dirty="0" err="1" smtClean="0"/>
              <a:t>newid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ffactorau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</a:t>
            </a:r>
            <a:r>
              <a:rPr lang="en-GB" dirty="0" err="1" smtClean="0"/>
              <a:t>sefydliadol</a:t>
            </a:r>
            <a:endParaRPr lang="en-GB" dirty="0" smtClean="0"/>
          </a:p>
          <a:p>
            <a:pPr lvl="1"/>
            <a:r>
              <a:rPr lang="en-GB" dirty="0" err="1" smtClean="0"/>
              <a:t>Ymrywmiad</a:t>
            </a:r>
            <a:r>
              <a:rPr lang="en-GB" dirty="0" smtClean="0"/>
              <a:t> y </a:t>
            </a:r>
            <a:r>
              <a:rPr lang="en-GB" dirty="0" err="1" smtClean="0"/>
              <a:t>bos</a:t>
            </a:r>
            <a:endParaRPr lang="en-GB" dirty="0" smtClean="0"/>
          </a:p>
          <a:p>
            <a:pPr lvl="1"/>
            <a:r>
              <a:rPr lang="en-GB" dirty="0" err="1" smtClean="0"/>
              <a:t>Capasiti</a:t>
            </a:r>
            <a:r>
              <a:rPr lang="en-GB" dirty="0" smtClean="0"/>
              <a:t> </a:t>
            </a:r>
            <a:r>
              <a:rPr lang="en-GB" dirty="0" err="1" smtClean="0"/>
              <a:t>hunan-ganfyddiadol</a:t>
            </a:r>
            <a:r>
              <a:rPr lang="en-GB" dirty="0" smtClean="0"/>
              <a:t> am </a:t>
            </a:r>
            <a:r>
              <a:rPr lang="en-GB" dirty="0" err="1" smtClean="0"/>
              <a:t>newid</a:t>
            </a:r>
            <a:endParaRPr lang="en-GB" dirty="0" smtClean="0"/>
          </a:p>
          <a:p>
            <a:pPr lvl="1"/>
            <a:r>
              <a:rPr lang="en-GB" dirty="0" err="1" smtClean="0"/>
              <a:t>Timoedd</a:t>
            </a:r>
            <a:r>
              <a:rPr lang="en-GB" dirty="0" smtClean="0"/>
              <a:t> </a:t>
            </a:r>
            <a:r>
              <a:rPr lang="en-GB" dirty="0" err="1" smtClean="0"/>
              <a:t>cydlynol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017008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Effective implementation affects, challenges and requires the need to change internal agency infrastructures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The degree of long term organizational commitment and longer term project design affects the degree of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Various factors affect successful organizational implementation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/>
              <a:t>Commitment of boss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/>
              <a:t>Self perceived capacity for change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/>
              <a:t>Cohesive teams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( </a:t>
            </a:r>
            <a:r>
              <a:rPr lang="en-GB" dirty="0" err="1"/>
              <a:t>Holburn</a:t>
            </a:r>
            <a:r>
              <a:rPr lang="en-GB" dirty="0"/>
              <a:t> &amp; </a:t>
            </a:r>
            <a:r>
              <a:rPr lang="en-GB" dirty="0" err="1"/>
              <a:t>Vietze</a:t>
            </a:r>
            <a:r>
              <a:rPr lang="en-GB" dirty="0"/>
              <a:t>, 2002</a:t>
            </a:r>
            <a:r>
              <a:rPr lang="en-GB" dirty="0" smtClean="0"/>
              <a:t>) </a:t>
            </a:r>
          </a:p>
          <a:p>
            <a:pPr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5" name="Picture 2" descr="C:\Users\l.roberts\AppData\Local\Microsoft\Windows\Temporary Internet Files\Content.IE5\FDGQFACQ\usa_flag_wallpaper_by_sespider-d3hnu0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00400" cy="1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633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3200" dirty="0">
                <a:solidFill>
                  <a:srgbClr val="000000"/>
                </a:solidFill>
              </a:rPr>
              <a:t>UDA/</a:t>
            </a:r>
            <a:br>
              <a:rPr lang="en-GB" sz="3200" dirty="0">
                <a:solidFill>
                  <a:srgbClr val="000000"/>
                </a:solidFill>
              </a:rPr>
            </a:br>
            <a:r>
              <a:rPr lang="en-GB" sz="3200" dirty="0">
                <a:solidFill>
                  <a:srgbClr val="000000"/>
                </a:solidFill>
              </a:rPr>
              <a:t>USA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255008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afael</a:t>
            </a:r>
            <a:r>
              <a:rPr lang="en-GB" dirty="0" smtClean="0"/>
              <a:t> â </a:t>
            </a:r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agwedd</a:t>
            </a:r>
            <a:r>
              <a:rPr lang="en-GB" dirty="0" smtClean="0"/>
              <a:t>, </a:t>
            </a:r>
            <a:r>
              <a:rPr lang="en-GB" dirty="0" err="1" smtClean="0"/>
              <a:t>sefydliadol</a:t>
            </a:r>
            <a:r>
              <a:rPr lang="en-GB" dirty="0" smtClean="0"/>
              <a:t> a </a:t>
            </a:r>
            <a:r>
              <a:rPr lang="en-GB" dirty="0" err="1" smtClean="0"/>
              <a:t>systemau</a:t>
            </a:r>
            <a:endParaRPr lang="en-GB" dirty="0" smtClean="0"/>
          </a:p>
          <a:p>
            <a:pPr lvl="1"/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endParaRPr lang="en-GB" dirty="0" smtClean="0"/>
          </a:p>
          <a:p>
            <a:pPr lvl="1"/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unionad</a:t>
            </a:r>
            <a:endParaRPr lang="en-GB" dirty="0" smtClean="0"/>
          </a:p>
          <a:p>
            <a:pPr lvl="1"/>
            <a:r>
              <a:rPr lang="en-GB" dirty="0" err="1" smtClean="0"/>
              <a:t>Gwrthwynebiad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endParaRPr lang="en-GB" dirty="0" smtClean="0"/>
          </a:p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mewnbwn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asiantaethau</a:t>
            </a:r>
            <a:endParaRPr lang="en-GB" dirty="0" smtClean="0"/>
          </a:p>
          <a:p>
            <a:r>
              <a:rPr lang="en-GB" dirty="0" err="1" smtClean="0"/>
              <a:t>Cynnwys</a:t>
            </a:r>
            <a:r>
              <a:rPr lang="en-GB" dirty="0" smtClean="0"/>
              <a:t> y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chwarewyr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sysytem</a:t>
            </a:r>
            <a:endParaRPr lang="en-GB" dirty="0" smtClean="0"/>
          </a:p>
          <a:p>
            <a:r>
              <a:rPr lang="en-GB" dirty="0" err="1" smtClean="0"/>
              <a:t>Golyga</a:t>
            </a:r>
            <a:r>
              <a:rPr lang="en-GB" dirty="0" smtClean="0"/>
              <a:t> </a:t>
            </a:r>
            <a:r>
              <a:rPr lang="en-GB" dirty="0" err="1" smtClean="0"/>
              <a:t>gweithredu</a:t>
            </a:r>
            <a:r>
              <a:rPr lang="en-GB" dirty="0" smtClean="0"/>
              <a:t> go </a:t>
            </a:r>
            <a:r>
              <a:rPr lang="en-GB" dirty="0" err="1" smtClean="0"/>
              <a:t>iawn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</a:t>
            </a:r>
            <a:r>
              <a:rPr lang="en-GB" dirty="0" err="1" smtClean="0"/>
              <a:t>ymwybodol</a:t>
            </a:r>
            <a:r>
              <a:rPr lang="en-GB" dirty="0" smtClean="0"/>
              <a:t> o </a:t>
            </a:r>
            <a:r>
              <a:rPr lang="en-GB" dirty="0" err="1" smtClean="0"/>
              <a:t>aelodau’r</a:t>
            </a:r>
            <a:r>
              <a:rPr lang="en-GB" dirty="0" smtClean="0"/>
              <a:t> </a:t>
            </a:r>
            <a:r>
              <a:rPr lang="en-GB" dirty="0" err="1" smtClean="0"/>
              <a:t>gymuned</a:t>
            </a:r>
            <a:r>
              <a:rPr lang="en-GB" dirty="0" smtClean="0"/>
              <a:t> </a:t>
            </a:r>
          </a:p>
          <a:p>
            <a:pPr lvl="1"/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Common attitudinal, organizational and systems barriers need to be addressed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/>
              <a:t>We’re already doing it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/>
              <a:t>A lack of alignment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/>
              <a:t>Resistance to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Agencies need outside input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Include all major players in the system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True implementation means conscious involvement of community members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( </a:t>
            </a:r>
            <a:r>
              <a:rPr lang="en-GB" sz="1700" dirty="0" err="1"/>
              <a:t>Holburn</a:t>
            </a:r>
            <a:r>
              <a:rPr lang="en-GB" sz="1700" dirty="0"/>
              <a:t> &amp; </a:t>
            </a:r>
            <a:r>
              <a:rPr lang="en-GB" sz="1700" dirty="0" err="1"/>
              <a:t>Vietze</a:t>
            </a:r>
            <a:r>
              <a:rPr lang="en-GB" sz="1700" dirty="0"/>
              <a:t>, 2002)</a:t>
            </a:r>
            <a:endParaRPr lang="cy-GB" sz="1700" dirty="0"/>
          </a:p>
          <a:p>
            <a:pPr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5" name="Picture 2" descr="C:\Users\l.roberts\AppData\Local\Microsoft\Windows\Temporary Internet Files\Content.IE5\FDGQFACQ\usa_flag_wallpaper_by_sespider-d3hnu0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00400" cy="1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966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TASG/ 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Adlewyrchwch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cyfleoedd</a:t>
            </a:r>
            <a:r>
              <a:rPr lang="en-GB" sz="2400" dirty="0" smtClean="0"/>
              <a:t> </a:t>
            </a:r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dirty="0" err="1" smtClean="0"/>
              <a:t>heriau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gweithredu</a:t>
            </a:r>
            <a:r>
              <a:rPr lang="en-GB" sz="2400" dirty="0" smtClean="0"/>
              <a:t> CPG</a:t>
            </a:r>
          </a:p>
          <a:p>
            <a:r>
              <a:rPr lang="en-GB" sz="2400" dirty="0" err="1" smtClean="0"/>
              <a:t>Meddwl</a:t>
            </a:r>
            <a:endParaRPr lang="en-GB" sz="2400" dirty="0" smtClean="0"/>
          </a:p>
          <a:p>
            <a:r>
              <a:rPr lang="en-GB" sz="2400" dirty="0" err="1" smtClean="0"/>
              <a:t>Paru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Rhannu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Reflect on the opportunities and barriers for implementation of PCP</a:t>
            </a:r>
          </a:p>
          <a:p>
            <a:r>
              <a:rPr lang="en-GB" sz="2400" dirty="0" smtClean="0"/>
              <a:t>Think</a:t>
            </a:r>
          </a:p>
          <a:p>
            <a:r>
              <a:rPr lang="en-GB" sz="2400" dirty="0" smtClean="0"/>
              <a:t>Pair</a:t>
            </a:r>
          </a:p>
          <a:p>
            <a:r>
              <a:rPr lang="en-GB" sz="2400" dirty="0" smtClean="0"/>
              <a:t>Share</a:t>
            </a:r>
          </a:p>
        </p:txBody>
      </p:sp>
      <p:pic>
        <p:nvPicPr>
          <p:cNvPr id="8194" name="Picture 2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" y="-10332"/>
            <a:ext cx="2971800" cy="153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273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100" dirty="0" err="1" smtClean="0"/>
              <a:t>Awstralia</a:t>
            </a:r>
            <a:r>
              <a:rPr lang="en-GB" sz="3100" dirty="0" smtClean="0"/>
              <a:t> – </a:t>
            </a:r>
            <a:r>
              <a:rPr lang="en-GB" sz="3100" dirty="0" err="1" smtClean="0"/>
              <a:t>Arfer</a:t>
            </a:r>
            <a:r>
              <a:rPr lang="en-GB" sz="3100" dirty="0" smtClean="0"/>
              <a:t> </a:t>
            </a:r>
            <a:r>
              <a:rPr lang="en-GB" sz="3100" dirty="0" err="1" smtClean="0"/>
              <a:t>dda</a:t>
            </a: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2800" dirty="0" smtClean="0"/>
              <a:t>Australia- good practice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884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 person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canol</a:t>
            </a:r>
            <a:r>
              <a:rPr lang="en-GB" dirty="0" smtClean="0"/>
              <a:t> ac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cyfarwyddo’r</a:t>
            </a:r>
            <a:r>
              <a:rPr lang="en-GB" dirty="0" smtClean="0"/>
              <a:t> broses </a:t>
            </a:r>
            <a:r>
              <a:rPr lang="en-GB" dirty="0" err="1" smtClean="0"/>
              <a:t>cynllunio</a:t>
            </a:r>
            <a:endParaRPr lang="en-GB" dirty="0" smtClean="0"/>
          </a:p>
          <a:p>
            <a:r>
              <a:rPr lang="en-GB" dirty="0" err="1" smtClean="0"/>
              <a:t>Teulu</a:t>
            </a:r>
            <a:r>
              <a:rPr lang="en-GB" dirty="0" smtClean="0"/>
              <a:t> a </a:t>
            </a:r>
            <a:r>
              <a:rPr lang="en-GB" dirty="0" err="1" smtClean="0"/>
              <a:t>ffrindiau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bartneriaid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cynllunio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person: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perthnasau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cysylltiadaum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doniau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medrau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person </a:t>
            </a:r>
            <a:r>
              <a:rPr lang="en-GB" dirty="0" err="1" smtClean="0"/>
              <a:t>eisiau</a:t>
            </a:r>
            <a:r>
              <a:rPr lang="en-GB" dirty="0" smtClean="0"/>
              <a:t> </a:t>
            </a:r>
            <a:r>
              <a:rPr lang="en-GB" dirty="0" err="1" smtClean="0"/>
              <a:t>rheoli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a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eisiau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goliau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cynllun</a:t>
            </a:r>
            <a:r>
              <a:rPr lang="en-GB" dirty="0" smtClean="0"/>
              <a:t> a </a:t>
            </a:r>
            <a:r>
              <a:rPr lang="en-GB" dirty="0" err="1" smtClean="0"/>
              <a:t>gweithrediadau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cyrraedd</a:t>
            </a:r>
            <a:r>
              <a:rPr lang="en-GB" dirty="0" smtClean="0"/>
              <a:t>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/>
              <a:t>The person is at the centre and they direct the planning process</a:t>
            </a:r>
          </a:p>
          <a:p>
            <a:r>
              <a:rPr lang="en-GB" i="1" dirty="0" smtClean="0"/>
              <a:t>Family and friends are partners in planning</a:t>
            </a:r>
          </a:p>
          <a:p>
            <a:r>
              <a:rPr lang="en-GB" i="1" dirty="0" smtClean="0"/>
              <a:t>The plan includes what is important to the person: their relationships and connections, their gifts and capacities</a:t>
            </a:r>
          </a:p>
          <a:p>
            <a:r>
              <a:rPr lang="en-GB" i="1" dirty="0" smtClean="0"/>
              <a:t>The plan includes how the person wants to be in control of their life and how they want to be supported</a:t>
            </a:r>
          </a:p>
          <a:p>
            <a:r>
              <a:rPr lang="en-GB" i="1" dirty="0" smtClean="0"/>
              <a:t>The plan has specific goals and actions to achieve them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r>
              <a:rPr lang="en-GB" sz="1700" dirty="0" smtClean="0"/>
              <a:t>Sanderson,2010</a:t>
            </a:r>
            <a:endParaRPr lang="cy-GB" sz="1700" dirty="0"/>
          </a:p>
        </p:txBody>
      </p:sp>
      <p:pic>
        <p:nvPicPr>
          <p:cNvPr id="4098" name="Picture 2" descr="C:\Users\l.roberts\AppData\Local\Microsoft\Windows\Temporary Internet Files\Content.IE5\UU4Z21D1\5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52400"/>
            <a:ext cx="28194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740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3100" dirty="0" err="1">
                <a:solidFill>
                  <a:srgbClr val="000000"/>
                </a:solidFill>
              </a:rPr>
              <a:t>Awstralia</a:t>
            </a:r>
            <a:r>
              <a:rPr lang="en-GB" sz="3100" dirty="0">
                <a:solidFill>
                  <a:srgbClr val="000000"/>
                </a:solidFill>
              </a:rPr>
              <a:t> – </a:t>
            </a:r>
            <a:r>
              <a:rPr lang="en-GB" sz="3100" dirty="0" err="1">
                <a:solidFill>
                  <a:srgbClr val="000000"/>
                </a:solidFill>
              </a:rPr>
              <a:t>Arfer</a:t>
            </a:r>
            <a:r>
              <a:rPr lang="en-GB" sz="3100" dirty="0">
                <a:solidFill>
                  <a:srgbClr val="000000"/>
                </a:solidFill>
              </a:rPr>
              <a:t> </a:t>
            </a:r>
            <a:r>
              <a:rPr lang="en-GB" sz="3100" dirty="0" err="1">
                <a:solidFill>
                  <a:srgbClr val="000000"/>
                </a:solidFill>
              </a:rPr>
              <a:t>dda</a:t>
            </a:r>
            <a:r>
              <a:rPr lang="en-GB" sz="3100" dirty="0">
                <a:solidFill>
                  <a:srgbClr val="000000"/>
                </a:solidFill>
              </a:rPr>
              <a:t/>
            </a:r>
            <a:br>
              <a:rPr lang="en-GB" sz="3100" dirty="0">
                <a:solidFill>
                  <a:srgbClr val="000000"/>
                </a:solidFill>
              </a:rPr>
            </a:br>
            <a:r>
              <a:rPr lang="en-GB" sz="2800" dirty="0">
                <a:solidFill>
                  <a:srgbClr val="000000"/>
                </a:solidFill>
              </a:rPr>
              <a:t>Australia- good practice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864608"/>
          </a:xfrm>
        </p:spPr>
        <p:txBody>
          <a:bodyPr>
            <a:normAutofit/>
          </a:bodyPr>
          <a:lstStyle/>
          <a:p>
            <a:r>
              <a:rPr lang="en-GB" dirty="0" err="1" smtClean="0"/>
              <a:t>Ysgrifennir</a:t>
            </a:r>
            <a:r>
              <a:rPr lang="en-GB" dirty="0" smtClean="0"/>
              <a:t> 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glir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dull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synnwyr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person</a:t>
            </a:r>
          </a:p>
          <a:p>
            <a:r>
              <a:rPr lang="en-GB" dirty="0" err="1" smtClean="0"/>
              <a:t>Defnyddir</a:t>
            </a:r>
            <a:r>
              <a:rPr lang="en-GB" dirty="0" smtClean="0"/>
              <a:t> y </a:t>
            </a:r>
            <a:r>
              <a:rPr lang="en-GB" dirty="0" err="1" smtClean="0"/>
              <a:t>cynllun</a:t>
            </a:r>
            <a:r>
              <a:rPr lang="en-GB" dirty="0" smtClean="0"/>
              <a:t> ac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ddogfen</a:t>
            </a:r>
            <a:r>
              <a:rPr lang="en-GB" dirty="0" smtClean="0"/>
              <a:t> </a:t>
            </a:r>
            <a:r>
              <a:rPr lang="en-GB" dirty="0" err="1" smtClean="0"/>
              <a:t>fyw</a:t>
            </a:r>
            <a:r>
              <a:rPr lang="en-GB" dirty="0" smtClean="0"/>
              <a:t> a </a:t>
            </a:r>
            <a:r>
              <a:rPr lang="en-GB" dirty="0" err="1" smtClean="0"/>
              <a:t>medr</a:t>
            </a:r>
            <a:r>
              <a:rPr lang="en-GB" dirty="0" smtClean="0"/>
              <a:t> y person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ynglyn</a:t>
            </a:r>
            <a:r>
              <a:rPr lang="en-GB" dirty="0" smtClean="0"/>
              <a:t> â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ynddo</a:t>
            </a:r>
            <a:endParaRPr lang="en-GB" dirty="0" smtClean="0"/>
          </a:p>
          <a:p>
            <a:r>
              <a:rPr lang="en-GB" dirty="0" err="1" smtClean="0"/>
              <a:t>Defnyddir</a:t>
            </a:r>
            <a:r>
              <a:rPr lang="en-GB" dirty="0" smtClean="0"/>
              <a:t> y </a:t>
            </a:r>
            <a:r>
              <a:rPr lang="en-GB" dirty="0" err="1" smtClean="0"/>
              <a:t>cynllun</a:t>
            </a:r>
            <a:r>
              <a:rPr lang="en-GB" dirty="0" smtClean="0"/>
              <a:t>. </a:t>
            </a:r>
            <a:r>
              <a:rPr lang="en-GB" dirty="0" err="1" smtClean="0"/>
              <a:t>Gofynnir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a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a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hwyluswyr</a:t>
            </a:r>
            <a:r>
              <a:rPr lang="en-GB" dirty="0" smtClean="0"/>
              <a:t> </a:t>
            </a:r>
            <a:r>
              <a:rPr lang="en-GB" dirty="0" err="1" smtClean="0"/>
              <a:t>ymagwedd</a:t>
            </a:r>
            <a:r>
              <a:rPr lang="en-GB" dirty="0" smtClean="0"/>
              <a:t> ‘ </a:t>
            </a:r>
            <a:r>
              <a:rPr lang="en-GB" dirty="0" err="1" smtClean="0"/>
              <a:t>medru</a:t>
            </a:r>
            <a:r>
              <a:rPr lang="en-GB" dirty="0" smtClean="0"/>
              <a:t>’ person </a:t>
            </a:r>
            <a:r>
              <a:rPr lang="en-GB" dirty="0" err="1" smtClean="0"/>
              <a:t>ganolog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GB" i="1" dirty="0" smtClean="0"/>
              <a:t>The plan is clearly written in a way that makes sense to the person</a:t>
            </a:r>
          </a:p>
          <a:p>
            <a:r>
              <a:rPr lang="en-GB" i="1" dirty="0" smtClean="0"/>
              <a:t>The plan is used and is a living document and the person can change their mind about what is in it</a:t>
            </a:r>
          </a:p>
          <a:p>
            <a:r>
              <a:rPr lang="en-GB" i="1" dirty="0" smtClean="0"/>
              <a:t>The plan is used. People are asked what is working and what is not working and what needs to change</a:t>
            </a:r>
          </a:p>
          <a:p>
            <a:r>
              <a:rPr lang="en-GB" i="1" dirty="0" smtClean="0"/>
              <a:t>Facilitators have a ‘can do’ person </a:t>
            </a:r>
            <a:r>
              <a:rPr lang="en-GB" i="1" dirty="0" err="1" smtClean="0"/>
              <a:t>centered</a:t>
            </a:r>
            <a:r>
              <a:rPr lang="en-GB" i="1" dirty="0" smtClean="0"/>
              <a:t> approach</a:t>
            </a:r>
          </a:p>
          <a:p>
            <a:r>
              <a:rPr lang="en-GB" sz="1600" dirty="0" smtClean="0"/>
              <a:t>Sanderson, 2010</a:t>
            </a:r>
            <a:endParaRPr lang="cy-GB" sz="1600" dirty="0"/>
          </a:p>
        </p:txBody>
      </p:sp>
      <p:pic>
        <p:nvPicPr>
          <p:cNvPr id="5" name="Picture 2" descr="C:\Users\l.roberts\AppData\Local\Microsoft\Windows\Temporary Internet Files\Content.IE5\UU4Z21D1\5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52400"/>
            <a:ext cx="28194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364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india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Sefydliad</a:t>
            </a:r>
            <a:r>
              <a:rPr lang="en-GB" dirty="0" smtClean="0"/>
              <a:t> </a:t>
            </a:r>
            <a:r>
              <a:rPr lang="en-GB" dirty="0" err="1" smtClean="0"/>
              <a:t>Arferion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India</a:t>
            </a:r>
          </a:p>
          <a:p>
            <a:r>
              <a:rPr lang="en-GB" dirty="0" err="1" smtClean="0"/>
              <a:t>Fforwm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ledaenu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India am </a:t>
            </a:r>
            <a:r>
              <a:rPr lang="en-GB" dirty="0" err="1" smtClean="0"/>
              <a:t>feddwl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>, </a:t>
            </a:r>
            <a:r>
              <a:rPr lang="en-GB" dirty="0" err="1" smtClean="0"/>
              <a:t>cynllunio</a:t>
            </a:r>
            <a:r>
              <a:rPr lang="en-GB" dirty="0" smtClean="0"/>
              <a:t> ac </a:t>
            </a:r>
            <a:r>
              <a:rPr lang="en-GB" dirty="0" err="1" smtClean="0"/>
              <a:t>arfer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/>
          <a:lstStyle/>
          <a:p>
            <a:r>
              <a:rPr lang="en-GB" i="1" dirty="0" smtClean="0"/>
              <a:t>Institute of Person </a:t>
            </a:r>
            <a:r>
              <a:rPr lang="en-GB" i="1" dirty="0" err="1" smtClean="0"/>
              <a:t>Centered</a:t>
            </a:r>
            <a:r>
              <a:rPr lang="en-GB" i="1" dirty="0" smtClean="0"/>
              <a:t> Practices in India</a:t>
            </a:r>
          </a:p>
          <a:p>
            <a:r>
              <a:rPr lang="en-GB" i="1" dirty="0" smtClean="0"/>
              <a:t>A national forum in which information is disseminated across India about person centred thinking, planning and practice</a:t>
            </a:r>
          </a:p>
          <a:p>
            <a:r>
              <a:rPr lang="en-GB" sz="1600" dirty="0" smtClean="0"/>
              <a:t>(Helen Sanderson Associates, 2011)</a:t>
            </a:r>
            <a:endParaRPr lang="cy-GB" sz="1600" dirty="0"/>
          </a:p>
        </p:txBody>
      </p:sp>
      <p:pic>
        <p:nvPicPr>
          <p:cNvPr id="5122" name="Picture 2" descr="C:\Users\l.roberts\AppData\Local\Microsoft\Windows\Temporary Internet Files\Content.IE5\VGH11Z05\IndiaMap_tourism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0"/>
            <a:ext cx="1600200" cy="143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460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cy-GB" b="1" dirty="0"/>
              <a:t>Amcanion </a:t>
            </a:r>
            <a:r>
              <a:rPr lang="cy-GB" b="1" dirty="0" err="1"/>
              <a:t>Ashabhavan</a:t>
            </a:r>
            <a:r>
              <a:rPr lang="cy-GB" b="1" dirty="0"/>
              <a:t> yw</a:t>
            </a:r>
            <a:r>
              <a:rPr lang="cy-GB" b="1" dirty="0" smtClean="0"/>
              <a:t>:</a:t>
            </a:r>
            <a:br>
              <a:rPr lang="cy-GB" b="1" dirty="0" smtClean="0"/>
            </a:br>
            <a:r>
              <a:rPr lang="cy-GB" b="1" dirty="0" err="1" smtClean="0"/>
              <a:t>Aims</a:t>
            </a:r>
            <a:r>
              <a:rPr lang="cy-GB" b="1" dirty="0" smtClean="0"/>
              <a:t> of </a:t>
            </a:r>
            <a:r>
              <a:rPr lang="cy-GB" b="1" dirty="0" err="1" smtClean="0"/>
              <a:t>Ashbhavan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88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anabledd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teuluoedd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cymdeithas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ag </a:t>
            </a:r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y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 ac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broffesiynau</a:t>
            </a:r>
            <a:r>
              <a:rPr lang="en-GB" dirty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 </a:t>
            </a:r>
            <a:r>
              <a:rPr lang="en-GB" dirty="0"/>
              <a:t>bod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potensial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ag </a:t>
            </a:r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fyw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arferol</a:t>
            </a:r>
            <a:endParaRPr lang="cy-GB" dirty="0"/>
          </a:p>
          <a:p>
            <a:pPr marL="68580" indent="0">
              <a:buNone/>
            </a:pP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559808"/>
          </a:xfrm>
        </p:spPr>
        <p:txBody>
          <a:bodyPr>
            <a:normAutofit lnSpcReduction="10000"/>
          </a:bodyPr>
          <a:lstStyle/>
          <a:p>
            <a:r>
              <a:rPr lang="en-GB" i="1" dirty="0" smtClean="0"/>
              <a:t>To ensure that people with disabilities are seen as individuals within their families and communities</a:t>
            </a:r>
          </a:p>
          <a:p>
            <a:r>
              <a:rPr lang="en-GB" i="1" dirty="0" smtClean="0"/>
              <a:t>To ensure that people with disabilities receive the support they require by their community and also by professionals so that they can develop to their full potential</a:t>
            </a:r>
          </a:p>
          <a:p>
            <a:r>
              <a:rPr lang="en-GB" i="1" dirty="0" smtClean="0"/>
              <a:t>To ensure that people with disabilities have opportunities to live usual lives</a:t>
            </a:r>
            <a:endParaRPr lang="cy-GB" i="1" dirty="0"/>
          </a:p>
        </p:txBody>
      </p:sp>
      <p:pic>
        <p:nvPicPr>
          <p:cNvPr id="5" name="Picture 2" descr="C:\Users\l.roberts\AppData\Local\Microsoft\Windows\Temporary Internet Files\Content.IE5\VGH11Z05\IndiaMap_tourism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0"/>
            <a:ext cx="1600200" cy="143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229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cymru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532180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err="1" smtClean="0"/>
              <a:t>Cynllunio</a:t>
            </a:r>
            <a:r>
              <a:rPr lang="en-GB" b="1" dirty="0" smtClean="0"/>
              <a:t> Person </a:t>
            </a:r>
            <a:r>
              <a:rPr lang="en-GB" b="1" dirty="0" err="1" smtClean="0"/>
              <a:t>Ganolog</a:t>
            </a:r>
            <a:r>
              <a:rPr lang="en-GB" b="1" dirty="0" smtClean="0"/>
              <a:t>-</a:t>
            </a:r>
            <a:r>
              <a:rPr lang="cy-GB" dirty="0"/>
              <a:t>Mae'n golygu bod angen </a:t>
            </a:r>
            <a:r>
              <a:rPr lang="cy-GB" dirty="0" smtClean="0"/>
              <a:t>dull llawer </a:t>
            </a:r>
            <a:r>
              <a:rPr lang="cy-GB" dirty="0"/>
              <a:t>iawn mwy cyfannol o asesu a chymeradwyo anghenion y dysgwr, </a:t>
            </a:r>
            <a:r>
              <a:rPr lang="cy-GB" dirty="0" smtClean="0"/>
              <a:t>ac mae'n </a:t>
            </a:r>
            <a:r>
              <a:rPr lang="cy-GB" dirty="0"/>
              <a:t>sicrhau bod safbwyntiau'r plentyn neu'r person ifanc, a'i deulu, </a:t>
            </a:r>
            <a:r>
              <a:rPr lang="cy-GB" dirty="0" smtClean="0"/>
              <a:t>wrth wraidd </a:t>
            </a:r>
            <a:r>
              <a:rPr lang="cy-GB" dirty="0"/>
              <a:t>y broses.</a:t>
            </a:r>
            <a:r>
              <a:rPr lang="en-GB" dirty="0" smtClean="0"/>
              <a:t> </a:t>
            </a:r>
          </a:p>
          <a:p>
            <a:r>
              <a:rPr lang="cy-GB" dirty="0"/>
              <a:t>Byddwn yn datblygu ac yn cyhoeddi canllawiau </a:t>
            </a:r>
            <a:r>
              <a:rPr lang="cy-GB" dirty="0" smtClean="0"/>
              <a:t>ynghylch cynllunio </a:t>
            </a:r>
            <a:r>
              <a:rPr lang="cy-GB" dirty="0"/>
              <a:t>sy'n canolbwyntio ar yr unigolyn er mwyn annog pawb </a:t>
            </a:r>
            <a:r>
              <a:rPr lang="cy-GB" dirty="0" smtClean="0"/>
              <a:t>sydd </a:t>
            </a:r>
            <a:r>
              <a:rPr lang="cy-GB" dirty="0"/>
              <a:t>ynghlwm wrth y system bresennol i fabwysiadu'r dull hwn o gynllunio ar </a:t>
            </a:r>
            <a:r>
              <a:rPr lang="cy-GB" dirty="0" smtClean="0"/>
              <a:t>gyfer plant </a:t>
            </a:r>
            <a:r>
              <a:rPr lang="cy-GB" dirty="0"/>
              <a:t>a phobl ifanc ag AAA a'u cefnogi cyn i’r diwygiadau deddfwriaethol </a:t>
            </a:r>
            <a:r>
              <a:rPr lang="cy-GB" dirty="0" smtClean="0"/>
              <a:t>gael eu </a:t>
            </a:r>
            <a:r>
              <a:rPr lang="cy-GB" dirty="0"/>
              <a:t>cyflwyno.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92500"/>
          </a:bodyPr>
          <a:lstStyle/>
          <a:p>
            <a:r>
              <a:rPr lang="en-US" b="1" dirty="0"/>
              <a:t>Person-</a:t>
            </a:r>
            <a:r>
              <a:rPr lang="en-US" b="1" dirty="0" err="1"/>
              <a:t>centred</a:t>
            </a:r>
            <a:r>
              <a:rPr lang="en-US" b="1" dirty="0"/>
              <a:t> planning (PCP) </a:t>
            </a:r>
            <a:r>
              <a:rPr lang="en-US" dirty="0"/>
              <a:t>- PCP requires a far more holistic </a:t>
            </a:r>
            <a:r>
              <a:rPr lang="en-US" dirty="0" smtClean="0"/>
              <a:t>approach to </a:t>
            </a:r>
            <a:r>
              <a:rPr lang="en-US" dirty="0"/>
              <a:t>assessing and agreeing the needs of the child or young person and </a:t>
            </a:r>
            <a:r>
              <a:rPr lang="en-US" dirty="0" smtClean="0"/>
              <a:t>places their </a:t>
            </a:r>
            <a:r>
              <a:rPr lang="en-US" dirty="0"/>
              <a:t>views, and those of their family, at the heart of the process. </a:t>
            </a:r>
            <a:endParaRPr lang="en-US" dirty="0" smtClean="0"/>
          </a:p>
          <a:p>
            <a:r>
              <a:rPr lang="en-US" dirty="0" smtClean="0"/>
              <a:t>We </a:t>
            </a:r>
            <a:r>
              <a:rPr lang="en-US" dirty="0"/>
              <a:t>will </a:t>
            </a:r>
            <a:r>
              <a:rPr lang="en-US" dirty="0" smtClean="0"/>
              <a:t>be developing </a:t>
            </a:r>
            <a:r>
              <a:rPr lang="en-US" dirty="0"/>
              <a:t>and issuing guidance on PCP to encourage all those involved </a:t>
            </a:r>
            <a:r>
              <a:rPr lang="en-US" dirty="0" smtClean="0"/>
              <a:t>in the </a:t>
            </a:r>
            <a:r>
              <a:rPr lang="en-US" dirty="0"/>
              <a:t>current system to adopt this approach to planning for and </a:t>
            </a:r>
            <a:r>
              <a:rPr lang="en-US" dirty="0" smtClean="0"/>
              <a:t>supporting children </a:t>
            </a:r>
            <a:r>
              <a:rPr lang="en-US" dirty="0"/>
              <a:t>and young people with SEN in advance of legislative </a:t>
            </a:r>
            <a:r>
              <a:rPr lang="en-US" dirty="0" smtClean="0"/>
              <a:t>reform</a:t>
            </a:r>
          </a:p>
          <a:p>
            <a:r>
              <a:rPr lang="en-US" sz="1700" dirty="0" smtClean="0"/>
              <a:t>( DfES,2014, p. 13)( May)</a:t>
            </a:r>
            <a:endParaRPr lang="cy-GB" sz="1700" dirty="0"/>
          </a:p>
        </p:txBody>
      </p:sp>
      <p:pic>
        <p:nvPicPr>
          <p:cNvPr id="6146" name="Picture 2" descr="C:\Users\l.roberts\AppData\Local\Microsoft\Windows\Temporary Internet Files\Content.IE5\S9T0P2O1\flag_of_wales__cymru_by_dunelm2012-d4mg4k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3"/>
            <a:ext cx="3048000" cy="129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57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cymru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2400" dirty="0" err="1" smtClean="0"/>
              <a:t>Ymgynghoriadau</a:t>
            </a:r>
            <a:r>
              <a:rPr lang="en-GB" sz="2400" dirty="0" smtClean="0"/>
              <a:t> ADY </a:t>
            </a:r>
            <a:r>
              <a:rPr lang="en-GB" sz="2400" dirty="0" err="1" smtClean="0"/>
              <a:t>gyda</a:t>
            </a:r>
            <a:r>
              <a:rPr lang="en-GB" sz="2400" dirty="0" smtClean="0"/>
              <a:t> </a:t>
            </a:r>
            <a:r>
              <a:rPr lang="en-GB" sz="2400" dirty="0" err="1" smtClean="0"/>
              <a:t>rhieni</a:t>
            </a:r>
            <a:endParaRPr lang="en-GB" sz="2400" dirty="0" smtClean="0"/>
          </a:p>
          <a:p>
            <a:r>
              <a:rPr lang="en-GB" sz="2400" dirty="0" err="1" smtClean="0"/>
              <a:t>Themau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endParaRPr lang="en-GB" sz="2400" dirty="0" smtClean="0"/>
          </a:p>
          <a:p>
            <a:pPr lvl="1"/>
            <a:r>
              <a:rPr lang="en-GB" sz="2400" dirty="0" err="1" smtClean="0"/>
              <a:t>Cysondeb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gweithredu</a:t>
            </a:r>
            <a:endParaRPr lang="en-GB" sz="2400" dirty="0" smtClean="0"/>
          </a:p>
          <a:p>
            <a:pPr lvl="1"/>
            <a:r>
              <a:rPr lang="en-GB" sz="2400" dirty="0" err="1" smtClean="0"/>
              <a:t>Lleiaiu</a:t>
            </a:r>
            <a:r>
              <a:rPr lang="en-GB" sz="2400" dirty="0" smtClean="0"/>
              <a:t> </a:t>
            </a:r>
            <a:r>
              <a:rPr lang="en-GB" sz="2400" dirty="0" err="1" smtClean="0"/>
              <a:t>rhieni</a:t>
            </a:r>
            <a:r>
              <a:rPr lang="en-GB" sz="2400" dirty="0" smtClean="0"/>
              <a:t> a </a:t>
            </a:r>
            <a:r>
              <a:rPr lang="en-GB" sz="2400" dirty="0" err="1" smtClean="0"/>
              <a:t>dysgwyr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clywed</a:t>
            </a:r>
            <a:endParaRPr lang="en-GB" sz="2400" dirty="0" smtClean="0"/>
          </a:p>
          <a:p>
            <a:pPr lvl="1"/>
            <a:r>
              <a:rPr lang="en-GB" sz="2400" dirty="0" err="1" smtClean="0"/>
              <a:t>Pwysigrwydd</a:t>
            </a:r>
            <a:r>
              <a:rPr lang="en-GB" sz="2400" dirty="0" smtClean="0"/>
              <a:t> </a:t>
            </a:r>
            <a:r>
              <a:rPr lang="en-GB" sz="2400" dirty="0" err="1" smtClean="0"/>
              <a:t>ymagwedd</a:t>
            </a:r>
            <a:r>
              <a:rPr lang="en-GB" sz="2400" dirty="0" smtClean="0"/>
              <a:t> person </a:t>
            </a:r>
            <a:r>
              <a:rPr lang="en-GB" sz="2400" dirty="0" err="1" smtClean="0"/>
              <a:t>ganolog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017008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ALN consultations with parents</a:t>
            </a:r>
          </a:p>
          <a:p>
            <a:r>
              <a:rPr lang="en-GB" sz="2400" i="1" dirty="0" smtClean="0"/>
              <a:t>Key themes-</a:t>
            </a:r>
          </a:p>
          <a:p>
            <a:pPr lvl="1"/>
            <a:r>
              <a:rPr lang="en-GB" sz="2400" i="1" dirty="0" smtClean="0"/>
              <a:t>Consistency of implementation</a:t>
            </a:r>
          </a:p>
          <a:p>
            <a:pPr lvl="1"/>
            <a:r>
              <a:rPr lang="en-GB" sz="2400" i="1" dirty="0" smtClean="0"/>
              <a:t>Voices of parents and learners voices to be heard</a:t>
            </a:r>
          </a:p>
          <a:p>
            <a:pPr lvl="1"/>
            <a:r>
              <a:rPr lang="en-GB" sz="2400" i="1" dirty="0" smtClean="0"/>
              <a:t>The importance of a person-centred approach</a:t>
            </a:r>
          </a:p>
          <a:p>
            <a:r>
              <a:rPr lang="en-US" sz="1600" dirty="0"/>
              <a:t>( </a:t>
            </a:r>
            <a:r>
              <a:rPr lang="en-US" sz="1600" dirty="0" smtClean="0"/>
              <a:t>DfES,2014, p.12)(October)</a:t>
            </a:r>
            <a:endParaRPr lang="cy-GB" sz="1600" dirty="0"/>
          </a:p>
          <a:p>
            <a:endParaRPr lang="cy-GB" sz="1600" dirty="0"/>
          </a:p>
        </p:txBody>
      </p:sp>
      <p:pic>
        <p:nvPicPr>
          <p:cNvPr id="5" name="Picture 2" descr="C:\Users\l.roberts\AppData\Local\Microsoft\Windows\Temporary Internet Files\Content.IE5\S9T0P2O1\flag_of_wales__cymru_by_dunelm2012-d4mg4k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3"/>
            <a:ext cx="3048000" cy="129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54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85800" y="274638"/>
            <a:ext cx="76200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sz="2400" dirty="0" smtClean="0"/>
              <a:t> </a:t>
            </a:r>
            <a:r>
              <a:rPr lang="en-GB" sz="2700" dirty="0" err="1" smtClean="0"/>
              <a:t>Lloegr-cyfleoedd</a:t>
            </a: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700" dirty="0" err="1" smtClean="0"/>
              <a:t>England:opportunities</a:t>
            </a:r>
            <a:r>
              <a:rPr lang="en-GB" dirty="0" smtClean="0"/>
              <a:t/>
            </a:r>
            <a:br>
              <a:rPr lang="en-GB" dirty="0" smtClean="0"/>
            </a:br>
            <a:endParaRPr lang="cy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5029200"/>
          </a:xfrm>
        </p:spPr>
        <p:txBody>
          <a:bodyPr>
            <a:normAutofit/>
          </a:bodyPr>
          <a:lstStyle/>
          <a:p>
            <a:r>
              <a:rPr lang="en-US" dirty="0"/>
              <a:t>One agency worked with a client with autism whose life goal was to be </a:t>
            </a:r>
            <a:r>
              <a:rPr lang="en-US" dirty="0" smtClean="0"/>
              <a:t>an airline </a:t>
            </a:r>
            <a:r>
              <a:rPr lang="en-US" dirty="0"/>
              <a:t>pilot. This was unrealistic, but the service wanted to make </a:t>
            </a:r>
            <a:r>
              <a:rPr lang="en-US" dirty="0" smtClean="0"/>
              <a:t>an appropriate </a:t>
            </a:r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response. His support worker suggested </a:t>
            </a:r>
            <a:r>
              <a:rPr lang="en-US" dirty="0" smtClean="0"/>
              <a:t>they go </a:t>
            </a:r>
            <a:r>
              <a:rPr lang="en-US" dirty="0"/>
              <a:t>together to Heathrow for an afternoon each week to find out what </a:t>
            </a:r>
            <a:r>
              <a:rPr lang="en-US" dirty="0" smtClean="0"/>
              <a:t>it was </a:t>
            </a:r>
            <a:r>
              <a:rPr lang="en-US" dirty="0"/>
              <a:t>about being a pilot that really interested him – was it flying, </a:t>
            </a:r>
            <a:r>
              <a:rPr lang="en-US" dirty="0" smtClean="0"/>
              <a:t>the planes</a:t>
            </a:r>
            <a:r>
              <a:rPr lang="en-US" dirty="0"/>
              <a:t>, the uniforms or what? After weeks it was clear that he was </a:t>
            </a:r>
            <a:r>
              <a:rPr lang="en-US" dirty="0" smtClean="0"/>
              <a:t>most fascinated </a:t>
            </a:r>
            <a:r>
              <a:rPr lang="en-US" dirty="0"/>
              <a:t>by the baggage carousels and eventually he was supported </a:t>
            </a:r>
            <a:r>
              <a:rPr lang="en-US" dirty="0" smtClean="0"/>
              <a:t>to get </a:t>
            </a:r>
            <a:r>
              <a:rPr lang="en-US" dirty="0"/>
              <a:t>a part-time job as a baggage handler. Service providers </a:t>
            </a:r>
            <a:r>
              <a:rPr lang="en-US" dirty="0" smtClean="0"/>
              <a:t>can’t necessarily </a:t>
            </a:r>
            <a:r>
              <a:rPr lang="en-US" dirty="0"/>
              <a:t>make people’s ultimate dreams happen (in this case to be </a:t>
            </a:r>
            <a:r>
              <a:rPr lang="en-US" dirty="0" smtClean="0"/>
              <a:t>a pilot</a:t>
            </a:r>
            <a:r>
              <a:rPr lang="en-US" dirty="0"/>
              <a:t>) but person-</a:t>
            </a:r>
            <a:r>
              <a:rPr lang="en-US" dirty="0" err="1"/>
              <a:t>centred</a:t>
            </a:r>
            <a:r>
              <a:rPr lang="en-US" dirty="0"/>
              <a:t> planning enables them to get closer to them.</a:t>
            </a:r>
          </a:p>
          <a:p>
            <a:r>
              <a:rPr lang="cy-GB" dirty="0"/>
              <a:t>(</a:t>
            </a:r>
            <a:r>
              <a:rPr lang="cy-GB" dirty="0" err="1"/>
              <a:t>Todd</a:t>
            </a:r>
            <a:r>
              <a:rPr lang="cy-GB" dirty="0"/>
              <a:t>, </a:t>
            </a:r>
            <a:r>
              <a:rPr lang="cy-GB" dirty="0" smtClean="0"/>
              <a:t>2002, p. 23, </a:t>
            </a:r>
            <a:r>
              <a:rPr lang="cy-GB" dirty="0" err="1" smtClean="0"/>
              <a:t>cited</a:t>
            </a:r>
            <a:r>
              <a:rPr lang="cy-GB" dirty="0" smtClean="0"/>
              <a:t> </a:t>
            </a:r>
            <a:r>
              <a:rPr lang="cy-GB" dirty="0" err="1" smtClean="0"/>
              <a:t>in</a:t>
            </a:r>
            <a:r>
              <a:rPr lang="cy-GB" dirty="0" smtClean="0"/>
              <a:t> </a:t>
            </a:r>
            <a:r>
              <a:rPr lang="cy-GB" dirty="0" err="1" smtClean="0"/>
              <a:t>Dowling</a:t>
            </a:r>
            <a:r>
              <a:rPr lang="cy-GB" dirty="0" smtClean="0"/>
              <a:t> </a:t>
            </a:r>
            <a:r>
              <a:rPr lang="cy-GB" dirty="0" err="1" smtClean="0"/>
              <a:t>et</a:t>
            </a:r>
            <a:r>
              <a:rPr lang="cy-GB" dirty="0" smtClean="0"/>
              <a:t> </a:t>
            </a:r>
            <a:r>
              <a:rPr lang="cy-GB" dirty="0" err="1" smtClean="0"/>
              <a:t>al</a:t>
            </a:r>
            <a:r>
              <a:rPr lang="cy-GB" dirty="0" smtClean="0"/>
              <a:t> 2006 )</a:t>
            </a:r>
            <a:endParaRPr lang="cy-GB" dirty="0"/>
          </a:p>
        </p:txBody>
      </p:sp>
      <p:pic>
        <p:nvPicPr>
          <p:cNvPr id="7170" name="Picture 2" descr="C:\Users\l.roberts\AppData\Local\Microsoft\Windows\Temporary Internet Files\Content.IE5\HEPN0LIZ\3434945691_24cce9cf07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288"/>
            <a:ext cx="2971800" cy="156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152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Impact CPG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brofiadau</a:t>
            </a:r>
            <a:r>
              <a:rPr lang="en-GB" sz="2800" dirty="0" smtClean="0"/>
              <a:t> </a:t>
            </a:r>
            <a:r>
              <a:rPr lang="en-GB" sz="2800" dirty="0" err="1" smtClean="0"/>
              <a:t>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a’u</a:t>
            </a:r>
            <a:r>
              <a:rPr lang="en-GB" sz="2800" dirty="0" smtClean="0"/>
              <a:t> </a:t>
            </a:r>
            <a:r>
              <a:rPr lang="en-GB" sz="2800" dirty="0" err="1" smtClean="0"/>
              <a:t>teuluoedd</a:t>
            </a:r>
            <a:endParaRPr lang="en-GB" sz="2800" dirty="0" smtClean="0"/>
          </a:p>
          <a:p>
            <a:r>
              <a:rPr lang="en-GB" sz="2800" dirty="0" err="1" smtClean="0"/>
              <a:t>Adlewyrchu</a:t>
            </a:r>
            <a:endParaRPr lang="en-GB" sz="2800" dirty="0" smtClean="0"/>
          </a:p>
          <a:p>
            <a:r>
              <a:rPr lang="en-GB" sz="2800" dirty="0" err="1" smtClean="0"/>
              <a:t>Adborth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200" i="1" dirty="0" smtClean="0"/>
              <a:t>Impact of PCP on learners’ and families’ experiences</a:t>
            </a:r>
          </a:p>
          <a:p>
            <a:r>
              <a:rPr lang="en-GB" sz="3200" i="1" dirty="0" smtClean="0"/>
              <a:t>Reflect</a:t>
            </a:r>
          </a:p>
          <a:p>
            <a:r>
              <a:rPr lang="en-GB" sz="3200" i="1" dirty="0" smtClean="0"/>
              <a:t>Feedback </a:t>
            </a:r>
            <a:endParaRPr lang="cy-GB" sz="3200" i="1" dirty="0"/>
          </a:p>
        </p:txBody>
      </p:sp>
      <p:pic>
        <p:nvPicPr>
          <p:cNvPr id="9218" name="Picture 2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"/>
            <a:ext cx="28194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562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/>
          <a:lstStyle/>
          <a:p>
            <a:r>
              <a:rPr lang="en-GB" sz="2800" dirty="0"/>
              <a:t>At its best, person centred planning lets disciplined imagination play in the lives of people profoundly vulnerable to low expectations and prejudices</a:t>
            </a:r>
          </a:p>
          <a:p>
            <a:r>
              <a:rPr lang="en-GB" sz="1600" dirty="0" err="1"/>
              <a:t>Holburn</a:t>
            </a:r>
            <a:r>
              <a:rPr lang="en-GB" sz="1600" dirty="0"/>
              <a:t> &amp; </a:t>
            </a:r>
            <a:r>
              <a:rPr lang="en-GB" sz="1600" dirty="0" err="1"/>
              <a:t>Vietze</a:t>
            </a:r>
            <a:r>
              <a:rPr lang="en-GB" sz="1600" dirty="0"/>
              <a:t>, 2002, p.146</a:t>
            </a:r>
            <a:endParaRPr lang="cy-GB" sz="1600" dirty="0"/>
          </a:p>
          <a:p>
            <a:endParaRPr lang="cy-GB" dirty="0"/>
          </a:p>
        </p:txBody>
      </p:sp>
      <p:pic>
        <p:nvPicPr>
          <p:cNvPr id="3074" name="Picture 2" descr="C:\Users\l.roberts\AppData\Local\Microsoft\Windows\Temporary Internet Files\Content.IE5\VT7L4AUG\cr12_1_Self_advocacy_in_North_Lincolnshire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35814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8682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219200"/>
            <a:ext cx="7772400" cy="5791200"/>
          </a:xfrm>
        </p:spPr>
        <p:txBody>
          <a:bodyPr>
            <a:normAutofit fontScale="85000" lnSpcReduction="10000"/>
          </a:bodyPr>
          <a:lstStyle/>
          <a:p>
            <a:pPr indent="-342900">
              <a:lnSpc>
                <a:spcPct val="115000"/>
              </a:lnSpc>
              <a:tabLst>
                <a:tab pos="457200" algn="l"/>
              </a:tabLst>
            </a:pPr>
            <a:r>
              <a:rPr lang="en-US" sz="1800" dirty="0"/>
              <a:t>Dowling, S., </a:t>
            </a:r>
            <a:r>
              <a:rPr lang="en-US" sz="1800" dirty="0" err="1"/>
              <a:t>Manthorpe,J</a:t>
            </a:r>
            <a:r>
              <a:rPr lang="en-US" sz="1800" dirty="0"/>
              <a:t>., Cowley, S. in association with King, S. Raymond, V., Perez, W, and Weinstein, P. ( 2006) </a:t>
            </a:r>
            <a:r>
              <a:rPr lang="en-US" sz="1800" i="1" dirty="0"/>
              <a:t>Person-</a:t>
            </a:r>
            <a:r>
              <a:rPr lang="en-US" sz="1800" i="1" dirty="0" err="1"/>
              <a:t>centred</a:t>
            </a:r>
            <a:r>
              <a:rPr lang="en-US" sz="1800" i="1" dirty="0"/>
              <a:t> planning in social care: </a:t>
            </a:r>
            <a:r>
              <a:rPr lang="cy-GB" sz="1800" i="1" dirty="0"/>
              <a:t>A </a:t>
            </a:r>
            <a:r>
              <a:rPr lang="cy-GB" sz="1800" i="1" dirty="0" err="1"/>
              <a:t>scoping</a:t>
            </a:r>
            <a:r>
              <a:rPr lang="cy-GB" sz="1800" i="1" dirty="0"/>
              <a:t> </a:t>
            </a:r>
            <a:r>
              <a:rPr lang="cy-GB" sz="1800" i="1" dirty="0" err="1"/>
              <a:t>review</a:t>
            </a:r>
            <a:r>
              <a:rPr lang="cy-GB" sz="1800" i="1" dirty="0"/>
              <a:t> : </a:t>
            </a:r>
            <a:r>
              <a:rPr lang="en-US" sz="1800" i="1" dirty="0"/>
              <a:t>An exploration of the relevance of person-</a:t>
            </a:r>
            <a:r>
              <a:rPr lang="en-US" sz="1800" i="1" dirty="0" err="1"/>
              <a:t>centred</a:t>
            </a:r>
            <a:r>
              <a:rPr lang="en-US" sz="1800" i="1" dirty="0"/>
              <a:t> planning in social care</a:t>
            </a:r>
            <a:r>
              <a:rPr lang="en-US" sz="1800" dirty="0"/>
              <a:t>. Available at </a:t>
            </a:r>
            <a:r>
              <a:rPr lang="en-US" sz="1800" dirty="0">
                <a:hlinkClick r:id="rId2"/>
              </a:rPr>
              <a:t>http://www.jrf.org.uk/system/files/9781859354803.pdf</a:t>
            </a:r>
            <a:r>
              <a:rPr lang="en-US" sz="1800" dirty="0"/>
              <a:t> (Accessed 9.3.15)</a:t>
            </a:r>
            <a:endParaRPr lang="cy-GB" sz="1800" dirty="0"/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r>
              <a:rPr lang="en-US" sz="1800" dirty="0" smtClean="0"/>
              <a:t>Helen Sanderson Associates (2010) </a:t>
            </a:r>
            <a:r>
              <a:rPr lang="en-US" sz="1800" i="1" dirty="0" smtClean="0"/>
              <a:t>Good Practice in Supporting Planning in Australia</a:t>
            </a:r>
            <a:r>
              <a:rPr lang="en-US" sz="1800" dirty="0" smtClean="0"/>
              <a:t>. </a:t>
            </a:r>
            <a:r>
              <a:rPr lang="en-US" sz="1800" dirty="0"/>
              <a:t>Available at </a:t>
            </a:r>
            <a:r>
              <a:rPr lang="en-US" sz="1800" dirty="0">
                <a:hlinkClick r:id="rId3"/>
              </a:rPr>
              <a:t>http://</a:t>
            </a:r>
            <a:r>
              <a:rPr lang="en-US" sz="1800" dirty="0" smtClean="0">
                <a:hlinkClick r:id="rId3"/>
              </a:rPr>
              <a:t>www.helensandersonassociates.co.uk/media/39598/debjulyblogfile2.pdf</a:t>
            </a:r>
            <a:r>
              <a:rPr lang="en-US" sz="1800" dirty="0" smtClean="0"/>
              <a:t> ( Accessed 09.03.15)</a:t>
            </a:r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r>
              <a:rPr lang="en-US" sz="1800" dirty="0" smtClean="0"/>
              <a:t>Helen Sanderson Associates ( 2011) </a:t>
            </a:r>
            <a:r>
              <a:rPr lang="en-US" sz="1800" i="1" dirty="0" smtClean="0"/>
              <a:t>Person </a:t>
            </a:r>
            <a:r>
              <a:rPr lang="en-US" sz="1800" i="1" dirty="0" err="1" smtClean="0"/>
              <a:t>Centred</a:t>
            </a:r>
            <a:r>
              <a:rPr lang="en-US" sz="1800" i="1" dirty="0" smtClean="0"/>
              <a:t> Thinking Training in India</a:t>
            </a:r>
            <a:r>
              <a:rPr lang="en-US" sz="1800" dirty="0" smtClean="0"/>
              <a:t>. Available at </a:t>
            </a:r>
            <a:r>
              <a:rPr lang="en-US" sz="1800" dirty="0" smtClean="0">
                <a:hlinkClick r:id="rId4"/>
              </a:rPr>
              <a:t>http</a:t>
            </a:r>
            <a:r>
              <a:rPr lang="en-US" sz="1800" dirty="0">
                <a:hlinkClick r:id="rId4"/>
              </a:rPr>
              <a:t>://</a:t>
            </a:r>
            <a:r>
              <a:rPr lang="en-US" sz="1800" dirty="0" smtClean="0">
                <a:hlinkClick r:id="rId4"/>
              </a:rPr>
              <a:t>www.helensandersonassociates.co.uk/blogs/hsa-foundation/2011/2/28/person-centred-thinking-training-in-india.aspx</a:t>
            </a:r>
            <a:r>
              <a:rPr lang="en-US" sz="1800" dirty="0" smtClean="0"/>
              <a:t> ( Accessed 09.03.15)</a:t>
            </a:r>
          </a:p>
          <a:p>
            <a:pPr indent="-342900">
              <a:lnSpc>
                <a:spcPct val="115000"/>
              </a:lnSpc>
              <a:tabLst>
                <a:tab pos="457200" algn="l"/>
              </a:tabLst>
            </a:pPr>
            <a:r>
              <a:rPr lang="en-US" sz="1800" dirty="0" err="1"/>
              <a:t>Holburn</a:t>
            </a:r>
            <a:r>
              <a:rPr lang="en-US" sz="1800" dirty="0"/>
              <a:t>, S. and </a:t>
            </a:r>
            <a:r>
              <a:rPr lang="en-US" sz="1800" dirty="0" err="1"/>
              <a:t>Vietze,P</a:t>
            </a:r>
            <a:r>
              <a:rPr lang="en-US" sz="1800" dirty="0"/>
              <a:t>. ( 2002) </a:t>
            </a:r>
            <a:r>
              <a:rPr lang="en-US" sz="1800" i="1" dirty="0"/>
              <a:t>Person centered planning: research, practice, and future directions.</a:t>
            </a:r>
            <a:r>
              <a:rPr lang="en-US" sz="1800" dirty="0"/>
              <a:t> Baltimore: Paul H Brookes </a:t>
            </a:r>
            <a:r>
              <a:rPr lang="en-US" sz="1800" dirty="0" smtClean="0"/>
              <a:t>Publishers</a:t>
            </a:r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r>
              <a:rPr lang="en-US" sz="1800" dirty="0" err="1" smtClean="0"/>
              <a:t>Menter</a:t>
            </a:r>
            <a:r>
              <a:rPr lang="en-US" sz="1800" dirty="0" smtClean="0"/>
              <a:t> </a:t>
            </a:r>
            <a:r>
              <a:rPr lang="en-US" sz="1800" dirty="0" err="1" smtClean="0"/>
              <a:t>Fachwen</a:t>
            </a:r>
            <a:r>
              <a:rPr lang="en-US" sz="1800" dirty="0" smtClean="0"/>
              <a:t> ( 2011) </a:t>
            </a:r>
            <a:r>
              <a:rPr lang="en-US" sz="1800" i="1" dirty="0" smtClean="0"/>
              <a:t>Kerala, India</a:t>
            </a:r>
            <a:r>
              <a:rPr lang="en-US" sz="1800" dirty="0" smtClean="0"/>
              <a:t>. Available at </a:t>
            </a:r>
            <a:r>
              <a:rPr lang="en-GB" sz="1800" dirty="0" smtClean="0">
                <a:hlinkClick r:id="rId5"/>
              </a:rPr>
              <a:t>http</a:t>
            </a:r>
            <a:r>
              <a:rPr lang="en-GB" sz="1800" dirty="0">
                <a:hlinkClick r:id="rId5"/>
              </a:rPr>
              <a:t>://</a:t>
            </a:r>
            <a:r>
              <a:rPr lang="en-GB" sz="1800" dirty="0" smtClean="0">
                <a:hlinkClick r:id="rId5"/>
              </a:rPr>
              <a:t>www.menterfachwen.org.uk/cym/gs.asp?id=51</a:t>
            </a:r>
            <a:r>
              <a:rPr lang="en-GB" sz="1800" dirty="0" smtClean="0"/>
              <a:t> ( Accessed 09.03.15)</a:t>
            </a:r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r>
              <a:rPr lang="en-GB" sz="1800" dirty="0" smtClean="0"/>
              <a:t>Wales: Department for Education and Skills ( 2014) </a:t>
            </a:r>
            <a:r>
              <a:rPr lang="en-GB" sz="1800" i="1" dirty="0" smtClean="0"/>
              <a:t>White paper- Legislative proposals for additional learning needs</a:t>
            </a:r>
            <a:r>
              <a:rPr lang="en-GB" sz="1800" dirty="0" smtClean="0"/>
              <a:t>. Cardiff: Welsh Government</a:t>
            </a:r>
          </a:p>
          <a:p>
            <a:pPr lvl="0" indent="-342900">
              <a:lnSpc>
                <a:spcPct val="115000"/>
              </a:lnSpc>
              <a:tabLst>
                <a:tab pos="457200" algn="l"/>
              </a:tabLst>
            </a:pPr>
            <a:r>
              <a:rPr lang="en-GB" sz="1800" dirty="0" smtClean="0"/>
              <a:t>Wales: Department for Education and Skills ( 2014) </a:t>
            </a:r>
            <a:r>
              <a:rPr lang="en-GB" sz="1800" i="1" dirty="0" smtClean="0"/>
              <a:t>White paper- summary of responses. Legislative proposals for additional learning needs</a:t>
            </a:r>
            <a:r>
              <a:rPr lang="en-GB" sz="1800" dirty="0" smtClean="0"/>
              <a:t>. Cardiff: Welsh Government</a:t>
            </a:r>
          </a:p>
          <a:p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104815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2343</TotalTime>
  <Words>1562</Words>
  <Application>Microsoft Office PowerPoint</Application>
  <PresentationFormat>On-screen Show (4:3)</PresentationFormat>
  <Paragraphs>159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Wingdings</vt:lpstr>
      <vt:lpstr>Wingdings 3</vt:lpstr>
      <vt:lpstr>Urban Pop</vt:lpstr>
      <vt:lpstr>SJPE6013/C Person Centred Planning/ Cynllunio Person Ganolog</vt:lpstr>
      <vt:lpstr>Nod y Modiwl /  Module Aim</vt:lpstr>
      <vt:lpstr>Aseiniad 1/  Assignment 1</vt:lpstr>
      <vt:lpstr>Aseiniad 2 /  Assignment 2</vt:lpstr>
      <vt:lpstr>Gorolwg / overview</vt:lpstr>
      <vt:lpstr>UDA/ USA</vt:lpstr>
      <vt:lpstr>UDA/ USA</vt:lpstr>
      <vt:lpstr>UDA/ USA</vt:lpstr>
      <vt:lpstr>TASG/  TASK</vt:lpstr>
      <vt:lpstr>Awstralia – Arfer dda Australia- good practice</vt:lpstr>
      <vt:lpstr>Awstralia – Arfer dda Australia- good practice</vt:lpstr>
      <vt:lpstr>india</vt:lpstr>
      <vt:lpstr>Amcanion Ashabhavan yw: Aims of Ashbhavan </vt:lpstr>
      <vt:lpstr>cymru</vt:lpstr>
      <vt:lpstr>cymru</vt:lpstr>
      <vt:lpstr> Lloegr-cyfleoedd England:opportunities </vt:lpstr>
      <vt:lpstr>Tasg/  task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Lynwen Roberts</cp:lastModifiedBy>
  <cp:revision>162</cp:revision>
  <dcterms:created xsi:type="dcterms:W3CDTF">2014-08-18T08:44:16Z</dcterms:created>
  <dcterms:modified xsi:type="dcterms:W3CDTF">2019-03-06T10:21:21Z</dcterms:modified>
</cp:coreProperties>
</file>