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 id="2147483660" r:id="rId2"/>
  </p:sldMasterIdLst>
  <p:notesMasterIdLst>
    <p:notesMasterId r:id="rId39"/>
  </p:notesMasterIdLst>
  <p:handoutMasterIdLst>
    <p:handoutMasterId r:id="rId40"/>
  </p:handoutMasterIdLst>
  <p:sldIdLst>
    <p:sldId id="327" r:id="rId3"/>
    <p:sldId id="328" r:id="rId4"/>
    <p:sldId id="329" r:id="rId5"/>
    <p:sldId id="332" r:id="rId6"/>
    <p:sldId id="334" r:id="rId7"/>
    <p:sldId id="335" r:id="rId8"/>
    <p:sldId id="336" r:id="rId9"/>
    <p:sldId id="337" r:id="rId10"/>
    <p:sldId id="338" r:id="rId11"/>
    <p:sldId id="339" r:id="rId12"/>
    <p:sldId id="340" r:id="rId13"/>
    <p:sldId id="256" r:id="rId14"/>
    <p:sldId id="298" r:id="rId15"/>
    <p:sldId id="299" r:id="rId16"/>
    <p:sldId id="300" r:id="rId17"/>
    <p:sldId id="305" r:id="rId18"/>
    <p:sldId id="310" r:id="rId19"/>
    <p:sldId id="301" r:id="rId20"/>
    <p:sldId id="302" r:id="rId21"/>
    <p:sldId id="345" r:id="rId22"/>
    <p:sldId id="341" r:id="rId23"/>
    <p:sldId id="342" r:id="rId24"/>
    <p:sldId id="347" r:id="rId25"/>
    <p:sldId id="308" r:id="rId26"/>
    <p:sldId id="309" r:id="rId27"/>
    <p:sldId id="316" r:id="rId28"/>
    <p:sldId id="323" r:id="rId29"/>
    <p:sldId id="315" r:id="rId30"/>
    <p:sldId id="317" r:id="rId31"/>
    <p:sldId id="318" r:id="rId32"/>
    <p:sldId id="319" r:id="rId33"/>
    <p:sldId id="320" r:id="rId34"/>
    <p:sldId id="343" r:id="rId35"/>
    <p:sldId id="344" r:id="rId36"/>
    <p:sldId id="304" r:id="rId37"/>
    <p:sldId id="325" r:id="rId38"/>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charset="0"/>
        <a:ea typeface="ＭＳ Ｐゴシック" charset="0"/>
        <a:cs typeface="ＭＳ Ｐゴシック" charset="0"/>
      </a:defRPr>
    </a:lvl1pPr>
    <a:lvl2pPr marL="457200" algn="l" rtl="0" eaLnBrk="0" fontAlgn="base" hangingPunct="0">
      <a:spcBef>
        <a:spcPct val="0"/>
      </a:spcBef>
      <a:spcAft>
        <a:spcPct val="0"/>
      </a:spcAft>
      <a:defRPr sz="2400" kern="1200">
        <a:solidFill>
          <a:schemeClr val="tx1"/>
        </a:solidFill>
        <a:latin typeface="Times" charset="0"/>
        <a:ea typeface="ＭＳ Ｐゴシック" charset="0"/>
        <a:cs typeface="ＭＳ Ｐゴシック" charset="0"/>
      </a:defRPr>
    </a:lvl2pPr>
    <a:lvl3pPr marL="914400" algn="l" rtl="0" eaLnBrk="0" fontAlgn="base" hangingPunct="0">
      <a:spcBef>
        <a:spcPct val="0"/>
      </a:spcBef>
      <a:spcAft>
        <a:spcPct val="0"/>
      </a:spcAft>
      <a:defRPr sz="2400" kern="1200">
        <a:solidFill>
          <a:schemeClr val="tx1"/>
        </a:solidFill>
        <a:latin typeface="Times" charset="0"/>
        <a:ea typeface="ＭＳ Ｐゴシック" charset="0"/>
        <a:cs typeface="ＭＳ Ｐゴシック" charset="0"/>
      </a:defRPr>
    </a:lvl3pPr>
    <a:lvl4pPr marL="1371600" algn="l" rtl="0" eaLnBrk="0" fontAlgn="base" hangingPunct="0">
      <a:spcBef>
        <a:spcPct val="0"/>
      </a:spcBef>
      <a:spcAft>
        <a:spcPct val="0"/>
      </a:spcAft>
      <a:defRPr sz="2400" kern="1200">
        <a:solidFill>
          <a:schemeClr val="tx1"/>
        </a:solidFill>
        <a:latin typeface="Times" charset="0"/>
        <a:ea typeface="ＭＳ Ｐゴシック" charset="0"/>
        <a:cs typeface="ＭＳ Ｐゴシック" charset="0"/>
      </a:defRPr>
    </a:lvl4pPr>
    <a:lvl5pPr marL="1828800" algn="l" rtl="0" eaLnBrk="0" fontAlgn="base" hangingPunct="0">
      <a:spcBef>
        <a:spcPct val="0"/>
      </a:spcBef>
      <a:spcAft>
        <a:spcPct val="0"/>
      </a:spcAft>
      <a:defRPr sz="2400" kern="1200">
        <a:solidFill>
          <a:schemeClr val="tx1"/>
        </a:solidFill>
        <a:latin typeface="Times" charset="0"/>
        <a:ea typeface="ＭＳ Ｐゴシック" charset="0"/>
        <a:cs typeface="ＭＳ Ｐゴシック" charset="0"/>
      </a:defRPr>
    </a:lvl5pPr>
    <a:lvl6pPr marL="2286000" algn="l" defTabSz="457200" rtl="0" eaLnBrk="1" latinLnBrk="0" hangingPunct="1">
      <a:defRPr sz="2400" kern="1200">
        <a:solidFill>
          <a:schemeClr val="tx1"/>
        </a:solidFill>
        <a:latin typeface="Times" charset="0"/>
        <a:ea typeface="ＭＳ Ｐゴシック" charset="0"/>
        <a:cs typeface="ＭＳ Ｐゴシック" charset="0"/>
      </a:defRPr>
    </a:lvl6pPr>
    <a:lvl7pPr marL="2743200" algn="l" defTabSz="457200" rtl="0" eaLnBrk="1" latinLnBrk="0" hangingPunct="1">
      <a:defRPr sz="2400" kern="1200">
        <a:solidFill>
          <a:schemeClr val="tx1"/>
        </a:solidFill>
        <a:latin typeface="Times" charset="0"/>
        <a:ea typeface="ＭＳ Ｐゴシック" charset="0"/>
        <a:cs typeface="ＭＳ Ｐゴシック" charset="0"/>
      </a:defRPr>
    </a:lvl7pPr>
    <a:lvl8pPr marL="3200400" algn="l" defTabSz="457200" rtl="0" eaLnBrk="1" latinLnBrk="0" hangingPunct="1">
      <a:defRPr sz="2400" kern="1200">
        <a:solidFill>
          <a:schemeClr val="tx1"/>
        </a:solidFill>
        <a:latin typeface="Times" charset="0"/>
        <a:ea typeface="ＭＳ Ｐゴシック" charset="0"/>
        <a:cs typeface="ＭＳ Ｐゴシック" charset="0"/>
      </a:defRPr>
    </a:lvl8pPr>
    <a:lvl9pPr marL="3657600" algn="l" defTabSz="457200" rtl="0" eaLnBrk="1" latinLnBrk="0" hangingPunct="1">
      <a:defRPr sz="2400" kern="1200">
        <a:solidFill>
          <a:schemeClr val="tx1"/>
        </a:solidFill>
        <a:latin typeface="Times"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423" autoAdjust="0"/>
    <p:restoredTop sz="94660"/>
  </p:normalViewPr>
  <p:slideViewPr>
    <p:cSldViewPr>
      <p:cViewPr varScale="1">
        <p:scale>
          <a:sx n="84" d="100"/>
          <a:sy n="84" d="100"/>
        </p:scale>
        <p:origin x="1512"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cy-GB"/>
          </a:p>
        </p:txBody>
      </p:sp>
      <p:sp>
        <p:nvSpPr>
          <p:cNvPr id="15363"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cy-GB"/>
          </a:p>
        </p:txBody>
      </p:sp>
      <p:sp>
        <p:nvSpPr>
          <p:cNvPr id="15364"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cy-GB"/>
          </a:p>
        </p:txBody>
      </p:sp>
      <p:sp>
        <p:nvSpPr>
          <p:cNvPr id="15365"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E28C504B-2767-4148-B7D3-049ACE6965A8}" type="slidenum">
              <a:rPr lang="cy-GB"/>
              <a:pPr>
                <a:defRPr/>
              </a:pPr>
              <a:t>‹#›</a:t>
            </a:fld>
            <a:endParaRPr lang="cy-GB"/>
          </a:p>
        </p:txBody>
      </p:sp>
    </p:spTree>
    <p:extLst>
      <p:ext uri="{BB962C8B-B14F-4D97-AF65-F5344CB8AC3E}">
        <p14:creationId xmlns:p14="http://schemas.microsoft.com/office/powerpoint/2010/main" val="154691784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cy-GB"/>
          </a:p>
        </p:txBody>
      </p:sp>
      <p:sp>
        <p:nvSpPr>
          <p:cNvPr id="17411" name="Rectangle 3"/>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cy-GB"/>
          </a:p>
        </p:txBody>
      </p:sp>
      <p:sp>
        <p:nvSpPr>
          <p:cNvPr id="14340" name="Rectangle 4"/>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7413" name="Rectangle 5"/>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cy-GB"/>
          </a:p>
        </p:txBody>
      </p:sp>
      <p:sp>
        <p:nvSpPr>
          <p:cNvPr id="17415" name="Rectangle 7"/>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0A044A5B-F68D-514E-A380-2079EC0B42D9}" type="slidenum">
              <a:rPr lang="cy-GB"/>
              <a:pPr>
                <a:defRPr/>
              </a:pPr>
              <a:t>‹#›</a:t>
            </a:fld>
            <a:endParaRPr lang="cy-GB"/>
          </a:p>
        </p:txBody>
      </p:sp>
    </p:spTree>
    <p:extLst>
      <p:ext uri="{BB962C8B-B14F-4D97-AF65-F5344CB8AC3E}">
        <p14:creationId xmlns:p14="http://schemas.microsoft.com/office/powerpoint/2010/main" val="220846273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eitl y Sleid">
    <p:spTree>
      <p:nvGrpSpPr>
        <p:cNvPr id="1" name=""/>
        <p:cNvGrpSpPr/>
        <p:nvPr/>
      </p:nvGrpSpPr>
      <p:grpSpPr>
        <a:xfrm>
          <a:off x="0" y="0"/>
          <a:ext cx="0" cy="0"/>
          <a:chOff x="0" y="0"/>
          <a:chExt cx="0" cy="0"/>
        </a:xfrm>
      </p:grpSpPr>
      <p:sp>
        <p:nvSpPr>
          <p:cNvPr id="2" name="Teitl 1"/>
          <p:cNvSpPr>
            <a:spLocks noGrp="1"/>
          </p:cNvSpPr>
          <p:nvPr>
            <p:ph type="ctrTitle"/>
          </p:nvPr>
        </p:nvSpPr>
        <p:spPr>
          <a:xfrm>
            <a:off x="685800" y="2130425"/>
            <a:ext cx="7772400" cy="1470025"/>
          </a:xfrm>
        </p:spPr>
        <p:txBody>
          <a:bodyPr/>
          <a:lstStyle/>
          <a:p>
            <a:r>
              <a:rPr lang="en-GB" smtClean="0"/>
              <a:t>Click to edit Master title style</a:t>
            </a:r>
            <a:endParaRPr lang="cy-GB"/>
          </a:p>
        </p:txBody>
      </p:sp>
      <p:sp>
        <p:nvSpPr>
          <p:cNvPr id="3" name="Isdeitl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smtClean="0"/>
              <a:t>Click to edit Master subtitle style</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9E8682F0-18BA-1743-B3D9-E1DAAB0DE23E}" type="slidenum">
              <a:rPr lang="en-US"/>
              <a:pPr>
                <a:defRPr/>
              </a:pPr>
              <a:t>‹#›</a:t>
            </a:fld>
            <a:endParaRPr lang="en-US"/>
          </a:p>
        </p:txBody>
      </p:sp>
    </p:spTree>
    <p:extLst>
      <p:ext uri="{BB962C8B-B14F-4D97-AF65-F5344CB8AC3E}">
        <p14:creationId xmlns:p14="http://schemas.microsoft.com/office/powerpoint/2010/main" val="520123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eitl a Ch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GB" smtClean="0"/>
              <a:t>Click to edit Master title style</a:t>
            </a:r>
            <a:endParaRPr lang="cy-GB"/>
          </a:p>
        </p:txBody>
      </p:sp>
      <p:sp>
        <p:nvSpPr>
          <p:cNvPr id="3" name="Dalfan Cynnwys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FE78E9A8-C100-FD49-B85C-F688CEC51977}" type="slidenum">
              <a:rPr lang="en-US"/>
              <a:pPr>
                <a:defRPr/>
              </a:pPr>
              <a:t>‹#›</a:t>
            </a:fld>
            <a:endParaRPr lang="en-US"/>
          </a:p>
        </p:txBody>
      </p:sp>
    </p:spTree>
    <p:extLst>
      <p:ext uri="{BB962C8B-B14F-4D97-AF65-F5344CB8AC3E}">
        <p14:creationId xmlns:p14="http://schemas.microsoft.com/office/powerpoint/2010/main" val="22924065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Pennyn Adran">
    <p:spTree>
      <p:nvGrpSpPr>
        <p:cNvPr id="1" name=""/>
        <p:cNvGrpSpPr/>
        <p:nvPr/>
      </p:nvGrpSpPr>
      <p:grpSpPr>
        <a:xfrm>
          <a:off x="0" y="0"/>
          <a:ext cx="0" cy="0"/>
          <a:chOff x="0" y="0"/>
          <a:chExt cx="0" cy="0"/>
        </a:xfrm>
      </p:grpSpPr>
      <p:sp>
        <p:nvSpPr>
          <p:cNvPr id="2" name="Teitl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cy-GB"/>
          </a:p>
        </p:txBody>
      </p:sp>
      <p:sp>
        <p:nvSpPr>
          <p:cNvPr id="3" name="Dalfan Testun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F7BEDCD-1C31-2B42-A5E2-5EFE68A91CD8}" type="slidenum">
              <a:rPr lang="en-US"/>
              <a:pPr>
                <a:defRPr/>
              </a:pPr>
              <a:t>‹#›</a:t>
            </a:fld>
            <a:endParaRPr lang="en-US"/>
          </a:p>
        </p:txBody>
      </p:sp>
    </p:spTree>
    <p:extLst>
      <p:ext uri="{BB962C8B-B14F-4D97-AF65-F5344CB8AC3E}">
        <p14:creationId xmlns:p14="http://schemas.microsoft.com/office/powerpoint/2010/main" val="12863906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au G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GB" smtClean="0"/>
              <a:t>Click to edit Master title style</a:t>
            </a:r>
            <a:endParaRPr lang="cy-GB"/>
          </a:p>
        </p:txBody>
      </p:sp>
      <p:sp>
        <p:nvSpPr>
          <p:cNvPr id="3" name="Dalfan Cynnwys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cy-GB"/>
          </a:p>
        </p:txBody>
      </p:sp>
      <p:sp>
        <p:nvSpPr>
          <p:cNvPr id="4" name="Dalfan Cynnwys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cy-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A5396324-A831-DF4F-B14E-7468012EB142}" type="slidenum">
              <a:rPr lang="en-US"/>
              <a:pPr>
                <a:defRPr/>
              </a:pPr>
              <a:t>‹#›</a:t>
            </a:fld>
            <a:endParaRPr lang="en-US"/>
          </a:p>
        </p:txBody>
      </p:sp>
    </p:spTree>
    <p:extLst>
      <p:ext uri="{BB962C8B-B14F-4D97-AF65-F5344CB8AC3E}">
        <p14:creationId xmlns:p14="http://schemas.microsoft.com/office/powerpoint/2010/main" val="31400250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ymhariaeth">
    <p:spTree>
      <p:nvGrpSpPr>
        <p:cNvPr id="1" name=""/>
        <p:cNvGrpSpPr/>
        <p:nvPr/>
      </p:nvGrpSpPr>
      <p:grpSpPr>
        <a:xfrm>
          <a:off x="0" y="0"/>
          <a:ext cx="0" cy="0"/>
          <a:chOff x="0" y="0"/>
          <a:chExt cx="0" cy="0"/>
        </a:xfrm>
      </p:grpSpPr>
      <p:sp>
        <p:nvSpPr>
          <p:cNvPr id="2" name="Teitl 1"/>
          <p:cNvSpPr>
            <a:spLocks noGrp="1"/>
          </p:cNvSpPr>
          <p:nvPr>
            <p:ph type="title"/>
          </p:nvPr>
        </p:nvSpPr>
        <p:spPr>
          <a:xfrm>
            <a:off x="457200" y="274638"/>
            <a:ext cx="8229600" cy="1143000"/>
          </a:xfrm>
        </p:spPr>
        <p:txBody>
          <a:bodyPr/>
          <a:lstStyle>
            <a:lvl1pPr>
              <a:defRPr/>
            </a:lvl1pPr>
          </a:lstStyle>
          <a:p>
            <a:r>
              <a:rPr lang="en-GB" smtClean="0"/>
              <a:t>Click to edit Master title style</a:t>
            </a:r>
            <a:endParaRPr lang="cy-GB"/>
          </a:p>
        </p:txBody>
      </p:sp>
      <p:sp>
        <p:nvSpPr>
          <p:cNvPr id="3" name="Dalfan Testun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Dalfan Cynnwys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cy-GB"/>
          </a:p>
        </p:txBody>
      </p:sp>
      <p:sp>
        <p:nvSpPr>
          <p:cNvPr id="5" name="Dalfan Testun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Dalfan Cynnwys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cy-GB"/>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45A08409-4770-9E48-9369-278690BBA486}" type="slidenum">
              <a:rPr lang="en-US"/>
              <a:pPr>
                <a:defRPr/>
              </a:pPr>
              <a:t>‹#›</a:t>
            </a:fld>
            <a:endParaRPr lang="en-US"/>
          </a:p>
        </p:txBody>
      </p:sp>
    </p:spTree>
    <p:extLst>
      <p:ext uri="{BB962C8B-B14F-4D97-AF65-F5344CB8AC3E}">
        <p14:creationId xmlns:p14="http://schemas.microsoft.com/office/powerpoint/2010/main" val="37688110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eitl yn Unig">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GB" smtClean="0"/>
              <a:t>Click to edit Master title style</a:t>
            </a:r>
            <a:endParaRPr lang="cy-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128B1137-9ACE-FB44-8B1E-712CC7E2ABBF}" type="slidenum">
              <a:rPr lang="en-US"/>
              <a:pPr>
                <a:defRPr/>
              </a:pPr>
              <a:t>‹#›</a:t>
            </a:fld>
            <a:endParaRPr lang="en-US"/>
          </a:p>
        </p:txBody>
      </p:sp>
    </p:spTree>
    <p:extLst>
      <p:ext uri="{BB962C8B-B14F-4D97-AF65-F5344CB8AC3E}">
        <p14:creationId xmlns:p14="http://schemas.microsoft.com/office/powerpoint/2010/main" val="825692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Gwag">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EB5C3B51-4B52-8E4B-822B-4970C56F839F}" type="slidenum">
              <a:rPr lang="en-US"/>
              <a:pPr>
                <a:defRPr/>
              </a:pPr>
              <a:t>‹#›</a:t>
            </a:fld>
            <a:endParaRPr lang="en-US"/>
          </a:p>
        </p:txBody>
      </p:sp>
    </p:spTree>
    <p:extLst>
      <p:ext uri="{BB962C8B-B14F-4D97-AF65-F5344CB8AC3E}">
        <p14:creationId xmlns:p14="http://schemas.microsoft.com/office/powerpoint/2010/main" val="1841013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ynnwys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cy-GB"/>
          </a:p>
        </p:txBody>
      </p:sp>
      <p:sp>
        <p:nvSpPr>
          <p:cNvPr id="3" name="Dalfan Cynnwys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cy-GB"/>
          </a:p>
        </p:txBody>
      </p:sp>
      <p:sp>
        <p:nvSpPr>
          <p:cNvPr id="4" name="Dalfan Testun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5CCACDF2-97E6-FC4C-97D5-A91C53A69970}" type="slidenum">
              <a:rPr lang="en-US"/>
              <a:pPr>
                <a:defRPr/>
              </a:pPr>
              <a:t>‹#›</a:t>
            </a:fld>
            <a:endParaRPr lang="en-US"/>
          </a:p>
        </p:txBody>
      </p:sp>
    </p:spTree>
    <p:extLst>
      <p:ext uri="{BB962C8B-B14F-4D97-AF65-F5344CB8AC3E}">
        <p14:creationId xmlns:p14="http://schemas.microsoft.com/office/powerpoint/2010/main" val="220198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Llun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cy-GB"/>
          </a:p>
        </p:txBody>
      </p:sp>
      <p:sp>
        <p:nvSpPr>
          <p:cNvPr id="3" name="Dalfan Llun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smtClean="0"/>
              <a:t>Drag picture to placeholder or click icon to add</a:t>
            </a:r>
            <a:endParaRPr lang="cy-GB" noProof="0" smtClean="0"/>
          </a:p>
        </p:txBody>
      </p:sp>
      <p:sp>
        <p:nvSpPr>
          <p:cNvPr id="4" name="Dalfan Testun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99B7C782-6B1B-DD4E-AB40-8D9272F27C94}" type="slidenum">
              <a:rPr lang="en-US"/>
              <a:pPr>
                <a:defRPr/>
              </a:pPr>
              <a:t>‹#›</a:t>
            </a:fld>
            <a:endParaRPr lang="en-US"/>
          </a:p>
        </p:txBody>
      </p:sp>
    </p:spTree>
    <p:extLst>
      <p:ext uri="{BB962C8B-B14F-4D97-AF65-F5344CB8AC3E}">
        <p14:creationId xmlns:p14="http://schemas.microsoft.com/office/powerpoint/2010/main" val="31945813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itl a Thestun Fertigol">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GB" smtClean="0"/>
              <a:t>Click to edit Master title style</a:t>
            </a:r>
            <a:endParaRPr lang="cy-GB"/>
          </a:p>
        </p:txBody>
      </p:sp>
      <p:sp>
        <p:nvSpPr>
          <p:cNvPr id="3" name="Dalfan Testun ar i fyny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2FCCCAC2-D3C3-E14B-9599-B1FCFC3648D6}" type="slidenum">
              <a:rPr lang="en-US"/>
              <a:pPr>
                <a:defRPr/>
              </a:pPr>
              <a:t>‹#›</a:t>
            </a:fld>
            <a:endParaRPr lang="en-US"/>
          </a:p>
        </p:txBody>
      </p:sp>
    </p:spTree>
    <p:extLst>
      <p:ext uri="{BB962C8B-B14F-4D97-AF65-F5344CB8AC3E}">
        <p14:creationId xmlns:p14="http://schemas.microsoft.com/office/powerpoint/2010/main" val="46495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eitl Fertigol a Thestun">
    <p:spTree>
      <p:nvGrpSpPr>
        <p:cNvPr id="1" name=""/>
        <p:cNvGrpSpPr/>
        <p:nvPr/>
      </p:nvGrpSpPr>
      <p:grpSpPr>
        <a:xfrm>
          <a:off x="0" y="0"/>
          <a:ext cx="0" cy="0"/>
          <a:chOff x="0" y="0"/>
          <a:chExt cx="0" cy="0"/>
        </a:xfrm>
      </p:grpSpPr>
      <p:sp>
        <p:nvSpPr>
          <p:cNvPr id="2" name="Teitl Fertigol 1"/>
          <p:cNvSpPr>
            <a:spLocks noGrp="1"/>
          </p:cNvSpPr>
          <p:nvPr>
            <p:ph type="title" orient="vert"/>
          </p:nvPr>
        </p:nvSpPr>
        <p:spPr>
          <a:xfrm>
            <a:off x="6515100" y="609600"/>
            <a:ext cx="1943100" cy="5486400"/>
          </a:xfrm>
        </p:spPr>
        <p:txBody>
          <a:bodyPr vert="eaVert"/>
          <a:lstStyle/>
          <a:p>
            <a:r>
              <a:rPr lang="en-GB" smtClean="0"/>
              <a:t>Click to edit Master title style</a:t>
            </a:r>
            <a:endParaRPr lang="cy-GB"/>
          </a:p>
        </p:txBody>
      </p:sp>
      <p:sp>
        <p:nvSpPr>
          <p:cNvPr id="3" name="Dalfan Testun ar i fyny 2"/>
          <p:cNvSpPr>
            <a:spLocks noGrp="1"/>
          </p:cNvSpPr>
          <p:nvPr>
            <p:ph type="body" orient="vert" idx="1"/>
          </p:nvPr>
        </p:nvSpPr>
        <p:spPr>
          <a:xfrm>
            <a:off x="685800" y="609600"/>
            <a:ext cx="5676900" cy="5486400"/>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05B9180C-FC87-C640-9BEB-B4FA0716A145}" type="slidenum">
              <a:rPr lang="en-US"/>
              <a:pPr>
                <a:defRPr/>
              </a:pPr>
              <a:t>‹#›</a:t>
            </a:fld>
            <a:endParaRPr lang="en-US"/>
          </a:p>
        </p:txBody>
      </p:sp>
    </p:spTree>
    <p:extLst>
      <p:ext uri="{BB962C8B-B14F-4D97-AF65-F5344CB8AC3E}">
        <p14:creationId xmlns:p14="http://schemas.microsoft.com/office/powerpoint/2010/main" val="24770498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smtClean="0"/>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pPr lvl="0"/>
            <a:endParaRPr lang="en-GB" noProof="0"/>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a:xfrm>
            <a:off x="3124200" y="6245225"/>
            <a:ext cx="2895600" cy="476250"/>
          </a:xfrm>
          <a:prstGeom prst="rect">
            <a:avLst/>
          </a:prstGeom>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E455186-F7BF-A342-8596-D9950201921B}" type="slidenum">
              <a:rPr lang="en-GB"/>
              <a:pPr>
                <a:defRPr/>
              </a:pPr>
              <a:t>‹#›</a:t>
            </a:fld>
            <a:endParaRPr lang="en-GB"/>
          </a:p>
        </p:txBody>
      </p:sp>
    </p:spTree>
    <p:extLst>
      <p:ext uri="{BB962C8B-B14F-4D97-AF65-F5344CB8AC3E}">
        <p14:creationId xmlns:p14="http://schemas.microsoft.com/office/powerpoint/2010/main" val="2623452762"/>
      </p:ext>
    </p:extLst>
  </p:cSld>
  <p:clrMapOvr>
    <a:masterClrMapping/>
  </p:clrMapOvr>
  <p:transition spd="slow">
    <p:blinds/>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9458" name="Rectangle 2"/>
          <p:cNvSpPr>
            <a:spLocks noGrp="1" noRot="1" noChangeArrowheads="1"/>
          </p:cNvSpPr>
          <p:nvPr>
            <p:ph type="ctrTitle"/>
          </p:nvPr>
        </p:nvSpPr>
        <p:spPr>
          <a:xfrm>
            <a:off x="685800" y="1981200"/>
            <a:ext cx="7772400" cy="1600200"/>
          </a:xfrm>
        </p:spPr>
        <p:txBody>
          <a:bodyPr/>
          <a:lstStyle>
            <a:lvl1pPr>
              <a:defRPr/>
            </a:lvl1pPr>
          </a:lstStyle>
          <a:p>
            <a:pPr lvl="0"/>
            <a:r>
              <a:rPr lang="en-GB" noProof="0" smtClean="0"/>
              <a:t>Click to edit Master title style</a:t>
            </a:r>
          </a:p>
        </p:txBody>
      </p:sp>
      <p:sp>
        <p:nvSpPr>
          <p:cNvPr id="19459" name="Rectangle 3"/>
          <p:cNvSpPr>
            <a:spLocks noGrp="1" noRot="1" noChangeArrowheads="1"/>
          </p:cNvSpPr>
          <p:nvPr>
            <p:ph type="subTitle" idx="1"/>
          </p:nvPr>
        </p:nvSpPr>
        <p:spPr>
          <a:xfrm>
            <a:off x="1371600" y="3886200"/>
            <a:ext cx="6400800" cy="1752600"/>
          </a:xfrm>
        </p:spPr>
        <p:txBody>
          <a:bodyPr/>
          <a:lstStyle>
            <a:lvl1pPr marL="0" indent="0" algn="ctr">
              <a:buFont typeface="Wingdings" charset="0"/>
              <a:buNone/>
              <a:defRPr/>
            </a:lvl1pPr>
          </a:lstStyle>
          <a:p>
            <a:pPr lvl="0"/>
            <a:r>
              <a:rPr lang="en-GB" noProof="0" smtClean="0"/>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GB">
              <a:solidFill>
                <a:srgbClr val="FFFFFF"/>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GB">
              <a:solidFill>
                <a:srgbClr val="FFFFFF"/>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6844DB25-D2F8-564F-B6ED-4C5627A55A5E}" type="slidenum">
              <a:rPr lang="en-GB">
                <a:solidFill>
                  <a:srgbClr val="FFFFFF"/>
                </a:solidFill>
              </a:rPr>
              <a:pPr>
                <a:defRPr/>
              </a:pPr>
              <a:t>‹#›</a:t>
            </a:fld>
            <a:endParaRPr lang="en-GB">
              <a:solidFill>
                <a:srgbClr val="FFFFFF"/>
              </a:solidFill>
            </a:endParaRPr>
          </a:p>
        </p:txBody>
      </p:sp>
    </p:spTree>
    <p:extLst>
      <p:ext uri="{BB962C8B-B14F-4D97-AF65-F5344CB8AC3E}">
        <p14:creationId xmlns:p14="http://schemas.microsoft.com/office/powerpoint/2010/main" val="6140176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solidFill>
                <a:srgbClr val="FFFFFF"/>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GB">
              <a:solidFill>
                <a:srgbClr val="FFFFFF"/>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F51F812-D2A1-694E-BCC5-07E87CF82B15}" type="slidenum">
              <a:rPr lang="en-GB">
                <a:solidFill>
                  <a:srgbClr val="FFFFFF"/>
                </a:solidFill>
              </a:rPr>
              <a:pPr>
                <a:defRPr/>
              </a:pPr>
              <a:t>‹#›</a:t>
            </a:fld>
            <a:endParaRPr lang="en-GB">
              <a:solidFill>
                <a:srgbClr val="FFFFFF"/>
              </a:solidFill>
            </a:endParaRPr>
          </a:p>
        </p:txBody>
      </p:sp>
    </p:spTree>
    <p:extLst>
      <p:ext uri="{BB962C8B-B14F-4D97-AF65-F5344CB8AC3E}">
        <p14:creationId xmlns:p14="http://schemas.microsoft.com/office/powerpoint/2010/main" val="5588310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solidFill>
                <a:srgbClr val="FFFFFF"/>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GB">
              <a:solidFill>
                <a:srgbClr val="FFFFFF"/>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3347A0F-4F4B-1342-BB78-4E4D7EDF1906}" type="slidenum">
              <a:rPr lang="en-GB">
                <a:solidFill>
                  <a:srgbClr val="FFFFFF"/>
                </a:solidFill>
              </a:rPr>
              <a:pPr>
                <a:defRPr/>
              </a:pPr>
              <a:t>‹#›</a:t>
            </a:fld>
            <a:endParaRPr lang="en-GB">
              <a:solidFill>
                <a:srgbClr val="FFFFFF"/>
              </a:solidFill>
            </a:endParaRPr>
          </a:p>
        </p:txBody>
      </p:sp>
    </p:spTree>
    <p:extLst>
      <p:ext uri="{BB962C8B-B14F-4D97-AF65-F5344CB8AC3E}">
        <p14:creationId xmlns:p14="http://schemas.microsoft.com/office/powerpoint/2010/main" val="27149475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sz="half" idx="1"/>
          </p:nvPr>
        </p:nvSpPr>
        <p:spPr>
          <a:xfrm>
            <a:off x="301625" y="1676400"/>
            <a:ext cx="4194175" cy="44227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half" idx="2"/>
          </p:nvPr>
        </p:nvSpPr>
        <p:spPr>
          <a:xfrm>
            <a:off x="4648200" y="1676400"/>
            <a:ext cx="4194175" cy="44227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solidFill>
                <a:srgbClr val="FFFFFF"/>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solidFill>
                <a:srgbClr val="FFFFFF"/>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FBDB108-C685-3445-913C-50A412A6AE0A}" type="slidenum">
              <a:rPr lang="en-GB">
                <a:solidFill>
                  <a:srgbClr val="FFFFFF"/>
                </a:solidFill>
              </a:rPr>
              <a:pPr>
                <a:defRPr/>
              </a:pPr>
              <a:t>‹#›</a:t>
            </a:fld>
            <a:endParaRPr lang="en-GB">
              <a:solidFill>
                <a:srgbClr val="FFFFFF"/>
              </a:solidFill>
            </a:endParaRPr>
          </a:p>
        </p:txBody>
      </p:sp>
    </p:spTree>
    <p:extLst>
      <p:ext uri="{BB962C8B-B14F-4D97-AF65-F5344CB8AC3E}">
        <p14:creationId xmlns:p14="http://schemas.microsoft.com/office/powerpoint/2010/main" val="10884396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GB"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solidFill>
                <a:srgbClr val="FFFFFF"/>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GB">
              <a:solidFill>
                <a:srgbClr val="FFFFFF"/>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8BDDA98C-BF1D-574E-AE26-41E64DD49F9C}" type="slidenum">
              <a:rPr lang="en-GB">
                <a:solidFill>
                  <a:srgbClr val="FFFFFF"/>
                </a:solidFill>
              </a:rPr>
              <a:pPr>
                <a:defRPr/>
              </a:pPr>
              <a:t>‹#›</a:t>
            </a:fld>
            <a:endParaRPr lang="en-GB">
              <a:solidFill>
                <a:srgbClr val="FFFFFF"/>
              </a:solidFill>
            </a:endParaRPr>
          </a:p>
        </p:txBody>
      </p:sp>
    </p:spTree>
    <p:extLst>
      <p:ext uri="{BB962C8B-B14F-4D97-AF65-F5344CB8AC3E}">
        <p14:creationId xmlns:p14="http://schemas.microsoft.com/office/powerpoint/2010/main" val="36813084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solidFill>
                <a:srgbClr val="FFFFFF"/>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GB">
              <a:solidFill>
                <a:srgbClr val="FFFFFF"/>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C27C6C4-1D7E-B14D-A0D7-84DE7AC902A3}" type="slidenum">
              <a:rPr lang="en-GB">
                <a:solidFill>
                  <a:srgbClr val="FFFFFF"/>
                </a:solidFill>
              </a:rPr>
              <a:pPr>
                <a:defRPr/>
              </a:pPr>
              <a:t>‹#›</a:t>
            </a:fld>
            <a:endParaRPr lang="en-GB">
              <a:solidFill>
                <a:srgbClr val="FFFFFF"/>
              </a:solidFill>
            </a:endParaRPr>
          </a:p>
        </p:txBody>
      </p:sp>
    </p:spTree>
    <p:extLst>
      <p:ext uri="{BB962C8B-B14F-4D97-AF65-F5344CB8AC3E}">
        <p14:creationId xmlns:p14="http://schemas.microsoft.com/office/powerpoint/2010/main" val="36829128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solidFill>
                <a:srgbClr val="FFFFFF"/>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GB">
              <a:solidFill>
                <a:srgbClr val="FFFFFF"/>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E7FE52F1-C237-8844-8030-0AE90068D92D}" type="slidenum">
              <a:rPr lang="en-GB">
                <a:solidFill>
                  <a:srgbClr val="FFFFFF"/>
                </a:solidFill>
              </a:rPr>
              <a:pPr>
                <a:defRPr/>
              </a:pPr>
              <a:t>‹#›</a:t>
            </a:fld>
            <a:endParaRPr lang="en-GB">
              <a:solidFill>
                <a:srgbClr val="FFFFFF"/>
              </a:solidFill>
            </a:endParaRPr>
          </a:p>
        </p:txBody>
      </p:sp>
    </p:spTree>
    <p:extLst>
      <p:ext uri="{BB962C8B-B14F-4D97-AF65-F5344CB8AC3E}">
        <p14:creationId xmlns:p14="http://schemas.microsoft.com/office/powerpoint/2010/main" val="25490895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solidFill>
                <a:srgbClr val="FFFFFF"/>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solidFill>
                <a:srgbClr val="FFFFFF"/>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F1D5EE34-71F3-8D48-8189-4B9ED0AC10C3}" type="slidenum">
              <a:rPr lang="en-GB">
                <a:solidFill>
                  <a:srgbClr val="FFFFFF"/>
                </a:solidFill>
              </a:rPr>
              <a:pPr>
                <a:defRPr/>
              </a:pPr>
              <a:t>‹#›</a:t>
            </a:fld>
            <a:endParaRPr lang="en-GB">
              <a:solidFill>
                <a:srgbClr val="FFFFFF"/>
              </a:solidFill>
            </a:endParaRPr>
          </a:p>
        </p:txBody>
      </p:sp>
    </p:spTree>
    <p:extLst>
      <p:ext uri="{BB962C8B-B14F-4D97-AF65-F5344CB8AC3E}">
        <p14:creationId xmlns:p14="http://schemas.microsoft.com/office/powerpoint/2010/main" val="3684555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solidFill>
                <a:srgbClr val="FFFFFF"/>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solidFill>
                <a:srgbClr val="FFFFFF"/>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F923F99-5AC5-8A41-B609-5A2F26AFB29E}" type="slidenum">
              <a:rPr lang="en-GB">
                <a:solidFill>
                  <a:srgbClr val="FFFFFF"/>
                </a:solidFill>
              </a:rPr>
              <a:pPr>
                <a:defRPr/>
              </a:pPr>
              <a:t>‹#›</a:t>
            </a:fld>
            <a:endParaRPr lang="en-GB">
              <a:solidFill>
                <a:srgbClr val="FFFFFF"/>
              </a:solidFill>
            </a:endParaRPr>
          </a:p>
        </p:txBody>
      </p:sp>
    </p:spTree>
    <p:extLst>
      <p:ext uri="{BB962C8B-B14F-4D97-AF65-F5344CB8AC3E}">
        <p14:creationId xmlns:p14="http://schemas.microsoft.com/office/powerpoint/2010/main" val="32564633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solidFill>
                <a:srgbClr val="FFFFFF"/>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GB">
              <a:solidFill>
                <a:srgbClr val="FFFFFF"/>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B7A6010-34FC-5E48-98EB-D719CC15AAD0}" type="slidenum">
              <a:rPr lang="en-GB">
                <a:solidFill>
                  <a:srgbClr val="FFFFFF"/>
                </a:solidFill>
              </a:rPr>
              <a:pPr>
                <a:defRPr/>
              </a:pPr>
              <a:t>‹#›</a:t>
            </a:fld>
            <a:endParaRPr lang="en-GB">
              <a:solidFill>
                <a:srgbClr val="FFFFFF"/>
              </a:solidFill>
            </a:endParaRPr>
          </a:p>
        </p:txBody>
      </p:sp>
    </p:spTree>
    <p:extLst>
      <p:ext uri="{BB962C8B-B14F-4D97-AF65-F5344CB8AC3E}">
        <p14:creationId xmlns:p14="http://schemas.microsoft.com/office/powerpoint/2010/main" val="16502241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07188" y="228600"/>
            <a:ext cx="2135187" cy="5870575"/>
          </a:xfrm>
        </p:spPr>
        <p:txBody>
          <a:bodyPr vert="eaVert"/>
          <a:lstStyle/>
          <a:p>
            <a:r>
              <a:rPr lang="en-GB" smtClean="0"/>
              <a:t>Click to edit Master title style</a:t>
            </a:r>
            <a:endParaRPr lang="en-GB"/>
          </a:p>
        </p:txBody>
      </p:sp>
      <p:sp>
        <p:nvSpPr>
          <p:cNvPr id="3" name="Vertical Text Placeholder 2"/>
          <p:cNvSpPr>
            <a:spLocks noGrp="1"/>
          </p:cNvSpPr>
          <p:nvPr>
            <p:ph type="body" orient="vert" idx="1"/>
          </p:nvPr>
        </p:nvSpPr>
        <p:spPr>
          <a:xfrm>
            <a:off x="301625" y="228600"/>
            <a:ext cx="6253163" cy="587057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solidFill>
                <a:srgbClr val="FFFFFF"/>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GB">
              <a:solidFill>
                <a:srgbClr val="FFFFFF"/>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6B8EC0E0-9F67-4246-87FD-A0EDA02250AC}" type="slidenum">
              <a:rPr lang="en-GB">
                <a:solidFill>
                  <a:srgbClr val="FFFFFF"/>
                </a:solidFill>
              </a:rPr>
              <a:pPr>
                <a:defRPr/>
              </a:pPr>
              <a:t>‹#›</a:t>
            </a:fld>
            <a:endParaRPr lang="en-GB">
              <a:solidFill>
                <a:srgbClr val="FFFFFF"/>
              </a:solidFill>
            </a:endParaRPr>
          </a:p>
        </p:txBody>
      </p:sp>
    </p:spTree>
    <p:extLst>
      <p:ext uri="{BB962C8B-B14F-4D97-AF65-F5344CB8AC3E}">
        <p14:creationId xmlns:p14="http://schemas.microsoft.com/office/powerpoint/2010/main" val="8719683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2.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GB" smtClean="0"/>
              <a:t>Click to edit Master title style</a:t>
            </a:r>
            <a:endParaRPr lang="en-US"/>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50C564A9-51B8-B24E-A265-9B29E6C5362A}" type="slidenum">
              <a:rPr lang="en-US"/>
              <a:pPr>
                <a:defRPr/>
              </a:pPr>
              <a:t>‹#›</a:t>
            </a:fld>
            <a:endParaRPr lang="en-US"/>
          </a:p>
        </p:txBody>
      </p:sp>
      <p:pic>
        <p:nvPicPr>
          <p:cNvPr id="1031" name="Picture 2" descr="Slide-master-white2013.jpg"/>
          <p:cNvPicPr>
            <a:picLocks noChangeAspect="1"/>
          </p:cNvPicPr>
          <p:nvPr/>
        </p:nvPicPr>
        <p:blipFill>
          <a:blip r:embed="rId14" cstate="email">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Lst>
  <p:txStyles>
    <p:titleStyle>
      <a:lvl1pPr algn="ctr" rtl="0" eaLnBrk="1" fontAlgn="base" hangingPunct="1">
        <a:spcBef>
          <a:spcPct val="0"/>
        </a:spcBef>
        <a:spcAft>
          <a:spcPct val="0"/>
        </a:spcAft>
        <a:defRPr sz="4400">
          <a:solidFill>
            <a:schemeClr val="tx2"/>
          </a:solidFill>
          <a:latin typeface="+mj-lt"/>
          <a:ea typeface="ＭＳ Ｐゴシック" charset="0"/>
          <a:cs typeface="ＭＳ Ｐゴシック" charset="0"/>
        </a:defRPr>
      </a:lvl1pPr>
      <a:lvl2pPr algn="ctr" rtl="0" eaLnBrk="1" fontAlgn="base" hangingPunct="1">
        <a:spcBef>
          <a:spcPct val="0"/>
        </a:spcBef>
        <a:spcAft>
          <a:spcPct val="0"/>
        </a:spcAft>
        <a:defRPr sz="4400">
          <a:solidFill>
            <a:schemeClr val="tx2"/>
          </a:solidFill>
          <a:latin typeface="Arial" charset="0"/>
          <a:ea typeface="ＭＳ Ｐゴシック" charset="0"/>
          <a:cs typeface="ＭＳ Ｐゴシック" charset="0"/>
        </a:defRPr>
      </a:lvl2pPr>
      <a:lvl3pPr algn="ctr" rtl="0" eaLnBrk="1" fontAlgn="base" hangingPunct="1">
        <a:spcBef>
          <a:spcPct val="0"/>
        </a:spcBef>
        <a:spcAft>
          <a:spcPct val="0"/>
        </a:spcAft>
        <a:defRPr sz="4400">
          <a:solidFill>
            <a:schemeClr val="tx2"/>
          </a:solidFill>
          <a:latin typeface="Arial" charset="0"/>
          <a:ea typeface="ＭＳ Ｐゴシック" charset="0"/>
          <a:cs typeface="ＭＳ Ｐゴシック" charset="0"/>
        </a:defRPr>
      </a:lvl3pPr>
      <a:lvl4pPr algn="ctr" rtl="0" eaLnBrk="1" fontAlgn="base" hangingPunct="1">
        <a:spcBef>
          <a:spcPct val="0"/>
        </a:spcBef>
        <a:spcAft>
          <a:spcPct val="0"/>
        </a:spcAft>
        <a:defRPr sz="4400">
          <a:solidFill>
            <a:schemeClr val="tx2"/>
          </a:solidFill>
          <a:latin typeface="Arial" charset="0"/>
          <a:ea typeface="ＭＳ Ｐゴシック" charset="0"/>
          <a:cs typeface="ＭＳ Ｐゴシック" charset="0"/>
        </a:defRPr>
      </a:lvl4pPr>
      <a:lvl5pPr algn="ctr" rtl="0" eaLnBrk="1" fontAlgn="base" hangingPunct="1">
        <a:spcBef>
          <a:spcPct val="0"/>
        </a:spcBef>
        <a:spcAft>
          <a:spcPct val="0"/>
        </a:spcAft>
        <a:defRPr sz="4400">
          <a:solidFill>
            <a:schemeClr val="tx2"/>
          </a:solidFill>
          <a:latin typeface="Arial" charset="0"/>
          <a:ea typeface="ＭＳ Ｐゴシック" charset="0"/>
          <a:cs typeface="ＭＳ Ｐゴシック" charset="0"/>
        </a:defRPr>
      </a:lvl5pPr>
      <a:lvl6pPr marL="457200" algn="ctr" rtl="0" eaLnBrk="1" fontAlgn="base" hangingPunct="1">
        <a:spcBef>
          <a:spcPct val="0"/>
        </a:spcBef>
        <a:spcAft>
          <a:spcPct val="0"/>
        </a:spcAft>
        <a:defRPr sz="4400">
          <a:solidFill>
            <a:schemeClr val="tx2"/>
          </a:solidFill>
          <a:latin typeface="Arial" charset="0"/>
        </a:defRPr>
      </a:lvl6pPr>
      <a:lvl7pPr marL="914400" algn="ctr" rtl="0" eaLnBrk="1" fontAlgn="base" hangingPunct="1">
        <a:spcBef>
          <a:spcPct val="0"/>
        </a:spcBef>
        <a:spcAft>
          <a:spcPct val="0"/>
        </a:spcAft>
        <a:defRPr sz="4400">
          <a:solidFill>
            <a:schemeClr val="tx2"/>
          </a:solidFill>
          <a:latin typeface="Arial" charset="0"/>
        </a:defRPr>
      </a:lvl7pPr>
      <a:lvl8pPr marL="1371600" algn="ctr" rtl="0" eaLnBrk="1" fontAlgn="base" hangingPunct="1">
        <a:spcBef>
          <a:spcPct val="0"/>
        </a:spcBef>
        <a:spcAft>
          <a:spcPct val="0"/>
        </a:spcAft>
        <a:defRPr sz="4400">
          <a:solidFill>
            <a:schemeClr val="tx2"/>
          </a:solidFill>
          <a:latin typeface="Arial" charset="0"/>
        </a:defRPr>
      </a:lvl8pPr>
      <a:lvl9pPr marL="1828800" algn="ctr" rtl="0" eaLnBrk="1" fontAlgn="base" hangingPunct="1">
        <a:spcBef>
          <a:spcPct val="0"/>
        </a:spcBef>
        <a:spcAft>
          <a:spcPct val="0"/>
        </a:spcAft>
        <a:defRPr sz="4400">
          <a:solidFill>
            <a:schemeClr val="tx2"/>
          </a:solidFill>
          <a:latin typeface="Arial"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ＭＳ Ｐゴシック" charset="0"/>
          <a:cs typeface="ＭＳ Ｐゴシック" charset="0"/>
        </a:defRPr>
      </a:lvl1pPr>
      <a:lvl2pPr marL="742950" indent="-285750" algn="l" rtl="0" eaLnBrk="1" fontAlgn="base" hangingPunct="1">
        <a:spcBef>
          <a:spcPct val="20000"/>
        </a:spcBef>
        <a:spcAft>
          <a:spcPct val="0"/>
        </a:spcAft>
        <a:buChar char="–"/>
        <a:defRPr sz="2800">
          <a:solidFill>
            <a:schemeClr val="tx1"/>
          </a:solidFill>
          <a:latin typeface="+mn-lt"/>
          <a:ea typeface="ＭＳ Ｐゴシック" charset="-128"/>
        </a:defRPr>
      </a:lvl2pPr>
      <a:lvl3pPr marL="1143000" indent="-228600" algn="l" rtl="0" eaLnBrk="1" fontAlgn="base" hangingPunct="1">
        <a:spcBef>
          <a:spcPct val="20000"/>
        </a:spcBef>
        <a:spcAft>
          <a:spcPct val="0"/>
        </a:spcAft>
        <a:buChar char="•"/>
        <a:defRPr sz="2400">
          <a:solidFill>
            <a:schemeClr val="tx1"/>
          </a:solidFill>
          <a:latin typeface="+mn-lt"/>
          <a:ea typeface="ＭＳ Ｐゴシック" charset="-128"/>
        </a:defRPr>
      </a:lvl3pPr>
      <a:lvl4pPr marL="1600200" indent="-228600" algn="l" rtl="0" eaLnBrk="1" fontAlgn="base" hangingPunct="1">
        <a:spcBef>
          <a:spcPct val="20000"/>
        </a:spcBef>
        <a:spcAft>
          <a:spcPct val="0"/>
        </a:spcAft>
        <a:buChar char="–"/>
        <a:defRPr sz="2000">
          <a:solidFill>
            <a:schemeClr val="tx1"/>
          </a:solidFill>
          <a:latin typeface="+mn-lt"/>
          <a:ea typeface="ＭＳ Ｐゴシック" charset="-128"/>
        </a:defRPr>
      </a:lvl4pPr>
      <a:lvl5pPr marL="2057400" indent="-228600" algn="l" rtl="0" eaLnBrk="1" fontAlgn="base" hangingPunct="1">
        <a:spcBef>
          <a:spcPct val="20000"/>
        </a:spcBef>
        <a:spcAft>
          <a:spcPct val="0"/>
        </a:spcAft>
        <a:buChar char="»"/>
        <a:defRPr sz="2000">
          <a:solidFill>
            <a:schemeClr val="tx1"/>
          </a:solidFill>
          <a:latin typeface="+mn-lt"/>
          <a:ea typeface="ＭＳ Ｐゴシック" charset="-128"/>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8434" name="Rectangle 2"/>
          <p:cNvSpPr>
            <a:spLocks noGrp="1" noRot="1" noChangeArrowheads="1"/>
          </p:cNvSpPr>
          <p:nvPr>
            <p:ph type="title"/>
          </p:nvPr>
        </p:nvSpPr>
        <p:spPr bwMode="auto">
          <a:xfrm>
            <a:off x="301625" y="228600"/>
            <a:ext cx="8510588" cy="13255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8435" name="Rectangle 3"/>
          <p:cNvSpPr>
            <a:spLocks noGrp="1" noRot="1" noChangeArrowheads="1"/>
          </p:cNvSpPr>
          <p:nvPr>
            <p:ph type="body" idx="1"/>
          </p:nvPr>
        </p:nvSpPr>
        <p:spPr bwMode="auto">
          <a:xfrm>
            <a:off x="301625" y="1676400"/>
            <a:ext cx="8540750" cy="44227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8436" name="Rectangle 4"/>
          <p:cNvSpPr>
            <a:spLocks noGrp="1" noChangeArrowheads="1"/>
          </p:cNvSpPr>
          <p:nvPr>
            <p:ph type="dt" sz="half" idx="2"/>
          </p:nvPr>
        </p:nvSpPr>
        <p:spPr bwMode="auto">
          <a:xfrm>
            <a:off x="304800" y="6245225"/>
            <a:ext cx="2286000" cy="4762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b" anchorCtr="0" compatLnSpc="1">
            <a:prstTxWarp prst="textNoShape">
              <a:avLst/>
            </a:prstTxWarp>
          </a:bodyPr>
          <a:lstStyle>
            <a:lvl1pPr>
              <a:defRPr sz="1400" smtClean="0">
                <a:effectLst>
                  <a:outerShdw blurRad="38100" dist="38100" dir="2700000" algn="tl">
                    <a:srgbClr val="000000"/>
                  </a:outerShdw>
                </a:effectLst>
                <a:cs typeface="+mn-cs"/>
              </a:defRPr>
            </a:lvl1pPr>
          </a:lstStyle>
          <a:p>
            <a:pPr eaLnBrk="1" hangingPunct="1">
              <a:defRPr/>
            </a:pPr>
            <a:endParaRPr lang="en-GB">
              <a:solidFill>
                <a:srgbClr val="FFFFFF"/>
              </a:solidFill>
              <a:latin typeface="Arial" charset="0"/>
            </a:endParaRPr>
          </a:p>
        </p:txBody>
      </p:sp>
      <p:sp>
        <p:nvSpPr>
          <p:cNvPr id="18437"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b" anchorCtr="0" compatLnSpc="1">
            <a:prstTxWarp prst="textNoShape">
              <a:avLst/>
            </a:prstTxWarp>
          </a:bodyPr>
          <a:lstStyle>
            <a:lvl1pPr algn="ctr">
              <a:defRPr sz="1400" smtClean="0">
                <a:effectLst>
                  <a:outerShdw blurRad="38100" dist="38100" dir="2700000" algn="tl">
                    <a:srgbClr val="000000"/>
                  </a:outerShdw>
                </a:effectLst>
                <a:cs typeface="+mn-cs"/>
              </a:defRPr>
            </a:lvl1pPr>
          </a:lstStyle>
          <a:p>
            <a:pPr eaLnBrk="1" hangingPunct="1">
              <a:defRPr/>
            </a:pPr>
            <a:endParaRPr lang="en-GB">
              <a:solidFill>
                <a:srgbClr val="FFFFFF"/>
              </a:solidFill>
              <a:latin typeface="Arial" charset="0"/>
            </a:endParaRPr>
          </a:p>
        </p:txBody>
      </p:sp>
      <p:sp>
        <p:nvSpPr>
          <p:cNvPr id="18438" name="Rectangle 6"/>
          <p:cNvSpPr>
            <a:spLocks noGrp="1" noChangeArrowheads="1"/>
          </p:cNvSpPr>
          <p:nvPr>
            <p:ph type="sldNum" sz="quarter" idx="4"/>
          </p:nvPr>
        </p:nvSpPr>
        <p:spPr bwMode="auto">
          <a:xfrm>
            <a:off x="6553200" y="6245225"/>
            <a:ext cx="2286000" cy="4762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b" anchorCtr="0" compatLnSpc="1">
            <a:prstTxWarp prst="textNoShape">
              <a:avLst/>
            </a:prstTxWarp>
          </a:bodyPr>
          <a:lstStyle>
            <a:lvl1pPr algn="r">
              <a:defRPr sz="1400" smtClean="0">
                <a:effectLst>
                  <a:outerShdw blurRad="38100" dist="38100" dir="2700000" algn="tl">
                    <a:srgbClr val="000000"/>
                  </a:outerShdw>
                </a:effectLst>
                <a:cs typeface="+mn-cs"/>
              </a:defRPr>
            </a:lvl1pPr>
          </a:lstStyle>
          <a:p>
            <a:pPr eaLnBrk="1" hangingPunct="1">
              <a:defRPr/>
            </a:pPr>
            <a:fld id="{CE71630E-8534-7D42-97E6-B6D83F2E1A14}" type="slidenum">
              <a:rPr lang="en-GB">
                <a:solidFill>
                  <a:srgbClr val="FFFFFF"/>
                </a:solidFill>
                <a:latin typeface="Arial" charset="0"/>
              </a:rPr>
              <a:pPr eaLnBrk="1" hangingPunct="1">
                <a:defRPr/>
              </a:pPr>
              <a:t>‹#›</a:t>
            </a:fld>
            <a:endParaRPr lang="en-GB">
              <a:solidFill>
                <a:srgbClr val="FFFFFF"/>
              </a:solidFill>
              <a:latin typeface="Arial" charset="0"/>
            </a:endParaRPr>
          </a:p>
        </p:txBody>
      </p:sp>
    </p:spTree>
    <p:extLst>
      <p:ext uri="{BB962C8B-B14F-4D97-AF65-F5344CB8AC3E}">
        <p14:creationId xmlns:p14="http://schemas.microsoft.com/office/powerpoint/2010/main" val="1786964657"/>
      </p:ext>
    </p:extLst>
  </p:cSld>
  <p:clrMap bg1="dk2" tx1="lt1" bg2="dk1"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ＭＳ Ｐゴシック" charset="0"/>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ea typeface="ＭＳ Ｐゴシック" charset="0"/>
          <a:cs typeface="ＭＳ Ｐゴシック"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ea typeface="ＭＳ Ｐゴシック" charset="0"/>
          <a:cs typeface="ＭＳ Ｐゴシック"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ea typeface="ＭＳ Ｐゴシック" charset="0"/>
          <a:cs typeface="ＭＳ Ｐゴシック"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ea typeface="ＭＳ Ｐゴシック" charset="0"/>
          <a:cs typeface="ＭＳ Ｐゴシック"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charset="0"/>
          <a:ea typeface="ＭＳ Ｐゴシック"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charset="0"/>
          <a:ea typeface="ＭＳ Ｐゴシック"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charset="0"/>
          <a:ea typeface="ＭＳ Ｐゴシック"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charset="0"/>
          <a:ea typeface="ＭＳ Ｐゴシック" charset="0"/>
        </a:defRPr>
      </a:lvl9pPr>
    </p:titleStyle>
    <p:bodyStyle>
      <a:lvl1pPr marL="342900" indent="-342900" algn="l" rtl="0" eaLnBrk="0" fontAlgn="base" hangingPunct="0">
        <a:spcBef>
          <a:spcPct val="20000"/>
        </a:spcBef>
        <a:spcAft>
          <a:spcPct val="0"/>
        </a:spcAft>
        <a:buClr>
          <a:schemeClr val="hlink"/>
        </a:buClr>
        <a:buFont typeface="Wingdings" charset="0"/>
        <a:buChar char="§"/>
        <a:defRPr sz="3200">
          <a:solidFill>
            <a:schemeClr val="tx1"/>
          </a:solidFill>
          <a:effectLst>
            <a:outerShdw blurRad="38100" dist="38100" dir="2700000" algn="tl">
              <a:srgbClr val="000000"/>
            </a:outerShdw>
          </a:effectLst>
          <a:latin typeface="+mn-lt"/>
          <a:ea typeface="+mn-ea"/>
          <a:cs typeface="ＭＳ Ｐゴシック" charset="0"/>
        </a:defRPr>
      </a:lvl1pPr>
      <a:lvl2pPr marL="742950" indent="-285750" algn="l" rtl="0" eaLnBrk="0" fontAlgn="base" hangingPunct="0">
        <a:spcBef>
          <a:spcPct val="20000"/>
        </a:spcBef>
        <a:spcAft>
          <a:spcPct val="0"/>
        </a:spcAft>
        <a:buChar char="–"/>
        <a:defRPr sz="2800">
          <a:solidFill>
            <a:schemeClr val="tx1"/>
          </a:solidFill>
          <a:effectLst>
            <a:outerShdw blurRad="38100" dist="38100" dir="2700000" algn="tl">
              <a:srgbClr val="000000"/>
            </a:outerShdw>
          </a:effectLst>
          <a:latin typeface="+mn-lt"/>
          <a:ea typeface="+mn-ea"/>
        </a:defRPr>
      </a:lvl2pPr>
      <a:lvl3pPr marL="1143000" indent="-228600" algn="l" rtl="0" eaLnBrk="0" fontAlgn="base" hangingPunct="0">
        <a:spcBef>
          <a:spcPct val="20000"/>
        </a:spcBef>
        <a:spcAft>
          <a:spcPct val="0"/>
        </a:spcAft>
        <a:buClr>
          <a:schemeClr val="hlink"/>
        </a:buClr>
        <a:buFont typeface="Wingdings" charset="0"/>
        <a:buChar char="§"/>
        <a:defRPr sz="2400">
          <a:solidFill>
            <a:schemeClr val="tx1"/>
          </a:solidFill>
          <a:effectLst>
            <a:outerShdw blurRad="38100" dist="38100" dir="2700000" algn="tl">
              <a:srgbClr val="000000"/>
            </a:outerShdw>
          </a:effectLst>
          <a:latin typeface="+mn-lt"/>
          <a:ea typeface="+mn-ea"/>
        </a:defRPr>
      </a:lvl3pPr>
      <a:lvl4pPr marL="1600200" indent="-228600" algn="l" rtl="0" eaLnBrk="0" fontAlgn="base" hangingPunct="0">
        <a:spcBef>
          <a:spcPct val="20000"/>
        </a:spcBef>
        <a:spcAft>
          <a:spcPct val="0"/>
        </a:spcAft>
        <a:buChar char="–"/>
        <a:defRPr sz="2000">
          <a:solidFill>
            <a:schemeClr val="tx1"/>
          </a:solidFill>
          <a:effectLst>
            <a:outerShdw blurRad="38100" dist="38100" dir="2700000" algn="tl">
              <a:srgbClr val="000000"/>
            </a:outerShdw>
          </a:effectLst>
          <a:latin typeface="+mn-lt"/>
          <a:ea typeface="+mn-ea"/>
        </a:defRPr>
      </a:lvl4pPr>
      <a:lvl5pPr marL="2057400" indent="-228600" algn="l" rtl="0" eaLnBrk="0" fontAlgn="base" hangingPunct="0">
        <a:spcBef>
          <a:spcPct val="20000"/>
        </a:spcBef>
        <a:spcAft>
          <a:spcPct val="0"/>
        </a:spcAft>
        <a:buClr>
          <a:schemeClr val="hlink"/>
        </a:buClr>
        <a:buFont typeface="Wingdings" charset="0"/>
        <a:buChar char="§"/>
        <a:defRPr sz="200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hlink"/>
        </a:buClr>
        <a:buFont typeface="Wingdings" charset="0"/>
        <a:buChar char="§"/>
        <a:defRPr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hlink"/>
        </a:buClr>
        <a:buFont typeface="Wingdings" charset="0"/>
        <a:buChar char="§"/>
        <a:defRPr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hlink"/>
        </a:buClr>
        <a:buFont typeface="Wingdings" charset="0"/>
        <a:buChar char="§"/>
        <a:defRPr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hlink"/>
        </a:buClr>
        <a:buFont typeface="Wingdings" charset="0"/>
        <a:buChar char="§"/>
        <a:defRPr sz="2000">
          <a:solidFill>
            <a:schemeClr val="tx1"/>
          </a:solidFill>
          <a:effectLst>
            <a:outerShdw blurRad="38100" dist="38100" dir="2700000" algn="tl">
              <a:srgbClr val="000000"/>
            </a:outerShdw>
          </a:effectLst>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file://localhost/http://www.odu.edu/educ/roverbau/Bloom/fx_Bloom_New.jpg"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erc.carleton.edu/introgeo/socratic/second.html"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www.wilderdom.com/facilitation/FacilitationWhatIs.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143000"/>
          </a:xfrm>
        </p:spPr>
        <p:txBody>
          <a:bodyPr>
            <a:normAutofit/>
          </a:bodyPr>
          <a:lstStyle/>
          <a:p>
            <a:pPr eaLnBrk="1" hangingPunct="1">
              <a:defRPr/>
            </a:pPr>
            <a:r>
              <a:rPr lang="en-GB" sz="5400" b="1" dirty="0" smtClean="0">
                <a:ln w="12700">
                  <a:solidFill>
                    <a:schemeClr val="tx2">
                      <a:satMod val="155000"/>
                    </a:schemeClr>
                  </a:solidFill>
                  <a:prstDash val="solid"/>
                </a:ln>
                <a:solidFill>
                  <a:srgbClr val="4597A0"/>
                </a:solidFill>
                <a:effectLst>
                  <a:outerShdw blurRad="41275" dist="20320" dir="1800000" algn="tl" rotWithShape="0">
                    <a:srgbClr val="000000">
                      <a:alpha val="40000"/>
                    </a:srgbClr>
                  </a:outerShdw>
                </a:effectLst>
                <a:cs typeface="+mj-cs"/>
              </a:rPr>
              <a:t>Learning</a:t>
            </a:r>
            <a:r>
              <a:rPr lang="en-US" sz="5400" b="1" dirty="0" smtClean="0">
                <a:ln w="12700">
                  <a:solidFill>
                    <a:schemeClr val="tx2">
                      <a:satMod val="155000"/>
                    </a:schemeClr>
                  </a:solidFill>
                  <a:prstDash val="solid"/>
                </a:ln>
                <a:solidFill>
                  <a:srgbClr val="4597A0"/>
                </a:solidFill>
                <a:effectLst>
                  <a:outerShdw blurRad="41275" dist="20320" dir="1800000" algn="tl" rotWithShape="0">
                    <a:srgbClr val="000000">
                      <a:alpha val="40000"/>
                    </a:srgbClr>
                  </a:outerShdw>
                </a:effectLst>
                <a:cs typeface="+mj-cs"/>
              </a:rPr>
              <a:t>…</a:t>
            </a:r>
            <a:endParaRPr lang="en-GB" sz="5400" b="1" dirty="0" smtClean="0">
              <a:ln w="12700">
                <a:solidFill>
                  <a:schemeClr val="tx2">
                    <a:satMod val="155000"/>
                  </a:schemeClr>
                </a:solidFill>
                <a:prstDash val="solid"/>
              </a:ln>
              <a:solidFill>
                <a:srgbClr val="4597A0"/>
              </a:solidFill>
              <a:effectLst>
                <a:outerShdw blurRad="41275" dist="20320" dir="1800000" algn="tl" rotWithShape="0">
                  <a:srgbClr val="000000">
                    <a:alpha val="40000"/>
                  </a:srgbClr>
                </a:outerShdw>
              </a:effectLst>
              <a:cs typeface="+mj-cs"/>
            </a:endParaRPr>
          </a:p>
        </p:txBody>
      </p:sp>
      <p:sp>
        <p:nvSpPr>
          <p:cNvPr id="3" name="Content Placeholder 2"/>
          <p:cNvSpPr>
            <a:spLocks noGrp="1"/>
          </p:cNvSpPr>
          <p:nvPr>
            <p:ph idx="1"/>
          </p:nvPr>
        </p:nvSpPr>
        <p:spPr>
          <a:xfrm>
            <a:off x="251520" y="1196752"/>
            <a:ext cx="8631237" cy="5008563"/>
          </a:xfrm>
        </p:spPr>
        <p:txBody>
          <a:bodyPr>
            <a:normAutofit fontScale="92500" lnSpcReduction="10000"/>
          </a:bodyPr>
          <a:lstStyle/>
          <a:p>
            <a:pPr eaLnBrk="1" hangingPunct="1">
              <a:defRPr/>
            </a:pPr>
            <a:r>
              <a:rPr lang="en-US" sz="3800" dirty="0" smtClean="0">
                <a:cs typeface="+mn-cs"/>
              </a:rPr>
              <a:t>It is what people do when they want to make sense of the world</a:t>
            </a:r>
          </a:p>
          <a:p>
            <a:pPr eaLnBrk="1" hangingPunct="1">
              <a:defRPr/>
            </a:pPr>
            <a:r>
              <a:rPr lang="en-US" sz="3800" dirty="0" smtClean="0">
                <a:cs typeface="+mn-cs"/>
              </a:rPr>
              <a:t>It may involve the development or deepening of skills, knowledge, understanding, values, ideas and feelings</a:t>
            </a:r>
          </a:p>
          <a:p>
            <a:pPr eaLnBrk="1" hangingPunct="1">
              <a:defRPr/>
            </a:pPr>
            <a:r>
              <a:rPr lang="en-US" sz="3800" dirty="0" smtClean="0">
                <a:cs typeface="+mn-cs"/>
              </a:rPr>
              <a:t>Effective learning leads to change, development and the desire to learn more</a:t>
            </a:r>
          </a:p>
          <a:p>
            <a:pPr marL="0" indent="0" eaLnBrk="1" hangingPunct="1">
              <a:buFontTx/>
              <a:buNone/>
              <a:defRPr/>
            </a:pPr>
            <a:endParaRPr lang="en-GB" sz="1900" dirty="0" smtClean="0">
              <a:cs typeface="+mn-cs"/>
            </a:endParaRPr>
          </a:p>
          <a:p>
            <a:pPr marL="0" indent="0" eaLnBrk="1" hangingPunct="1">
              <a:buFontTx/>
              <a:buNone/>
              <a:defRPr/>
            </a:pPr>
            <a:endParaRPr lang="en-GB" sz="1900" dirty="0" smtClean="0">
              <a:cs typeface="+mn-cs"/>
            </a:endParaRPr>
          </a:p>
        </p:txBody>
      </p:sp>
    </p:spTree>
    <p:extLst>
      <p:ext uri="{BB962C8B-B14F-4D97-AF65-F5344CB8AC3E}">
        <p14:creationId xmlns:p14="http://schemas.microsoft.com/office/powerpoint/2010/main" val="258084194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1034" y="188640"/>
            <a:ext cx="7772400" cy="1143000"/>
          </a:xfrm>
        </p:spPr>
        <p:txBody>
          <a:bodyPr>
            <a:normAutofit fontScale="90000"/>
          </a:bodyPr>
          <a:lstStyle/>
          <a:p>
            <a:pPr eaLnBrk="1" hangingPunct="1">
              <a:defRPr/>
            </a:pPr>
            <a:r>
              <a:rPr lang="en-US" b="1" dirty="0" smtClean="0">
                <a:ln w="12700">
                  <a:solidFill>
                    <a:schemeClr val="tx2">
                      <a:satMod val="155000"/>
                    </a:schemeClr>
                  </a:solidFill>
                  <a:prstDash val="solid"/>
                </a:ln>
                <a:solidFill>
                  <a:srgbClr val="4597A0"/>
                </a:solidFill>
                <a:effectLst>
                  <a:outerShdw blurRad="41275" dist="20320" dir="1800000" algn="tl" rotWithShape="0">
                    <a:srgbClr val="000000">
                      <a:alpha val="40000"/>
                    </a:srgbClr>
                  </a:outerShdw>
                </a:effectLst>
                <a:cs typeface="+mj-cs"/>
              </a:rPr>
              <a:t>Experiential Learning:</a:t>
            </a:r>
            <a:br>
              <a:rPr lang="en-US" b="1" dirty="0" smtClean="0">
                <a:ln w="12700">
                  <a:solidFill>
                    <a:schemeClr val="tx2">
                      <a:satMod val="155000"/>
                    </a:schemeClr>
                  </a:solidFill>
                  <a:prstDash val="solid"/>
                </a:ln>
                <a:solidFill>
                  <a:srgbClr val="4597A0"/>
                </a:solidFill>
                <a:effectLst>
                  <a:outerShdw blurRad="41275" dist="20320" dir="1800000" algn="tl" rotWithShape="0">
                    <a:srgbClr val="000000">
                      <a:alpha val="40000"/>
                    </a:srgbClr>
                  </a:outerShdw>
                </a:effectLst>
                <a:cs typeface="+mj-cs"/>
              </a:rPr>
            </a:br>
            <a:endParaRPr lang="en-GB" b="1" dirty="0" smtClean="0">
              <a:ln w="12700">
                <a:solidFill>
                  <a:schemeClr val="tx2">
                    <a:satMod val="155000"/>
                  </a:schemeClr>
                </a:solidFill>
                <a:prstDash val="solid"/>
              </a:ln>
              <a:solidFill>
                <a:srgbClr val="4597A0"/>
              </a:solidFill>
              <a:effectLst>
                <a:outerShdw blurRad="41275" dist="20320" dir="1800000" algn="tl" rotWithShape="0">
                  <a:srgbClr val="000000">
                    <a:alpha val="40000"/>
                  </a:srgbClr>
                </a:outerShdw>
              </a:effectLst>
              <a:cs typeface="+mj-cs"/>
            </a:endParaRPr>
          </a:p>
        </p:txBody>
      </p:sp>
      <p:sp>
        <p:nvSpPr>
          <p:cNvPr id="3" name="Content Placeholder 2"/>
          <p:cNvSpPr>
            <a:spLocks noGrp="1"/>
          </p:cNvSpPr>
          <p:nvPr>
            <p:ph idx="1"/>
          </p:nvPr>
        </p:nvSpPr>
        <p:spPr>
          <a:xfrm>
            <a:off x="323528" y="980728"/>
            <a:ext cx="8507412" cy="5694363"/>
          </a:xfrm>
        </p:spPr>
        <p:txBody>
          <a:bodyPr>
            <a:noAutofit/>
          </a:bodyPr>
          <a:lstStyle/>
          <a:p>
            <a:pPr eaLnBrk="1" hangingPunct="1">
              <a:defRPr/>
            </a:pPr>
            <a:r>
              <a:rPr lang="en-GB" sz="2800" dirty="0" smtClean="0">
                <a:cs typeface="+mn-cs"/>
              </a:rPr>
              <a:t>recognises that we learn best through practice rather than through theory alone</a:t>
            </a:r>
          </a:p>
          <a:p>
            <a:pPr eaLnBrk="1" hangingPunct="1">
              <a:defRPr/>
            </a:pPr>
            <a:r>
              <a:rPr lang="en-GB" sz="2800" dirty="0" smtClean="0">
                <a:cs typeface="+mn-cs"/>
              </a:rPr>
              <a:t>is an on-going process of transformation which enables participants to become aware of themselves and how they relate to the world </a:t>
            </a:r>
          </a:p>
          <a:p>
            <a:pPr eaLnBrk="1" hangingPunct="1">
              <a:defRPr/>
            </a:pPr>
            <a:r>
              <a:rPr lang="en-GB" sz="2800" dirty="0" smtClean="0">
                <a:cs typeface="+mn-cs"/>
              </a:rPr>
              <a:t>is rooted in peer learning; building relationships and  confidence between individuals and between communities of practice</a:t>
            </a:r>
          </a:p>
          <a:p>
            <a:pPr eaLnBrk="1" hangingPunct="1">
              <a:defRPr/>
            </a:pPr>
            <a:r>
              <a:rPr lang="en-GB" sz="2800" dirty="0" smtClean="0">
                <a:cs typeface="+mn-cs"/>
              </a:rPr>
              <a:t>enables and encourages peers to challenge and inspire one another</a:t>
            </a:r>
          </a:p>
        </p:txBody>
      </p:sp>
    </p:spTree>
    <p:extLst>
      <p:ext uri="{BB962C8B-B14F-4D97-AF65-F5344CB8AC3E}">
        <p14:creationId xmlns:p14="http://schemas.microsoft.com/office/powerpoint/2010/main" val="247043361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Reflection as constructivist learning</a:t>
            </a:r>
            <a:endParaRPr lang="en-GB" dirty="0"/>
          </a:p>
        </p:txBody>
      </p:sp>
      <p:sp>
        <p:nvSpPr>
          <p:cNvPr id="3" name="Content Placeholder 2"/>
          <p:cNvSpPr>
            <a:spLocks noGrp="1"/>
          </p:cNvSpPr>
          <p:nvPr>
            <p:ph idx="1"/>
          </p:nvPr>
        </p:nvSpPr>
        <p:spPr/>
        <p:txBody>
          <a:bodyPr/>
          <a:lstStyle/>
          <a:p>
            <a:pPr>
              <a:lnSpc>
                <a:spcPct val="80000"/>
              </a:lnSpc>
              <a:buFontTx/>
              <a:buChar char="•"/>
              <a:defRPr/>
            </a:pPr>
            <a:r>
              <a:rPr lang="en-GB" dirty="0"/>
              <a:t>Learner </a:t>
            </a:r>
            <a:r>
              <a:rPr lang="en-GB" b="1" dirty="0"/>
              <a:t>constructs</a:t>
            </a:r>
            <a:r>
              <a:rPr lang="en-GB" dirty="0"/>
              <a:t> own knowledge, their personal truth</a:t>
            </a:r>
          </a:p>
          <a:p>
            <a:pPr>
              <a:lnSpc>
                <a:spcPct val="80000"/>
              </a:lnSpc>
              <a:buFontTx/>
              <a:buChar char="•"/>
              <a:defRPr/>
            </a:pPr>
            <a:r>
              <a:rPr lang="en-GB" dirty="0"/>
              <a:t>The learner is </a:t>
            </a:r>
            <a:r>
              <a:rPr lang="en-GB" b="1" dirty="0"/>
              <a:t>active</a:t>
            </a:r>
            <a:r>
              <a:rPr lang="en-GB" dirty="0"/>
              <a:t> in the process, as opposed to passive</a:t>
            </a:r>
          </a:p>
          <a:p>
            <a:pPr>
              <a:lnSpc>
                <a:spcPct val="80000"/>
              </a:lnSpc>
              <a:buFontTx/>
              <a:buChar char="•"/>
              <a:defRPr/>
            </a:pPr>
            <a:r>
              <a:rPr lang="en-GB" dirty="0"/>
              <a:t>Learning is non-linear, knowledge is </a:t>
            </a:r>
            <a:r>
              <a:rPr lang="en-GB" b="1" dirty="0"/>
              <a:t>tested and re-evaluated- its flexible</a:t>
            </a:r>
            <a:r>
              <a:rPr lang="en-GB" dirty="0"/>
              <a:t> </a:t>
            </a:r>
          </a:p>
          <a:p>
            <a:pPr>
              <a:lnSpc>
                <a:spcPct val="80000"/>
              </a:lnSpc>
              <a:buFontTx/>
              <a:buChar char="•"/>
              <a:defRPr/>
            </a:pPr>
            <a:r>
              <a:rPr lang="en-GB" dirty="0"/>
              <a:t>Knowledge is constructed by </a:t>
            </a:r>
            <a:r>
              <a:rPr lang="en-GB" b="1" dirty="0"/>
              <a:t>reflecting</a:t>
            </a:r>
            <a:r>
              <a:rPr lang="en-GB" dirty="0"/>
              <a:t> on experiences</a:t>
            </a:r>
          </a:p>
          <a:p>
            <a:endParaRPr lang="en-GB" dirty="0"/>
          </a:p>
        </p:txBody>
      </p:sp>
    </p:spTree>
    <p:extLst>
      <p:ext uri="{BB962C8B-B14F-4D97-AF65-F5344CB8AC3E}">
        <p14:creationId xmlns:p14="http://schemas.microsoft.com/office/powerpoint/2010/main" val="42432249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dirty="0"/>
              <a:t>Experiential learning is as much about unlearning old ways as learning new ways (Anderson, in Moon, 2004). </a:t>
            </a:r>
          </a:p>
          <a:p>
            <a:endParaRPr lang="en-GB" dirty="0"/>
          </a:p>
        </p:txBody>
      </p:sp>
    </p:spTree>
    <p:extLst>
      <p:ext uri="{BB962C8B-B14F-4D97-AF65-F5344CB8AC3E}">
        <p14:creationId xmlns:p14="http://schemas.microsoft.com/office/powerpoint/2010/main" val="54412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fontScale="90000"/>
          </a:bodyPr>
          <a:lstStyle/>
          <a:p>
            <a:pPr eaLnBrk="1" hangingPunct="1">
              <a:defRPr/>
            </a:pPr>
            <a:r>
              <a:rPr lang="en-GB" sz="4000" b="1" smtClean="0">
                <a:cs typeface="+mj-cs"/>
              </a:rPr>
              <a:t>Jennifer Moon (1999) </a:t>
            </a:r>
            <a:br>
              <a:rPr lang="en-GB" sz="4000" b="1" smtClean="0">
                <a:cs typeface="+mj-cs"/>
              </a:rPr>
            </a:br>
            <a:r>
              <a:rPr lang="en-GB" sz="4000" smtClean="0">
                <a:cs typeface="+mj-cs"/>
              </a:rPr>
              <a:t>Scale of reflective writing:</a:t>
            </a:r>
            <a:br>
              <a:rPr lang="en-GB" sz="4000" smtClean="0">
                <a:cs typeface="+mj-cs"/>
              </a:rPr>
            </a:br>
            <a:endParaRPr lang="en-GB" sz="4000" smtClean="0">
              <a:cs typeface="+mj-cs"/>
            </a:endParaRPr>
          </a:p>
        </p:txBody>
      </p:sp>
      <p:sp>
        <p:nvSpPr>
          <p:cNvPr id="5123" name="Rectangle 3"/>
          <p:cNvSpPr>
            <a:spLocks noGrp="1" noChangeArrowheads="1"/>
          </p:cNvSpPr>
          <p:nvPr>
            <p:ph type="body" idx="1"/>
          </p:nvPr>
        </p:nvSpPr>
        <p:spPr>
          <a:xfrm>
            <a:off x="827088" y="1341438"/>
            <a:ext cx="8137525" cy="5327650"/>
          </a:xfrm>
        </p:spPr>
        <p:txBody>
          <a:bodyPr>
            <a:noAutofit/>
          </a:bodyPr>
          <a:lstStyle/>
          <a:p>
            <a:pPr eaLnBrk="1" hangingPunct="1">
              <a:lnSpc>
                <a:spcPct val="90000"/>
              </a:lnSpc>
              <a:defRPr/>
            </a:pPr>
            <a:r>
              <a:rPr lang="en-GB" sz="3600" dirty="0" smtClean="0">
                <a:cs typeface="+mn-cs"/>
              </a:rPr>
              <a:t>meaningful, theories restructured/ personalised by learner: </a:t>
            </a:r>
            <a:r>
              <a:rPr lang="en-GB" sz="3600" b="1" dirty="0" smtClean="0">
                <a:cs typeface="+mn-cs"/>
              </a:rPr>
              <a:t>creative</a:t>
            </a:r>
            <a:endParaRPr lang="en-GB" sz="3600" dirty="0" smtClean="0">
              <a:cs typeface="+mn-cs"/>
            </a:endParaRPr>
          </a:p>
          <a:p>
            <a:pPr eaLnBrk="1" hangingPunct="1">
              <a:lnSpc>
                <a:spcPct val="90000"/>
              </a:lnSpc>
              <a:defRPr/>
            </a:pPr>
            <a:r>
              <a:rPr lang="en-GB" sz="3600" dirty="0" smtClean="0">
                <a:cs typeface="+mn-cs"/>
              </a:rPr>
              <a:t>meaningful, theories </a:t>
            </a:r>
            <a:r>
              <a:rPr lang="en-GB" sz="3600" b="1" dirty="0" smtClean="0">
                <a:cs typeface="+mn-cs"/>
              </a:rPr>
              <a:t>integrated</a:t>
            </a:r>
            <a:r>
              <a:rPr lang="en-GB" sz="3600" dirty="0" smtClean="0">
                <a:cs typeface="+mn-cs"/>
              </a:rPr>
              <a:t> with each other and the experience</a:t>
            </a:r>
          </a:p>
          <a:p>
            <a:pPr eaLnBrk="1" hangingPunct="1">
              <a:lnSpc>
                <a:spcPct val="90000"/>
              </a:lnSpc>
              <a:defRPr/>
            </a:pPr>
            <a:r>
              <a:rPr lang="en-GB" sz="3600" dirty="0" smtClean="0">
                <a:cs typeface="+mn-cs"/>
              </a:rPr>
              <a:t>meaningful, ideas </a:t>
            </a:r>
            <a:r>
              <a:rPr lang="en-GB" sz="3600" b="1" dirty="0" smtClean="0">
                <a:cs typeface="+mn-cs"/>
              </a:rPr>
              <a:t>linked</a:t>
            </a:r>
          </a:p>
          <a:p>
            <a:pPr eaLnBrk="1" hangingPunct="1">
              <a:lnSpc>
                <a:spcPct val="90000"/>
              </a:lnSpc>
              <a:defRPr/>
            </a:pPr>
            <a:r>
              <a:rPr lang="en-GB" sz="3600" dirty="0" smtClean="0">
                <a:cs typeface="+mn-cs"/>
              </a:rPr>
              <a:t>simple </a:t>
            </a:r>
            <a:r>
              <a:rPr lang="en-GB" sz="3600" b="1" dirty="0" smtClean="0">
                <a:cs typeface="+mn-cs"/>
              </a:rPr>
              <a:t>reproduction</a:t>
            </a:r>
            <a:r>
              <a:rPr lang="en-GB" sz="3600" dirty="0" smtClean="0">
                <a:cs typeface="+mn-cs"/>
              </a:rPr>
              <a:t> of theories with superficial links to experience</a:t>
            </a:r>
          </a:p>
        </p:txBody>
      </p:sp>
      <p:sp>
        <p:nvSpPr>
          <p:cNvPr id="5125" name="Line 5"/>
          <p:cNvSpPr>
            <a:spLocks noChangeShapeType="1"/>
          </p:cNvSpPr>
          <p:nvPr/>
        </p:nvSpPr>
        <p:spPr bwMode="auto">
          <a:xfrm flipV="1">
            <a:off x="539552" y="980728"/>
            <a:ext cx="0" cy="4176712"/>
          </a:xfrm>
          <a:prstGeom prst="line">
            <a:avLst/>
          </a:prstGeom>
          <a:noFill/>
          <a:ln w="76200" cmpd="tri">
            <a:solidFill>
              <a:srgbClr val="99CC00"/>
            </a:solidFill>
            <a:round/>
            <a:headEnd/>
            <a:tailEnd type="triangle" w="lg" len="lg"/>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a:defRPr/>
            </a:pPr>
            <a:endParaRPr lang="en-GB">
              <a:cs typeface="+mn-cs"/>
            </a:endParaRPr>
          </a:p>
        </p:txBody>
      </p:sp>
    </p:spTree>
    <p:extLst>
      <p:ext uri="{BB962C8B-B14F-4D97-AF65-F5344CB8AC3E}">
        <p14:creationId xmlns:p14="http://schemas.microsoft.com/office/powerpoint/2010/main" val="187093462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683568" y="145581"/>
            <a:ext cx="7772400" cy="1143000"/>
          </a:xfrm>
        </p:spPr>
        <p:txBody>
          <a:bodyPr/>
          <a:lstStyle/>
          <a:p>
            <a:pPr eaLnBrk="1" hangingPunct="1">
              <a:defRPr/>
            </a:pPr>
            <a:r>
              <a:rPr lang="en-GB" b="1" dirty="0" smtClean="0">
                <a:cs typeface="+mj-cs"/>
              </a:rPr>
              <a:t>Bloom</a:t>
            </a:r>
            <a:r>
              <a:rPr lang="ja-JP" altLang="en-GB" b="1" dirty="0" smtClean="0">
                <a:latin typeface="Arial"/>
                <a:cs typeface="+mj-cs"/>
              </a:rPr>
              <a:t>’</a:t>
            </a:r>
            <a:r>
              <a:rPr lang="en-GB" b="1" dirty="0" smtClean="0">
                <a:cs typeface="+mj-cs"/>
              </a:rPr>
              <a:t>s (1956) Taxonomy</a:t>
            </a:r>
          </a:p>
        </p:txBody>
      </p:sp>
      <p:sp>
        <p:nvSpPr>
          <p:cNvPr id="6147" name="Rectangle 3"/>
          <p:cNvSpPr>
            <a:spLocks noGrp="1" noChangeArrowheads="1"/>
          </p:cNvSpPr>
          <p:nvPr>
            <p:ph type="body" idx="1"/>
          </p:nvPr>
        </p:nvSpPr>
        <p:spPr>
          <a:xfrm>
            <a:off x="4211960" y="5517232"/>
            <a:ext cx="3312368" cy="5330168"/>
          </a:xfrm>
        </p:spPr>
        <p:txBody>
          <a:bodyPr/>
          <a:lstStyle/>
          <a:p>
            <a:pPr algn="ctr" eaLnBrk="1" hangingPunct="1">
              <a:buFontTx/>
              <a:buNone/>
              <a:defRPr/>
            </a:pPr>
            <a:r>
              <a:rPr lang="en-US" sz="2400" dirty="0" smtClean="0">
                <a:cs typeface="+mn-cs"/>
              </a:rPr>
              <a:t>(Revised by Anderson &amp; </a:t>
            </a:r>
            <a:r>
              <a:rPr lang="en-US" sz="2400" dirty="0" err="1" smtClean="0">
                <a:cs typeface="+mn-cs"/>
              </a:rPr>
              <a:t>Krathwohl</a:t>
            </a:r>
            <a:r>
              <a:rPr lang="en-US" sz="2400" dirty="0" smtClean="0">
                <a:cs typeface="+mn-cs"/>
              </a:rPr>
              <a:t>, 2001: p. 67-68)</a:t>
            </a:r>
            <a:r>
              <a:rPr lang="en-US" dirty="0" smtClean="0">
                <a:cs typeface="+mn-cs"/>
              </a:rPr>
              <a:t> </a:t>
            </a:r>
            <a:endParaRPr lang="en-GB" dirty="0" smtClean="0">
              <a:cs typeface="+mn-cs"/>
            </a:endParaRPr>
          </a:p>
        </p:txBody>
      </p:sp>
      <p:sp>
        <p:nvSpPr>
          <p:cNvPr id="6149" name="Rectangle 5"/>
          <p:cNvSpPr>
            <a:spLocks noChangeArrowheads="1"/>
          </p:cNvSpPr>
          <p:nvPr/>
        </p:nvSpPr>
        <p:spPr bwMode="auto">
          <a:xfrm>
            <a:off x="3995738" y="3690938"/>
            <a:ext cx="9144000" cy="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spAutoFit/>
          </a:bodyPr>
          <a:lstStyle/>
          <a:p>
            <a:pPr>
              <a:defRPr/>
            </a:pPr>
            <a:endParaRPr lang="en-GB">
              <a:cs typeface="+mn-cs"/>
            </a:endParaRPr>
          </a:p>
        </p:txBody>
      </p:sp>
      <p:pic>
        <p:nvPicPr>
          <p:cNvPr id="22532" name="Picture 4" descr="New Bloom Triangle"/>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1547664" y="1052736"/>
            <a:ext cx="5053013" cy="43703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82691996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type="body" idx="1"/>
          </p:nvPr>
        </p:nvSpPr>
        <p:spPr>
          <a:xfrm>
            <a:off x="755576" y="260648"/>
            <a:ext cx="8229600" cy="6264275"/>
          </a:xfrm>
        </p:spPr>
        <p:txBody>
          <a:bodyPr/>
          <a:lstStyle/>
          <a:p>
            <a:pPr eaLnBrk="1" hangingPunct="1">
              <a:lnSpc>
                <a:spcPct val="80000"/>
              </a:lnSpc>
              <a:buFontTx/>
              <a:buNone/>
              <a:defRPr/>
            </a:pPr>
            <a:r>
              <a:rPr lang="en-GB" sz="1600" b="1" dirty="0" smtClean="0">
                <a:cs typeface="+mn-cs"/>
              </a:rPr>
              <a:t>Remembering:</a:t>
            </a:r>
            <a:r>
              <a:rPr lang="en-GB" sz="1600" dirty="0" smtClean="0">
                <a:cs typeface="+mn-cs"/>
              </a:rPr>
              <a:t> can the student recall or remember the information?</a:t>
            </a:r>
          </a:p>
          <a:p>
            <a:pPr eaLnBrk="1" hangingPunct="1">
              <a:lnSpc>
                <a:spcPct val="80000"/>
              </a:lnSpc>
              <a:defRPr/>
            </a:pPr>
            <a:r>
              <a:rPr lang="en-GB" sz="1600" dirty="0" smtClean="0">
                <a:cs typeface="+mn-cs"/>
              </a:rPr>
              <a:t>define, duplicate, list, memorize, recall, repeat, reproduce state</a:t>
            </a:r>
          </a:p>
          <a:p>
            <a:pPr eaLnBrk="1" hangingPunct="1">
              <a:lnSpc>
                <a:spcPct val="80000"/>
              </a:lnSpc>
              <a:defRPr/>
            </a:pPr>
            <a:r>
              <a:rPr lang="en-US" sz="1600" i="1" dirty="0" smtClean="0">
                <a:cs typeface="+mn-cs"/>
              </a:rPr>
              <a:t>Describe where Goldilocks lived. </a:t>
            </a:r>
          </a:p>
          <a:p>
            <a:pPr eaLnBrk="1" hangingPunct="1">
              <a:lnSpc>
                <a:spcPct val="80000"/>
              </a:lnSpc>
              <a:buFontTx/>
              <a:buNone/>
              <a:defRPr/>
            </a:pPr>
            <a:r>
              <a:rPr lang="en-GB" sz="1600" b="1" dirty="0" smtClean="0">
                <a:cs typeface="+mn-cs"/>
              </a:rPr>
              <a:t>Understanding:</a:t>
            </a:r>
            <a:r>
              <a:rPr lang="en-GB" sz="1600" dirty="0" smtClean="0">
                <a:cs typeface="+mn-cs"/>
              </a:rPr>
              <a:t> can the student explain ideas or concepts?</a:t>
            </a:r>
          </a:p>
          <a:p>
            <a:pPr eaLnBrk="1" hangingPunct="1">
              <a:lnSpc>
                <a:spcPct val="80000"/>
              </a:lnSpc>
              <a:defRPr/>
            </a:pPr>
            <a:r>
              <a:rPr lang="en-GB" sz="1600" dirty="0" smtClean="0">
                <a:cs typeface="+mn-cs"/>
              </a:rPr>
              <a:t>classify, describe, discuss, explain, identify, locate, recognize, report, select, paraphrase</a:t>
            </a:r>
          </a:p>
          <a:p>
            <a:pPr eaLnBrk="1" hangingPunct="1">
              <a:lnSpc>
                <a:spcPct val="80000"/>
              </a:lnSpc>
              <a:defRPr/>
            </a:pPr>
            <a:r>
              <a:rPr lang="en-US" sz="1600" i="1" dirty="0" smtClean="0">
                <a:cs typeface="+mn-cs"/>
              </a:rPr>
              <a:t>Summarize what the Goldilocks story was about.</a:t>
            </a:r>
            <a:r>
              <a:rPr lang="en-US" sz="1600" dirty="0" smtClean="0">
                <a:cs typeface="+mn-cs"/>
              </a:rPr>
              <a:t> </a:t>
            </a:r>
            <a:endParaRPr lang="en-GB" sz="1600" b="1" dirty="0" smtClean="0">
              <a:cs typeface="+mn-cs"/>
            </a:endParaRPr>
          </a:p>
          <a:p>
            <a:pPr eaLnBrk="1" hangingPunct="1">
              <a:lnSpc>
                <a:spcPct val="80000"/>
              </a:lnSpc>
              <a:buFontTx/>
              <a:buNone/>
              <a:defRPr/>
            </a:pPr>
            <a:r>
              <a:rPr lang="en-GB" sz="1600" b="1" dirty="0" smtClean="0">
                <a:cs typeface="+mn-cs"/>
              </a:rPr>
              <a:t>Applying</a:t>
            </a:r>
            <a:r>
              <a:rPr lang="en-GB" sz="1600" dirty="0" smtClean="0">
                <a:cs typeface="+mn-cs"/>
              </a:rPr>
              <a:t>: can the student use the information in a new way?</a:t>
            </a:r>
          </a:p>
          <a:p>
            <a:pPr eaLnBrk="1" hangingPunct="1">
              <a:lnSpc>
                <a:spcPct val="80000"/>
              </a:lnSpc>
              <a:defRPr/>
            </a:pPr>
            <a:r>
              <a:rPr lang="en-GB" sz="1600" dirty="0" smtClean="0">
                <a:cs typeface="+mn-cs"/>
              </a:rPr>
              <a:t>choose, demonstrate, dramatize, employ, illustrate, interpret, operate, schedule, solve, use </a:t>
            </a:r>
          </a:p>
          <a:p>
            <a:pPr eaLnBrk="1" hangingPunct="1">
              <a:lnSpc>
                <a:spcPct val="80000"/>
              </a:lnSpc>
              <a:defRPr/>
            </a:pPr>
            <a:r>
              <a:rPr lang="en-US" sz="1600" i="1" dirty="0" smtClean="0">
                <a:cs typeface="+mn-cs"/>
              </a:rPr>
              <a:t>Construct a theory as to why Goldilocks went into the house.</a:t>
            </a:r>
            <a:r>
              <a:rPr lang="en-US" sz="1600" dirty="0" smtClean="0">
                <a:cs typeface="+mn-cs"/>
              </a:rPr>
              <a:t> </a:t>
            </a:r>
            <a:endParaRPr lang="en-GB" sz="1600" b="1" dirty="0" smtClean="0">
              <a:cs typeface="+mn-cs"/>
            </a:endParaRPr>
          </a:p>
          <a:p>
            <a:pPr eaLnBrk="1" hangingPunct="1">
              <a:lnSpc>
                <a:spcPct val="80000"/>
              </a:lnSpc>
              <a:buFontTx/>
              <a:buNone/>
              <a:defRPr/>
            </a:pPr>
            <a:r>
              <a:rPr lang="en-GB" sz="1600" b="1" dirty="0" err="1" smtClean="0">
                <a:cs typeface="+mn-cs"/>
              </a:rPr>
              <a:t>Analyzing</a:t>
            </a:r>
            <a:r>
              <a:rPr lang="en-GB" sz="1600" dirty="0" smtClean="0">
                <a:cs typeface="+mn-cs"/>
              </a:rPr>
              <a:t>: can the student distinguish between the different parts?</a:t>
            </a:r>
          </a:p>
          <a:p>
            <a:pPr eaLnBrk="1" hangingPunct="1">
              <a:lnSpc>
                <a:spcPct val="80000"/>
              </a:lnSpc>
              <a:defRPr/>
            </a:pPr>
            <a:r>
              <a:rPr lang="en-GB" sz="1600" dirty="0" smtClean="0">
                <a:cs typeface="+mn-cs"/>
              </a:rPr>
              <a:t>compare, contrast, criticize, differentiate, discriminate, distinguish, examine, question.</a:t>
            </a:r>
          </a:p>
          <a:p>
            <a:pPr eaLnBrk="1" hangingPunct="1">
              <a:lnSpc>
                <a:spcPct val="80000"/>
              </a:lnSpc>
              <a:defRPr/>
            </a:pPr>
            <a:r>
              <a:rPr lang="en-US" sz="1600" i="1" dirty="0" smtClean="0">
                <a:cs typeface="+mn-cs"/>
              </a:rPr>
              <a:t>Differentiate between how Goldilocks reacted and how you would react in each story event. </a:t>
            </a:r>
            <a:endParaRPr lang="en-GB" sz="1600" b="1" i="1" dirty="0" smtClean="0">
              <a:cs typeface="+mn-cs"/>
            </a:endParaRPr>
          </a:p>
          <a:p>
            <a:pPr eaLnBrk="1" hangingPunct="1">
              <a:lnSpc>
                <a:spcPct val="80000"/>
              </a:lnSpc>
              <a:buFontTx/>
              <a:buNone/>
              <a:defRPr/>
            </a:pPr>
            <a:r>
              <a:rPr lang="en-GB" sz="1600" b="1" dirty="0" smtClean="0">
                <a:cs typeface="+mn-cs"/>
              </a:rPr>
              <a:t>Evaluating</a:t>
            </a:r>
            <a:r>
              <a:rPr lang="en-GB" sz="1600" dirty="0" smtClean="0">
                <a:cs typeface="+mn-cs"/>
              </a:rPr>
              <a:t>: can the student justify a stand or decision?</a:t>
            </a:r>
          </a:p>
          <a:p>
            <a:pPr eaLnBrk="1" hangingPunct="1">
              <a:lnSpc>
                <a:spcPct val="80000"/>
              </a:lnSpc>
              <a:defRPr/>
            </a:pPr>
            <a:r>
              <a:rPr lang="en-GB" sz="1600" dirty="0" smtClean="0">
                <a:cs typeface="+mn-cs"/>
              </a:rPr>
              <a:t>appraise, argue, defend, judge, select, support, value, evaluate</a:t>
            </a:r>
          </a:p>
          <a:p>
            <a:pPr eaLnBrk="1" hangingPunct="1">
              <a:lnSpc>
                <a:spcPct val="80000"/>
              </a:lnSpc>
              <a:defRPr/>
            </a:pPr>
            <a:r>
              <a:rPr lang="en-US" sz="1600" i="1" dirty="0" smtClean="0">
                <a:cs typeface="+mn-cs"/>
              </a:rPr>
              <a:t>Assess whether or not you think this really happened to Goldilocks</a:t>
            </a:r>
            <a:r>
              <a:rPr lang="en-US" sz="1600" i="1" dirty="0" smtClean="0">
                <a:cs typeface="+mn-cs"/>
              </a:rPr>
              <a:t>.</a:t>
            </a:r>
            <a:endParaRPr lang="en-GB" sz="1600" b="1" i="1" dirty="0" smtClean="0">
              <a:cs typeface="+mn-cs"/>
            </a:endParaRPr>
          </a:p>
          <a:p>
            <a:pPr eaLnBrk="1" hangingPunct="1">
              <a:lnSpc>
                <a:spcPct val="80000"/>
              </a:lnSpc>
              <a:buFontTx/>
              <a:buNone/>
              <a:defRPr/>
            </a:pPr>
            <a:r>
              <a:rPr lang="en-GB" sz="1600" b="1" dirty="0" smtClean="0">
                <a:cs typeface="+mn-cs"/>
              </a:rPr>
              <a:t>Creating</a:t>
            </a:r>
            <a:r>
              <a:rPr lang="en-GB" sz="1600" dirty="0" smtClean="0">
                <a:cs typeface="+mn-cs"/>
              </a:rPr>
              <a:t>: can the student create new product or point of view?</a:t>
            </a:r>
          </a:p>
          <a:p>
            <a:pPr eaLnBrk="1" hangingPunct="1">
              <a:lnSpc>
                <a:spcPct val="80000"/>
              </a:lnSpc>
              <a:defRPr/>
            </a:pPr>
            <a:r>
              <a:rPr lang="en-GB" sz="1600" dirty="0" smtClean="0">
                <a:cs typeface="+mn-cs"/>
              </a:rPr>
              <a:t>assemble, construct, create, design, develop, formulate. </a:t>
            </a:r>
            <a:r>
              <a:rPr lang="en-US" sz="1600" dirty="0" smtClean="0">
                <a:cs typeface="+mn-cs"/>
              </a:rPr>
              <a:t> </a:t>
            </a:r>
          </a:p>
          <a:p>
            <a:pPr eaLnBrk="1" hangingPunct="1">
              <a:lnSpc>
                <a:spcPct val="80000"/>
              </a:lnSpc>
              <a:defRPr/>
            </a:pPr>
            <a:r>
              <a:rPr lang="en-US" sz="1600" i="1" dirty="0" smtClean="0">
                <a:cs typeface="+mn-cs"/>
              </a:rPr>
              <a:t>Writing the Goldilocks story in a new form, from the Bears’ perspective for example</a:t>
            </a:r>
            <a:r>
              <a:rPr lang="en-US" sz="1600" dirty="0" smtClean="0">
                <a:cs typeface="+mn-cs"/>
              </a:rPr>
              <a:t>.</a:t>
            </a:r>
            <a:endParaRPr lang="en-GB" sz="1600" dirty="0" smtClean="0">
              <a:cs typeface="+mn-cs"/>
            </a:endParaRPr>
          </a:p>
        </p:txBody>
      </p:sp>
    </p:spTree>
    <p:extLst>
      <p:ext uri="{BB962C8B-B14F-4D97-AF65-F5344CB8AC3E}">
        <p14:creationId xmlns:p14="http://schemas.microsoft.com/office/powerpoint/2010/main" val="358463395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1356" y="103404"/>
            <a:ext cx="7772400" cy="1143000"/>
          </a:xfrm>
        </p:spPr>
        <p:txBody>
          <a:bodyPr/>
          <a:lstStyle/>
          <a:p>
            <a:pPr>
              <a:defRPr/>
            </a:pPr>
            <a:r>
              <a:rPr lang="en-US" b="1" dirty="0" smtClean="0">
                <a:solidFill>
                  <a:schemeClr val="accent5">
                    <a:lumMod val="50000"/>
                  </a:schemeClr>
                </a:solidFill>
              </a:rPr>
              <a:t>SOLO Taxonomy </a:t>
            </a:r>
            <a:endParaRPr lang="en-GB" b="1" dirty="0">
              <a:solidFill>
                <a:schemeClr val="accent5">
                  <a:lumMod val="50000"/>
                </a:schemeClr>
              </a:solidFill>
            </a:endParaRPr>
          </a:p>
        </p:txBody>
      </p:sp>
      <p:sp>
        <p:nvSpPr>
          <p:cNvPr id="3" name="Content Placeholder 2"/>
          <p:cNvSpPr>
            <a:spLocks noGrp="1"/>
          </p:cNvSpPr>
          <p:nvPr>
            <p:ph idx="1"/>
          </p:nvPr>
        </p:nvSpPr>
        <p:spPr>
          <a:xfrm>
            <a:off x="468313" y="1268413"/>
            <a:ext cx="8218487" cy="2981325"/>
          </a:xfrm>
        </p:spPr>
        <p:txBody>
          <a:bodyPr/>
          <a:lstStyle/>
          <a:p>
            <a:pPr marL="0" indent="0" algn="ctr">
              <a:buFontTx/>
              <a:buNone/>
              <a:defRPr/>
            </a:pPr>
            <a:r>
              <a:rPr lang="en-GB" dirty="0"/>
              <a:t>S</a:t>
            </a:r>
            <a:r>
              <a:rPr lang="en-GB" dirty="0" smtClean="0"/>
              <a:t>tructure of Observed Learning </a:t>
            </a:r>
            <a:r>
              <a:rPr lang="en-GB" dirty="0"/>
              <a:t>O</a:t>
            </a:r>
            <a:r>
              <a:rPr lang="en-GB" dirty="0" smtClean="0"/>
              <a:t>utcomes</a:t>
            </a:r>
          </a:p>
          <a:p>
            <a:pPr marL="0" indent="0" algn="ctr">
              <a:buFontTx/>
              <a:buNone/>
              <a:defRPr/>
            </a:pPr>
            <a:r>
              <a:rPr lang="en-US" dirty="0" smtClean="0"/>
              <a:t>“provides </a:t>
            </a:r>
            <a:r>
              <a:rPr lang="en-US" dirty="0"/>
              <a:t>a </a:t>
            </a:r>
            <a:r>
              <a:rPr lang="en-US" dirty="0" smtClean="0"/>
              <a:t>simple </a:t>
            </a:r>
            <a:r>
              <a:rPr lang="en-US" dirty="0"/>
              <a:t>and robust way of describing how learning outcomes grow in complexity from surface to </a:t>
            </a:r>
            <a:r>
              <a:rPr lang="en-US" b="1" dirty="0"/>
              <a:t>deep </a:t>
            </a:r>
            <a:r>
              <a:rPr lang="en-US" dirty="0" smtClean="0"/>
              <a:t>understanding</a:t>
            </a:r>
            <a:r>
              <a:rPr lang="en-US" dirty="0"/>
              <a:t>” </a:t>
            </a:r>
            <a:endParaRPr lang="en-US" dirty="0" smtClean="0"/>
          </a:p>
        </p:txBody>
      </p:sp>
      <p:sp>
        <p:nvSpPr>
          <p:cNvPr id="4" name="TextBox 3"/>
          <p:cNvSpPr txBox="1"/>
          <p:nvPr/>
        </p:nvSpPr>
        <p:spPr>
          <a:xfrm>
            <a:off x="539552" y="3861048"/>
            <a:ext cx="8351837" cy="1816100"/>
          </a:xfrm>
          <a:prstGeom prst="rect">
            <a:avLst/>
          </a:prstGeom>
          <a:noFill/>
        </p:spPr>
        <p:txBody>
          <a:bodyPr>
            <a:spAutoFit/>
          </a:bodyPr>
          <a:lstStyle/>
          <a:p>
            <a:pPr>
              <a:defRPr/>
            </a:pPr>
            <a:r>
              <a:rPr lang="en-GB" sz="2800" dirty="0"/>
              <a:t>SOLO taxonomy is claimed to be useful for </a:t>
            </a:r>
          </a:p>
          <a:p>
            <a:pPr marL="285750" indent="-285750">
              <a:buFont typeface="Arial"/>
              <a:buChar char="•"/>
              <a:defRPr/>
            </a:pPr>
            <a:r>
              <a:rPr lang="en-GB" sz="2800" dirty="0"/>
              <a:t>developing understanding of learning, </a:t>
            </a:r>
          </a:p>
          <a:p>
            <a:pPr marL="285750" indent="-285750">
              <a:buFont typeface="Arial"/>
              <a:buChar char="•"/>
              <a:defRPr/>
            </a:pPr>
            <a:r>
              <a:rPr lang="en-GB" sz="2800" dirty="0"/>
              <a:t>planning and assessment </a:t>
            </a:r>
          </a:p>
          <a:p>
            <a:pPr marL="285750" indent="-285750">
              <a:buFont typeface="Arial"/>
              <a:buChar char="•"/>
              <a:defRPr/>
            </a:pPr>
            <a:r>
              <a:rPr lang="en-GB" sz="2800" dirty="0"/>
              <a:t>p</a:t>
            </a:r>
            <a:r>
              <a:rPr lang="en-GB" sz="2800" dirty="0" smtClean="0"/>
              <a:t>romoting </a:t>
            </a:r>
            <a:r>
              <a:rPr lang="en-GB" sz="2800" dirty="0"/>
              <a:t>reflection</a:t>
            </a:r>
          </a:p>
        </p:txBody>
      </p:sp>
    </p:spTree>
    <p:extLst>
      <p:ext uri="{BB962C8B-B14F-4D97-AF65-F5344CB8AC3E}">
        <p14:creationId xmlns:p14="http://schemas.microsoft.com/office/powerpoint/2010/main" val="9761370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endParaRPr lang="en-GB"/>
          </a:p>
        </p:txBody>
      </p:sp>
      <p:pic>
        <p:nvPicPr>
          <p:cNvPr id="33794"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20700" y="381000"/>
            <a:ext cx="8102600" cy="60833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5888389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rcRect t="18274" b="18274"/>
          <a:stretch>
            <a:fillRect/>
          </a:stretch>
        </p:blipFill>
        <p:spPr>
          <a:xfrm>
            <a:off x="467544" y="1556792"/>
            <a:ext cx="8229600" cy="3917032"/>
          </a:xfrm>
        </p:spPr>
      </p:pic>
    </p:spTree>
    <p:extLst>
      <p:ext uri="{BB962C8B-B14F-4D97-AF65-F5344CB8AC3E}">
        <p14:creationId xmlns:p14="http://schemas.microsoft.com/office/powerpoint/2010/main" val="41927071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3" descr="Brazil-Flag--480x238.jpg"/>
          <p:cNvPicPr>
            <a:picLocks noChangeAspect="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2195736" y="188640"/>
            <a:ext cx="4320480" cy="21423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title"/>
          </p:nvPr>
        </p:nvSpPr>
        <p:spPr>
          <a:xfrm>
            <a:off x="27814" y="332656"/>
            <a:ext cx="9144000" cy="1143000"/>
          </a:xfrm>
        </p:spPr>
        <p:txBody>
          <a:bodyPr>
            <a:normAutofit fontScale="90000"/>
            <a:scene3d>
              <a:camera prst="orthographicFront"/>
              <a:lightRig rig="flat" dir="tl">
                <a:rot lat="0" lon="0" rev="6600000"/>
              </a:lightRig>
            </a:scene3d>
            <a:sp3d extrusionH="25400" contourW="8890">
              <a:bevelT w="38100" h="31750"/>
              <a:contourClr>
                <a:schemeClr val="accent2">
                  <a:shade val="75000"/>
                </a:schemeClr>
              </a:contourClr>
            </a:sp3d>
          </a:bodyPr>
          <a:lstStyle/>
          <a:p>
            <a:pPr eaLnBrk="1" hangingPunct="1">
              <a:defRPr/>
            </a:pPr>
            <a:r>
              <a:rPr lang="en-GB" sz="6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cs typeface="+mj-cs"/>
              </a:rPr>
              <a:t>Paulo </a:t>
            </a:r>
            <a:r>
              <a:rPr lang="en-GB" sz="6000" b="1" dirty="0" err="1"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cs typeface="+mj-cs"/>
              </a:rPr>
              <a:t>Freire</a:t>
            </a:r>
            <a:r>
              <a:rPr lang="en-GB" sz="6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cs typeface="+mj-cs"/>
              </a:rPr>
              <a:t>: </a:t>
            </a:r>
            <a:br>
              <a:rPr lang="en-GB" sz="6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cs typeface="+mj-cs"/>
              </a:rPr>
            </a:br>
            <a:r>
              <a:rPr lang="en-GB" sz="6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cs typeface="+mj-cs"/>
              </a:rPr>
              <a:t>pedagogy of the oppressed</a:t>
            </a:r>
          </a:p>
        </p:txBody>
      </p:sp>
      <p:sp>
        <p:nvSpPr>
          <p:cNvPr id="3" name="Content Placeholder 2"/>
          <p:cNvSpPr>
            <a:spLocks noGrp="1"/>
          </p:cNvSpPr>
          <p:nvPr>
            <p:ph idx="1"/>
          </p:nvPr>
        </p:nvSpPr>
        <p:spPr>
          <a:xfrm>
            <a:off x="323528" y="2132856"/>
            <a:ext cx="8640762" cy="4525962"/>
          </a:xfrm>
        </p:spPr>
        <p:txBody>
          <a:bodyPr/>
          <a:lstStyle/>
          <a:p>
            <a:pPr marL="0" indent="0" eaLnBrk="1" hangingPunct="1">
              <a:buFontTx/>
              <a:buNone/>
              <a:defRPr/>
            </a:pPr>
            <a:r>
              <a:rPr lang="en-US" dirty="0" smtClean="0">
                <a:cs typeface="+mn-cs"/>
              </a:rPr>
              <a:t>“The educator for liberation has to </a:t>
            </a:r>
            <a:r>
              <a:rPr lang="en-US" i="1" dirty="0" smtClean="0">
                <a:cs typeface="+mn-cs"/>
              </a:rPr>
              <a:t>die</a:t>
            </a:r>
            <a:r>
              <a:rPr lang="en-US" dirty="0" smtClean="0">
                <a:cs typeface="+mn-cs"/>
              </a:rPr>
              <a:t> as the unilateral educator of the </a:t>
            </a:r>
            <a:r>
              <a:rPr lang="en-US" dirty="0" err="1" smtClean="0">
                <a:cs typeface="+mn-cs"/>
              </a:rPr>
              <a:t>educatees</a:t>
            </a:r>
            <a:r>
              <a:rPr lang="en-US" dirty="0" smtClean="0">
                <a:cs typeface="+mn-cs"/>
              </a:rPr>
              <a:t>, in order to be born again as the educator-</a:t>
            </a:r>
            <a:r>
              <a:rPr lang="en-US" dirty="0" err="1" smtClean="0">
                <a:cs typeface="+mn-cs"/>
              </a:rPr>
              <a:t>educatee</a:t>
            </a:r>
            <a:r>
              <a:rPr lang="en-US" dirty="0" smtClean="0">
                <a:cs typeface="+mn-cs"/>
              </a:rPr>
              <a:t> of the </a:t>
            </a:r>
            <a:r>
              <a:rPr lang="en-US" dirty="0" err="1" smtClean="0">
                <a:cs typeface="+mn-cs"/>
              </a:rPr>
              <a:t>educatees</a:t>
            </a:r>
            <a:r>
              <a:rPr lang="en-US" dirty="0" smtClean="0">
                <a:cs typeface="+mn-cs"/>
              </a:rPr>
              <a:t>-educators. An educator is a person who has to live in the deep significance of Easter.” </a:t>
            </a:r>
          </a:p>
          <a:p>
            <a:pPr marL="0" indent="0" eaLnBrk="1" hangingPunct="1">
              <a:buFontTx/>
              <a:buNone/>
              <a:defRPr/>
            </a:pPr>
            <a:endParaRPr lang="en-US" sz="1000" dirty="0" smtClean="0">
              <a:cs typeface="+mn-cs"/>
            </a:endParaRPr>
          </a:p>
          <a:p>
            <a:pPr marL="0" indent="0" eaLnBrk="1" hangingPunct="1">
              <a:buFontTx/>
              <a:buNone/>
              <a:defRPr/>
            </a:pPr>
            <a:r>
              <a:rPr lang="en-US" sz="1800" dirty="0">
                <a:cs typeface="+mn-cs"/>
              </a:rPr>
              <a:t>Quoted by Paul Taylor (1993: 53</a:t>
            </a:r>
            <a:r>
              <a:rPr lang="en-US" sz="1800" dirty="0" smtClean="0">
                <a:cs typeface="+mn-cs"/>
              </a:rPr>
              <a:t>)</a:t>
            </a:r>
            <a:r>
              <a:rPr lang="pl-PL" sz="1800" dirty="0" smtClean="0">
                <a:cs typeface="+mn-cs"/>
              </a:rPr>
              <a:t> </a:t>
            </a:r>
            <a:r>
              <a:rPr lang="pl-PL" sz="1800" dirty="0" err="1" smtClean="0">
                <a:cs typeface="+mn-cs"/>
              </a:rPr>
              <a:t>at</a:t>
            </a:r>
            <a:r>
              <a:rPr lang="pl-PL" sz="1800" dirty="0" smtClean="0">
                <a:cs typeface="+mn-cs"/>
              </a:rPr>
              <a:t> </a:t>
            </a:r>
            <a:r>
              <a:rPr lang="pl-PL" sz="1800" dirty="0" err="1" smtClean="0">
                <a:cs typeface="+mn-cs"/>
              </a:rPr>
              <a:t>www.infed.org</a:t>
            </a:r>
            <a:r>
              <a:rPr lang="pl-PL" sz="1800" dirty="0" smtClean="0">
                <a:cs typeface="+mn-cs"/>
              </a:rPr>
              <a:t>/</a:t>
            </a:r>
            <a:r>
              <a:rPr lang="pl-PL" sz="1800" dirty="0" err="1" smtClean="0">
                <a:cs typeface="+mn-cs"/>
              </a:rPr>
              <a:t>thinkers</a:t>
            </a:r>
            <a:r>
              <a:rPr lang="pl-PL" sz="1800" dirty="0" smtClean="0">
                <a:cs typeface="+mn-cs"/>
              </a:rPr>
              <a:t>/et-</a:t>
            </a:r>
            <a:r>
              <a:rPr lang="pl-PL" sz="1800" dirty="0" err="1" smtClean="0">
                <a:cs typeface="+mn-cs"/>
              </a:rPr>
              <a:t>freir.htm</a:t>
            </a:r>
            <a:endParaRPr lang="en-GB" sz="1800" dirty="0" smtClean="0">
              <a:cs typeface="+mn-cs"/>
            </a:endParaRPr>
          </a:p>
        </p:txBody>
      </p:sp>
    </p:spTree>
    <p:extLst>
      <p:ext uri="{BB962C8B-B14F-4D97-AF65-F5344CB8AC3E}">
        <p14:creationId xmlns:p14="http://schemas.microsoft.com/office/powerpoint/2010/main" val="36586041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5"/>
          <p:cNvSpPr>
            <a:spLocks noGrp="1"/>
          </p:cNvSpPr>
          <p:nvPr>
            <p:ph type="ctrTitle"/>
          </p:nvPr>
        </p:nvSpPr>
        <p:spPr>
          <a:xfrm>
            <a:off x="899592" y="2996952"/>
            <a:ext cx="7772400" cy="1470025"/>
          </a:xfrm>
        </p:spPr>
        <p:txBody>
          <a:bodyPr/>
          <a:lstStyle/>
          <a:p>
            <a:r>
              <a:rPr lang="en-GB" sz="8000" b="1" dirty="0"/>
              <a:t>What is facilitation? </a:t>
            </a:r>
            <a:br>
              <a:rPr lang="en-GB" sz="8000" b="1" dirty="0"/>
            </a:br>
            <a:endParaRPr lang="en-GB" sz="8000" dirty="0">
              <a:latin typeface="Arial" charset="0"/>
            </a:endParaRPr>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p:cNvSpPr>
            <a:spLocks noGrp="1" noChangeArrowheads="1"/>
          </p:cNvSpPr>
          <p:nvPr>
            <p:ph type="body" idx="1"/>
          </p:nvPr>
        </p:nvSpPr>
        <p:spPr>
          <a:xfrm>
            <a:off x="1187624" y="1196752"/>
            <a:ext cx="7772400" cy="3856038"/>
          </a:xfrm>
        </p:spPr>
        <p:txBody>
          <a:bodyPr/>
          <a:lstStyle/>
          <a:p>
            <a:r>
              <a:rPr lang="en-GB" dirty="0" smtClean="0"/>
              <a:t>To </a:t>
            </a:r>
            <a:r>
              <a:rPr lang="en-GB" dirty="0"/>
              <a:t>facilitate, is to </a:t>
            </a:r>
            <a:r>
              <a:rPr lang="en-GB" dirty="0" smtClean="0"/>
              <a:t>assist </a:t>
            </a:r>
            <a:r>
              <a:rPr lang="en-GB" dirty="0"/>
              <a:t>a process or </a:t>
            </a:r>
            <a:r>
              <a:rPr lang="en-GB" dirty="0" smtClean="0"/>
              <a:t>person </a:t>
            </a:r>
            <a:r>
              <a:rPr lang="en-GB" dirty="0"/>
              <a:t>to make progress.  </a:t>
            </a:r>
            <a:endParaRPr lang="en-GB" dirty="0" smtClean="0"/>
          </a:p>
          <a:p>
            <a:pPr marL="0" indent="0">
              <a:buNone/>
            </a:pPr>
            <a:endParaRPr lang="en-GB" dirty="0"/>
          </a:p>
          <a:p>
            <a:r>
              <a:rPr lang="en-GB" dirty="0"/>
              <a:t>Etymologically, “facilitate” emanates from the French/Latin "facile" meaning "easy".  Literally the process of facilitation is to make something easier.  </a:t>
            </a:r>
          </a:p>
          <a:p>
            <a:pPr marL="0" indent="0">
              <a:buNone/>
            </a:pPr>
            <a:endParaRPr lang="cy-GB" dirty="0">
              <a:latin typeface="Arial" charset="0"/>
            </a:endParaRPr>
          </a:p>
          <a:p>
            <a:endParaRPr lang="cy-GB" dirty="0">
              <a:latin typeface="Arial" charset="0"/>
            </a:endParaRPr>
          </a:p>
          <a:p>
            <a:endParaRPr lang="cy-GB" dirty="0">
              <a:latin typeface="Arial"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99592" y="908720"/>
            <a:ext cx="7772400" cy="4114800"/>
          </a:xfrm>
        </p:spPr>
        <p:txBody>
          <a:bodyPr/>
          <a:lstStyle/>
          <a:p>
            <a:pPr marL="0" indent="0">
              <a:buNone/>
            </a:pPr>
            <a:r>
              <a:rPr lang="en-GB" dirty="0" smtClean="0"/>
              <a:t>The phrase ‘Facilitation’ is often employed in </a:t>
            </a:r>
            <a:r>
              <a:rPr lang="en-GB" dirty="0"/>
              <a:t>adult education, community education, youth work and informal education </a:t>
            </a:r>
            <a:r>
              <a:rPr lang="en-GB" dirty="0" smtClean="0"/>
              <a:t>to emphasise the key contrast with the: ‘</a:t>
            </a:r>
            <a:r>
              <a:rPr lang="en-GB" i="1" dirty="0" smtClean="0"/>
              <a:t>emotionally </a:t>
            </a:r>
            <a:r>
              <a:rPr lang="en-GB" i="1" dirty="0"/>
              <a:t>congenial aspect of their practice with what they regard as the rigid and conformist nature of schooling</a:t>
            </a:r>
            <a:r>
              <a:rPr lang="en-GB" dirty="0"/>
              <a:t>’ (Brookfield 1986: 123). </a:t>
            </a:r>
          </a:p>
        </p:txBody>
      </p:sp>
    </p:spTree>
    <p:extLst>
      <p:ext uri="{BB962C8B-B14F-4D97-AF65-F5344CB8AC3E}">
        <p14:creationId xmlns:p14="http://schemas.microsoft.com/office/powerpoint/2010/main" val="103154598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71600" y="538336"/>
            <a:ext cx="7772400" cy="4114800"/>
          </a:xfrm>
        </p:spPr>
        <p:txBody>
          <a:bodyPr/>
          <a:lstStyle/>
          <a:p>
            <a:r>
              <a:rPr lang="en-GB" dirty="0" smtClean="0"/>
              <a:t>Recent developments within “mainstream education” focus </a:t>
            </a:r>
            <a:r>
              <a:rPr lang="en-GB" dirty="0"/>
              <a:t>on learning </a:t>
            </a:r>
            <a:r>
              <a:rPr lang="en-GB" dirty="0" smtClean="0"/>
              <a:t>rather than teaching, </a:t>
            </a:r>
            <a:r>
              <a:rPr lang="en-GB" dirty="0"/>
              <a:t>the use of the </a:t>
            </a:r>
            <a:r>
              <a:rPr lang="en-GB" dirty="0" smtClean="0"/>
              <a:t>term ‘</a:t>
            </a:r>
            <a:r>
              <a:rPr lang="en-GB" dirty="0"/>
              <a:t>facilitation’ </a:t>
            </a:r>
            <a:r>
              <a:rPr lang="en-GB" dirty="0" smtClean="0"/>
              <a:t>has become more common place.</a:t>
            </a:r>
          </a:p>
          <a:p>
            <a:r>
              <a:rPr lang="en-GB" dirty="0" smtClean="0"/>
              <a:t>Learning tends to emphasise the individual</a:t>
            </a:r>
          </a:p>
          <a:p>
            <a:r>
              <a:rPr lang="en-GB" dirty="0" smtClean="0"/>
              <a:t>Teaching tends to emphasise the curriculum and outcomes</a:t>
            </a:r>
            <a:endParaRPr lang="en-GB" dirty="0"/>
          </a:p>
          <a:p>
            <a:pPr marL="0" indent="0">
              <a:buNone/>
            </a:pPr>
            <a:endParaRPr lang="en-GB" dirty="0"/>
          </a:p>
        </p:txBody>
      </p:sp>
    </p:spTree>
    <p:extLst>
      <p:ext uri="{BB962C8B-B14F-4D97-AF65-F5344CB8AC3E}">
        <p14:creationId xmlns:p14="http://schemas.microsoft.com/office/powerpoint/2010/main" val="181562434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3568" y="28048"/>
            <a:ext cx="8208912" cy="4114800"/>
          </a:xfrm>
        </p:spPr>
        <p:txBody>
          <a:bodyPr/>
          <a:lstStyle/>
          <a:p>
            <a:r>
              <a:rPr lang="en-GB" dirty="0" smtClean="0"/>
              <a:t>A facilitator provides </a:t>
            </a:r>
            <a:r>
              <a:rPr lang="en-GB" dirty="0"/>
              <a:t>opportunities, guidance or resources to assist participants towards achieving an outcome.  </a:t>
            </a:r>
          </a:p>
          <a:p>
            <a:r>
              <a:rPr lang="en-GB" dirty="0" smtClean="0"/>
              <a:t>In outdoor education </a:t>
            </a:r>
            <a:r>
              <a:rPr lang="en-GB" dirty="0"/>
              <a:t>we tend to look at facilitation as a means of helping people through the process of experiential </a:t>
            </a:r>
            <a:r>
              <a:rPr lang="en-GB" dirty="0" smtClean="0"/>
              <a:t>learning (see Kolb, 1984)</a:t>
            </a:r>
          </a:p>
          <a:p>
            <a:r>
              <a:rPr lang="en-GB" b="1" dirty="0" smtClean="0"/>
              <a:t>This </a:t>
            </a:r>
            <a:r>
              <a:rPr lang="en-GB" b="1" dirty="0"/>
              <a:t>will mean different things to different people at different times and in different situations. </a:t>
            </a:r>
          </a:p>
          <a:p>
            <a:endParaRPr lang="en-GB" dirty="0"/>
          </a:p>
        </p:txBody>
      </p:sp>
    </p:spTree>
    <p:extLst>
      <p:ext uri="{BB962C8B-B14F-4D97-AF65-F5344CB8AC3E}">
        <p14:creationId xmlns:p14="http://schemas.microsoft.com/office/powerpoint/2010/main" val="200563409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0740553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Roles synonymous with facilitation… </a:t>
            </a:r>
            <a:endParaRPr lang="en-GB" dirty="0"/>
          </a:p>
        </p:txBody>
      </p:sp>
      <p:sp>
        <p:nvSpPr>
          <p:cNvPr id="3" name="Content Placeholder 2"/>
          <p:cNvSpPr>
            <a:spLocks noGrp="1"/>
          </p:cNvSpPr>
          <p:nvPr>
            <p:ph idx="1"/>
          </p:nvPr>
        </p:nvSpPr>
        <p:spPr>
          <a:xfrm>
            <a:off x="685800" y="1981200"/>
            <a:ext cx="7772400" cy="3536032"/>
          </a:xfrm>
        </p:spPr>
        <p:txBody>
          <a:bodyPr numCol="2"/>
          <a:lstStyle/>
          <a:p>
            <a:r>
              <a:rPr lang="en-GB" dirty="0" smtClean="0"/>
              <a:t>Coach</a:t>
            </a:r>
          </a:p>
          <a:p>
            <a:r>
              <a:rPr lang="en-GB" dirty="0" smtClean="0"/>
              <a:t>Instructor</a:t>
            </a:r>
          </a:p>
          <a:p>
            <a:r>
              <a:rPr lang="en-GB" dirty="0" smtClean="0"/>
              <a:t>Leader</a:t>
            </a:r>
          </a:p>
          <a:p>
            <a:r>
              <a:rPr lang="en-GB" dirty="0" smtClean="0"/>
              <a:t>Mentor</a:t>
            </a:r>
          </a:p>
          <a:p>
            <a:r>
              <a:rPr lang="en-GB" dirty="0" smtClean="0"/>
              <a:t>Teacher</a:t>
            </a:r>
          </a:p>
          <a:p>
            <a:r>
              <a:rPr lang="en-GB" dirty="0" smtClean="0"/>
              <a:t>Manager</a:t>
            </a:r>
          </a:p>
          <a:p>
            <a:r>
              <a:rPr lang="en-GB" dirty="0" smtClean="0"/>
              <a:t>Lecturer</a:t>
            </a:r>
          </a:p>
          <a:p>
            <a:r>
              <a:rPr lang="en-GB" dirty="0" smtClean="0"/>
              <a:t>Support worker</a:t>
            </a:r>
          </a:p>
          <a:p>
            <a:r>
              <a:rPr lang="en-GB" dirty="0" smtClean="0"/>
              <a:t>Advocate</a:t>
            </a:r>
          </a:p>
          <a:p>
            <a:r>
              <a:rPr lang="en-GB" dirty="0" smtClean="0"/>
              <a:t>Therapist</a:t>
            </a:r>
          </a:p>
          <a:p>
            <a:r>
              <a:rPr lang="en-GB" dirty="0" smtClean="0"/>
              <a:t>And others…</a:t>
            </a:r>
            <a:endParaRPr lang="en-GB" dirty="0"/>
          </a:p>
        </p:txBody>
      </p:sp>
    </p:spTree>
    <p:extLst>
      <p:ext uri="{BB962C8B-B14F-4D97-AF65-F5344CB8AC3E}">
        <p14:creationId xmlns:p14="http://schemas.microsoft.com/office/powerpoint/2010/main" val="1011451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wipe(down)">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wipe(down)">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wipe(down)">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wipe(down)">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grpId="0"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wipe(down)">
                                      <p:cBhvr>
                                        <p:cTn id="5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5576" y="260648"/>
            <a:ext cx="8136904" cy="6192688"/>
          </a:xfrm>
        </p:spPr>
        <p:txBody>
          <a:bodyPr/>
          <a:lstStyle/>
          <a:p>
            <a:r>
              <a:rPr lang="en-GB" sz="2800" dirty="0" smtClean="0"/>
              <a:t>Facilitating </a:t>
            </a:r>
            <a:r>
              <a:rPr lang="en-GB" sz="2800" b="1" dirty="0"/>
              <a:t>does not </a:t>
            </a:r>
            <a:r>
              <a:rPr lang="en-GB" sz="2800" dirty="0"/>
              <a:t>mean "solving a problem" or "doing it for someone". It means doing something that makes a process run a little better.  </a:t>
            </a:r>
            <a:endParaRPr lang="en-GB" sz="2800" dirty="0" smtClean="0"/>
          </a:p>
          <a:p>
            <a:r>
              <a:rPr lang="en-GB" sz="2800" dirty="0" smtClean="0"/>
              <a:t>In </a:t>
            </a:r>
            <a:r>
              <a:rPr lang="en-GB" sz="2800" dirty="0"/>
              <a:t>general, the goals of facilitation </a:t>
            </a:r>
            <a:r>
              <a:rPr lang="en-GB" sz="2800" dirty="0" smtClean="0"/>
              <a:t>usually </a:t>
            </a:r>
            <a:r>
              <a:rPr lang="en-GB" sz="2800" dirty="0"/>
              <a:t>include participants analysing and better understanding their thoughts, feelings, and behaviours</a:t>
            </a:r>
            <a:r>
              <a:rPr lang="en-GB" sz="2800" dirty="0" smtClean="0"/>
              <a:t>. </a:t>
            </a:r>
            <a:r>
              <a:rPr lang="en-GB" sz="1600" dirty="0" smtClean="0"/>
              <a:t>(Neil, 2008; online)</a:t>
            </a:r>
          </a:p>
          <a:p>
            <a:r>
              <a:rPr lang="en-GB" sz="2800" dirty="0" smtClean="0"/>
              <a:t>The key skill for the facilitator is knowing how much to get involved in those processes and when.</a:t>
            </a:r>
          </a:p>
          <a:p>
            <a:endParaRPr lang="en-GB" dirty="0" smtClean="0"/>
          </a:p>
          <a:p>
            <a:endParaRPr lang="en-GB" dirty="0"/>
          </a:p>
          <a:p>
            <a:endParaRPr lang="en-GB" dirty="0"/>
          </a:p>
        </p:txBody>
      </p:sp>
    </p:spTree>
    <p:extLst>
      <p:ext uri="{BB962C8B-B14F-4D97-AF65-F5344CB8AC3E}">
        <p14:creationId xmlns:p14="http://schemas.microsoft.com/office/powerpoint/2010/main" val="422534648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email">
            <a:extLst>
              <a:ext uri="{28A0092B-C50C-407E-A947-70E740481C1C}">
                <a14:useLocalDpi xmlns:a14="http://schemas.microsoft.com/office/drawing/2010/main" val="0"/>
              </a:ext>
            </a:extLst>
          </a:blip>
          <a:stretch>
            <a:fillRect/>
          </a:stretch>
        </p:blipFill>
        <p:spPr>
          <a:xfrm>
            <a:off x="-601203" y="188640"/>
            <a:ext cx="9729079" cy="5472608"/>
          </a:xfrm>
        </p:spPr>
      </p:pic>
    </p:spTree>
    <p:extLst>
      <p:ext uri="{BB962C8B-B14F-4D97-AF65-F5344CB8AC3E}">
        <p14:creationId xmlns:p14="http://schemas.microsoft.com/office/powerpoint/2010/main" val="190577097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a:defRPr/>
            </a:pPr>
            <a:r>
              <a:rPr lang="en-GB"/>
              <a:t>Heron</a:t>
            </a:r>
            <a:r>
              <a:rPr lang="ja-JP" altLang="en-GB">
                <a:latin typeface="Arial"/>
              </a:rPr>
              <a:t>’</a:t>
            </a:r>
            <a:r>
              <a:rPr lang="en-GB"/>
              <a:t>s Model for Facilitation</a:t>
            </a:r>
          </a:p>
        </p:txBody>
      </p:sp>
      <p:sp>
        <p:nvSpPr>
          <p:cNvPr id="6189" name="Rectangle 45"/>
          <p:cNvSpPr>
            <a:spLocks noChangeArrowheads="1"/>
          </p:cNvSpPr>
          <p:nvPr/>
        </p:nvSpPr>
        <p:spPr bwMode="auto">
          <a:xfrm>
            <a:off x="354013" y="874713"/>
            <a:ext cx="1362075" cy="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spAutoFit/>
          </a:bodyPr>
          <a:lstStyle/>
          <a:p>
            <a:pPr>
              <a:defRPr/>
            </a:pPr>
            <a:endParaRPr lang="en-GB"/>
          </a:p>
        </p:txBody>
      </p:sp>
      <p:sp>
        <p:nvSpPr>
          <p:cNvPr id="26627" name="Line 44"/>
          <p:cNvSpPr>
            <a:spLocks noChangeShapeType="1"/>
          </p:cNvSpPr>
          <p:nvPr/>
        </p:nvSpPr>
        <p:spPr bwMode="auto">
          <a:xfrm>
            <a:off x="395288" y="1557338"/>
            <a:ext cx="1223962" cy="2089150"/>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GB"/>
          </a:p>
        </p:txBody>
      </p:sp>
      <p:graphicFrame>
        <p:nvGraphicFramePr>
          <p:cNvPr id="6400" name="Group 256"/>
          <p:cNvGraphicFramePr>
            <a:graphicFrameLocks noGrp="1"/>
          </p:cNvGraphicFramePr>
          <p:nvPr>
            <p:extLst/>
          </p:nvPr>
        </p:nvGraphicFramePr>
        <p:xfrm>
          <a:off x="381000" y="1268760"/>
          <a:ext cx="8382000" cy="4321233"/>
        </p:xfrm>
        <a:graphic>
          <a:graphicData uri="http://schemas.openxmlformats.org/drawingml/2006/table">
            <a:tbl>
              <a:tblPr/>
              <a:tblGrid>
                <a:gridCol w="1273175">
                  <a:extLst>
                    <a:ext uri="{9D8B030D-6E8A-4147-A177-3AD203B41FA5}">
                      <a16:colId xmlns:a16="http://schemas.microsoft.com/office/drawing/2014/main" val="20000"/>
                    </a:ext>
                  </a:extLst>
                </a:gridCol>
                <a:gridCol w="1239837">
                  <a:extLst>
                    <a:ext uri="{9D8B030D-6E8A-4147-A177-3AD203B41FA5}">
                      <a16:colId xmlns:a16="http://schemas.microsoft.com/office/drawing/2014/main" val="20001"/>
                    </a:ext>
                  </a:extLst>
                </a:gridCol>
                <a:gridCol w="1173163">
                  <a:extLst>
                    <a:ext uri="{9D8B030D-6E8A-4147-A177-3AD203B41FA5}">
                      <a16:colId xmlns:a16="http://schemas.microsoft.com/office/drawing/2014/main" val="20002"/>
                    </a:ext>
                  </a:extLst>
                </a:gridCol>
                <a:gridCol w="1282625">
                  <a:extLst>
                    <a:ext uri="{9D8B030D-6E8A-4147-A177-3AD203B41FA5}">
                      <a16:colId xmlns:a16="http://schemas.microsoft.com/office/drawing/2014/main" val="20003"/>
                    </a:ext>
                  </a:extLst>
                </a:gridCol>
                <a:gridCol w="1152128">
                  <a:extLst>
                    <a:ext uri="{9D8B030D-6E8A-4147-A177-3AD203B41FA5}">
                      <a16:colId xmlns:a16="http://schemas.microsoft.com/office/drawing/2014/main" val="20004"/>
                    </a:ext>
                  </a:extLst>
                </a:gridCol>
                <a:gridCol w="1152128">
                  <a:extLst>
                    <a:ext uri="{9D8B030D-6E8A-4147-A177-3AD203B41FA5}">
                      <a16:colId xmlns:a16="http://schemas.microsoft.com/office/drawing/2014/main" val="20005"/>
                    </a:ext>
                  </a:extLst>
                </a:gridCol>
                <a:gridCol w="1108944">
                  <a:extLst>
                    <a:ext uri="{9D8B030D-6E8A-4147-A177-3AD203B41FA5}">
                      <a16:colId xmlns:a16="http://schemas.microsoft.com/office/drawing/2014/main" val="20006"/>
                    </a:ext>
                  </a:extLst>
                </a:gridCol>
              </a:tblGrid>
              <a:tr h="2126739">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GB" sz="1400" b="0" i="0" u="none" strike="noStrike" cap="none" normalizeH="0" baseline="0" dirty="0">
                          <a:ln>
                            <a:noFill/>
                          </a:ln>
                          <a:solidFill>
                            <a:schemeClr val="tx1"/>
                          </a:solidFill>
                          <a:effectLst/>
                          <a:latin typeface="Times New Roman" charset="0"/>
                          <a:ea typeface="Times" charset="0"/>
                          <a:cs typeface="Times New Roman" charset="0"/>
                        </a:rPr>
                        <a:t> </a:t>
                      </a:r>
                    </a:p>
                    <a:p>
                      <a:pPr marL="0" marR="0" lvl="0" indent="0" algn="r"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Times New Roman" charset="0"/>
                          <a:ea typeface="Times" charset="0"/>
                          <a:cs typeface="Times New Roman" charset="0"/>
                        </a:rPr>
                        <a:t>Facilitative               Question</a:t>
                      </a:r>
                      <a:endParaRPr kumimoji="0" lang="en-GB" sz="1400" b="0" i="0" u="none" strike="noStrike" cap="none" normalizeH="0" baseline="0" dirty="0">
                        <a:ln>
                          <a:noFill/>
                        </a:ln>
                        <a:solidFill>
                          <a:schemeClr val="tx1"/>
                        </a:solidFill>
                        <a:effectLst/>
                        <a:latin typeface="Times New Roman" charset="0"/>
                        <a:ea typeface="Times" charset="0"/>
                        <a:cs typeface="Times New Roman" charset="0"/>
                      </a:endParaRPr>
                    </a:p>
                    <a:p>
                      <a:pPr marL="0" marR="0" lvl="0" indent="0" algn="r"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a:ln>
                            <a:noFill/>
                          </a:ln>
                          <a:solidFill>
                            <a:schemeClr val="tx1"/>
                          </a:solidFill>
                          <a:effectLst/>
                          <a:latin typeface="Times New Roman" charset="0"/>
                          <a:ea typeface="Times" charset="0"/>
                          <a:cs typeface="Times New Roman" charset="0"/>
                        </a:rPr>
                        <a:t>         </a:t>
                      </a:r>
                      <a:endParaRPr kumimoji="0" lang="en-GB" sz="1400" b="1" i="0" u="none" strike="noStrike" cap="none" normalizeH="0" baseline="0" dirty="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1" i="0" u="none" strike="noStrike" cap="none" normalizeH="0" baseline="0" dirty="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1" i="0" u="none" strike="noStrike" cap="none" normalizeH="0" baseline="0" dirty="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Times New Roman" charset="0"/>
                          <a:ea typeface="Times" charset="0"/>
                          <a:cs typeface="Times New Roman" charset="0"/>
                        </a:rPr>
                        <a:t>Mode</a:t>
                      </a:r>
                      <a:endParaRPr kumimoji="0" lang="en-GB" sz="1400" b="0" i="0" u="none" strike="noStrike" cap="none" normalizeH="0" baseline="0" dirty="0">
                        <a:ln>
                          <a:noFill/>
                        </a:ln>
                        <a:solidFill>
                          <a:schemeClr val="tx1"/>
                        </a:solidFill>
                        <a:effectLst/>
                        <a:latin typeface="Times New Roman" charset="0"/>
                        <a:ea typeface="ＭＳ Ｐゴシック"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Times New Roman" charset="0"/>
                          <a:ea typeface="ＭＳ Ｐゴシック" charset="0"/>
                          <a:cs typeface="Times" charset="0"/>
                        </a:rPr>
                        <a:t>Of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Times New Roman" charset="0"/>
                          <a:ea typeface="ＭＳ Ｐゴシック" charset="0"/>
                          <a:cs typeface="Times" charset="0"/>
                        </a:rPr>
                        <a:t>Facilitation</a:t>
                      </a: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Times New Roman" charset="0"/>
                          <a:ea typeface="Times" charset="0"/>
                          <a:cs typeface="Times New Roman" charset="0"/>
                        </a:rPr>
                        <a:t>Planning</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dirty="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a:ln>
                            <a:noFill/>
                          </a:ln>
                          <a:solidFill>
                            <a:schemeClr val="tx1"/>
                          </a:solidFill>
                          <a:effectLst/>
                          <a:latin typeface="Times New Roman" charset="0"/>
                          <a:ea typeface="Times" charset="0"/>
                          <a:cs typeface="Times New Roman" charset="0"/>
                        </a:rPr>
                        <a:t>How shall the group acquire its objectives  &amp; programme?</a:t>
                      </a:r>
                      <a:endParaRPr kumimoji="0" lang="en-GB" sz="1400" b="0" i="0" u="none" strike="noStrike" cap="none" normalizeH="0" baseline="0" dirty="0">
                        <a:ln>
                          <a:noFill/>
                        </a:ln>
                        <a:solidFill>
                          <a:schemeClr val="tx1"/>
                        </a:solidFill>
                        <a:effectLst/>
                        <a:latin typeface="Arial" charset="0"/>
                        <a:ea typeface="Times" charset="0"/>
                        <a:cs typeface="Times New Roman"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Times New Roman" charset="0"/>
                          <a:ea typeface="Times" charset="0"/>
                          <a:cs typeface="Times New Roman" charset="0"/>
                        </a:rPr>
                        <a:t>Meaning</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dirty="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a:ln>
                            <a:noFill/>
                          </a:ln>
                          <a:solidFill>
                            <a:schemeClr val="tx1"/>
                          </a:solidFill>
                          <a:effectLst/>
                          <a:latin typeface="Times New Roman" charset="0"/>
                          <a:ea typeface="Times" charset="0"/>
                          <a:cs typeface="Times New Roman" charset="0"/>
                        </a:rPr>
                        <a:t>How shall meaning be given/found in the experience?</a:t>
                      </a:r>
                      <a:endParaRPr kumimoji="0" lang="en-GB" sz="1400" b="0" i="0" u="none" strike="noStrike" cap="none" normalizeH="0" baseline="0" dirty="0">
                        <a:ln>
                          <a:noFill/>
                        </a:ln>
                        <a:solidFill>
                          <a:schemeClr val="tx1"/>
                        </a:solidFill>
                        <a:effectLst/>
                        <a:latin typeface="Arial" charset="0"/>
                        <a:ea typeface="Times" charset="0"/>
                        <a:cs typeface="Times New Roman"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a:ln>
                            <a:noFill/>
                          </a:ln>
                          <a:solidFill>
                            <a:schemeClr val="tx1"/>
                          </a:solidFill>
                          <a:effectLst/>
                          <a:latin typeface="Times New Roman" charset="0"/>
                          <a:ea typeface="Times" charset="0"/>
                          <a:cs typeface="Times New Roman" charset="0"/>
                        </a:rPr>
                        <a:t>Confronting</a:t>
                      </a:r>
                      <a:endParaRPr kumimoji="0" lang="en-GB" sz="1400" b="0"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a:ln>
                            <a:noFill/>
                          </a:ln>
                          <a:solidFill>
                            <a:schemeClr val="tx1"/>
                          </a:solidFill>
                          <a:effectLst/>
                          <a:latin typeface="Times New Roman" charset="0"/>
                          <a:ea typeface="Times" charset="0"/>
                          <a:cs typeface="Times New Roman" charset="0"/>
                        </a:rPr>
                        <a:t>How will the group</a:t>
                      </a:r>
                      <a:r>
                        <a:rPr kumimoji="0" lang="ja-JP" altLang="en-GB" sz="1400" b="0" i="0" u="none" strike="noStrike" cap="none" normalizeH="0" baseline="0">
                          <a:ln>
                            <a:noFill/>
                          </a:ln>
                          <a:solidFill>
                            <a:schemeClr val="tx1"/>
                          </a:solidFill>
                          <a:effectLst/>
                          <a:latin typeface="Arial"/>
                          <a:ea typeface="Times" charset="0"/>
                          <a:cs typeface="Times New Roman" charset="0"/>
                        </a:rPr>
                        <a:t>’</a:t>
                      </a:r>
                      <a:r>
                        <a:rPr kumimoji="0" lang="en-GB" sz="1400" b="0" i="0" u="none" strike="noStrike" cap="none" normalizeH="0" baseline="0">
                          <a:ln>
                            <a:noFill/>
                          </a:ln>
                          <a:solidFill>
                            <a:schemeClr val="tx1"/>
                          </a:solidFill>
                          <a:effectLst/>
                          <a:latin typeface="Times New Roman" charset="0"/>
                          <a:ea typeface="Times" charset="0"/>
                          <a:cs typeface="Times New Roman" charset="0"/>
                        </a:rPr>
                        <a:t>s consciousness be raised in issues of resistance &amp; avoidance?</a:t>
                      </a: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a:ln>
                            <a:noFill/>
                          </a:ln>
                          <a:solidFill>
                            <a:schemeClr val="tx1"/>
                          </a:solidFill>
                          <a:effectLst/>
                          <a:latin typeface="Times New Roman" charset="0"/>
                          <a:ea typeface="Times" charset="0"/>
                          <a:cs typeface="Times New Roman" charset="0"/>
                        </a:rPr>
                        <a:t>Feeling</a:t>
                      </a:r>
                      <a:endParaRPr kumimoji="0" lang="en-GB" sz="1400" b="0"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a:ln>
                            <a:noFill/>
                          </a:ln>
                          <a:solidFill>
                            <a:schemeClr val="tx1"/>
                          </a:solidFill>
                          <a:effectLst/>
                          <a:latin typeface="Times New Roman" charset="0"/>
                          <a:ea typeface="Times" charset="0"/>
                          <a:cs typeface="Times New Roman" charset="0"/>
                        </a:rPr>
                        <a:t>How shall issues of feeling and emotion be handled?</a:t>
                      </a: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a:ln>
                            <a:noFill/>
                          </a:ln>
                          <a:solidFill>
                            <a:schemeClr val="tx1"/>
                          </a:solidFill>
                          <a:effectLst/>
                          <a:latin typeface="Times New Roman" charset="0"/>
                          <a:ea typeface="Times" charset="0"/>
                          <a:cs typeface="Times New Roman" charset="0"/>
                        </a:rPr>
                        <a:t>Structuring</a:t>
                      </a:r>
                      <a:endParaRPr kumimoji="0" lang="en-GB" sz="1400" b="0"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a:ln>
                            <a:noFill/>
                          </a:ln>
                          <a:solidFill>
                            <a:schemeClr val="tx1"/>
                          </a:solidFill>
                          <a:effectLst/>
                          <a:latin typeface="Times New Roman" charset="0"/>
                          <a:ea typeface="Times" charset="0"/>
                          <a:cs typeface="Times New Roman" charset="0"/>
                        </a:rPr>
                        <a:t>How can the group</a:t>
                      </a:r>
                      <a:r>
                        <a:rPr kumimoji="0" lang="ja-JP" altLang="en-GB" sz="1400" b="0" i="0" u="none" strike="noStrike" cap="none" normalizeH="0" baseline="0">
                          <a:ln>
                            <a:noFill/>
                          </a:ln>
                          <a:solidFill>
                            <a:schemeClr val="tx1"/>
                          </a:solidFill>
                          <a:effectLst/>
                          <a:latin typeface="Arial"/>
                          <a:ea typeface="Times" charset="0"/>
                          <a:cs typeface="Times New Roman" charset="0"/>
                        </a:rPr>
                        <a:t>’</a:t>
                      </a:r>
                      <a:r>
                        <a:rPr kumimoji="0" lang="en-GB" sz="1400" b="0" i="0" u="none" strike="noStrike" cap="none" normalizeH="0" baseline="0">
                          <a:ln>
                            <a:noFill/>
                          </a:ln>
                          <a:solidFill>
                            <a:schemeClr val="tx1"/>
                          </a:solidFill>
                          <a:effectLst/>
                          <a:latin typeface="Times New Roman" charset="0"/>
                          <a:ea typeface="Times" charset="0"/>
                          <a:cs typeface="Times New Roman" charset="0"/>
                        </a:rPr>
                        <a:t>s learning be structured?</a:t>
                      </a: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a:ln>
                            <a:noFill/>
                          </a:ln>
                          <a:solidFill>
                            <a:schemeClr val="tx1"/>
                          </a:solidFill>
                          <a:effectLst/>
                          <a:latin typeface="Times New Roman" charset="0"/>
                          <a:ea typeface="Times" charset="0"/>
                          <a:cs typeface="Times New Roman" charset="0"/>
                        </a:rPr>
                        <a:t>Valuing</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a:ln>
                            <a:noFill/>
                          </a:ln>
                          <a:solidFill>
                            <a:schemeClr val="tx1"/>
                          </a:solidFill>
                          <a:effectLst/>
                          <a:latin typeface="Times New Roman" charset="0"/>
                          <a:ea typeface="Times" charset="0"/>
                          <a:cs typeface="Times New Roman" charset="0"/>
                        </a:rPr>
                        <a:t>How can a supportive environment be created?</a:t>
                      </a:r>
                      <a:endParaRPr kumimoji="0" lang="en-GB" sz="1400" b="0" i="0" u="none" strike="noStrike" cap="none" normalizeH="0" baseline="0">
                        <a:ln>
                          <a:noFill/>
                        </a:ln>
                        <a:solidFill>
                          <a:schemeClr val="tx1"/>
                        </a:solidFill>
                        <a:effectLst/>
                        <a:latin typeface="Arial" charset="0"/>
                        <a:ea typeface="Times" charset="0"/>
                        <a:cs typeface="Times New Roman"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731479">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a:ln>
                            <a:noFill/>
                          </a:ln>
                          <a:solidFill>
                            <a:schemeClr val="tx1"/>
                          </a:solidFill>
                          <a:effectLst/>
                          <a:latin typeface="Times New Roman" charset="0"/>
                          <a:ea typeface="Times" charset="0"/>
                          <a:cs typeface="Times New Roman" charset="0"/>
                        </a:rPr>
                        <a:t>Hierarchical:</a:t>
                      </a:r>
                      <a:endParaRPr kumimoji="0" lang="en-GB" sz="1400" b="0"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a:ln>
                          <a:noFill/>
                        </a:ln>
                        <a:solidFill>
                          <a:schemeClr val="tx1"/>
                        </a:solidFill>
                        <a:effectLst/>
                        <a:latin typeface="Times New Roman" charset="0"/>
                        <a:ea typeface="Times" charset="0"/>
                        <a:cs typeface="Times New Roman"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731479">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a:ln>
                            <a:noFill/>
                          </a:ln>
                          <a:solidFill>
                            <a:schemeClr val="tx1"/>
                          </a:solidFill>
                          <a:effectLst/>
                          <a:latin typeface="Times New Roman" charset="0"/>
                          <a:ea typeface="Times" charset="0"/>
                          <a:cs typeface="Times New Roman" charset="0"/>
                        </a:rPr>
                        <a:t>Co-operative:</a:t>
                      </a:r>
                      <a:endParaRPr kumimoji="0" lang="en-GB" sz="1400" b="0"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a:ln>
                          <a:noFill/>
                        </a:ln>
                        <a:solidFill>
                          <a:schemeClr val="tx1"/>
                        </a:solidFill>
                        <a:effectLst/>
                        <a:latin typeface="Times New Roman" charset="0"/>
                        <a:ea typeface="Times" charset="0"/>
                        <a:cs typeface="Times New Roman"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31479">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a:ln>
                            <a:noFill/>
                          </a:ln>
                          <a:solidFill>
                            <a:schemeClr val="tx1"/>
                          </a:solidFill>
                          <a:effectLst/>
                          <a:latin typeface="Times New Roman" charset="0"/>
                          <a:ea typeface="Times" charset="0"/>
                          <a:cs typeface="Times New Roman" charset="0"/>
                        </a:rPr>
                        <a:t>Autonomous:</a:t>
                      </a:r>
                      <a:endParaRPr kumimoji="0" lang="en-GB" sz="1400" b="0"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a:ln>
                          <a:noFill/>
                        </a:ln>
                        <a:solidFill>
                          <a:schemeClr val="tx1"/>
                        </a:solidFill>
                        <a:effectLst/>
                        <a:latin typeface="Times New Roman" charset="0"/>
                        <a:ea typeface="Times" charset="0"/>
                        <a:cs typeface="Times New Roman"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folHlink"/>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folHlink"/>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folHlink"/>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folHlink"/>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folHlink"/>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dirty="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folHlink"/>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910407870"/>
      </p:ext>
    </p:extLst>
  </p:cSld>
  <p:clrMapOvr>
    <a:masterClrMapping/>
  </p:clrMapOvr>
  <p:transition spd="slow">
    <p:blinds/>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6768" name="Group 144"/>
          <p:cNvGraphicFramePr>
            <a:graphicFrameLocks noGrp="1"/>
          </p:cNvGraphicFramePr>
          <p:nvPr>
            <p:extLst/>
          </p:nvPr>
        </p:nvGraphicFramePr>
        <p:xfrm>
          <a:off x="41275" y="116632"/>
          <a:ext cx="9102725" cy="5616575"/>
        </p:xfrm>
        <a:graphic>
          <a:graphicData uri="http://schemas.openxmlformats.org/drawingml/2006/table">
            <a:tbl>
              <a:tblPr/>
              <a:tblGrid>
                <a:gridCol w="1025525">
                  <a:extLst>
                    <a:ext uri="{9D8B030D-6E8A-4147-A177-3AD203B41FA5}">
                      <a16:colId xmlns:a16="http://schemas.microsoft.com/office/drawing/2014/main" val="20000"/>
                    </a:ext>
                  </a:extLst>
                </a:gridCol>
                <a:gridCol w="1273175">
                  <a:extLst>
                    <a:ext uri="{9D8B030D-6E8A-4147-A177-3AD203B41FA5}">
                      <a16:colId xmlns:a16="http://schemas.microsoft.com/office/drawing/2014/main" val="20001"/>
                    </a:ext>
                  </a:extLst>
                </a:gridCol>
                <a:gridCol w="1295400">
                  <a:extLst>
                    <a:ext uri="{9D8B030D-6E8A-4147-A177-3AD203B41FA5}">
                      <a16:colId xmlns:a16="http://schemas.microsoft.com/office/drawing/2014/main" val="20002"/>
                    </a:ext>
                  </a:extLst>
                </a:gridCol>
                <a:gridCol w="1368425">
                  <a:extLst>
                    <a:ext uri="{9D8B030D-6E8A-4147-A177-3AD203B41FA5}">
                      <a16:colId xmlns:a16="http://schemas.microsoft.com/office/drawing/2014/main" val="20003"/>
                    </a:ext>
                  </a:extLst>
                </a:gridCol>
                <a:gridCol w="1368425">
                  <a:extLst>
                    <a:ext uri="{9D8B030D-6E8A-4147-A177-3AD203B41FA5}">
                      <a16:colId xmlns:a16="http://schemas.microsoft.com/office/drawing/2014/main" val="20004"/>
                    </a:ext>
                  </a:extLst>
                </a:gridCol>
                <a:gridCol w="1425575">
                  <a:extLst>
                    <a:ext uri="{9D8B030D-6E8A-4147-A177-3AD203B41FA5}">
                      <a16:colId xmlns:a16="http://schemas.microsoft.com/office/drawing/2014/main" val="20005"/>
                    </a:ext>
                  </a:extLst>
                </a:gridCol>
                <a:gridCol w="1346200">
                  <a:extLst>
                    <a:ext uri="{9D8B030D-6E8A-4147-A177-3AD203B41FA5}">
                      <a16:colId xmlns:a16="http://schemas.microsoft.com/office/drawing/2014/main" val="20006"/>
                    </a:ext>
                  </a:extLst>
                </a:gridCol>
              </a:tblGrid>
              <a:tr h="7270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a:ln>
                          <a:noFill/>
                        </a:ln>
                        <a:solidFill>
                          <a:schemeClr val="tx1"/>
                        </a:solidFill>
                        <a:effectLst/>
                        <a:latin typeface="Arial" charset="0"/>
                        <a:ea typeface="ＭＳ Ｐゴシック"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tx1"/>
                          </a:solidFill>
                          <a:effectLst/>
                          <a:latin typeface="Times New Roman" charset="0"/>
                          <a:ea typeface="Times" charset="0"/>
                          <a:cs typeface="Times New Roman" charset="0"/>
                        </a:rPr>
                        <a:t>Planning</a:t>
                      </a:r>
                      <a:endParaRPr kumimoji="0" lang="en-GB" sz="1200" b="1" i="0" u="none" strike="noStrike" cap="none" normalizeH="0" baseline="0">
                        <a:ln>
                          <a:noFill/>
                        </a:ln>
                        <a:solidFill>
                          <a:schemeClr val="tx1"/>
                        </a:solidFill>
                        <a:effectLst/>
                        <a:latin typeface="Times New Roman" charset="0"/>
                        <a:ea typeface="Times" charset="0"/>
                        <a:cs typeface="Times New Roman"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tx1"/>
                          </a:solidFill>
                          <a:effectLst/>
                          <a:latin typeface="Times New Roman" charset="0"/>
                          <a:ea typeface="Times" charset="0"/>
                          <a:cs typeface="Times New Roman" charset="0"/>
                        </a:rPr>
                        <a:t>Meaning</a:t>
                      </a:r>
                      <a:endParaRPr kumimoji="0" lang="en-GB" sz="1200" b="1" i="0" u="none" strike="noStrike" cap="none" normalizeH="0" baseline="0">
                        <a:ln>
                          <a:noFill/>
                        </a:ln>
                        <a:solidFill>
                          <a:schemeClr val="tx1"/>
                        </a:solidFill>
                        <a:effectLst/>
                        <a:latin typeface="Times New Roman" charset="0"/>
                        <a:ea typeface="Times" charset="0"/>
                        <a:cs typeface="Times New Roman"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tx1"/>
                          </a:solidFill>
                          <a:effectLst/>
                          <a:latin typeface="Times New Roman" charset="0"/>
                          <a:ea typeface="Times" charset="0"/>
                          <a:cs typeface="Times New Roman" charset="0"/>
                        </a:rPr>
                        <a:t>Confront-</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tx1"/>
                          </a:solidFill>
                          <a:effectLst/>
                          <a:latin typeface="Times New Roman" charset="0"/>
                          <a:ea typeface="Times" charset="0"/>
                          <a:cs typeface="Times New Roman" charset="0"/>
                        </a:rPr>
                        <a:t>ing</a:t>
                      </a:r>
                      <a:endParaRPr kumimoji="0" lang="en-GB" sz="1000" b="0" i="0" u="none" strike="noStrike" cap="none" normalizeH="0" baseline="0">
                        <a:ln>
                          <a:noFill/>
                        </a:ln>
                        <a:solidFill>
                          <a:schemeClr val="tx1"/>
                        </a:solidFill>
                        <a:effectLst/>
                        <a:latin typeface="Times New Roman" charset="0"/>
                        <a:ea typeface="Times" charset="0"/>
                        <a:cs typeface="Times New Roman"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tx1"/>
                          </a:solidFill>
                          <a:effectLst/>
                          <a:latin typeface="Times New Roman" charset="0"/>
                          <a:ea typeface="Times" charset="0"/>
                          <a:cs typeface="Times New Roman" charset="0"/>
                        </a:rPr>
                        <a:t>Feeling</a:t>
                      </a:r>
                      <a:endParaRPr kumimoji="0" lang="en-GB" sz="1000" b="0" i="0" u="none" strike="noStrike" cap="none" normalizeH="0" baseline="0">
                        <a:ln>
                          <a:noFill/>
                        </a:ln>
                        <a:solidFill>
                          <a:schemeClr val="tx1"/>
                        </a:solidFill>
                        <a:effectLst/>
                        <a:latin typeface="Times New Roman" charset="0"/>
                        <a:ea typeface="Times" charset="0"/>
                        <a:cs typeface="Times New Roman"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tx1"/>
                          </a:solidFill>
                          <a:effectLst/>
                          <a:latin typeface="Times New Roman" charset="0"/>
                          <a:ea typeface="Times" charset="0"/>
                          <a:cs typeface="Times New Roman" charset="0"/>
                        </a:rPr>
                        <a:t>Structuring</a:t>
                      </a:r>
                      <a:endParaRPr kumimoji="0" lang="en-GB" sz="1000" b="0" i="0" u="none" strike="noStrike" cap="none" normalizeH="0" baseline="0">
                        <a:ln>
                          <a:noFill/>
                        </a:ln>
                        <a:solidFill>
                          <a:schemeClr val="tx1"/>
                        </a:solidFill>
                        <a:effectLst/>
                        <a:latin typeface="Times New Roman" charset="0"/>
                        <a:ea typeface="Times" charset="0"/>
                        <a:cs typeface="Times New Roman"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tx1"/>
                          </a:solidFill>
                          <a:effectLst/>
                          <a:latin typeface="Times New Roman" charset="0"/>
                          <a:ea typeface="Times" charset="0"/>
                          <a:cs typeface="Times New Roman" charset="0"/>
                        </a:rPr>
                        <a:t>Valuing</a:t>
                      </a:r>
                      <a:endParaRPr kumimoji="0" lang="en-GB" sz="1200" b="1" i="0" u="none" strike="noStrike" cap="none" normalizeH="0" baseline="0">
                        <a:ln>
                          <a:noFill/>
                        </a:ln>
                        <a:solidFill>
                          <a:schemeClr val="tx1"/>
                        </a:solidFill>
                        <a:effectLst/>
                        <a:latin typeface="Times New Roman" charset="0"/>
                        <a:ea typeface="Times" charset="0"/>
                        <a:cs typeface="Times New Roman"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600325">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200" b="1"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200" b="1"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200" b="1"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a:ln>
                            <a:noFill/>
                          </a:ln>
                          <a:solidFill>
                            <a:schemeClr val="tx1"/>
                          </a:solidFill>
                          <a:effectLst/>
                          <a:latin typeface="Times New Roman" charset="0"/>
                          <a:ea typeface="Times" charset="0"/>
                          <a:cs typeface="Times New Roman" charset="0"/>
                        </a:rPr>
                        <a:t>COURSE</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a:ln>
                            <a:noFill/>
                          </a:ln>
                          <a:solidFill>
                            <a:schemeClr val="tx1"/>
                          </a:solidFill>
                          <a:effectLst/>
                          <a:latin typeface="Times New Roman" charset="0"/>
                          <a:ea typeface="Times" charset="0"/>
                          <a:cs typeface="Times New Roman" charset="0"/>
                        </a:rPr>
                        <a:t>ISSUES</a:t>
                      </a:r>
                      <a:endParaRPr kumimoji="0" lang="en-GB" sz="1000" b="0" i="0" u="none" strike="noStrike" cap="none" normalizeH="0" baseline="0">
                        <a:ln>
                          <a:noFill/>
                        </a:ln>
                        <a:solidFill>
                          <a:schemeClr val="tx1"/>
                        </a:solidFill>
                        <a:effectLst/>
                        <a:latin typeface="Times New Roman" charset="0"/>
                        <a:ea typeface="Times" charset="0"/>
                        <a:cs typeface="Times New Roman"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charset="0"/>
                          <a:ea typeface="Times" charset="0"/>
                          <a:cs typeface="Times New Roman" charset="0"/>
                        </a:rPr>
                        <a:t>Goals were facile</a:t>
                      </a:r>
                      <a:endParaRPr kumimoji="0" lang="en-GB" sz="1800" b="0" i="0" u="none" strike="noStrike" cap="none" normalizeH="0" baseline="0">
                        <a:ln>
                          <a:noFill/>
                        </a:ln>
                        <a:solidFill>
                          <a:schemeClr val="tx1"/>
                        </a:solidFill>
                        <a:effectLst/>
                        <a:latin typeface="Arial" charset="0"/>
                        <a:ea typeface="Times" charset="0"/>
                        <a:cs typeface="Times New Roman"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charset="0"/>
                          <a:ea typeface="Times" charset="0"/>
                          <a:cs typeface="Times New Roman" charset="0"/>
                        </a:rPr>
                        <a:t>Little evidence of understand-ing outdoors issues</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charset="0"/>
                          <a:ea typeface="Times" charset="0"/>
                          <a:cs typeface="Times New Roman" charset="0"/>
                        </a:rPr>
                        <a:t>Easy street: </a:t>
                      </a:r>
                      <a:endParaRPr kumimoji="0" lang="en-GB" sz="1000" b="0"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charset="0"/>
                          <a:ea typeface="Times" charset="0"/>
                          <a:cs typeface="Times New Roman" charset="0"/>
                        </a:rPr>
                        <a:t>pleasure seeking rigidity</a:t>
                      </a:r>
                      <a:endParaRPr kumimoji="0" lang="en-GB" sz="1800" b="0" i="0" u="none" strike="noStrike" cap="none" normalizeH="0" baseline="0">
                        <a:ln>
                          <a:noFill/>
                        </a:ln>
                        <a:solidFill>
                          <a:schemeClr val="tx1"/>
                        </a:solidFill>
                        <a:effectLst/>
                        <a:latin typeface="Arial" charset="0"/>
                        <a:ea typeface="ＭＳ Ｐゴシック"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charset="0"/>
                          <a:ea typeface="Times" charset="0"/>
                          <a:cs typeface="Times New Roman" charset="0"/>
                        </a:rPr>
                        <a:t>No catharsis</a:t>
                      </a:r>
                      <a:endParaRPr kumimoji="0" lang="en-GB" sz="1000" b="0"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charset="0"/>
                          <a:ea typeface="Times" charset="0"/>
                          <a:cs typeface="Times New Roman" charset="0"/>
                        </a:rPr>
                        <a:t>Sub groups developed at times.</a:t>
                      </a:r>
                      <a:endParaRPr kumimoji="0" lang="en-GB" sz="1800" b="0" i="0" u="none" strike="noStrike" cap="none" normalizeH="0" baseline="0">
                        <a:ln>
                          <a:noFill/>
                        </a:ln>
                        <a:solidFill>
                          <a:schemeClr val="tx1"/>
                        </a:solidFill>
                        <a:effectLst/>
                        <a:latin typeface="Arial" charset="0"/>
                        <a:ea typeface="ＭＳ Ｐゴシック"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charset="0"/>
                          <a:ea typeface="Times" charset="0"/>
                          <a:cs typeface="Times New Roman" charset="0"/>
                        </a:rPr>
                        <a:t>Group chose activities without specific learning opportunities</a:t>
                      </a:r>
                      <a:endParaRPr kumimoji="0" lang="en-GB" sz="1000" b="0" i="0" u="none" strike="noStrike" cap="none" normalizeH="0" baseline="0">
                        <a:ln>
                          <a:noFill/>
                        </a:ln>
                        <a:solidFill>
                          <a:schemeClr val="tx1"/>
                        </a:solidFill>
                        <a:effectLst/>
                        <a:latin typeface="Times New Roman" charset="0"/>
                        <a:ea typeface="Times" charset="0"/>
                        <a:cs typeface="Times New Roman"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charset="0"/>
                          <a:ea typeface="Times" charset="0"/>
                          <a:cs typeface="Times New Roman" charset="0"/>
                        </a:rPr>
                        <a:t>The culture was effectively established at the outset of course: </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charset="0"/>
                          <a:ea typeface="Times" charset="0"/>
                          <a:cs typeface="Times New Roman" charset="0"/>
                        </a:rPr>
                        <a:t>Apprentices</a:t>
                      </a:r>
                      <a:endParaRPr kumimoji="0" lang="en-GB" sz="1000" b="0" i="0" u="none" strike="noStrike" cap="none" normalizeH="0" baseline="0">
                        <a:ln>
                          <a:noFill/>
                        </a:ln>
                        <a:solidFill>
                          <a:schemeClr val="tx1"/>
                        </a:solidFill>
                        <a:effectLst/>
                        <a:latin typeface="Times New Roman" charset="0"/>
                        <a:ea typeface="Times" charset="0"/>
                        <a:cs typeface="Times New Roman"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2289175">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200" b="1"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200" b="1"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a:ln>
                            <a:noFill/>
                          </a:ln>
                          <a:solidFill>
                            <a:schemeClr val="tx1"/>
                          </a:solidFill>
                          <a:effectLst/>
                          <a:latin typeface="Times New Roman" charset="0"/>
                          <a:ea typeface="Times" charset="0"/>
                          <a:cs typeface="Times New Roman" charset="0"/>
                        </a:rPr>
                        <a:t>REMEDIAL ACTION</a:t>
                      </a:r>
                      <a:endParaRPr kumimoji="0" lang="en-GB" sz="1800" b="0" i="0" u="none" strike="noStrike" cap="none" normalizeH="0" baseline="0">
                        <a:ln>
                          <a:noFill/>
                        </a:ln>
                        <a:solidFill>
                          <a:schemeClr val="tx1"/>
                        </a:solidFill>
                        <a:effectLst/>
                        <a:latin typeface="Arial" charset="0"/>
                        <a:ea typeface="Times" charset="0"/>
                        <a:cs typeface="Times New Roman"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charset="0"/>
                          <a:ea typeface="Times" charset="0"/>
                          <a:cs typeface="Times New Roman" charset="0"/>
                        </a:rPr>
                        <a:t>More purposeful goal setting.</a:t>
                      </a:r>
                      <a:endParaRPr kumimoji="0" lang="en-GB" sz="1000" b="0"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charset="0"/>
                          <a:ea typeface="Times" charset="0"/>
                          <a:cs typeface="Times New Roman" charset="0"/>
                        </a:rPr>
                        <a:t>Include planning within journals.</a:t>
                      </a:r>
                      <a:endParaRPr kumimoji="0" lang="en-GB" sz="1000" b="0" i="0" u="none" strike="noStrike" cap="none" normalizeH="0" baseline="0">
                        <a:ln>
                          <a:noFill/>
                        </a:ln>
                        <a:solidFill>
                          <a:schemeClr val="tx1"/>
                        </a:solidFill>
                        <a:effectLst/>
                        <a:latin typeface="Times New Roman" charset="0"/>
                        <a:ea typeface="ＭＳ Ｐゴシック" charset="0"/>
                        <a:cs typeface="Times New Roman"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charset="0"/>
                          <a:ea typeface="Times" charset="0"/>
                          <a:cs typeface="Times New Roman" charset="0"/>
                        </a:rPr>
                        <a:t>Structured reflection needed</a:t>
                      </a:r>
                      <a:endParaRPr kumimoji="0" lang="en-GB" sz="1000" b="0"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charset="0"/>
                          <a:ea typeface="Times" charset="0"/>
                          <a:cs typeface="Times New Roman" charset="0"/>
                        </a:rPr>
                        <a:t>Raise issues/ topics earlier in course.</a:t>
                      </a:r>
                      <a:endParaRPr kumimoji="0" lang="en-GB" sz="1800" b="0" i="0" u="none" strike="noStrike" cap="none" normalizeH="0" baseline="0">
                        <a:ln>
                          <a:noFill/>
                        </a:ln>
                        <a:solidFill>
                          <a:schemeClr val="tx1"/>
                        </a:solidFill>
                        <a:effectLst/>
                        <a:latin typeface="Arial" charset="0"/>
                        <a:ea typeface="ＭＳ Ｐゴシック"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charset="0"/>
                          <a:ea typeface="Times" charset="0"/>
                          <a:cs typeface="Times New Roman" charset="0"/>
                        </a:rPr>
                        <a:t>Facilitate more challenge.</a:t>
                      </a:r>
                      <a:endParaRPr kumimoji="0" lang="en-GB" sz="1000" b="0"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charset="0"/>
                          <a:ea typeface="Times" charset="0"/>
                          <a:cs typeface="Times New Roman" charset="0"/>
                        </a:rPr>
                        <a:t>Prompt group to confront issues</a:t>
                      </a:r>
                      <a:endParaRPr kumimoji="0" lang="en-GB" sz="1800" b="0" i="0" u="none" strike="noStrike" cap="none" normalizeH="0" baseline="0">
                        <a:ln>
                          <a:noFill/>
                        </a:ln>
                        <a:solidFill>
                          <a:schemeClr val="tx1"/>
                        </a:solidFill>
                        <a:effectLst/>
                        <a:latin typeface="Arial" charset="0"/>
                        <a:ea typeface="ＭＳ Ｐゴシック"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charset="0"/>
                          <a:ea typeface="Times" charset="0"/>
                          <a:cs typeface="Times New Roman" charset="0"/>
                        </a:rPr>
                        <a:t>Promote openness &amp; confrontat-ion of issues via review</a:t>
                      </a:r>
                      <a:endParaRPr kumimoji="0" lang="en-GB" sz="1000" b="0" i="0" u="none" strike="noStrike" cap="none" normalizeH="0" baseline="0">
                        <a:ln>
                          <a:noFill/>
                        </a:ln>
                        <a:solidFill>
                          <a:schemeClr val="tx1"/>
                        </a:solidFill>
                        <a:effectLst/>
                        <a:latin typeface="Times New Roman" charset="0"/>
                        <a:ea typeface="Times" charset="0"/>
                        <a:cs typeface="Times New Roman"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charset="0"/>
                          <a:ea typeface="Times" charset="0"/>
                          <a:cs typeface="Times New Roman" charset="0"/>
                        </a:rPr>
                        <a:t>Provide a range of  potential learning outcomes </a:t>
                      </a:r>
                      <a:endParaRPr kumimoji="0" lang="en-GB" sz="1000" b="0" i="0" u="none" strike="noStrike" cap="none" normalizeH="0" baseline="0">
                        <a:ln>
                          <a:noFill/>
                        </a:ln>
                        <a:solidFill>
                          <a:schemeClr val="tx1"/>
                        </a:solidFill>
                        <a:effectLst/>
                        <a:latin typeface="Times New Roman" charset="0"/>
                        <a:ea typeface="Times" charset="0"/>
                        <a:cs typeface="Times New Roman"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Times New Roman" charset="0"/>
                          <a:ea typeface="Times" charset="0"/>
                          <a:cs typeface="Times New Roman" charset="0"/>
                        </a:rPr>
                        <a:t>Negotiate a framework of values at start of course.</a:t>
                      </a:r>
                      <a:endParaRPr kumimoji="0" lang="en-GB" sz="1800" b="0" i="0" u="none" strike="noStrike" cap="none" normalizeH="0" baseline="0" dirty="0">
                        <a:ln>
                          <a:noFill/>
                        </a:ln>
                        <a:solidFill>
                          <a:schemeClr val="tx1"/>
                        </a:solidFill>
                        <a:effectLst/>
                        <a:latin typeface="Arial" charset="0"/>
                        <a:ea typeface="Times" charset="0"/>
                        <a:cs typeface="Times New Roman"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610907609"/>
      </p:ext>
    </p:extLst>
  </p:cSld>
  <p:clrMapOvr>
    <a:masterClrMapping/>
  </p:clrMapOvr>
  <p:transition spd="slow"/>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a:defRPr/>
            </a:pPr>
            <a:r>
              <a:rPr lang="en-GB"/>
              <a:t>Heron</a:t>
            </a:r>
            <a:r>
              <a:rPr lang="ja-JP" altLang="en-GB">
                <a:latin typeface="Arial"/>
              </a:rPr>
              <a:t>’</a:t>
            </a:r>
            <a:r>
              <a:rPr lang="en-GB"/>
              <a:t>s Model for Facilitation</a:t>
            </a:r>
          </a:p>
        </p:txBody>
      </p:sp>
      <p:sp>
        <p:nvSpPr>
          <p:cNvPr id="6189" name="Rectangle 45"/>
          <p:cNvSpPr>
            <a:spLocks noChangeArrowheads="1"/>
          </p:cNvSpPr>
          <p:nvPr/>
        </p:nvSpPr>
        <p:spPr bwMode="auto">
          <a:xfrm>
            <a:off x="354013" y="874713"/>
            <a:ext cx="1362075" cy="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spAutoFit/>
          </a:bodyPr>
          <a:lstStyle/>
          <a:p>
            <a:pPr>
              <a:defRPr/>
            </a:pPr>
            <a:endParaRPr lang="en-GB"/>
          </a:p>
        </p:txBody>
      </p:sp>
      <p:sp>
        <p:nvSpPr>
          <p:cNvPr id="26627" name="Line 44"/>
          <p:cNvSpPr>
            <a:spLocks noChangeShapeType="1"/>
          </p:cNvSpPr>
          <p:nvPr/>
        </p:nvSpPr>
        <p:spPr bwMode="auto">
          <a:xfrm>
            <a:off x="395288" y="1557338"/>
            <a:ext cx="1223962" cy="2089150"/>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GB"/>
          </a:p>
        </p:txBody>
      </p:sp>
      <p:graphicFrame>
        <p:nvGraphicFramePr>
          <p:cNvPr id="6400" name="Group 256"/>
          <p:cNvGraphicFramePr>
            <a:graphicFrameLocks noGrp="1"/>
          </p:cNvGraphicFramePr>
          <p:nvPr>
            <p:extLst>
              <p:ext uri="{D42A27DB-BD31-4B8C-83A1-F6EECF244321}">
                <p14:modId xmlns:p14="http://schemas.microsoft.com/office/powerpoint/2010/main" val="274328026"/>
              </p:ext>
            </p:extLst>
          </p:nvPr>
        </p:nvGraphicFramePr>
        <p:xfrm>
          <a:off x="381000" y="1268760"/>
          <a:ext cx="8382000" cy="4321233"/>
        </p:xfrm>
        <a:graphic>
          <a:graphicData uri="http://schemas.openxmlformats.org/drawingml/2006/table">
            <a:tbl>
              <a:tblPr/>
              <a:tblGrid>
                <a:gridCol w="1273175">
                  <a:extLst>
                    <a:ext uri="{9D8B030D-6E8A-4147-A177-3AD203B41FA5}">
                      <a16:colId xmlns:a16="http://schemas.microsoft.com/office/drawing/2014/main" val="20000"/>
                    </a:ext>
                  </a:extLst>
                </a:gridCol>
                <a:gridCol w="1239837">
                  <a:extLst>
                    <a:ext uri="{9D8B030D-6E8A-4147-A177-3AD203B41FA5}">
                      <a16:colId xmlns:a16="http://schemas.microsoft.com/office/drawing/2014/main" val="20001"/>
                    </a:ext>
                  </a:extLst>
                </a:gridCol>
                <a:gridCol w="1173163">
                  <a:extLst>
                    <a:ext uri="{9D8B030D-6E8A-4147-A177-3AD203B41FA5}">
                      <a16:colId xmlns:a16="http://schemas.microsoft.com/office/drawing/2014/main" val="20002"/>
                    </a:ext>
                  </a:extLst>
                </a:gridCol>
                <a:gridCol w="1282625">
                  <a:extLst>
                    <a:ext uri="{9D8B030D-6E8A-4147-A177-3AD203B41FA5}">
                      <a16:colId xmlns:a16="http://schemas.microsoft.com/office/drawing/2014/main" val="20003"/>
                    </a:ext>
                  </a:extLst>
                </a:gridCol>
                <a:gridCol w="1152128">
                  <a:extLst>
                    <a:ext uri="{9D8B030D-6E8A-4147-A177-3AD203B41FA5}">
                      <a16:colId xmlns:a16="http://schemas.microsoft.com/office/drawing/2014/main" val="20004"/>
                    </a:ext>
                  </a:extLst>
                </a:gridCol>
                <a:gridCol w="1152128">
                  <a:extLst>
                    <a:ext uri="{9D8B030D-6E8A-4147-A177-3AD203B41FA5}">
                      <a16:colId xmlns:a16="http://schemas.microsoft.com/office/drawing/2014/main" val="20005"/>
                    </a:ext>
                  </a:extLst>
                </a:gridCol>
                <a:gridCol w="1108944">
                  <a:extLst>
                    <a:ext uri="{9D8B030D-6E8A-4147-A177-3AD203B41FA5}">
                      <a16:colId xmlns:a16="http://schemas.microsoft.com/office/drawing/2014/main" val="20006"/>
                    </a:ext>
                  </a:extLst>
                </a:gridCol>
              </a:tblGrid>
              <a:tr h="2126739">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GB" sz="1400" b="0" i="0" u="none" strike="noStrike" cap="none" normalizeH="0" baseline="0" dirty="0">
                          <a:ln>
                            <a:noFill/>
                          </a:ln>
                          <a:solidFill>
                            <a:schemeClr val="tx1"/>
                          </a:solidFill>
                          <a:effectLst/>
                          <a:latin typeface="Times New Roman" charset="0"/>
                          <a:ea typeface="Times" charset="0"/>
                          <a:cs typeface="Times New Roman" charset="0"/>
                        </a:rPr>
                        <a:t> </a:t>
                      </a:r>
                    </a:p>
                    <a:p>
                      <a:pPr marL="0" marR="0" lvl="0" indent="0" algn="r"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Times New Roman" charset="0"/>
                          <a:ea typeface="Times" charset="0"/>
                          <a:cs typeface="Times New Roman" charset="0"/>
                        </a:rPr>
                        <a:t>Facilitative               Question</a:t>
                      </a:r>
                      <a:endParaRPr kumimoji="0" lang="en-GB" sz="1400" b="0" i="0" u="none" strike="noStrike" cap="none" normalizeH="0" baseline="0" dirty="0">
                        <a:ln>
                          <a:noFill/>
                        </a:ln>
                        <a:solidFill>
                          <a:schemeClr val="tx1"/>
                        </a:solidFill>
                        <a:effectLst/>
                        <a:latin typeface="Times New Roman" charset="0"/>
                        <a:ea typeface="Times" charset="0"/>
                        <a:cs typeface="Times New Roman" charset="0"/>
                      </a:endParaRPr>
                    </a:p>
                    <a:p>
                      <a:pPr marL="0" marR="0" lvl="0" indent="0" algn="r"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a:ln>
                            <a:noFill/>
                          </a:ln>
                          <a:solidFill>
                            <a:schemeClr val="tx1"/>
                          </a:solidFill>
                          <a:effectLst/>
                          <a:latin typeface="Times New Roman" charset="0"/>
                          <a:ea typeface="Times" charset="0"/>
                          <a:cs typeface="Times New Roman" charset="0"/>
                        </a:rPr>
                        <a:t>         </a:t>
                      </a:r>
                      <a:endParaRPr kumimoji="0" lang="en-GB" sz="1400" b="1" i="0" u="none" strike="noStrike" cap="none" normalizeH="0" baseline="0" dirty="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1" i="0" u="none" strike="noStrike" cap="none" normalizeH="0" baseline="0" dirty="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1" i="0" u="none" strike="noStrike" cap="none" normalizeH="0" baseline="0" dirty="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Times New Roman" charset="0"/>
                          <a:ea typeface="Times" charset="0"/>
                          <a:cs typeface="Times New Roman" charset="0"/>
                        </a:rPr>
                        <a:t>Mode</a:t>
                      </a:r>
                      <a:endParaRPr kumimoji="0" lang="en-GB" sz="1400" b="0" i="0" u="none" strike="noStrike" cap="none" normalizeH="0" baseline="0" dirty="0">
                        <a:ln>
                          <a:noFill/>
                        </a:ln>
                        <a:solidFill>
                          <a:schemeClr val="tx1"/>
                        </a:solidFill>
                        <a:effectLst/>
                        <a:latin typeface="Times New Roman" charset="0"/>
                        <a:ea typeface="ＭＳ Ｐゴシック"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Times New Roman" charset="0"/>
                          <a:ea typeface="ＭＳ Ｐゴシック" charset="0"/>
                          <a:cs typeface="Times" charset="0"/>
                        </a:rPr>
                        <a:t>Of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Times New Roman" charset="0"/>
                          <a:ea typeface="ＭＳ Ｐゴシック" charset="0"/>
                          <a:cs typeface="Times" charset="0"/>
                        </a:rPr>
                        <a:t>Facilitation</a:t>
                      </a: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Times New Roman" charset="0"/>
                          <a:ea typeface="Times" charset="0"/>
                          <a:cs typeface="Times New Roman" charset="0"/>
                        </a:rPr>
                        <a:t>Planning</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dirty="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a:ln>
                            <a:noFill/>
                          </a:ln>
                          <a:solidFill>
                            <a:schemeClr val="tx1"/>
                          </a:solidFill>
                          <a:effectLst/>
                          <a:latin typeface="Times New Roman" charset="0"/>
                          <a:ea typeface="Times" charset="0"/>
                          <a:cs typeface="Times New Roman" charset="0"/>
                        </a:rPr>
                        <a:t>How shall the group acquire its objectives  &amp; programme?</a:t>
                      </a:r>
                      <a:endParaRPr kumimoji="0" lang="en-GB" sz="1400" b="0" i="0" u="none" strike="noStrike" cap="none" normalizeH="0" baseline="0" dirty="0">
                        <a:ln>
                          <a:noFill/>
                        </a:ln>
                        <a:solidFill>
                          <a:schemeClr val="tx1"/>
                        </a:solidFill>
                        <a:effectLst/>
                        <a:latin typeface="Arial" charset="0"/>
                        <a:ea typeface="Times" charset="0"/>
                        <a:cs typeface="Times New Roman"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Times New Roman" charset="0"/>
                          <a:ea typeface="Times" charset="0"/>
                          <a:cs typeface="Times New Roman" charset="0"/>
                        </a:rPr>
                        <a:t>Meaning</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dirty="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a:ln>
                            <a:noFill/>
                          </a:ln>
                          <a:solidFill>
                            <a:schemeClr val="tx1"/>
                          </a:solidFill>
                          <a:effectLst/>
                          <a:latin typeface="Times New Roman" charset="0"/>
                          <a:ea typeface="Times" charset="0"/>
                          <a:cs typeface="Times New Roman" charset="0"/>
                        </a:rPr>
                        <a:t>How shall meaning be given/found in the experience?</a:t>
                      </a:r>
                      <a:endParaRPr kumimoji="0" lang="en-GB" sz="1400" b="0" i="0" u="none" strike="noStrike" cap="none" normalizeH="0" baseline="0" dirty="0">
                        <a:ln>
                          <a:noFill/>
                        </a:ln>
                        <a:solidFill>
                          <a:schemeClr val="tx1"/>
                        </a:solidFill>
                        <a:effectLst/>
                        <a:latin typeface="Arial" charset="0"/>
                        <a:ea typeface="Times" charset="0"/>
                        <a:cs typeface="Times New Roman"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a:ln>
                            <a:noFill/>
                          </a:ln>
                          <a:solidFill>
                            <a:schemeClr val="tx1"/>
                          </a:solidFill>
                          <a:effectLst/>
                          <a:latin typeface="Times New Roman" charset="0"/>
                          <a:ea typeface="Times" charset="0"/>
                          <a:cs typeface="Times New Roman" charset="0"/>
                        </a:rPr>
                        <a:t>Confronting</a:t>
                      </a:r>
                      <a:endParaRPr kumimoji="0" lang="en-GB" sz="1400" b="0"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a:ln>
                            <a:noFill/>
                          </a:ln>
                          <a:solidFill>
                            <a:schemeClr val="tx1"/>
                          </a:solidFill>
                          <a:effectLst/>
                          <a:latin typeface="Times New Roman" charset="0"/>
                          <a:ea typeface="Times" charset="0"/>
                          <a:cs typeface="Times New Roman" charset="0"/>
                        </a:rPr>
                        <a:t>How will the group</a:t>
                      </a:r>
                      <a:r>
                        <a:rPr kumimoji="0" lang="ja-JP" altLang="en-GB" sz="1400" b="0" i="0" u="none" strike="noStrike" cap="none" normalizeH="0" baseline="0">
                          <a:ln>
                            <a:noFill/>
                          </a:ln>
                          <a:solidFill>
                            <a:schemeClr val="tx1"/>
                          </a:solidFill>
                          <a:effectLst/>
                          <a:latin typeface="Arial"/>
                          <a:ea typeface="Times" charset="0"/>
                          <a:cs typeface="Times New Roman" charset="0"/>
                        </a:rPr>
                        <a:t>’</a:t>
                      </a:r>
                      <a:r>
                        <a:rPr kumimoji="0" lang="en-GB" sz="1400" b="0" i="0" u="none" strike="noStrike" cap="none" normalizeH="0" baseline="0">
                          <a:ln>
                            <a:noFill/>
                          </a:ln>
                          <a:solidFill>
                            <a:schemeClr val="tx1"/>
                          </a:solidFill>
                          <a:effectLst/>
                          <a:latin typeface="Times New Roman" charset="0"/>
                          <a:ea typeface="Times" charset="0"/>
                          <a:cs typeface="Times New Roman" charset="0"/>
                        </a:rPr>
                        <a:t>s consciousness be raised in issues of resistance &amp; avoidance?</a:t>
                      </a: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a:ln>
                            <a:noFill/>
                          </a:ln>
                          <a:solidFill>
                            <a:schemeClr val="tx1"/>
                          </a:solidFill>
                          <a:effectLst/>
                          <a:latin typeface="Times New Roman" charset="0"/>
                          <a:ea typeface="Times" charset="0"/>
                          <a:cs typeface="Times New Roman" charset="0"/>
                        </a:rPr>
                        <a:t>Feeling</a:t>
                      </a:r>
                      <a:endParaRPr kumimoji="0" lang="en-GB" sz="1400" b="0"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a:ln>
                            <a:noFill/>
                          </a:ln>
                          <a:solidFill>
                            <a:schemeClr val="tx1"/>
                          </a:solidFill>
                          <a:effectLst/>
                          <a:latin typeface="Times New Roman" charset="0"/>
                          <a:ea typeface="Times" charset="0"/>
                          <a:cs typeface="Times New Roman" charset="0"/>
                        </a:rPr>
                        <a:t>How shall issues of feeling and emotion be handled?</a:t>
                      </a: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a:ln>
                            <a:noFill/>
                          </a:ln>
                          <a:solidFill>
                            <a:schemeClr val="tx1"/>
                          </a:solidFill>
                          <a:effectLst/>
                          <a:latin typeface="Times New Roman" charset="0"/>
                          <a:ea typeface="Times" charset="0"/>
                          <a:cs typeface="Times New Roman" charset="0"/>
                        </a:rPr>
                        <a:t>Structuring</a:t>
                      </a:r>
                      <a:endParaRPr kumimoji="0" lang="en-GB" sz="1400" b="0"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a:ln>
                            <a:noFill/>
                          </a:ln>
                          <a:solidFill>
                            <a:schemeClr val="tx1"/>
                          </a:solidFill>
                          <a:effectLst/>
                          <a:latin typeface="Times New Roman" charset="0"/>
                          <a:ea typeface="Times" charset="0"/>
                          <a:cs typeface="Times New Roman" charset="0"/>
                        </a:rPr>
                        <a:t>How can the group</a:t>
                      </a:r>
                      <a:r>
                        <a:rPr kumimoji="0" lang="ja-JP" altLang="en-GB" sz="1400" b="0" i="0" u="none" strike="noStrike" cap="none" normalizeH="0" baseline="0">
                          <a:ln>
                            <a:noFill/>
                          </a:ln>
                          <a:solidFill>
                            <a:schemeClr val="tx1"/>
                          </a:solidFill>
                          <a:effectLst/>
                          <a:latin typeface="Arial"/>
                          <a:ea typeface="Times" charset="0"/>
                          <a:cs typeface="Times New Roman" charset="0"/>
                        </a:rPr>
                        <a:t>’</a:t>
                      </a:r>
                      <a:r>
                        <a:rPr kumimoji="0" lang="en-GB" sz="1400" b="0" i="0" u="none" strike="noStrike" cap="none" normalizeH="0" baseline="0">
                          <a:ln>
                            <a:noFill/>
                          </a:ln>
                          <a:solidFill>
                            <a:schemeClr val="tx1"/>
                          </a:solidFill>
                          <a:effectLst/>
                          <a:latin typeface="Times New Roman" charset="0"/>
                          <a:ea typeface="Times" charset="0"/>
                          <a:cs typeface="Times New Roman" charset="0"/>
                        </a:rPr>
                        <a:t>s learning be structured?</a:t>
                      </a: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a:ln>
                            <a:noFill/>
                          </a:ln>
                          <a:solidFill>
                            <a:schemeClr val="tx1"/>
                          </a:solidFill>
                          <a:effectLst/>
                          <a:latin typeface="Times New Roman" charset="0"/>
                          <a:ea typeface="Times" charset="0"/>
                          <a:cs typeface="Times New Roman" charset="0"/>
                        </a:rPr>
                        <a:t>Valuing</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a:ln>
                            <a:noFill/>
                          </a:ln>
                          <a:solidFill>
                            <a:schemeClr val="tx1"/>
                          </a:solidFill>
                          <a:effectLst/>
                          <a:latin typeface="Times New Roman" charset="0"/>
                          <a:ea typeface="Times" charset="0"/>
                          <a:cs typeface="Times New Roman" charset="0"/>
                        </a:rPr>
                        <a:t>How can a supportive environment be created?</a:t>
                      </a:r>
                      <a:endParaRPr kumimoji="0" lang="en-GB" sz="1400" b="0" i="0" u="none" strike="noStrike" cap="none" normalizeH="0" baseline="0">
                        <a:ln>
                          <a:noFill/>
                        </a:ln>
                        <a:solidFill>
                          <a:schemeClr val="tx1"/>
                        </a:solidFill>
                        <a:effectLst/>
                        <a:latin typeface="Arial" charset="0"/>
                        <a:ea typeface="Times" charset="0"/>
                        <a:cs typeface="Times New Roman"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731479">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a:ln>
                            <a:noFill/>
                          </a:ln>
                          <a:solidFill>
                            <a:schemeClr val="tx1"/>
                          </a:solidFill>
                          <a:effectLst/>
                          <a:latin typeface="Times New Roman" charset="0"/>
                          <a:ea typeface="Times" charset="0"/>
                          <a:cs typeface="Times New Roman" charset="0"/>
                        </a:rPr>
                        <a:t>Hierarchical:</a:t>
                      </a:r>
                      <a:endParaRPr kumimoji="0" lang="en-GB" sz="1400" b="0"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a:ln>
                          <a:noFill/>
                        </a:ln>
                        <a:solidFill>
                          <a:schemeClr val="tx1"/>
                        </a:solidFill>
                        <a:effectLst/>
                        <a:latin typeface="Times New Roman" charset="0"/>
                        <a:ea typeface="Times" charset="0"/>
                        <a:cs typeface="Times New Roman"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dirty="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dirty="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solidFill>
                  </a:tcPr>
                </a:tc>
                <a:extLst>
                  <a:ext uri="{0D108BD9-81ED-4DB2-BD59-A6C34878D82A}">
                    <a16:rowId xmlns:a16="http://schemas.microsoft.com/office/drawing/2014/main" val="10001"/>
                  </a:ext>
                </a:extLst>
              </a:tr>
              <a:tr h="731479">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a:ln>
                            <a:noFill/>
                          </a:ln>
                          <a:solidFill>
                            <a:schemeClr val="tx1"/>
                          </a:solidFill>
                          <a:effectLst/>
                          <a:latin typeface="Times New Roman" charset="0"/>
                          <a:ea typeface="Times" charset="0"/>
                          <a:cs typeface="Times New Roman" charset="0"/>
                        </a:rPr>
                        <a:t>Co-operative:</a:t>
                      </a:r>
                      <a:endParaRPr kumimoji="0" lang="en-GB" sz="1400" b="0"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a:ln>
                          <a:noFill/>
                        </a:ln>
                        <a:solidFill>
                          <a:schemeClr val="tx1"/>
                        </a:solidFill>
                        <a:effectLst/>
                        <a:latin typeface="Times New Roman" charset="0"/>
                        <a:ea typeface="Times" charset="0"/>
                        <a:cs typeface="Times New Roman"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dirty="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dirty="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dirty="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31479">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a:ln>
                            <a:noFill/>
                          </a:ln>
                          <a:solidFill>
                            <a:schemeClr val="tx1"/>
                          </a:solidFill>
                          <a:effectLst/>
                          <a:latin typeface="Times New Roman" charset="0"/>
                          <a:ea typeface="Times" charset="0"/>
                          <a:cs typeface="Times New Roman" charset="0"/>
                        </a:rPr>
                        <a:t>Autonomous:</a:t>
                      </a:r>
                      <a:endParaRPr kumimoji="0" lang="en-GB" sz="1400" b="0" i="0" u="none" strike="noStrike" cap="none" normalizeH="0" baseline="0">
                        <a:ln>
                          <a:noFill/>
                        </a:ln>
                        <a:solidFill>
                          <a:schemeClr val="tx1"/>
                        </a:solidFill>
                        <a:effectLst/>
                        <a:latin typeface="Times New Roman" charset="0"/>
                        <a:ea typeface="Times" charset="0"/>
                        <a:cs typeface="Times New Roman"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a:ln>
                          <a:noFill/>
                        </a:ln>
                        <a:solidFill>
                          <a:schemeClr val="tx1"/>
                        </a:solidFill>
                        <a:effectLst/>
                        <a:latin typeface="Times New Roman" charset="0"/>
                        <a:ea typeface="Times" charset="0"/>
                        <a:cs typeface="Times New Roman"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folHlink"/>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dirty="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folHlink"/>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folHlink"/>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folHlink"/>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dirty="0">
                        <a:ln>
                          <a:noFill/>
                        </a:ln>
                        <a:solidFill>
                          <a:schemeClr val="tx1"/>
                        </a:solidFill>
                        <a:effectLst/>
                        <a:latin typeface="Arial" charset="0"/>
                        <a:ea typeface="ＭＳ Ｐゴシック" charset="0"/>
                      </a:endParaRPr>
                    </a:p>
                  </a:txBody>
                  <a:tcPr marT="45709" marB="45709"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folHlink"/>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397321557"/>
      </p:ext>
    </p:extLst>
  </p:cSld>
  <p:clrMapOvr>
    <a:masterClrMapping/>
  </p:clrMapOvr>
  <p:transition spd="slow">
    <p:blinds/>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Criticism of Facilitation</a:t>
            </a:r>
            <a:endParaRPr lang="en-GB" dirty="0"/>
          </a:p>
        </p:txBody>
      </p:sp>
      <p:sp>
        <p:nvSpPr>
          <p:cNvPr id="3" name="Content Placeholder 2"/>
          <p:cNvSpPr>
            <a:spLocks noGrp="1"/>
          </p:cNvSpPr>
          <p:nvPr>
            <p:ph idx="1"/>
          </p:nvPr>
        </p:nvSpPr>
        <p:spPr/>
        <p:txBody>
          <a:bodyPr/>
          <a:lstStyle/>
          <a:p>
            <a:r>
              <a:rPr lang="en-GB" dirty="0" smtClean="0"/>
              <a:t>Consider a move from the sage on the stage, past the guide on the side, towards the meddler in the middle</a:t>
            </a:r>
          </a:p>
          <a:p>
            <a:r>
              <a:rPr lang="en-GB" dirty="0" smtClean="0"/>
              <a:t>Emergence of “Activators” </a:t>
            </a:r>
            <a:r>
              <a:rPr lang="en-GB" dirty="0"/>
              <a:t>rather than facilitators. </a:t>
            </a:r>
          </a:p>
          <a:p>
            <a:pPr marL="0" indent="0">
              <a:buNone/>
            </a:pPr>
            <a:endParaRPr lang="en-GB" dirty="0"/>
          </a:p>
        </p:txBody>
      </p:sp>
    </p:spTree>
    <p:extLst>
      <p:ext uri="{BB962C8B-B14F-4D97-AF65-F5344CB8AC3E}">
        <p14:creationId xmlns:p14="http://schemas.microsoft.com/office/powerpoint/2010/main" val="400445566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5576" y="548680"/>
            <a:ext cx="7772400" cy="4114800"/>
          </a:xfrm>
        </p:spPr>
        <p:txBody>
          <a:bodyPr/>
          <a:lstStyle/>
          <a:p>
            <a:pPr marL="0" indent="0">
              <a:buNone/>
            </a:pPr>
            <a:r>
              <a:rPr lang="en-US" sz="2000" dirty="0" smtClean="0"/>
              <a:t>Further </a:t>
            </a:r>
            <a:r>
              <a:rPr lang="en-US" sz="2000" dirty="0" smtClean="0"/>
              <a:t>reading on the “activator approach”:</a:t>
            </a:r>
          </a:p>
          <a:p>
            <a:r>
              <a:rPr lang="en-US" sz="2000" dirty="0" smtClean="0"/>
              <a:t>Goodyear and Dudley (2015)</a:t>
            </a:r>
          </a:p>
          <a:p>
            <a:r>
              <a:rPr lang="en-US" sz="2000" dirty="0" err="1" smtClean="0"/>
              <a:t>Fullan</a:t>
            </a:r>
            <a:r>
              <a:rPr lang="en-US" sz="2000" dirty="0" smtClean="0"/>
              <a:t> and </a:t>
            </a:r>
            <a:r>
              <a:rPr lang="en-US" sz="2000" dirty="0" err="1" smtClean="0"/>
              <a:t>Langworthy</a:t>
            </a:r>
            <a:r>
              <a:rPr lang="en-US" sz="2000" dirty="0" smtClean="0"/>
              <a:t> </a:t>
            </a:r>
            <a:r>
              <a:rPr lang="en-US" sz="2000" dirty="0"/>
              <a:t>(2014) </a:t>
            </a:r>
            <a:endParaRPr lang="en-US" sz="2000" dirty="0" smtClean="0"/>
          </a:p>
          <a:p>
            <a:r>
              <a:rPr lang="en-GB" sz="2000" dirty="0" smtClean="0"/>
              <a:t>Hattie </a:t>
            </a:r>
            <a:r>
              <a:rPr lang="en-GB" sz="2000" dirty="0"/>
              <a:t>(2012) </a:t>
            </a:r>
          </a:p>
        </p:txBody>
      </p:sp>
    </p:spTree>
    <p:extLst>
      <p:ext uri="{BB962C8B-B14F-4D97-AF65-F5344CB8AC3E}">
        <p14:creationId xmlns:p14="http://schemas.microsoft.com/office/powerpoint/2010/main" val="337194146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lgn="ctr">
              <a:buNone/>
            </a:pPr>
            <a:r>
              <a:rPr lang="en-GB" dirty="0" smtClean="0"/>
              <a:t>This final section is adapted from </a:t>
            </a:r>
          </a:p>
          <a:p>
            <a:pPr marL="0" indent="0" algn="ctr">
              <a:buNone/>
            </a:pPr>
            <a:r>
              <a:rPr lang="en-GB" dirty="0" smtClean="0"/>
              <a:t>Neil </a:t>
            </a:r>
            <a:r>
              <a:rPr lang="en-GB" dirty="0"/>
              <a:t>(2004</a:t>
            </a:r>
            <a:r>
              <a:rPr lang="en-GB" dirty="0" smtClean="0"/>
              <a:t>)</a:t>
            </a:r>
            <a:endParaRPr lang="en-GB" dirty="0"/>
          </a:p>
        </p:txBody>
      </p:sp>
    </p:spTree>
    <p:extLst>
      <p:ext uri="{BB962C8B-B14F-4D97-AF65-F5344CB8AC3E}">
        <p14:creationId xmlns:p14="http://schemas.microsoft.com/office/powerpoint/2010/main" val="5356818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3568" y="260648"/>
            <a:ext cx="8208912" cy="4114800"/>
          </a:xfrm>
        </p:spPr>
        <p:txBody>
          <a:bodyPr/>
          <a:lstStyle/>
          <a:p>
            <a:pPr marL="0" indent="0">
              <a:buNone/>
            </a:pPr>
            <a:r>
              <a:rPr lang="en-GB" sz="2800" dirty="0"/>
              <a:t>Facilitation </a:t>
            </a:r>
            <a:r>
              <a:rPr lang="en-GB" sz="2800" dirty="0" smtClean="0"/>
              <a:t>may be considered to mean </a:t>
            </a:r>
            <a:r>
              <a:rPr lang="en-GB" sz="2800" dirty="0"/>
              <a:t>all the behaviours and actions of a teacher, instructor, </a:t>
            </a:r>
            <a:r>
              <a:rPr lang="en-GB" sz="2800" dirty="0" smtClean="0"/>
              <a:t>etc</a:t>
            </a:r>
            <a:r>
              <a:rPr lang="en-GB" sz="2800" dirty="0"/>
              <a:t>. which influence the experience of the </a:t>
            </a:r>
            <a:r>
              <a:rPr lang="en-GB" sz="2800" dirty="0" smtClean="0"/>
              <a:t>individuals/ group</a:t>
            </a:r>
            <a:r>
              <a:rPr lang="en-GB" sz="2800" dirty="0"/>
              <a:t>.  This includes subtle, unconscious behaviours </a:t>
            </a:r>
            <a:r>
              <a:rPr lang="en-GB" sz="2800" dirty="0" smtClean="0"/>
              <a:t>which </a:t>
            </a:r>
            <a:r>
              <a:rPr lang="en-GB" sz="2800" dirty="0"/>
              <a:t>can have profound influences on what unfolds</a:t>
            </a:r>
            <a:r>
              <a:rPr lang="en-GB" sz="2800" dirty="0" smtClean="0"/>
              <a:t>.</a:t>
            </a:r>
            <a:r>
              <a:rPr lang="en-GB" sz="2800" dirty="0"/>
              <a:t> </a:t>
            </a:r>
          </a:p>
          <a:p>
            <a:pPr marL="0" indent="0">
              <a:buNone/>
            </a:pPr>
            <a:r>
              <a:rPr lang="en-GB" sz="2800" dirty="0" smtClean="0"/>
              <a:t>There are a myriad of ways an instructor shapes and moulds a participants' experience (e.g. words of encouragement, using body language to reinforce desired behaviours).  So facilitation is an infinitely complicated process, particularly with groups </a:t>
            </a:r>
            <a:endParaRPr lang="en-GB" sz="2800" dirty="0"/>
          </a:p>
        </p:txBody>
      </p:sp>
    </p:spTree>
    <p:extLst>
      <p:ext uri="{BB962C8B-B14F-4D97-AF65-F5344CB8AC3E}">
        <p14:creationId xmlns:p14="http://schemas.microsoft.com/office/powerpoint/2010/main" val="317668091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116632"/>
            <a:ext cx="7772400" cy="1143000"/>
          </a:xfrm>
        </p:spPr>
        <p:txBody>
          <a:bodyPr/>
          <a:lstStyle/>
          <a:p>
            <a:r>
              <a:rPr lang="en-GB" sz="4000" dirty="0" smtClean="0"/>
              <a:t>Facilitator Behaviour</a:t>
            </a:r>
            <a:endParaRPr lang="en-GB" sz="4000" dirty="0"/>
          </a:p>
        </p:txBody>
      </p:sp>
      <p:sp>
        <p:nvSpPr>
          <p:cNvPr id="3" name="Content Placeholder 2"/>
          <p:cNvSpPr>
            <a:spLocks noGrp="1"/>
          </p:cNvSpPr>
          <p:nvPr>
            <p:ph idx="1"/>
          </p:nvPr>
        </p:nvSpPr>
        <p:spPr>
          <a:xfrm>
            <a:off x="685800" y="1981200"/>
            <a:ext cx="3526160" cy="727720"/>
          </a:xfrm>
        </p:spPr>
        <p:txBody>
          <a:bodyPr/>
          <a:lstStyle/>
          <a:p>
            <a:pPr marL="0" indent="0">
              <a:spcAft>
                <a:spcPts val="1000"/>
              </a:spcAft>
              <a:buNone/>
            </a:pPr>
            <a:r>
              <a:rPr lang="en-GB" b="1" dirty="0">
                <a:solidFill>
                  <a:schemeClr val="accent6">
                    <a:lumMod val="50000"/>
                  </a:schemeClr>
                </a:solidFill>
                <a:latin typeface="Calibri"/>
                <a:ea typeface="ＭＳ 明朝"/>
                <a:cs typeface="Verdana Bold Italic"/>
              </a:rPr>
              <a:t>Intentional </a:t>
            </a:r>
            <a:r>
              <a:rPr lang="en-GB" b="1" dirty="0" smtClean="0">
                <a:solidFill>
                  <a:schemeClr val="accent6">
                    <a:lumMod val="50000"/>
                  </a:schemeClr>
                </a:solidFill>
                <a:latin typeface="Calibri"/>
                <a:ea typeface="ＭＳ 明朝"/>
                <a:cs typeface="Verdana Bold Italic"/>
              </a:rPr>
              <a:t>– </a:t>
            </a:r>
            <a:r>
              <a:rPr lang="en-GB" b="1" dirty="0">
                <a:solidFill>
                  <a:schemeClr val="accent6">
                    <a:lumMod val="50000"/>
                  </a:schemeClr>
                </a:solidFill>
                <a:latin typeface="Calibri"/>
                <a:ea typeface="ＭＳ 明朝"/>
                <a:cs typeface="Verdana Bold Italic"/>
              </a:rPr>
              <a:t>Overt</a:t>
            </a:r>
            <a:endParaRPr lang="en-GB" b="1" dirty="0">
              <a:solidFill>
                <a:schemeClr val="accent6">
                  <a:lumMod val="50000"/>
                </a:schemeClr>
              </a:solidFill>
              <a:latin typeface="Cambria"/>
              <a:ea typeface="ＭＳ 明朝"/>
              <a:cs typeface="Times New Roman"/>
            </a:endParaRPr>
          </a:p>
          <a:p>
            <a:pPr marL="0" indent="0">
              <a:buNone/>
            </a:pPr>
            <a:endParaRPr lang="en-GB" dirty="0"/>
          </a:p>
        </p:txBody>
      </p:sp>
      <p:cxnSp>
        <p:nvCxnSpPr>
          <p:cNvPr id="5" name="Straight Connector 4"/>
          <p:cNvCxnSpPr/>
          <p:nvPr/>
        </p:nvCxnSpPr>
        <p:spPr bwMode="auto">
          <a:xfrm>
            <a:off x="4427984" y="1484784"/>
            <a:ext cx="0" cy="3816424"/>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6" name="Rectangle 5"/>
          <p:cNvSpPr/>
          <p:nvPr/>
        </p:nvSpPr>
        <p:spPr>
          <a:xfrm>
            <a:off x="4932040" y="1988840"/>
            <a:ext cx="3366144" cy="584776"/>
          </a:xfrm>
          <a:prstGeom prst="rect">
            <a:avLst/>
          </a:prstGeom>
        </p:spPr>
        <p:txBody>
          <a:bodyPr wrap="square">
            <a:spAutoFit/>
          </a:bodyPr>
          <a:lstStyle/>
          <a:p>
            <a:pPr lvl="0" eaLnBrk="1" hangingPunct="1">
              <a:spcBef>
                <a:spcPct val="20000"/>
              </a:spcBef>
              <a:spcAft>
                <a:spcPts val="1000"/>
              </a:spcAft>
            </a:pPr>
            <a:r>
              <a:rPr lang="en-GB" sz="3200" b="1" kern="0" dirty="0">
                <a:solidFill>
                  <a:srgbClr val="660066"/>
                </a:solidFill>
                <a:latin typeface="Calibri"/>
                <a:ea typeface="ＭＳ 明朝"/>
                <a:cs typeface="Verdana Bold Italic"/>
              </a:rPr>
              <a:t>Intentional Covert</a:t>
            </a:r>
            <a:endParaRPr lang="en-GB" sz="3200" b="1" kern="0" dirty="0">
              <a:solidFill>
                <a:srgbClr val="660066"/>
              </a:solidFill>
              <a:latin typeface="Cambria"/>
              <a:ea typeface="ＭＳ 明朝"/>
              <a:cs typeface="Times New Roman"/>
            </a:endParaRPr>
          </a:p>
        </p:txBody>
      </p:sp>
      <p:sp>
        <p:nvSpPr>
          <p:cNvPr id="7" name="Rectangle 6"/>
          <p:cNvSpPr/>
          <p:nvPr/>
        </p:nvSpPr>
        <p:spPr>
          <a:xfrm>
            <a:off x="4788024" y="3789040"/>
            <a:ext cx="4138810" cy="584776"/>
          </a:xfrm>
          <a:prstGeom prst="rect">
            <a:avLst/>
          </a:prstGeom>
        </p:spPr>
        <p:txBody>
          <a:bodyPr wrap="square">
            <a:spAutoFit/>
          </a:bodyPr>
          <a:lstStyle/>
          <a:p>
            <a:pPr lvl="0" eaLnBrk="1" hangingPunct="1">
              <a:spcBef>
                <a:spcPct val="20000"/>
              </a:spcBef>
              <a:spcAft>
                <a:spcPts val="1000"/>
              </a:spcAft>
            </a:pPr>
            <a:r>
              <a:rPr lang="en-GB" sz="3200" b="1" kern="0" dirty="0">
                <a:solidFill>
                  <a:srgbClr val="FF6600"/>
                </a:solidFill>
                <a:latin typeface="Calibri"/>
                <a:ea typeface="ＭＳ 明朝"/>
                <a:cs typeface="Verdana Bold Italic"/>
              </a:rPr>
              <a:t>Unintentional - Covert</a:t>
            </a:r>
            <a:endParaRPr lang="en-GB" sz="3200" b="1" kern="0" dirty="0">
              <a:solidFill>
                <a:srgbClr val="FF6600"/>
              </a:solidFill>
              <a:latin typeface="Cambria"/>
              <a:ea typeface="ＭＳ 明朝"/>
              <a:cs typeface="Times New Roman"/>
            </a:endParaRPr>
          </a:p>
        </p:txBody>
      </p:sp>
      <p:sp>
        <p:nvSpPr>
          <p:cNvPr id="8" name="Rectangle 7"/>
          <p:cNvSpPr/>
          <p:nvPr/>
        </p:nvSpPr>
        <p:spPr>
          <a:xfrm>
            <a:off x="323528" y="3789040"/>
            <a:ext cx="3893765" cy="584776"/>
          </a:xfrm>
          <a:prstGeom prst="rect">
            <a:avLst/>
          </a:prstGeom>
        </p:spPr>
        <p:txBody>
          <a:bodyPr wrap="square">
            <a:spAutoFit/>
          </a:bodyPr>
          <a:lstStyle/>
          <a:p>
            <a:pPr lvl="0" eaLnBrk="1" hangingPunct="1">
              <a:spcBef>
                <a:spcPct val="20000"/>
              </a:spcBef>
              <a:spcAft>
                <a:spcPts val="1000"/>
              </a:spcAft>
            </a:pPr>
            <a:r>
              <a:rPr lang="en-GB" sz="3200" b="1" kern="0" dirty="0">
                <a:solidFill>
                  <a:schemeClr val="accent1">
                    <a:lumMod val="50000"/>
                  </a:schemeClr>
                </a:solidFill>
                <a:latin typeface="Calibri"/>
                <a:ea typeface="ＭＳ 明朝"/>
                <a:cs typeface="Verdana Bold Italic"/>
              </a:rPr>
              <a:t>Unintentional – Overt</a:t>
            </a:r>
            <a:endParaRPr lang="en-GB" sz="3200" b="1" kern="0" dirty="0">
              <a:solidFill>
                <a:schemeClr val="accent1">
                  <a:lumMod val="50000"/>
                </a:schemeClr>
              </a:solidFill>
              <a:latin typeface="Cambria"/>
              <a:ea typeface="ＭＳ 明朝"/>
              <a:cs typeface="Times New Roman"/>
            </a:endParaRPr>
          </a:p>
        </p:txBody>
      </p:sp>
      <p:cxnSp>
        <p:nvCxnSpPr>
          <p:cNvPr id="10" name="Straight Connector 9"/>
          <p:cNvCxnSpPr/>
          <p:nvPr/>
        </p:nvCxnSpPr>
        <p:spPr bwMode="auto">
          <a:xfrm>
            <a:off x="683568" y="3212976"/>
            <a:ext cx="7632848"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spTree>
    <p:extLst>
      <p:ext uri="{BB962C8B-B14F-4D97-AF65-F5344CB8AC3E}">
        <p14:creationId xmlns:p14="http://schemas.microsoft.com/office/powerpoint/2010/main" val="419124218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476672"/>
            <a:ext cx="7772400" cy="1143000"/>
          </a:xfrm>
        </p:spPr>
        <p:txBody>
          <a:bodyPr/>
          <a:lstStyle/>
          <a:p>
            <a:r>
              <a:rPr lang="en-GB" b="1" dirty="0">
                <a:solidFill>
                  <a:schemeClr val="accent2">
                    <a:lumMod val="50000"/>
                  </a:schemeClr>
                </a:solidFill>
              </a:rPr>
              <a:t>Intentional - Overt</a:t>
            </a:r>
            <a:r>
              <a:rPr lang="en-GB" dirty="0">
                <a:solidFill>
                  <a:schemeClr val="accent2">
                    <a:lumMod val="50000"/>
                  </a:schemeClr>
                </a:solidFill>
              </a:rPr>
              <a:t/>
            </a:r>
            <a:br>
              <a:rPr lang="en-GB" dirty="0">
                <a:solidFill>
                  <a:schemeClr val="accent2">
                    <a:lumMod val="50000"/>
                  </a:schemeClr>
                </a:solidFill>
              </a:rPr>
            </a:br>
            <a:endParaRPr lang="en-GB" dirty="0">
              <a:solidFill>
                <a:schemeClr val="accent2">
                  <a:lumMod val="50000"/>
                </a:schemeClr>
              </a:solidFill>
            </a:endParaRPr>
          </a:p>
        </p:txBody>
      </p:sp>
      <p:sp>
        <p:nvSpPr>
          <p:cNvPr id="3" name="Content Placeholder 2"/>
          <p:cNvSpPr>
            <a:spLocks noGrp="1"/>
          </p:cNvSpPr>
          <p:nvPr>
            <p:ph idx="1"/>
          </p:nvPr>
        </p:nvSpPr>
        <p:spPr>
          <a:xfrm>
            <a:off x="755576" y="1124744"/>
            <a:ext cx="7772400" cy="4114800"/>
          </a:xfrm>
        </p:spPr>
        <p:txBody>
          <a:bodyPr/>
          <a:lstStyle/>
          <a:p>
            <a:r>
              <a:rPr lang="en-GB" dirty="0" smtClean="0"/>
              <a:t>These </a:t>
            </a:r>
            <a:r>
              <a:rPr lang="en-GB" dirty="0"/>
              <a:t>are things an instructor does intentionally and are noticed by students</a:t>
            </a:r>
            <a:r>
              <a:rPr lang="en-GB" dirty="0" smtClean="0"/>
              <a:t>.</a:t>
            </a:r>
          </a:p>
          <a:p>
            <a:endParaRPr lang="en-GB" sz="2800" dirty="0"/>
          </a:p>
          <a:p>
            <a:pPr marL="0" indent="0">
              <a:buNone/>
            </a:pPr>
            <a:r>
              <a:rPr lang="en-GB" sz="2800" dirty="0" smtClean="0"/>
              <a:t>A </a:t>
            </a:r>
            <a:r>
              <a:rPr lang="en-GB" sz="2800" dirty="0"/>
              <a:t>facilitator shows students how to make a fire.</a:t>
            </a:r>
          </a:p>
          <a:p>
            <a:pPr marL="0" indent="0">
              <a:buNone/>
            </a:pPr>
            <a:r>
              <a:rPr lang="en-GB" sz="2800" dirty="0" smtClean="0"/>
              <a:t>A </a:t>
            </a:r>
            <a:r>
              <a:rPr lang="en-GB" sz="2800" dirty="0"/>
              <a:t>facilitator uses </a:t>
            </a:r>
            <a:r>
              <a:rPr lang="en-GB" sz="2800" dirty="0">
                <a:hlinkClick r:id="rId2"/>
              </a:rPr>
              <a:t>Socratic </a:t>
            </a:r>
            <a:r>
              <a:rPr lang="en-GB" sz="2800" dirty="0" smtClean="0">
                <a:hlinkClick r:id="rId2"/>
              </a:rPr>
              <a:t>questioning</a:t>
            </a:r>
            <a:r>
              <a:rPr lang="en-GB" sz="2800" dirty="0"/>
              <a:t> </a:t>
            </a:r>
            <a:r>
              <a:rPr lang="en-GB" sz="2800" dirty="0" smtClean="0"/>
              <a:t>when asking </a:t>
            </a:r>
            <a:r>
              <a:rPr lang="en-GB" sz="2800" dirty="0"/>
              <a:t>a group </a:t>
            </a:r>
            <a:r>
              <a:rPr lang="en-GB" sz="2800" dirty="0" smtClean="0"/>
              <a:t>question during </a:t>
            </a:r>
            <a:r>
              <a:rPr lang="en-GB" sz="2800" dirty="0"/>
              <a:t>debrief.</a:t>
            </a:r>
          </a:p>
          <a:p>
            <a:pPr marL="0" indent="0">
              <a:buNone/>
            </a:pPr>
            <a:r>
              <a:rPr lang="en-GB" sz="2800" dirty="0" smtClean="0"/>
              <a:t> </a:t>
            </a:r>
            <a:endParaRPr lang="en-GB" sz="2800" dirty="0"/>
          </a:p>
        </p:txBody>
      </p:sp>
    </p:spTree>
    <p:extLst>
      <p:ext uri="{BB962C8B-B14F-4D97-AF65-F5344CB8AC3E}">
        <p14:creationId xmlns:p14="http://schemas.microsoft.com/office/powerpoint/2010/main" val="360000752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B30068"/>
                </a:solidFill>
              </a:rPr>
              <a:t>Intentional - Covert</a:t>
            </a:r>
            <a:r>
              <a:rPr lang="en-GB" dirty="0"/>
              <a:t/>
            </a:r>
            <a:br>
              <a:rPr lang="en-GB" dirty="0"/>
            </a:br>
            <a:endParaRPr lang="en-GB" dirty="0"/>
          </a:p>
        </p:txBody>
      </p:sp>
      <p:sp>
        <p:nvSpPr>
          <p:cNvPr id="3" name="Content Placeholder 2"/>
          <p:cNvSpPr>
            <a:spLocks noGrp="1"/>
          </p:cNvSpPr>
          <p:nvPr>
            <p:ph idx="1"/>
          </p:nvPr>
        </p:nvSpPr>
        <p:spPr>
          <a:xfrm>
            <a:off x="755576" y="1268760"/>
            <a:ext cx="7772400" cy="4114800"/>
          </a:xfrm>
        </p:spPr>
        <p:txBody>
          <a:bodyPr/>
          <a:lstStyle/>
          <a:p>
            <a:r>
              <a:rPr lang="en-GB" dirty="0" smtClean="0"/>
              <a:t>These </a:t>
            </a:r>
            <a:r>
              <a:rPr lang="en-GB" dirty="0"/>
              <a:t>are things an instructor does intentionally but are not noticed by students.</a:t>
            </a:r>
          </a:p>
          <a:p>
            <a:pPr marL="0" indent="0">
              <a:buNone/>
            </a:pPr>
            <a:r>
              <a:rPr lang="en-GB" sz="2800" dirty="0" smtClean="0"/>
              <a:t>As </a:t>
            </a:r>
            <a:r>
              <a:rPr lang="en-GB" sz="2800" dirty="0"/>
              <a:t>a group </a:t>
            </a:r>
            <a:r>
              <a:rPr lang="en-GB" sz="2800" dirty="0" smtClean="0"/>
              <a:t>sit </a:t>
            </a:r>
            <a:r>
              <a:rPr lang="en-GB" sz="2800" dirty="0"/>
              <a:t>down to have a discussion</a:t>
            </a:r>
            <a:r>
              <a:rPr lang="en-GB" sz="2800" dirty="0" smtClean="0"/>
              <a:t>, facilitator </a:t>
            </a:r>
            <a:r>
              <a:rPr lang="en-GB" sz="2800" dirty="0"/>
              <a:t>intentionally </a:t>
            </a:r>
            <a:r>
              <a:rPr lang="en-GB" sz="2800" dirty="0" smtClean="0"/>
              <a:t>sits next </a:t>
            </a:r>
            <a:r>
              <a:rPr lang="en-GB" sz="2800" dirty="0"/>
              <a:t>to a student who </a:t>
            </a:r>
            <a:r>
              <a:rPr lang="en-GB" sz="2800" dirty="0" smtClean="0"/>
              <a:t>she </a:t>
            </a:r>
            <a:r>
              <a:rPr lang="en-GB" sz="2800" dirty="0"/>
              <a:t>wants to begin the discussion. </a:t>
            </a:r>
          </a:p>
        </p:txBody>
      </p:sp>
    </p:spTree>
    <p:extLst>
      <p:ext uri="{BB962C8B-B14F-4D97-AF65-F5344CB8AC3E}">
        <p14:creationId xmlns:p14="http://schemas.microsoft.com/office/powerpoint/2010/main" val="323321718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476672"/>
            <a:ext cx="7772400" cy="1143000"/>
          </a:xfrm>
        </p:spPr>
        <p:txBody>
          <a:bodyPr/>
          <a:lstStyle/>
          <a:p>
            <a:r>
              <a:rPr lang="en-GB" b="1" dirty="0">
                <a:solidFill>
                  <a:srgbClr val="32946A"/>
                </a:solidFill>
              </a:rPr>
              <a:t>Unintentional - Overt</a:t>
            </a:r>
            <a:r>
              <a:rPr lang="en-GB" dirty="0">
                <a:solidFill>
                  <a:srgbClr val="32946A"/>
                </a:solidFill>
              </a:rPr>
              <a:t/>
            </a:r>
            <a:br>
              <a:rPr lang="en-GB" dirty="0">
                <a:solidFill>
                  <a:srgbClr val="32946A"/>
                </a:solidFill>
              </a:rPr>
            </a:br>
            <a:endParaRPr lang="en-GB" dirty="0">
              <a:solidFill>
                <a:srgbClr val="32946A"/>
              </a:solidFill>
            </a:endParaRPr>
          </a:p>
        </p:txBody>
      </p:sp>
      <p:sp>
        <p:nvSpPr>
          <p:cNvPr id="3" name="Content Placeholder 2"/>
          <p:cNvSpPr>
            <a:spLocks noGrp="1"/>
          </p:cNvSpPr>
          <p:nvPr>
            <p:ph idx="1"/>
          </p:nvPr>
        </p:nvSpPr>
        <p:spPr>
          <a:xfrm>
            <a:off x="899592" y="1340768"/>
            <a:ext cx="7772400" cy="4114800"/>
          </a:xfrm>
        </p:spPr>
        <p:txBody>
          <a:bodyPr/>
          <a:lstStyle/>
          <a:p>
            <a:pPr marL="0" indent="0">
              <a:buNone/>
            </a:pPr>
            <a:r>
              <a:rPr lang="en-GB" dirty="0" smtClean="0"/>
              <a:t>These </a:t>
            </a:r>
            <a:r>
              <a:rPr lang="en-GB" dirty="0"/>
              <a:t>are things an instructor does </a:t>
            </a:r>
            <a:r>
              <a:rPr lang="en-GB" i="1" dirty="0"/>
              <a:t>without intending</a:t>
            </a:r>
            <a:r>
              <a:rPr lang="en-GB" dirty="0"/>
              <a:t> and they are </a:t>
            </a:r>
            <a:r>
              <a:rPr lang="en-GB" i="1" dirty="0"/>
              <a:t>noticed</a:t>
            </a:r>
            <a:r>
              <a:rPr lang="en-GB" dirty="0"/>
              <a:t> by the students. </a:t>
            </a:r>
          </a:p>
          <a:p>
            <a:pPr marL="0" indent="0">
              <a:buNone/>
            </a:pPr>
            <a:r>
              <a:rPr lang="en-GB" sz="2800" dirty="0" smtClean="0"/>
              <a:t>An </a:t>
            </a:r>
            <a:r>
              <a:rPr lang="en-GB" sz="2800" dirty="0"/>
              <a:t>instructor is naturally warm-hearted (without </a:t>
            </a:r>
            <a:r>
              <a:rPr lang="en-GB" sz="2800" dirty="0" smtClean="0"/>
              <a:t>realising</a:t>
            </a:r>
            <a:r>
              <a:rPr lang="en-GB" sz="2800" dirty="0"/>
              <a:t>) and this quickly makes students feel accepted and excited about the </a:t>
            </a:r>
            <a:r>
              <a:rPr lang="en-GB" sz="2800" dirty="0" smtClean="0"/>
              <a:t>programme.</a:t>
            </a:r>
            <a:endParaRPr lang="en-GB" sz="2800" dirty="0"/>
          </a:p>
          <a:p>
            <a:pPr marL="0" indent="0">
              <a:buNone/>
            </a:pPr>
            <a:r>
              <a:rPr lang="en-GB" sz="2800" dirty="0" smtClean="0"/>
              <a:t>An </a:t>
            </a:r>
            <a:r>
              <a:rPr lang="en-GB" sz="2800" dirty="0"/>
              <a:t>instructor unintentionally uses gendered language which upsets several participants. </a:t>
            </a:r>
          </a:p>
        </p:txBody>
      </p:sp>
    </p:spTree>
    <p:extLst>
      <p:ext uri="{BB962C8B-B14F-4D97-AF65-F5344CB8AC3E}">
        <p14:creationId xmlns:p14="http://schemas.microsoft.com/office/powerpoint/2010/main" val="198226344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476672"/>
            <a:ext cx="7772400" cy="1143000"/>
          </a:xfrm>
        </p:spPr>
        <p:txBody>
          <a:bodyPr/>
          <a:lstStyle/>
          <a:p>
            <a:r>
              <a:rPr lang="en-GB" b="1" dirty="0">
                <a:solidFill>
                  <a:srgbClr val="FF6600"/>
                </a:solidFill>
              </a:rPr>
              <a:t>Unintentional - Covert</a:t>
            </a:r>
            <a:r>
              <a:rPr lang="en-GB" dirty="0">
                <a:solidFill>
                  <a:srgbClr val="FF6600"/>
                </a:solidFill>
              </a:rPr>
              <a:t/>
            </a:r>
            <a:br>
              <a:rPr lang="en-GB" dirty="0">
                <a:solidFill>
                  <a:srgbClr val="FF6600"/>
                </a:solidFill>
              </a:rPr>
            </a:br>
            <a:endParaRPr lang="en-GB" dirty="0">
              <a:solidFill>
                <a:srgbClr val="FF6600"/>
              </a:solidFill>
            </a:endParaRPr>
          </a:p>
        </p:txBody>
      </p:sp>
      <p:sp>
        <p:nvSpPr>
          <p:cNvPr id="3" name="Content Placeholder 2"/>
          <p:cNvSpPr>
            <a:spLocks noGrp="1"/>
          </p:cNvSpPr>
          <p:nvPr>
            <p:ph idx="1"/>
          </p:nvPr>
        </p:nvSpPr>
        <p:spPr>
          <a:xfrm>
            <a:off x="755576" y="1196752"/>
            <a:ext cx="7772400" cy="4114800"/>
          </a:xfrm>
        </p:spPr>
        <p:txBody>
          <a:bodyPr/>
          <a:lstStyle/>
          <a:p>
            <a:pPr marL="0" indent="0">
              <a:buNone/>
            </a:pPr>
            <a:r>
              <a:rPr lang="en-GB" dirty="0" smtClean="0"/>
              <a:t>These </a:t>
            </a:r>
            <a:r>
              <a:rPr lang="en-GB" dirty="0"/>
              <a:t>are things an instructor does </a:t>
            </a:r>
            <a:r>
              <a:rPr lang="en-GB" i="1" dirty="0"/>
              <a:t>without intending</a:t>
            </a:r>
            <a:r>
              <a:rPr lang="en-GB" dirty="0"/>
              <a:t> and go </a:t>
            </a:r>
            <a:r>
              <a:rPr lang="en-GB" i="1" dirty="0"/>
              <a:t>unnoticed</a:t>
            </a:r>
            <a:r>
              <a:rPr lang="en-GB" dirty="0"/>
              <a:t> by the </a:t>
            </a:r>
            <a:r>
              <a:rPr lang="en-GB" dirty="0" smtClean="0"/>
              <a:t>students</a:t>
            </a:r>
            <a:r>
              <a:rPr lang="en-GB" dirty="0"/>
              <a:t> b</a:t>
            </a:r>
            <a:r>
              <a:rPr lang="en-GB" dirty="0" smtClean="0"/>
              <a:t>ut which affect </a:t>
            </a:r>
            <a:r>
              <a:rPr lang="en-GB" dirty="0"/>
              <a:t>individual's </a:t>
            </a:r>
            <a:r>
              <a:rPr lang="en-GB" dirty="0" smtClean="0"/>
              <a:t>experiences</a:t>
            </a:r>
            <a:endParaRPr lang="en-GB" dirty="0"/>
          </a:p>
          <a:p>
            <a:pPr marL="0" indent="0">
              <a:buNone/>
            </a:pPr>
            <a:r>
              <a:rPr lang="en-GB" sz="2800" dirty="0" smtClean="0"/>
              <a:t>As </a:t>
            </a:r>
            <a:r>
              <a:rPr lang="en-GB" sz="2800" dirty="0"/>
              <a:t>a group sit down </a:t>
            </a:r>
            <a:r>
              <a:rPr lang="en-GB" sz="2800" dirty="0" smtClean="0"/>
              <a:t>for a debrief, </a:t>
            </a:r>
            <a:r>
              <a:rPr lang="en-GB" sz="2800" dirty="0"/>
              <a:t>the facilitator unintentionally sits either too far apart from the group or too far into the group circle.  The group don't consciously notice but it effects the way participants respond to the </a:t>
            </a:r>
            <a:r>
              <a:rPr lang="en-GB" sz="2800" dirty="0" smtClean="0"/>
              <a:t>instructor.</a:t>
            </a:r>
          </a:p>
        </p:txBody>
      </p:sp>
    </p:spTree>
    <p:extLst>
      <p:ext uri="{BB962C8B-B14F-4D97-AF65-F5344CB8AC3E}">
        <p14:creationId xmlns:p14="http://schemas.microsoft.com/office/powerpoint/2010/main" val="121156310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68313" y="620713"/>
            <a:ext cx="8229600" cy="633412"/>
          </a:xfrm>
        </p:spPr>
        <p:txBody>
          <a:bodyPr>
            <a:normAutofit fontScale="90000"/>
          </a:bodyPr>
          <a:lstStyle/>
          <a:p>
            <a:pPr eaLnBrk="1" hangingPunct="1">
              <a:defRPr/>
            </a:pPr>
            <a:r>
              <a:rPr lang="en-GB" sz="3200" b="1" dirty="0" smtClean="0">
                <a:cs typeface="+mj-cs"/>
              </a:rPr>
              <a:t>References</a:t>
            </a:r>
            <a:r>
              <a:rPr lang="en-US" sz="3200" dirty="0" smtClean="0">
                <a:cs typeface="+mj-cs"/>
              </a:rPr>
              <a:t/>
            </a:r>
            <a:br>
              <a:rPr lang="en-US" sz="3200" dirty="0" smtClean="0">
                <a:cs typeface="+mj-cs"/>
              </a:rPr>
            </a:br>
            <a:endParaRPr lang="en-GB" sz="3200" dirty="0" smtClean="0">
              <a:cs typeface="+mj-cs"/>
            </a:endParaRPr>
          </a:p>
        </p:txBody>
      </p:sp>
      <p:sp>
        <p:nvSpPr>
          <p:cNvPr id="9219" name="Rectangle 3"/>
          <p:cNvSpPr>
            <a:spLocks noGrp="1" noChangeArrowheads="1"/>
          </p:cNvSpPr>
          <p:nvPr>
            <p:ph type="body" idx="1"/>
          </p:nvPr>
        </p:nvSpPr>
        <p:spPr>
          <a:xfrm>
            <a:off x="444341" y="764704"/>
            <a:ext cx="8424862" cy="4784725"/>
          </a:xfrm>
        </p:spPr>
        <p:txBody>
          <a:bodyPr>
            <a:normAutofit/>
          </a:bodyPr>
          <a:lstStyle/>
          <a:p>
            <a:pPr marL="0" indent="0" eaLnBrk="1" hangingPunct="1">
              <a:lnSpc>
                <a:spcPct val="80000"/>
              </a:lnSpc>
              <a:buFontTx/>
              <a:buNone/>
              <a:defRPr/>
            </a:pPr>
            <a:endParaRPr lang="en-US" sz="2000" dirty="0" smtClean="0">
              <a:cs typeface="+mn-cs"/>
            </a:endParaRPr>
          </a:p>
          <a:p>
            <a:pPr marL="0" indent="0" eaLnBrk="1" hangingPunct="1">
              <a:lnSpc>
                <a:spcPct val="80000"/>
              </a:lnSpc>
              <a:buFontTx/>
              <a:buNone/>
              <a:defRPr/>
            </a:pPr>
            <a:endParaRPr lang="en-US" sz="2000" dirty="0">
              <a:cs typeface="+mn-cs"/>
            </a:endParaRPr>
          </a:p>
          <a:p>
            <a:pPr marL="0" indent="0" eaLnBrk="1" hangingPunct="1">
              <a:lnSpc>
                <a:spcPct val="80000"/>
              </a:lnSpc>
              <a:buFontTx/>
              <a:buNone/>
              <a:defRPr/>
            </a:pPr>
            <a:r>
              <a:rPr lang="en-US" sz="2000" dirty="0" smtClean="0">
                <a:cs typeface="+mn-cs"/>
              </a:rPr>
              <a:t>Anderson, L. W., &amp; </a:t>
            </a:r>
            <a:r>
              <a:rPr lang="en-US" sz="2000" dirty="0" err="1" smtClean="0">
                <a:cs typeface="+mn-cs"/>
              </a:rPr>
              <a:t>Krathwohl</a:t>
            </a:r>
            <a:r>
              <a:rPr lang="en-US" sz="2000" dirty="0" smtClean="0">
                <a:cs typeface="+mn-cs"/>
              </a:rPr>
              <a:t>, D. R. (Eds.). (2001</a:t>
            </a:r>
            <a:r>
              <a:rPr lang="en-US" sz="2000" dirty="0" smtClean="0">
                <a:cs typeface="+mn-cs"/>
              </a:rPr>
              <a:t>) </a:t>
            </a:r>
            <a:r>
              <a:rPr lang="en-US" sz="2000" i="1" dirty="0" smtClean="0">
                <a:cs typeface="+mn-cs"/>
              </a:rPr>
              <a:t>A taxonomy for learning, teaching and assessing: A revision of Bloom's Taxonomy of educational objectives: Complete edition</a:t>
            </a:r>
            <a:r>
              <a:rPr lang="en-US" sz="2000" dirty="0" smtClean="0">
                <a:cs typeface="+mn-cs"/>
              </a:rPr>
              <a:t>, New York : Longman. </a:t>
            </a:r>
          </a:p>
          <a:p>
            <a:pPr marL="0" indent="0" eaLnBrk="1" hangingPunct="1">
              <a:lnSpc>
                <a:spcPct val="80000"/>
              </a:lnSpc>
              <a:buFontTx/>
              <a:buNone/>
              <a:defRPr/>
            </a:pPr>
            <a:r>
              <a:rPr lang="en-US" sz="2000" dirty="0">
                <a:cs typeface="+mn-cs"/>
              </a:rPr>
              <a:t>Biggs, J.B., and Collis, K.F. (1982) </a:t>
            </a:r>
            <a:r>
              <a:rPr lang="en-US" sz="2000" i="1" dirty="0">
                <a:cs typeface="+mn-cs"/>
              </a:rPr>
              <a:t>Evaluating the Quality of</a:t>
            </a:r>
          </a:p>
          <a:p>
            <a:pPr marL="0" indent="0" eaLnBrk="1" hangingPunct="1">
              <a:lnSpc>
                <a:spcPct val="80000"/>
              </a:lnSpc>
              <a:buFontTx/>
              <a:buNone/>
              <a:defRPr/>
            </a:pPr>
            <a:r>
              <a:rPr lang="en-US" sz="2000" i="1" dirty="0">
                <a:cs typeface="+mn-cs"/>
              </a:rPr>
              <a:t>Learning-the SOLO Taxonomy</a:t>
            </a:r>
            <a:r>
              <a:rPr lang="en-US" sz="2000" dirty="0">
                <a:cs typeface="+mn-cs"/>
              </a:rPr>
              <a:t> (1st </a:t>
            </a:r>
            <a:r>
              <a:rPr lang="en-US" sz="2000" dirty="0" err="1">
                <a:cs typeface="+mn-cs"/>
              </a:rPr>
              <a:t>ed</a:t>
            </a:r>
            <a:r>
              <a:rPr lang="en-US" sz="2000" dirty="0">
                <a:cs typeface="+mn-cs"/>
              </a:rPr>
              <a:t>) New York: Academic </a:t>
            </a:r>
            <a:r>
              <a:rPr lang="en-US" sz="2000" dirty="0" smtClean="0">
                <a:cs typeface="+mn-cs"/>
              </a:rPr>
              <a:t>Press</a:t>
            </a:r>
          </a:p>
          <a:p>
            <a:pPr marL="0" indent="0" eaLnBrk="1" hangingPunct="1">
              <a:lnSpc>
                <a:spcPct val="80000"/>
              </a:lnSpc>
              <a:buFontTx/>
              <a:buNone/>
              <a:defRPr/>
            </a:pPr>
            <a:r>
              <a:rPr lang="en-US" sz="2000" dirty="0" smtClean="0">
                <a:cs typeface="+mn-cs"/>
              </a:rPr>
              <a:t>Bloom, </a:t>
            </a:r>
            <a:r>
              <a:rPr lang="en-US" sz="2000" dirty="0" smtClean="0">
                <a:cs typeface="+mn-cs"/>
              </a:rPr>
              <a:t>B.S</a:t>
            </a:r>
            <a:r>
              <a:rPr lang="en-US" sz="2000" dirty="0" smtClean="0">
                <a:cs typeface="+mn-cs"/>
              </a:rPr>
              <a:t>. &amp; </a:t>
            </a:r>
            <a:r>
              <a:rPr lang="en-US" sz="2000" dirty="0" smtClean="0">
                <a:cs typeface="+mn-cs"/>
              </a:rPr>
              <a:t>D. </a:t>
            </a:r>
            <a:r>
              <a:rPr lang="en-US" sz="2000" dirty="0" smtClean="0">
                <a:cs typeface="+mn-cs"/>
              </a:rPr>
              <a:t>R. </a:t>
            </a:r>
            <a:r>
              <a:rPr lang="en-US" sz="2000" dirty="0" err="1" smtClean="0">
                <a:cs typeface="+mn-cs"/>
              </a:rPr>
              <a:t>Krathwohl</a:t>
            </a:r>
            <a:r>
              <a:rPr lang="en-US" sz="2000" dirty="0" smtClean="0">
                <a:cs typeface="+mn-cs"/>
              </a:rPr>
              <a:t>. (1956</a:t>
            </a:r>
            <a:r>
              <a:rPr lang="en-US" sz="2000" dirty="0" smtClean="0">
                <a:cs typeface="+mn-cs"/>
              </a:rPr>
              <a:t>) </a:t>
            </a:r>
            <a:r>
              <a:rPr lang="en-US" sz="2000" dirty="0" smtClean="0">
                <a:cs typeface="+mn-cs"/>
              </a:rPr>
              <a:t>Taxonomy of educational objectives: The classification of educational goals, by a committee of college and university examiners. Handbook 1: Cognitive domain. New York , Longmans. </a:t>
            </a:r>
            <a:endParaRPr lang="en-GB" sz="2000" dirty="0" smtClean="0">
              <a:cs typeface="+mn-cs"/>
            </a:endParaRPr>
          </a:p>
          <a:p>
            <a:pPr marL="0" indent="0" eaLnBrk="1" hangingPunct="1">
              <a:lnSpc>
                <a:spcPct val="80000"/>
              </a:lnSpc>
              <a:buFontTx/>
              <a:buNone/>
              <a:defRPr/>
            </a:pPr>
            <a:r>
              <a:rPr lang="en-GB" sz="2000" dirty="0" err="1" smtClean="0">
                <a:cs typeface="+mn-cs"/>
              </a:rPr>
              <a:t>Boud</a:t>
            </a:r>
            <a:r>
              <a:rPr lang="en-GB" sz="2000" dirty="0" smtClean="0">
                <a:cs typeface="+mn-cs"/>
              </a:rPr>
              <a:t>, D. Keogh, R and Walker, D. (2005) </a:t>
            </a:r>
            <a:r>
              <a:rPr lang="ja-JP" altLang="en-GB" sz="2000" dirty="0" smtClean="0">
                <a:latin typeface="Arial"/>
                <a:cs typeface="+mn-cs"/>
              </a:rPr>
              <a:t>‘</a:t>
            </a:r>
            <a:r>
              <a:rPr lang="en-GB" sz="2000" dirty="0" smtClean="0">
                <a:cs typeface="+mn-cs"/>
              </a:rPr>
              <a:t>What is Reflection in Learning?</a:t>
            </a:r>
            <a:r>
              <a:rPr lang="ja-JP" altLang="en-GB" sz="2000" dirty="0" smtClean="0">
                <a:latin typeface="Arial"/>
                <a:cs typeface="+mn-cs"/>
              </a:rPr>
              <a:t>’</a:t>
            </a:r>
            <a:r>
              <a:rPr lang="en-GB" sz="2000" dirty="0" smtClean="0">
                <a:cs typeface="+mn-cs"/>
              </a:rPr>
              <a:t> in D. </a:t>
            </a:r>
            <a:r>
              <a:rPr lang="en-GB" sz="2000" dirty="0" err="1" smtClean="0">
                <a:cs typeface="+mn-cs"/>
              </a:rPr>
              <a:t>Boud</a:t>
            </a:r>
            <a:r>
              <a:rPr lang="en-GB" sz="2000" dirty="0" smtClean="0">
                <a:cs typeface="+mn-cs"/>
              </a:rPr>
              <a:t>, R. Keogh and D. Walker (</a:t>
            </a:r>
            <a:r>
              <a:rPr lang="en-GB" sz="2000" dirty="0" err="1" smtClean="0">
                <a:cs typeface="+mn-cs"/>
              </a:rPr>
              <a:t>eds</a:t>
            </a:r>
            <a:r>
              <a:rPr lang="en-GB" sz="2000" dirty="0" smtClean="0">
                <a:cs typeface="+mn-cs"/>
              </a:rPr>
              <a:t>) </a:t>
            </a:r>
            <a:r>
              <a:rPr lang="en-GB" sz="2000" i="1" dirty="0" smtClean="0">
                <a:cs typeface="+mn-cs"/>
              </a:rPr>
              <a:t>Reflection: Turning Experience into Learning </a:t>
            </a:r>
            <a:r>
              <a:rPr lang="en-GB" sz="2000" dirty="0" smtClean="0">
                <a:cs typeface="+mn-cs"/>
              </a:rPr>
              <a:t>London: </a:t>
            </a:r>
            <a:r>
              <a:rPr lang="en-GB" sz="2000" dirty="0" err="1" smtClean="0">
                <a:cs typeface="+mn-cs"/>
              </a:rPr>
              <a:t>Routledge</a:t>
            </a:r>
            <a:r>
              <a:rPr lang="en-GB" sz="2000" dirty="0" smtClean="0">
                <a:cs typeface="+mn-cs"/>
              </a:rPr>
              <a:t> </a:t>
            </a:r>
            <a:r>
              <a:rPr lang="en-GB" sz="2000" dirty="0" err="1" smtClean="0">
                <a:cs typeface="+mn-cs"/>
              </a:rPr>
              <a:t>Falmer</a:t>
            </a:r>
            <a:r>
              <a:rPr lang="en-GB" sz="2000" dirty="0" smtClean="0">
                <a:cs typeface="+mn-cs"/>
              </a:rPr>
              <a:t> </a:t>
            </a:r>
          </a:p>
          <a:p>
            <a:pPr marL="0" indent="0" eaLnBrk="1" hangingPunct="1">
              <a:lnSpc>
                <a:spcPct val="80000"/>
              </a:lnSpc>
              <a:buFontTx/>
              <a:buNone/>
              <a:defRPr/>
            </a:pPr>
            <a:r>
              <a:rPr lang="en-GB" sz="2000" dirty="0" smtClean="0">
                <a:cs typeface="+mn-cs"/>
              </a:rPr>
              <a:t>Dewey, J. (1933) </a:t>
            </a:r>
            <a:r>
              <a:rPr lang="en-GB" sz="2000" i="1" dirty="0" smtClean="0">
                <a:cs typeface="+mn-cs"/>
              </a:rPr>
              <a:t>How We Think</a:t>
            </a:r>
            <a:r>
              <a:rPr lang="en-GB" sz="2000" dirty="0" smtClean="0">
                <a:cs typeface="+mn-cs"/>
              </a:rPr>
              <a:t>, New York: D. C. Heath.</a:t>
            </a:r>
          </a:p>
          <a:p>
            <a:pPr marL="0" indent="0" eaLnBrk="1" hangingPunct="1">
              <a:lnSpc>
                <a:spcPct val="80000"/>
              </a:lnSpc>
              <a:buFontTx/>
              <a:buNone/>
              <a:defRPr/>
            </a:pPr>
            <a:r>
              <a:rPr lang="en-GB" sz="2000" dirty="0" smtClean="0">
                <a:cs typeface="+mn-cs"/>
              </a:rPr>
              <a:t>Heron</a:t>
            </a:r>
            <a:r>
              <a:rPr lang="en-GB" sz="2000" dirty="0" smtClean="0">
                <a:cs typeface="+mn-cs"/>
              </a:rPr>
              <a:t>, J. (1999) </a:t>
            </a:r>
            <a:r>
              <a:rPr lang="en-GB" sz="2000" i="1" dirty="0" smtClean="0">
                <a:cs typeface="+mn-cs"/>
              </a:rPr>
              <a:t>The Complete Facilitator Handbook</a:t>
            </a:r>
            <a:r>
              <a:rPr lang="en-GB" sz="2000" dirty="0" smtClean="0">
                <a:cs typeface="+mn-cs"/>
              </a:rPr>
              <a:t>, London: </a:t>
            </a:r>
            <a:r>
              <a:rPr lang="en-GB" sz="2000" dirty="0" err="1" smtClean="0">
                <a:cs typeface="+mn-cs"/>
              </a:rPr>
              <a:t>Kogan</a:t>
            </a:r>
            <a:r>
              <a:rPr lang="en-GB" sz="2000" dirty="0" smtClean="0">
                <a:cs typeface="+mn-cs"/>
              </a:rPr>
              <a:t> Page</a:t>
            </a:r>
          </a:p>
        </p:txBody>
      </p:sp>
    </p:spTree>
    <p:extLst>
      <p:ext uri="{BB962C8B-B14F-4D97-AF65-F5344CB8AC3E}">
        <p14:creationId xmlns:p14="http://schemas.microsoft.com/office/powerpoint/2010/main" val="153598048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8313" y="404813"/>
            <a:ext cx="8207375" cy="3128962"/>
          </a:xfrm>
        </p:spPr>
        <p:txBody>
          <a:bodyPr>
            <a:normAutofit/>
          </a:bodyPr>
          <a:lstStyle/>
          <a:p>
            <a:pPr marL="0" indent="0" eaLnBrk="1" hangingPunct="1">
              <a:lnSpc>
                <a:spcPct val="80000"/>
              </a:lnSpc>
              <a:buFontTx/>
              <a:buNone/>
              <a:defRPr/>
            </a:pPr>
            <a:r>
              <a:rPr lang="en-GB" sz="2000" dirty="0"/>
              <a:t>Johns, C. (2000) </a:t>
            </a:r>
            <a:r>
              <a:rPr lang="en-GB" sz="2000" i="1" dirty="0"/>
              <a:t>Becoming a Reflective Practitioner</a:t>
            </a:r>
            <a:r>
              <a:rPr lang="en-GB" sz="2000" dirty="0"/>
              <a:t>. Oxford: Blackwell Science. </a:t>
            </a:r>
          </a:p>
          <a:p>
            <a:pPr marL="0" indent="0" eaLnBrk="1" hangingPunct="1">
              <a:lnSpc>
                <a:spcPct val="80000"/>
              </a:lnSpc>
              <a:buFontTx/>
              <a:buNone/>
              <a:defRPr/>
            </a:pPr>
            <a:r>
              <a:rPr lang="en-GB" sz="2000" dirty="0"/>
              <a:t>Moon, J., </a:t>
            </a:r>
            <a:r>
              <a:rPr lang="en-GB" sz="2000" i="1" dirty="0"/>
              <a:t>Reflection in Learning and Professional Development: Theory and Practice</a:t>
            </a:r>
            <a:r>
              <a:rPr lang="en-GB" sz="2000" dirty="0"/>
              <a:t>, London: </a:t>
            </a:r>
            <a:r>
              <a:rPr lang="en-GB" sz="2000" dirty="0" err="1"/>
              <a:t>Kogan</a:t>
            </a:r>
            <a:r>
              <a:rPr lang="en-GB" sz="2000" dirty="0"/>
              <a:t> Page, </a:t>
            </a:r>
            <a:r>
              <a:rPr lang="en-GB" sz="2000" dirty="0" smtClean="0"/>
              <a:t>1999</a:t>
            </a:r>
          </a:p>
          <a:p>
            <a:pPr marL="0" indent="0" eaLnBrk="1" hangingPunct="1">
              <a:lnSpc>
                <a:spcPct val="80000"/>
              </a:lnSpc>
              <a:buFontTx/>
              <a:buNone/>
              <a:defRPr/>
            </a:pPr>
            <a:r>
              <a:rPr lang="en-GB" sz="2000" dirty="0" smtClean="0"/>
              <a:t>Moon, J., (2004) </a:t>
            </a:r>
            <a:r>
              <a:rPr lang="en-GB" sz="2000" i="1" dirty="0" smtClean="0"/>
              <a:t>A handbook of reflective and experiential learning: theory and practice, </a:t>
            </a:r>
            <a:r>
              <a:rPr lang="en-GB" sz="2000" dirty="0" smtClean="0"/>
              <a:t>Psychology press</a:t>
            </a:r>
          </a:p>
          <a:p>
            <a:pPr marL="0" indent="0" eaLnBrk="1" hangingPunct="1">
              <a:lnSpc>
                <a:spcPct val="80000"/>
              </a:lnSpc>
              <a:buFontTx/>
              <a:buNone/>
              <a:defRPr/>
            </a:pPr>
            <a:r>
              <a:rPr lang="en-GB" sz="2000" dirty="0" err="1" smtClean="0"/>
              <a:t>Schön</a:t>
            </a:r>
            <a:r>
              <a:rPr lang="en-GB" sz="2000" dirty="0"/>
              <a:t>, D. (1983) </a:t>
            </a:r>
            <a:r>
              <a:rPr lang="en-GB" sz="2000" i="1" dirty="0"/>
              <a:t>The Reflective Practitioner. How professionals think in action</a:t>
            </a:r>
            <a:r>
              <a:rPr lang="en-GB" sz="2000" dirty="0"/>
              <a:t>, London: Temple Smith.</a:t>
            </a:r>
          </a:p>
          <a:p>
            <a:pPr marL="0" indent="0" eaLnBrk="1" hangingPunct="1">
              <a:lnSpc>
                <a:spcPct val="80000"/>
              </a:lnSpc>
              <a:buFontTx/>
              <a:buNone/>
              <a:defRPr/>
            </a:pPr>
            <a:endParaRPr lang="en-US" dirty="0"/>
          </a:p>
          <a:p>
            <a:pPr marL="0" indent="0" eaLnBrk="1" hangingPunct="1">
              <a:lnSpc>
                <a:spcPct val="80000"/>
              </a:lnSpc>
              <a:buFontTx/>
              <a:buNone/>
              <a:defRPr/>
            </a:pPr>
            <a:endParaRPr lang="en-US" dirty="0" smtClean="0"/>
          </a:p>
          <a:p>
            <a:pPr marL="0" indent="0" eaLnBrk="1" hangingPunct="1">
              <a:lnSpc>
                <a:spcPct val="80000"/>
              </a:lnSpc>
              <a:buFontTx/>
              <a:buNone/>
              <a:defRPr/>
            </a:pPr>
            <a:endParaRPr lang="en-GB" dirty="0"/>
          </a:p>
        </p:txBody>
      </p:sp>
    </p:spTree>
    <p:extLst>
      <p:ext uri="{BB962C8B-B14F-4D97-AF65-F5344CB8AC3E}">
        <p14:creationId xmlns:p14="http://schemas.microsoft.com/office/powerpoint/2010/main" val="12224713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32656"/>
            <a:ext cx="7772400" cy="731168"/>
          </a:xfrm>
        </p:spPr>
        <p:txBody>
          <a:bodyPr/>
          <a:lstStyle/>
          <a:p>
            <a:r>
              <a:rPr lang="en-GB" sz="3200" dirty="0" smtClean="0"/>
              <a:t>References</a:t>
            </a:r>
            <a:br>
              <a:rPr lang="en-GB" sz="3200" dirty="0" smtClean="0"/>
            </a:br>
            <a:endParaRPr lang="en-GB" sz="3200" dirty="0"/>
          </a:p>
        </p:txBody>
      </p:sp>
      <p:sp>
        <p:nvSpPr>
          <p:cNvPr id="3" name="Content Placeholder 2"/>
          <p:cNvSpPr>
            <a:spLocks noGrp="1"/>
          </p:cNvSpPr>
          <p:nvPr>
            <p:ph idx="1"/>
          </p:nvPr>
        </p:nvSpPr>
        <p:spPr>
          <a:xfrm>
            <a:off x="971600" y="692696"/>
            <a:ext cx="8064896" cy="4114800"/>
          </a:xfrm>
        </p:spPr>
        <p:txBody>
          <a:bodyPr/>
          <a:lstStyle/>
          <a:p>
            <a:pPr marL="0" indent="0">
              <a:buNone/>
            </a:pPr>
            <a:r>
              <a:rPr lang="en-GB" sz="1600" dirty="0" err="1" smtClean="0"/>
              <a:t>Animarts</a:t>
            </a:r>
            <a:r>
              <a:rPr lang="en-GB" sz="1600" dirty="0" smtClean="0"/>
              <a:t> </a:t>
            </a:r>
            <a:r>
              <a:rPr lang="en-GB" sz="1600" dirty="0"/>
              <a:t>(2003) </a:t>
            </a:r>
            <a:r>
              <a:rPr lang="en-GB" sz="1600" i="1" dirty="0"/>
              <a:t>The art of the </a:t>
            </a:r>
            <a:r>
              <a:rPr lang="en-GB" sz="1600" i="1" dirty="0" err="1"/>
              <a:t>animateur</a:t>
            </a:r>
            <a:r>
              <a:rPr lang="en-GB" sz="1600" i="1" dirty="0"/>
              <a:t>. An investigation in the skills and insights required of artists to work effectively in schools and communities</a:t>
            </a:r>
            <a:r>
              <a:rPr lang="en-GB" sz="1600" dirty="0"/>
              <a:t>. London: </a:t>
            </a:r>
            <a:r>
              <a:rPr lang="en-GB" sz="1600" dirty="0" err="1" smtClean="0"/>
              <a:t>Animarts</a:t>
            </a:r>
            <a:endParaRPr lang="en-GB" sz="1600" dirty="0" smtClean="0"/>
          </a:p>
          <a:p>
            <a:pPr marL="0" indent="0">
              <a:buNone/>
            </a:pPr>
            <a:r>
              <a:rPr lang="en-GB" sz="1600" dirty="0" smtClean="0"/>
              <a:t>Brookfield</a:t>
            </a:r>
            <a:r>
              <a:rPr lang="en-GB" sz="1600" dirty="0"/>
              <a:t>, </a:t>
            </a:r>
            <a:r>
              <a:rPr lang="en-GB" sz="1600" dirty="0" smtClean="0"/>
              <a:t>S., </a:t>
            </a:r>
            <a:r>
              <a:rPr lang="en-GB" sz="1600" dirty="0"/>
              <a:t>D. (1986) </a:t>
            </a:r>
            <a:r>
              <a:rPr lang="en-GB" sz="1600" i="1" dirty="0"/>
              <a:t>Understanding and Facilitating Adult Learning</a:t>
            </a:r>
            <a:r>
              <a:rPr lang="en-GB" sz="1600" dirty="0"/>
              <a:t>. Milton Keynes: Open University Press.</a:t>
            </a:r>
            <a:endParaRPr lang="en-GB" sz="1600" dirty="0" smtClean="0"/>
          </a:p>
          <a:p>
            <a:pPr marL="0" indent="0">
              <a:buNone/>
            </a:pPr>
            <a:r>
              <a:rPr lang="en-GB" sz="1600" dirty="0"/>
              <a:t>Brown, M. (2002). The facilitator as gatekeeper: A critical analysis of social order in facilitation sessions. </a:t>
            </a:r>
            <a:r>
              <a:rPr lang="en-GB" sz="1600" i="1" dirty="0"/>
              <a:t>Journal of Adventure Education and Outdoor Learning, 2</a:t>
            </a:r>
            <a:r>
              <a:rPr lang="en-GB" sz="1600" dirty="0"/>
              <a:t>(2), 101-112</a:t>
            </a:r>
            <a:r>
              <a:rPr lang="en-GB" sz="1600" dirty="0" smtClean="0"/>
              <a:t>.</a:t>
            </a:r>
          </a:p>
          <a:p>
            <a:pPr marL="0" indent="0">
              <a:buNone/>
            </a:pPr>
            <a:r>
              <a:rPr lang="en-GB" sz="1600" dirty="0" err="1" smtClean="0"/>
              <a:t>Fullan</a:t>
            </a:r>
            <a:r>
              <a:rPr lang="en-GB" sz="1600" dirty="0"/>
              <a:t>, M. &amp; </a:t>
            </a:r>
            <a:r>
              <a:rPr lang="en-GB" sz="1600" dirty="0" err="1"/>
              <a:t>Langworthy</a:t>
            </a:r>
            <a:r>
              <a:rPr lang="en-GB" sz="1600" dirty="0"/>
              <a:t>, M. (2014) </a:t>
            </a:r>
            <a:r>
              <a:rPr lang="en-GB" sz="1600" i="1" dirty="0"/>
              <a:t>A Rich Seam: How New Pedagogies Find Deep Learning, </a:t>
            </a:r>
            <a:r>
              <a:rPr lang="en-GB" sz="1600" dirty="0"/>
              <a:t>London: Pearson. </a:t>
            </a:r>
            <a:endParaRPr lang="en-GB" sz="1600" dirty="0" smtClean="0"/>
          </a:p>
          <a:p>
            <a:pPr marL="0" indent="0">
              <a:buNone/>
            </a:pPr>
            <a:r>
              <a:rPr lang="en-GB" sz="1600" dirty="0" smtClean="0"/>
              <a:t>Goodyear, V. &amp; Dudley, D. </a:t>
            </a:r>
            <a:r>
              <a:rPr lang="en-GB" sz="1600" dirty="0"/>
              <a:t>(2015</a:t>
            </a:r>
            <a:r>
              <a:rPr lang="en-GB" sz="1600" dirty="0" smtClean="0"/>
              <a:t>) ‘“</a:t>
            </a:r>
            <a:r>
              <a:rPr lang="en-GB" sz="1600" dirty="0"/>
              <a:t>I’m a Facilitator of Learning!” Understanding What Teachers and Students Do Within Student-</a:t>
            </a:r>
            <a:r>
              <a:rPr lang="en-GB" sz="1600" dirty="0" err="1"/>
              <a:t>Centered</a:t>
            </a:r>
            <a:r>
              <a:rPr lang="en-GB" sz="1600" dirty="0"/>
              <a:t> Physical Education </a:t>
            </a:r>
            <a:r>
              <a:rPr lang="en-GB" sz="1600" dirty="0" smtClean="0"/>
              <a:t>Models’, </a:t>
            </a:r>
            <a:r>
              <a:rPr lang="en-GB" sz="1600" i="1" dirty="0"/>
              <a:t>Quest</a:t>
            </a:r>
            <a:r>
              <a:rPr lang="en-GB" sz="1600" dirty="0"/>
              <a:t>, 67:3, 274-289, DOI: 10.1080/00336297.2015.1051236 </a:t>
            </a:r>
          </a:p>
          <a:p>
            <a:pPr marL="0" indent="0">
              <a:buNone/>
            </a:pPr>
            <a:r>
              <a:rPr lang="en-GB" sz="1600" dirty="0" smtClean="0"/>
              <a:t>Garvis, S. (2015) </a:t>
            </a:r>
            <a:r>
              <a:rPr lang="en-GB" sz="1600" i="1" dirty="0" smtClean="0"/>
              <a:t>Narrative Constellations: Exploring Lived Experiences in Education, </a:t>
            </a:r>
            <a:r>
              <a:rPr lang="en-GB" sz="1600" dirty="0" smtClean="0"/>
              <a:t>Rotterdam</a:t>
            </a:r>
            <a:r>
              <a:rPr lang="en-GB" sz="1600" i="1" dirty="0" smtClean="0"/>
              <a:t>: </a:t>
            </a:r>
            <a:r>
              <a:rPr lang="en-GB" sz="1600" dirty="0" smtClean="0"/>
              <a:t>Sense Publishing </a:t>
            </a:r>
          </a:p>
          <a:p>
            <a:pPr marL="0" indent="0">
              <a:buNone/>
            </a:pPr>
            <a:r>
              <a:rPr lang="en-GB" sz="1600" dirty="0" smtClean="0"/>
              <a:t>Hattie, J. (2012) </a:t>
            </a:r>
            <a:r>
              <a:rPr lang="en-GB" sz="1600" i="1" dirty="0" smtClean="0"/>
              <a:t>Visible Learning for Teachers: Maximising impact on learning, </a:t>
            </a:r>
            <a:r>
              <a:rPr lang="en-GB" sz="1600" dirty="0" smtClean="0"/>
              <a:t>London:</a:t>
            </a:r>
            <a:r>
              <a:rPr lang="en-GB" sz="1600" i="1" dirty="0" smtClean="0"/>
              <a:t> </a:t>
            </a:r>
            <a:r>
              <a:rPr lang="en-GB" sz="1600" dirty="0" smtClean="0"/>
              <a:t>Routledge</a:t>
            </a:r>
          </a:p>
          <a:p>
            <a:pPr marL="0" indent="0">
              <a:buNone/>
            </a:pPr>
            <a:r>
              <a:rPr lang="en-GB" sz="1600" dirty="0" err="1"/>
              <a:t>Hovelynck</a:t>
            </a:r>
            <a:r>
              <a:rPr lang="en-GB" sz="1600" dirty="0"/>
              <a:t> J. (1998). </a:t>
            </a:r>
            <a:r>
              <a:rPr lang="en-GB" sz="1600" dirty="0" smtClean="0"/>
              <a:t>‘Facilitating </a:t>
            </a:r>
            <a:r>
              <a:rPr lang="en-GB" sz="1600" dirty="0"/>
              <a:t>experiential learning as a process of metaphor </a:t>
            </a:r>
            <a:r>
              <a:rPr lang="en-GB" sz="1600" dirty="0" smtClean="0"/>
              <a:t>development’. </a:t>
            </a:r>
            <a:r>
              <a:rPr lang="en-GB" sz="1600" i="1" dirty="0"/>
              <a:t>Journal of Experiential Education</a:t>
            </a:r>
            <a:r>
              <a:rPr lang="en-GB" sz="1600" dirty="0"/>
              <a:t>, 21(1), 6-13. </a:t>
            </a:r>
          </a:p>
          <a:p>
            <a:pPr marL="0" indent="0">
              <a:buNone/>
            </a:pPr>
            <a:r>
              <a:rPr lang="en-GB" sz="1600" dirty="0"/>
              <a:t>	</a:t>
            </a:r>
          </a:p>
          <a:p>
            <a:pPr marL="0" indent="0">
              <a:buNone/>
            </a:pPr>
            <a:endParaRPr lang="en-GB" sz="1600" dirty="0" smtClean="0"/>
          </a:p>
        </p:txBody>
      </p:sp>
    </p:spTree>
    <p:extLst>
      <p:ext uri="{BB962C8B-B14F-4D97-AF65-F5344CB8AC3E}">
        <p14:creationId xmlns:p14="http://schemas.microsoft.com/office/powerpoint/2010/main" val="176491097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558608" cy="731168"/>
          </a:xfrm>
        </p:spPr>
        <p:txBody>
          <a:bodyPr/>
          <a:lstStyle/>
          <a:p>
            <a:r>
              <a:rPr lang="en-GB" dirty="0" smtClean="0"/>
              <a:t>Refs continued…</a:t>
            </a:r>
            <a:endParaRPr lang="en-GB" dirty="0"/>
          </a:p>
        </p:txBody>
      </p:sp>
      <p:sp>
        <p:nvSpPr>
          <p:cNvPr id="3" name="Content Placeholder 2"/>
          <p:cNvSpPr>
            <a:spLocks noGrp="1"/>
          </p:cNvSpPr>
          <p:nvPr>
            <p:ph idx="1"/>
          </p:nvPr>
        </p:nvSpPr>
        <p:spPr/>
        <p:txBody>
          <a:bodyPr/>
          <a:lstStyle/>
          <a:p>
            <a:pPr marL="0" indent="0">
              <a:buNone/>
            </a:pPr>
            <a:r>
              <a:rPr lang="en-GB" sz="1600" dirty="0" err="1"/>
              <a:t>Hovelynck</a:t>
            </a:r>
            <a:r>
              <a:rPr lang="en-GB" sz="1600" dirty="0"/>
              <a:t> J. (1999). ‘Facilitating the development of generative metaphors: re-emphasizing participants’ guiding images’. </a:t>
            </a:r>
            <a:r>
              <a:rPr lang="en-GB" sz="1600" i="1" dirty="0"/>
              <a:t>Australian Journal of Outdoor Education</a:t>
            </a:r>
            <a:r>
              <a:rPr lang="en-GB" sz="1600" dirty="0"/>
              <a:t>, 4(1), 12-24</a:t>
            </a:r>
            <a:r>
              <a:rPr lang="en-GB" sz="1600" dirty="0" smtClean="0"/>
              <a:t>.</a:t>
            </a:r>
          </a:p>
          <a:p>
            <a:pPr marL="0" indent="0">
              <a:buNone/>
            </a:pPr>
            <a:r>
              <a:rPr lang="en-GB" sz="1600" dirty="0" smtClean="0"/>
              <a:t>Kolb</a:t>
            </a:r>
            <a:r>
              <a:rPr lang="en-GB" sz="1600" dirty="0"/>
              <a:t>, D. (1984) </a:t>
            </a:r>
            <a:r>
              <a:rPr lang="en-GB" sz="1600" i="1" dirty="0"/>
              <a:t>Experiential Learning: Experience as the source of learning and development</a:t>
            </a:r>
            <a:r>
              <a:rPr lang="en-GB" sz="1600" dirty="0"/>
              <a:t>, London: Prentice-Hall </a:t>
            </a:r>
          </a:p>
          <a:p>
            <a:pPr marL="0" indent="0">
              <a:buNone/>
            </a:pPr>
            <a:r>
              <a:rPr lang="en-GB" sz="1600" dirty="0"/>
              <a:t>Neil., J. (2004). </a:t>
            </a:r>
            <a:r>
              <a:rPr lang="en-GB" sz="1600" i="1" dirty="0"/>
              <a:t>What is facilitation?.</a:t>
            </a:r>
            <a:r>
              <a:rPr lang="en-GB" sz="1600" dirty="0"/>
              <a:t> Available: </a:t>
            </a:r>
            <a:r>
              <a:rPr lang="en-GB" sz="1600" dirty="0">
                <a:hlinkClick r:id="rId2"/>
              </a:rPr>
              <a:t>http://www.wilderdom.com/facilitation/FacilitationWhatIs.html</a:t>
            </a:r>
            <a:r>
              <a:rPr lang="en-GB" sz="1600" dirty="0"/>
              <a:t> Last accessed 16th September </a:t>
            </a:r>
            <a:r>
              <a:rPr lang="en-GB" sz="1600" dirty="0" smtClean="0"/>
              <a:t>2017.</a:t>
            </a:r>
            <a:endParaRPr lang="en-GB" dirty="0"/>
          </a:p>
          <a:p>
            <a:endParaRPr lang="en-GB" dirty="0"/>
          </a:p>
        </p:txBody>
      </p:sp>
    </p:spTree>
    <p:extLst>
      <p:ext uri="{BB962C8B-B14F-4D97-AF65-F5344CB8AC3E}">
        <p14:creationId xmlns:p14="http://schemas.microsoft.com/office/powerpoint/2010/main" val="1497226265"/>
      </p:ext>
    </p:extLst>
  </p:cSld>
  <p:clrMapOvr>
    <a:masterClrMapping/>
  </p:clrMapOvr>
  <p:timing>
    <p:tnLst>
      <p:par>
        <p:cTn id="1" dur="indefinite" restart="never" nodeType="tmRoot"/>
      </p:par>
    </p:tnLst>
  </p:timing>
</p:sld>
</file>

<file path=ppt/theme/theme1.xml><?xml version="1.0" encoding="utf-8"?>
<a:theme xmlns:a="http://schemas.openxmlformats.org/drawingml/2006/main" name="TSD PowerPointTemplate">
  <a:themeElements>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Blank Presentatio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louds">
  <a:themeElements>
    <a:clrScheme name="Clouds 1">
      <a:dk1>
        <a:srgbClr val="4D4D4D"/>
      </a:dk1>
      <a:lt1>
        <a:srgbClr val="FFFFFF"/>
      </a:lt1>
      <a:dk2>
        <a:srgbClr val="0000A4"/>
      </a:dk2>
      <a:lt2>
        <a:srgbClr val="B7E7FF"/>
      </a:lt2>
      <a:accent1>
        <a:srgbClr val="0099CC"/>
      </a:accent1>
      <a:accent2>
        <a:srgbClr val="00CC99"/>
      </a:accent2>
      <a:accent3>
        <a:srgbClr val="AAAACF"/>
      </a:accent3>
      <a:accent4>
        <a:srgbClr val="DADADA"/>
      </a:accent4>
      <a:accent5>
        <a:srgbClr val="AACAE2"/>
      </a:accent5>
      <a:accent6>
        <a:srgbClr val="00B98A"/>
      </a:accent6>
      <a:hlink>
        <a:srgbClr val="FFCC00"/>
      </a:hlink>
      <a:folHlink>
        <a:srgbClr val="EE941C"/>
      </a:folHlink>
    </a:clrScheme>
    <a:fontScheme name="Clouds">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Clouds 1">
        <a:dk1>
          <a:srgbClr val="4D4D4D"/>
        </a:dk1>
        <a:lt1>
          <a:srgbClr val="FFFFFF"/>
        </a:lt1>
        <a:dk2>
          <a:srgbClr val="0000A4"/>
        </a:dk2>
        <a:lt2>
          <a:srgbClr val="B7E7FF"/>
        </a:lt2>
        <a:accent1>
          <a:srgbClr val="0099CC"/>
        </a:accent1>
        <a:accent2>
          <a:srgbClr val="00CC99"/>
        </a:accent2>
        <a:accent3>
          <a:srgbClr val="AAAACF"/>
        </a:accent3>
        <a:accent4>
          <a:srgbClr val="DADADA"/>
        </a:accent4>
        <a:accent5>
          <a:srgbClr val="AACAE2"/>
        </a:accent5>
        <a:accent6>
          <a:srgbClr val="00B98A"/>
        </a:accent6>
        <a:hlink>
          <a:srgbClr val="FFCC00"/>
        </a:hlink>
        <a:folHlink>
          <a:srgbClr val="EE941C"/>
        </a:folHlink>
      </a:clrScheme>
      <a:clrMap bg1="dk2" tx1="lt1" bg2="dk1" tx2="lt2" accent1="accent1" accent2="accent2" accent3="accent3" accent4="accent4" accent5="accent5" accent6="accent6" hlink="hlink" folHlink="folHlink"/>
    </a:extraClrScheme>
    <a:extraClrScheme>
      <a:clrScheme name="Clouds 2">
        <a:dk1>
          <a:srgbClr val="000066"/>
        </a:dk1>
        <a:lt1>
          <a:srgbClr val="FFFFFF"/>
        </a:lt1>
        <a:dk2>
          <a:srgbClr val="00A2DC"/>
        </a:dk2>
        <a:lt2>
          <a:srgbClr val="FFFFFF"/>
        </a:lt2>
        <a:accent1>
          <a:srgbClr val="0079A4"/>
        </a:accent1>
        <a:accent2>
          <a:srgbClr val="33CCCC"/>
        </a:accent2>
        <a:accent3>
          <a:srgbClr val="AACEEB"/>
        </a:accent3>
        <a:accent4>
          <a:srgbClr val="DADADA"/>
        </a:accent4>
        <a:accent5>
          <a:srgbClr val="AABECF"/>
        </a:accent5>
        <a:accent6>
          <a:srgbClr val="2DB9B9"/>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Clouds 3">
        <a:dk1>
          <a:srgbClr val="010199"/>
        </a:dk1>
        <a:lt1>
          <a:srgbClr val="FFFFFF"/>
        </a:lt1>
        <a:dk2>
          <a:srgbClr val="000092"/>
        </a:dk2>
        <a:lt2>
          <a:srgbClr val="CCFFFF"/>
        </a:lt2>
        <a:accent1>
          <a:srgbClr val="66CCFF"/>
        </a:accent1>
        <a:accent2>
          <a:srgbClr val="2EBDBA"/>
        </a:accent2>
        <a:accent3>
          <a:srgbClr val="AAAAC7"/>
        </a:accent3>
        <a:accent4>
          <a:srgbClr val="DADADA"/>
        </a:accent4>
        <a:accent5>
          <a:srgbClr val="B8E2FF"/>
        </a:accent5>
        <a:accent6>
          <a:srgbClr val="29ABA8"/>
        </a:accent6>
        <a:hlink>
          <a:srgbClr val="66FFFF"/>
        </a:hlink>
        <a:folHlink>
          <a:srgbClr val="CC99FF"/>
        </a:folHlink>
      </a:clrScheme>
      <a:clrMap bg1="dk2" tx1="lt1" bg2="dk1" tx2="lt2" accent1="accent1" accent2="accent2" accent3="accent3" accent4="accent4" accent5="accent5" accent6="accent6" hlink="hlink" folHlink="folHlink"/>
    </a:extraClrScheme>
    <a:extraClrScheme>
      <a:clrScheme name="Clouds 4">
        <a:dk1>
          <a:srgbClr val="000000"/>
        </a:dk1>
        <a:lt1>
          <a:srgbClr val="FFFFFF"/>
        </a:lt1>
        <a:dk2>
          <a:srgbClr val="006A67"/>
        </a:dk2>
        <a:lt2>
          <a:srgbClr val="FFFFCC"/>
        </a:lt2>
        <a:accent1>
          <a:srgbClr val="33CCCC"/>
        </a:accent1>
        <a:accent2>
          <a:srgbClr val="6D6FC7"/>
        </a:accent2>
        <a:accent3>
          <a:srgbClr val="AAB9B8"/>
        </a:accent3>
        <a:accent4>
          <a:srgbClr val="DADADA"/>
        </a:accent4>
        <a:accent5>
          <a:srgbClr val="ADE2E2"/>
        </a:accent5>
        <a:accent6>
          <a:srgbClr val="6264B4"/>
        </a:accent6>
        <a:hlink>
          <a:srgbClr val="00FFFF"/>
        </a:hlink>
        <a:folHlink>
          <a:srgbClr val="00CC66"/>
        </a:folHlink>
      </a:clrScheme>
      <a:clrMap bg1="dk2" tx1="lt1" bg2="dk1" tx2="lt2" accent1="accent1" accent2="accent2" accent3="accent3" accent4="accent4" accent5="accent5" accent6="accent6" hlink="hlink" folHlink="folHlink"/>
    </a:extraClrScheme>
    <a:extraClrScheme>
      <a:clrScheme name="Clouds 5">
        <a:dk1>
          <a:srgbClr val="4D4D4D"/>
        </a:dk1>
        <a:lt1>
          <a:srgbClr val="FFFFFF"/>
        </a:lt1>
        <a:dk2>
          <a:srgbClr val="650BB7"/>
        </a:dk2>
        <a:lt2>
          <a:srgbClr val="FFFFFF"/>
        </a:lt2>
        <a:accent1>
          <a:srgbClr val="FF66FF"/>
        </a:accent1>
        <a:accent2>
          <a:srgbClr val="666699"/>
        </a:accent2>
        <a:accent3>
          <a:srgbClr val="B8AAD8"/>
        </a:accent3>
        <a:accent4>
          <a:srgbClr val="DADADA"/>
        </a:accent4>
        <a:accent5>
          <a:srgbClr val="FFB8FF"/>
        </a:accent5>
        <a:accent6>
          <a:srgbClr val="5C5C8A"/>
        </a:accent6>
        <a:hlink>
          <a:srgbClr val="E9E9FF"/>
        </a:hlink>
        <a:folHlink>
          <a:srgbClr val="CCECFF"/>
        </a:folHlink>
      </a:clrScheme>
      <a:clrMap bg1="dk2" tx1="lt1" bg2="dk1" tx2="lt2" accent1="accent1" accent2="accent2" accent3="accent3" accent4="accent4" accent5="accent5" accent6="accent6" hlink="hlink" folHlink="folHlink"/>
    </a:extraClrScheme>
    <a:extraClrScheme>
      <a:clrScheme name="Clouds 6">
        <a:dk1>
          <a:srgbClr val="FFFFFF"/>
        </a:dk1>
        <a:lt1>
          <a:srgbClr val="FFFFFF"/>
        </a:lt1>
        <a:dk2>
          <a:srgbClr val="005000"/>
        </a:dk2>
        <a:lt2>
          <a:srgbClr val="DCEAAE"/>
        </a:lt2>
        <a:accent1>
          <a:srgbClr val="99CC00"/>
        </a:accent1>
        <a:accent2>
          <a:srgbClr val="6F801A"/>
        </a:accent2>
        <a:accent3>
          <a:srgbClr val="AAB3AA"/>
        </a:accent3>
        <a:accent4>
          <a:srgbClr val="DADADA"/>
        </a:accent4>
        <a:accent5>
          <a:srgbClr val="CAE2AA"/>
        </a:accent5>
        <a:accent6>
          <a:srgbClr val="647316"/>
        </a:accent6>
        <a:hlink>
          <a:srgbClr val="FFFFCC"/>
        </a:hlink>
        <a:folHlink>
          <a:srgbClr val="CCCC00"/>
        </a:folHlink>
      </a:clrScheme>
      <a:clrMap bg1="dk2" tx1="lt1" bg2="dk1" tx2="lt2" accent1="accent1" accent2="accent2" accent3="accent3" accent4="accent4" accent5="accent5" accent6="accent6" hlink="hlink" folHlink="folHlink"/>
    </a:extraClrScheme>
    <a:extraClrScheme>
      <a:clrScheme name="Clouds 7">
        <a:dk1>
          <a:srgbClr val="4F4F77"/>
        </a:dk1>
        <a:lt1>
          <a:srgbClr val="FFFFFF"/>
        </a:lt1>
        <a:dk2>
          <a:srgbClr val="7979A5"/>
        </a:dk2>
        <a:lt2>
          <a:srgbClr val="F3F3FF"/>
        </a:lt2>
        <a:accent1>
          <a:srgbClr val="5D5D8B"/>
        </a:accent1>
        <a:accent2>
          <a:srgbClr val="66CCFF"/>
        </a:accent2>
        <a:accent3>
          <a:srgbClr val="BEBECF"/>
        </a:accent3>
        <a:accent4>
          <a:srgbClr val="DADADA"/>
        </a:accent4>
        <a:accent5>
          <a:srgbClr val="B6B6C4"/>
        </a:accent5>
        <a:accent6>
          <a:srgbClr val="5CB9E7"/>
        </a:accent6>
        <a:hlink>
          <a:srgbClr val="CCECFF"/>
        </a:hlink>
        <a:folHlink>
          <a:srgbClr val="FFFFCC"/>
        </a:folHlink>
      </a:clrScheme>
      <a:clrMap bg1="dk2" tx1="lt1" bg2="dk1" tx2="lt2" accent1="accent1" accent2="accent2" accent3="accent3" accent4="accent4" accent5="accent5" accent6="accent6" hlink="hlink" folHlink="folHlink"/>
    </a:extraClrScheme>
    <a:extraClrScheme>
      <a:clrScheme name="Clouds 8">
        <a:dk1>
          <a:srgbClr val="000000"/>
        </a:dk1>
        <a:lt1>
          <a:srgbClr val="B9B9B9"/>
        </a:lt1>
        <a:dk2>
          <a:srgbClr val="8A8472"/>
        </a:dk2>
        <a:lt2>
          <a:srgbClr val="4D4D4D"/>
        </a:lt2>
        <a:accent1>
          <a:srgbClr val="EDEEE2"/>
        </a:accent1>
        <a:accent2>
          <a:srgbClr val="7FAA7E"/>
        </a:accent2>
        <a:accent3>
          <a:srgbClr val="D9D9D9"/>
        </a:accent3>
        <a:accent4>
          <a:srgbClr val="000000"/>
        </a:accent4>
        <a:accent5>
          <a:srgbClr val="F4F5EE"/>
        </a:accent5>
        <a:accent6>
          <a:srgbClr val="729A72"/>
        </a:accent6>
        <a:hlink>
          <a:srgbClr val="008000"/>
        </a:hlink>
        <a:folHlink>
          <a:srgbClr val="989400"/>
        </a:folHlink>
      </a:clrScheme>
      <a:clrMap bg1="lt1" tx1="dk1" bg2="lt2" tx2="dk2" accent1="accent1" accent2="accent2" accent3="accent3" accent4="accent4" accent5="accent5" accent6="accent6" hlink="hlink" folHlink="folHlink"/>
    </a:extraClrScheme>
    <a:extraClrScheme>
      <a:clrScheme name="Clouds 9">
        <a:dk1>
          <a:srgbClr val="000000"/>
        </a:dk1>
        <a:lt1>
          <a:srgbClr val="FEA24E"/>
        </a:lt1>
        <a:dk2>
          <a:srgbClr val="CC6600"/>
        </a:dk2>
        <a:lt2>
          <a:srgbClr val="808080"/>
        </a:lt2>
        <a:accent1>
          <a:srgbClr val="FBEECD"/>
        </a:accent1>
        <a:accent2>
          <a:srgbClr val="ECD044"/>
        </a:accent2>
        <a:accent3>
          <a:srgbClr val="FECEB2"/>
        </a:accent3>
        <a:accent4>
          <a:srgbClr val="000000"/>
        </a:accent4>
        <a:accent5>
          <a:srgbClr val="FDF5E3"/>
        </a:accent5>
        <a:accent6>
          <a:srgbClr val="D6BC3D"/>
        </a:accent6>
        <a:hlink>
          <a:srgbClr val="E42B00"/>
        </a:hlink>
        <a:folHlink>
          <a:srgbClr val="996633"/>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TSD PowerPointTemplate.potx</Template>
  <TotalTime>3263</TotalTime>
  <Words>1726</Words>
  <Application>Microsoft Office PowerPoint</Application>
  <PresentationFormat>On-screen Show (4:3)</PresentationFormat>
  <Paragraphs>240</Paragraphs>
  <Slides>36</Slides>
  <Notes>0</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36</vt:i4>
      </vt:variant>
    </vt:vector>
  </HeadingPairs>
  <TitlesOfParts>
    <vt:vector size="47" baseType="lpstr">
      <vt:lpstr>MS PGothic</vt:lpstr>
      <vt:lpstr>Arial</vt:lpstr>
      <vt:lpstr>Calibri</vt:lpstr>
      <vt:lpstr>Cambria</vt:lpstr>
      <vt:lpstr>ＭＳ 明朝</vt:lpstr>
      <vt:lpstr>Times</vt:lpstr>
      <vt:lpstr>Times New Roman</vt:lpstr>
      <vt:lpstr>Verdana Bold Italic</vt:lpstr>
      <vt:lpstr>Wingdings</vt:lpstr>
      <vt:lpstr>TSD PowerPointTemplate</vt:lpstr>
      <vt:lpstr>Clouds</vt:lpstr>
      <vt:lpstr>Learning…</vt:lpstr>
      <vt:lpstr>Experiential Learning: </vt:lpstr>
      <vt:lpstr>Reflection as constructivist learning</vt:lpstr>
      <vt:lpstr>PowerPoint Presentation</vt:lpstr>
      <vt:lpstr>Jennifer Moon (1999)  Scale of reflective writing: </vt:lpstr>
      <vt:lpstr>Bloom’s (1956) Taxonomy</vt:lpstr>
      <vt:lpstr>PowerPoint Presentation</vt:lpstr>
      <vt:lpstr>SOLO Taxonomy </vt:lpstr>
      <vt:lpstr>PowerPoint Presentation</vt:lpstr>
      <vt:lpstr>PowerPoint Presentation</vt:lpstr>
      <vt:lpstr>Paulo Freire:  pedagogy of the oppressed</vt:lpstr>
      <vt:lpstr>What is facilitation?  </vt:lpstr>
      <vt:lpstr>PowerPoint Presentation</vt:lpstr>
      <vt:lpstr>PowerPoint Presentation</vt:lpstr>
      <vt:lpstr>PowerPoint Presentation</vt:lpstr>
      <vt:lpstr>PowerPoint Presentation</vt:lpstr>
      <vt:lpstr>PowerPoint Presentation</vt:lpstr>
      <vt:lpstr>Roles synonymous with facilitation… </vt:lpstr>
      <vt:lpstr>PowerPoint Presentation</vt:lpstr>
      <vt:lpstr>PowerPoint Presentation</vt:lpstr>
      <vt:lpstr>Heron’s Model for Facilitation</vt:lpstr>
      <vt:lpstr>PowerPoint Presentation</vt:lpstr>
      <vt:lpstr>Heron’s Model for Facilitation</vt:lpstr>
      <vt:lpstr>Criticism of Facilitation</vt:lpstr>
      <vt:lpstr>PowerPoint Presentation</vt:lpstr>
      <vt:lpstr>PowerPoint Presentation</vt:lpstr>
      <vt:lpstr>PowerPoint Presentation</vt:lpstr>
      <vt:lpstr>Facilitator Behaviour</vt:lpstr>
      <vt:lpstr>Intentional - Overt </vt:lpstr>
      <vt:lpstr>Intentional - Covert </vt:lpstr>
      <vt:lpstr>Unintentional - Overt </vt:lpstr>
      <vt:lpstr>Unintentional - Covert </vt:lpstr>
      <vt:lpstr>References </vt:lpstr>
      <vt:lpstr>PowerPoint Presentation</vt:lpstr>
      <vt:lpstr>References </vt:lpstr>
      <vt:lpstr>Refs continued…</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Graham Harvey</cp:lastModifiedBy>
  <cp:revision>88</cp:revision>
  <dcterms:created xsi:type="dcterms:W3CDTF">2004-04-06T15:50:52Z</dcterms:created>
  <dcterms:modified xsi:type="dcterms:W3CDTF">2018-03-09T09:12:19Z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