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1"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1C667B-7E60-C178-7ABA-0201519AAA8C}" v="1110" dt="2026-02-21T18:43:20.3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22/02/2026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8320351-9FA2-4A26-885B-BB8F3E490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8CD2EFB-78C2-4C6E-A6B9-4ED12FAD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Hands holding each other">
            <a:extLst>
              <a:ext uri="{FF2B5EF4-FFF2-40B4-BE49-F238E27FC236}">
                <a16:creationId xmlns:a16="http://schemas.microsoft.com/office/drawing/2014/main" id="{2C99B85D-C209-9E95-A869-BF47211BE7A6}"/>
              </a:ext>
            </a:extLst>
          </p:cNvPr>
          <p:cNvPicPr>
            <a:picLocks noChangeAspect="1"/>
          </p:cNvPicPr>
          <p:nvPr/>
        </p:nvPicPr>
        <p:blipFill>
          <a:blip r:embed="rId2">
            <a:alphaModFix amt="60000"/>
          </a:blip>
          <a:srcRect r="-2" b="15603"/>
          <a:stretch>
            <a:fillRect/>
          </a:stretch>
        </p:blipFill>
        <p:spPr>
          <a:xfrm>
            <a:off x="-137411" y="12501"/>
            <a:ext cx="12329410" cy="68454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841248" y="600427"/>
            <a:ext cx="9875520" cy="3299902"/>
          </a:xfrm>
        </p:spPr>
        <p:txBody>
          <a:bodyPr vert="horz" lIns="91440" tIns="45720" rIns="91440" bIns="45720" rtlCol="0" anchor="b">
            <a:normAutofit/>
          </a:bodyPr>
          <a:lstStyle/>
          <a:p>
            <a:r>
              <a:rPr lang="en-US" sz="8200"/>
              <a:t>Community mental health services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ADA50-2056-A865-E7AE-576094780627}"/>
              </a:ext>
            </a:extLst>
          </p:cNvPr>
          <p:cNvSpPr>
            <a:spLocks noGrp="1"/>
          </p:cNvSpPr>
          <p:nvPr>
            <p:ph type="title"/>
          </p:nvPr>
        </p:nvSpPr>
        <p:spPr/>
        <p:txBody>
          <a:bodyPr/>
          <a:lstStyle/>
          <a:p>
            <a:r>
              <a:rPr lang="en-GB" dirty="0"/>
              <a:t>What is community ment</a:t>
            </a:r>
            <a:r>
              <a:rPr lang="en-GB"/>
              <a:t>al health services?</a:t>
            </a:r>
            <a:endParaRPr lang="en-GB" dirty="0"/>
          </a:p>
        </p:txBody>
      </p:sp>
      <p:sp>
        <p:nvSpPr>
          <p:cNvPr id="3" name="Content Placeholder 2">
            <a:extLst>
              <a:ext uri="{FF2B5EF4-FFF2-40B4-BE49-F238E27FC236}">
                <a16:creationId xmlns:a16="http://schemas.microsoft.com/office/drawing/2014/main" id="{02A568D3-34B0-0E45-E6CB-386B8F1F3090}"/>
              </a:ext>
            </a:extLst>
          </p:cNvPr>
          <p:cNvSpPr>
            <a:spLocks noGrp="1"/>
          </p:cNvSpPr>
          <p:nvPr>
            <p:ph idx="1"/>
          </p:nvPr>
        </p:nvSpPr>
        <p:spPr/>
        <p:txBody>
          <a:bodyPr vert="horz" lIns="91440" tIns="45720" rIns="91440" bIns="45720" rtlCol="0" anchor="t">
            <a:normAutofit fontScale="85000" lnSpcReduction="20000"/>
          </a:bodyPr>
          <a:lstStyle/>
          <a:p>
            <a:r>
              <a:rPr lang="en-GB" sz="3600" i="1" dirty="0"/>
              <a:t>Community mental health services provide localized care for people with severe or enduring mental health issues, aiming to support recovery while enabling them to remain in their own homes .professionals that deal with mental health are ;psychiatrists, mental health nurses, psychological, social workers and more. they provide care for challenges such as stress, anxiety, depression, trauma, relationship issues, </a:t>
            </a:r>
            <a:r>
              <a:rPr lang="en-GB" sz="3600" i="1"/>
              <a:t>addiction, and</a:t>
            </a:r>
            <a:r>
              <a:rPr lang="en-GB" sz="3600" i="1" dirty="0"/>
              <a:t> serious mental health conditions.</a:t>
            </a:r>
          </a:p>
          <a:p>
            <a:r>
              <a:rPr lang="en-GB" sz="3600" i="1" dirty="0"/>
              <a:t>I picked the mental health service as this topic </a:t>
            </a:r>
            <a:r>
              <a:rPr lang="en-GB" sz="3600" i="1" dirty="0" err="1"/>
              <a:t>intrests</a:t>
            </a:r>
            <a:r>
              <a:rPr lang="en-GB" sz="3600" i="1" dirty="0"/>
              <a:t> me and keeps me </a:t>
            </a:r>
            <a:r>
              <a:rPr lang="en-GB" sz="3600" i="1" dirty="0" err="1"/>
              <a:t>curiousity</a:t>
            </a:r>
            <a:r>
              <a:rPr lang="en-GB" sz="3600" i="1" dirty="0"/>
              <a:t> me as its about understanding </a:t>
            </a:r>
            <a:r>
              <a:rPr lang="en-GB" sz="3600" i="1"/>
              <a:t>emotions, trauma, human</a:t>
            </a:r>
            <a:r>
              <a:rPr lang="en-GB" sz="3600" i="1" dirty="0"/>
              <a:t> growth. </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485628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5955DF-DACC-7EF5-4676-72F06FAEFED0}"/>
              </a:ext>
            </a:extLst>
          </p:cNvPr>
          <p:cNvSpPr>
            <a:spLocks noGrp="1"/>
          </p:cNvSpPr>
          <p:nvPr>
            <p:ph type="title"/>
          </p:nvPr>
        </p:nvSpPr>
        <p:spPr>
          <a:xfrm>
            <a:off x="826396" y="586855"/>
            <a:ext cx="4230100" cy="3387497"/>
          </a:xfrm>
        </p:spPr>
        <p:txBody>
          <a:bodyPr vert="horz" lIns="91440" tIns="45720" rIns="91440" bIns="45720" rtlCol="0" anchor="b">
            <a:normAutofit/>
          </a:bodyPr>
          <a:lstStyle/>
          <a:p>
            <a:pPr algn="r"/>
            <a:r>
              <a:rPr lang="en-US" sz="4000" kern="1200" dirty="0">
                <a:solidFill>
                  <a:srgbClr val="FFFFFF"/>
                </a:solidFill>
                <a:latin typeface="+mj-lt"/>
                <a:ea typeface="+mj-ea"/>
                <a:cs typeface="+mj-cs"/>
              </a:rPr>
              <a:t>What are the challenges of community </a:t>
            </a:r>
            <a:r>
              <a:rPr lang="en-US" sz="4000" kern="1200">
                <a:solidFill>
                  <a:srgbClr val="FFFFFF"/>
                </a:solidFill>
                <a:latin typeface="+mj-lt"/>
                <a:ea typeface="+mj-ea"/>
                <a:cs typeface="+mj-cs"/>
              </a:rPr>
              <a:t>mental</a:t>
            </a:r>
            <a:r>
              <a:rPr lang="en-US" sz="4000">
                <a:solidFill>
                  <a:srgbClr val="FFFFFF"/>
                </a:solidFill>
              </a:rPr>
              <a:t> </a:t>
            </a:r>
            <a:r>
              <a:rPr lang="en-US" sz="4000" kern="1200">
                <a:solidFill>
                  <a:srgbClr val="FFFFFF"/>
                </a:solidFill>
                <a:latin typeface="+mj-lt"/>
                <a:ea typeface="+mj-ea"/>
                <a:cs typeface="+mj-cs"/>
              </a:rPr>
              <a:t>health</a:t>
            </a:r>
            <a:r>
              <a:rPr lang="en-US" sz="4000">
                <a:solidFill>
                  <a:srgbClr val="FFFFFF"/>
                </a:solidFill>
              </a:rPr>
              <a:t> services</a:t>
            </a:r>
            <a:r>
              <a:rPr lang="en-US" sz="4000" kern="1200">
                <a:solidFill>
                  <a:srgbClr val="FFFFFF"/>
                </a:solidFill>
                <a:latin typeface="+mj-lt"/>
                <a:ea typeface="+mj-ea"/>
                <a:cs typeface="+mj-cs"/>
              </a:rPr>
              <a:t>?</a:t>
            </a:r>
          </a:p>
        </p:txBody>
      </p:sp>
      <p:sp>
        <p:nvSpPr>
          <p:cNvPr id="4" name="Content Placeholder 3">
            <a:extLst>
              <a:ext uri="{FF2B5EF4-FFF2-40B4-BE49-F238E27FC236}">
                <a16:creationId xmlns:a16="http://schemas.microsoft.com/office/drawing/2014/main" id="{C9619748-A631-AE3B-593A-D9BFD198BE2C}"/>
              </a:ext>
            </a:extLst>
          </p:cNvPr>
          <p:cNvSpPr>
            <a:spLocks noGrp="1"/>
          </p:cNvSpPr>
          <p:nvPr>
            <p:ph sz="half" idx="2"/>
          </p:nvPr>
        </p:nvSpPr>
        <p:spPr>
          <a:xfrm>
            <a:off x="6503158" y="649480"/>
            <a:ext cx="4862447" cy="5546047"/>
          </a:xfrm>
        </p:spPr>
        <p:txBody>
          <a:bodyPr vert="horz" lIns="91440" tIns="45720" rIns="91440" bIns="45720" rtlCol="0" anchor="ctr">
            <a:normAutofit/>
          </a:bodyPr>
          <a:lstStyle/>
          <a:p>
            <a:r>
              <a:rPr lang="en-US" i="1" dirty="0"/>
              <a:t>Community mental health services play a vital role in supporting </a:t>
            </a:r>
            <a:r>
              <a:rPr lang="en-US" i="1"/>
              <a:t>people. however</a:t>
            </a:r>
            <a:r>
              <a:rPr lang="en-US" i="1" dirty="0"/>
              <a:t>, they face several persistent challenges </a:t>
            </a:r>
            <a:r>
              <a:rPr lang="en-US" i="1"/>
              <a:t>such as funding and resource; shortage</a:t>
            </a:r>
            <a:r>
              <a:rPr lang="en-US" i="1" dirty="0"/>
              <a:t> of psychiatrists, insufficient trained professionals, staff turnover due to workload and low compensation.</a:t>
            </a:r>
          </a:p>
        </p:txBody>
      </p:sp>
      <p:sp>
        <p:nvSpPr>
          <p:cNvPr id="3" name="Content Placeholder 2">
            <a:extLst>
              <a:ext uri="{FF2B5EF4-FFF2-40B4-BE49-F238E27FC236}">
                <a16:creationId xmlns:a16="http://schemas.microsoft.com/office/drawing/2014/main" id="{FC84ECA1-F246-B22A-8AC5-6640F88BEE1B}"/>
              </a:ext>
            </a:extLst>
          </p:cNvPr>
          <p:cNvSpPr>
            <a:spLocks noGrp="1"/>
          </p:cNvSpPr>
          <p:nvPr>
            <p:ph sz="half" idx="1"/>
          </p:nvPr>
        </p:nvSpPr>
        <p:spPr>
          <a:xfrm rot="240000" flipV="1">
            <a:off x="8020250" y="8801811"/>
            <a:ext cx="122496" cy="93135"/>
          </a:xfrm>
        </p:spPr>
        <p:txBody>
          <a:bodyPr>
            <a:normAutofit fontScale="25000" lnSpcReduction="20000"/>
          </a:bodyPr>
          <a:lstStyle/>
          <a:p>
            <a:pPr marL="0" indent="0">
              <a:buNone/>
            </a:pPr>
            <a:endParaRPr lang="en-GB" sz="2000" b="1"/>
          </a:p>
        </p:txBody>
      </p:sp>
    </p:spTree>
    <p:extLst>
      <p:ext uri="{BB962C8B-B14F-4D97-AF65-F5344CB8AC3E}">
        <p14:creationId xmlns:p14="http://schemas.microsoft.com/office/powerpoint/2010/main" val="45591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rgbClr val="000000"/>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riangles">
            <a:extLst>
              <a:ext uri="{FF2B5EF4-FFF2-40B4-BE49-F238E27FC236}">
                <a16:creationId xmlns:a16="http://schemas.microsoft.com/office/drawing/2014/main" id="{2F20E594-1587-4FF1-34D3-778807DCA295}"/>
              </a:ext>
            </a:extLst>
          </p:cNvPr>
          <p:cNvPicPr>
            <a:picLocks noChangeAspect="1"/>
          </p:cNvPicPr>
          <p:nvPr/>
        </p:nvPicPr>
        <p:blipFill>
          <a:blip r:embed="rId2">
            <a:alphaModFix amt="50000"/>
          </a:blip>
          <a:srcRect t="8742" b="9440"/>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5208ED84-F1D5-4530-4A41-AAD264C69B04}"/>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2900" dirty="0">
                <a:solidFill>
                  <a:srgbClr val="FFFFFF"/>
                </a:solidFill>
              </a:rPr>
              <a:t>Referrals and demand for mental health support are at record high levels. over 2 million people were in contact with </a:t>
            </a:r>
            <a:r>
              <a:rPr lang="en-US" sz="2900" dirty="0" err="1">
                <a:solidFill>
                  <a:srgbClr val="FFFFFF"/>
                </a:solidFill>
              </a:rPr>
              <a:t>nhs</a:t>
            </a:r>
            <a:r>
              <a:rPr lang="en-US" sz="2900" dirty="0">
                <a:solidFill>
                  <a:srgbClr val="FFFFFF"/>
                </a:solidFill>
              </a:rPr>
              <a:t> mental health </a:t>
            </a:r>
            <a:r>
              <a:rPr lang="en-US" sz="2900">
                <a:solidFill>
                  <a:srgbClr val="FFFFFF"/>
                </a:solidFill>
              </a:rPr>
              <a:t>services. nhs</a:t>
            </a:r>
            <a:r>
              <a:rPr lang="en-US" sz="2900" dirty="0">
                <a:solidFill>
                  <a:srgbClr val="FFFFFF"/>
                </a:solidFill>
              </a:rPr>
              <a:t> trusts are increasingly using the independent sector to deliver mental health care where </a:t>
            </a:r>
            <a:r>
              <a:rPr lang="en-US" sz="2900" dirty="0" err="1">
                <a:solidFill>
                  <a:srgbClr val="FFFFFF"/>
                </a:solidFill>
              </a:rPr>
              <a:t>nhs</a:t>
            </a:r>
            <a:r>
              <a:rPr lang="en-US" sz="2900" dirty="0">
                <a:solidFill>
                  <a:srgbClr val="FFFFFF"/>
                </a:solidFill>
              </a:rPr>
              <a:t> beds and services are stretched almost 30%of </a:t>
            </a:r>
            <a:r>
              <a:rPr lang="en-US" sz="2900" dirty="0" err="1">
                <a:solidFill>
                  <a:srgbClr val="FFFFFF"/>
                </a:solidFill>
              </a:rPr>
              <a:t>nhs</a:t>
            </a:r>
            <a:r>
              <a:rPr lang="en-US" sz="2900" dirty="0">
                <a:solidFill>
                  <a:srgbClr val="FFFFFF"/>
                </a:solidFill>
              </a:rPr>
              <a:t> funded mental health beds may be provided this way.</a:t>
            </a:r>
          </a:p>
        </p:txBody>
      </p:sp>
    </p:spTree>
    <p:extLst>
      <p:ext uri="{BB962C8B-B14F-4D97-AF65-F5344CB8AC3E}">
        <p14:creationId xmlns:p14="http://schemas.microsoft.com/office/powerpoint/2010/main" val="1710128118"/>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9C613-B59E-156A-ACEB-8BF3FFF6B94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5667A9-3F9B-5E69-D47B-16437944941C}"/>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F348005E-5EF8-D25D-2B4D-25AF62426653}"/>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305150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28417-F075-0718-BB14-A3D6F088735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81EC51-4F92-1294-E4F5-4B5FD51E6150}"/>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35E3F35E-4F5A-AB60-5EFB-ACA7033A0825}"/>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807342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2</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Community mental health services</vt:lpstr>
      <vt:lpstr>What is community mental health services?</vt:lpstr>
      <vt:lpstr>What are the challenges of community mental health services?</vt:lpstr>
      <vt:lpstr>Referrals and demand for mental health support are at record high levels. over 2 million people were in contact with nhs mental health services. nhs trusts are increasingly using the independent sector to deliver mental health care where nhs beds and services are stretched almost 30%of nhs funded mental health beds may be provided this way.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371</cp:revision>
  <dcterms:created xsi:type="dcterms:W3CDTF">2026-02-20T20:11:50Z</dcterms:created>
  <dcterms:modified xsi:type="dcterms:W3CDTF">2026-02-22T21:17:34Z</dcterms:modified>
</cp:coreProperties>
</file>