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sldIdLst>
    <p:sldId id="545" r:id="rId5"/>
    <p:sldId id="542" r:id="rId6"/>
    <p:sldId id="553" r:id="rId7"/>
    <p:sldId id="544" r:id="rId8"/>
    <p:sldId id="554" r:id="rId9"/>
    <p:sldId id="546" r:id="rId10"/>
    <p:sldId id="547" r:id="rId11"/>
    <p:sldId id="549" r:id="rId12"/>
    <p:sldId id="548" r:id="rId13"/>
    <p:sldId id="550" r:id="rId14"/>
    <p:sldId id="551" r:id="rId15"/>
    <p:sldId id="552" r:id="rId16"/>
    <p:sldId id="432" r:id="rId17"/>
    <p:sldId id="445" r:id="rId18"/>
    <p:sldId id="55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EC0253-1391-4891-88E8-8547CF8CDFBA}" v="1" dt="2024-10-06T18:33:04.5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88265" autoAdjust="0"/>
  </p:normalViewPr>
  <p:slideViewPr>
    <p:cSldViewPr snapToGrid="0">
      <p:cViewPr>
        <p:scale>
          <a:sx n="85" d="100"/>
          <a:sy n="85" d="100"/>
        </p:scale>
        <p:origin x="48" y="23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Roberts" userId="831782ca-6a3f-4cbd-8621-3600d0a72af9" providerId="ADAL" clId="{FEEC0253-1391-4891-88E8-8547CF8CDFBA}"/>
    <pc:docChg chg="custSel addSld delSld modSld">
      <pc:chgData name="Jessica Roberts" userId="831782ca-6a3f-4cbd-8621-3600d0a72af9" providerId="ADAL" clId="{FEEC0253-1391-4891-88E8-8547CF8CDFBA}" dt="2024-10-06T18:34:47.085" v="375" actId="1076"/>
      <pc:docMkLst>
        <pc:docMk/>
      </pc:docMkLst>
      <pc:sldChg chg="del">
        <pc:chgData name="Jessica Roberts" userId="831782ca-6a3f-4cbd-8621-3600d0a72af9" providerId="ADAL" clId="{FEEC0253-1391-4891-88E8-8547CF8CDFBA}" dt="2024-10-06T18:27:14.160" v="347" actId="47"/>
        <pc:sldMkLst>
          <pc:docMk/>
          <pc:sldMk cId="152301915" sldId="434"/>
        </pc:sldMkLst>
      </pc:sldChg>
      <pc:sldChg chg="modSp mod">
        <pc:chgData name="Jessica Roberts" userId="831782ca-6a3f-4cbd-8621-3600d0a72af9" providerId="ADAL" clId="{FEEC0253-1391-4891-88E8-8547CF8CDFBA}" dt="2024-10-06T18:28:48.291" v="353" actId="14100"/>
        <pc:sldMkLst>
          <pc:docMk/>
          <pc:sldMk cId="1269464800" sldId="445"/>
        </pc:sldMkLst>
        <pc:spChg chg="mod">
          <ac:chgData name="Jessica Roberts" userId="831782ca-6a3f-4cbd-8621-3600d0a72af9" providerId="ADAL" clId="{FEEC0253-1391-4891-88E8-8547CF8CDFBA}" dt="2024-10-06T18:27:22.987" v="349" actId="20577"/>
          <ac:spMkLst>
            <pc:docMk/>
            <pc:sldMk cId="1269464800" sldId="445"/>
            <ac:spMk id="2" creationId="{D975A815-2C3C-4CD6-A68C-1774E016EFC4}"/>
          </ac:spMkLst>
        </pc:spChg>
        <pc:picChg chg="mod">
          <ac:chgData name="Jessica Roberts" userId="831782ca-6a3f-4cbd-8621-3600d0a72af9" providerId="ADAL" clId="{FEEC0253-1391-4891-88E8-8547CF8CDFBA}" dt="2024-10-06T18:28:48.291" v="353" actId="14100"/>
          <ac:picMkLst>
            <pc:docMk/>
            <pc:sldMk cId="1269464800" sldId="445"/>
            <ac:picMk id="3" creationId="{095E6CF7-C683-F52F-1201-C5AC35EE22D1}"/>
          </ac:picMkLst>
        </pc:picChg>
      </pc:sldChg>
      <pc:sldChg chg="del modNotesTx">
        <pc:chgData name="Jessica Roberts" userId="831782ca-6a3f-4cbd-8621-3600d0a72af9" providerId="ADAL" clId="{FEEC0253-1391-4891-88E8-8547CF8CDFBA}" dt="2024-10-06T18:31:37.286" v="360" actId="47"/>
        <pc:sldMkLst>
          <pc:docMk/>
          <pc:sldMk cId="1943781250" sldId="455"/>
        </pc:sldMkLst>
      </pc:sldChg>
      <pc:sldChg chg="del">
        <pc:chgData name="Jessica Roberts" userId="831782ca-6a3f-4cbd-8621-3600d0a72af9" providerId="ADAL" clId="{FEEC0253-1391-4891-88E8-8547CF8CDFBA}" dt="2024-10-06T18:27:39.677" v="350" actId="47"/>
        <pc:sldMkLst>
          <pc:docMk/>
          <pc:sldMk cId="333614517" sldId="456"/>
        </pc:sldMkLst>
      </pc:sldChg>
      <pc:sldChg chg="del">
        <pc:chgData name="Jessica Roberts" userId="831782ca-6a3f-4cbd-8621-3600d0a72af9" providerId="ADAL" clId="{FEEC0253-1391-4891-88E8-8547CF8CDFBA}" dt="2024-10-06T18:28:06.898" v="351" actId="47"/>
        <pc:sldMkLst>
          <pc:docMk/>
          <pc:sldMk cId="1083782281" sldId="470"/>
        </pc:sldMkLst>
      </pc:sldChg>
      <pc:sldChg chg="del">
        <pc:chgData name="Jessica Roberts" userId="831782ca-6a3f-4cbd-8621-3600d0a72af9" providerId="ADAL" clId="{FEEC0253-1391-4891-88E8-8547CF8CDFBA}" dt="2024-10-03T12:20:02.970" v="0" actId="47"/>
        <pc:sldMkLst>
          <pc:docMk/>
          <pc:sldMk cId="1938470688" sldId="477"/>
        </pc:sldMkLst>
      </pc:sldChg>
      <pc:sldChg chg="del">
        <pc:chgData name="Jessica Roberts" userId="831782ca-6a3f-4cbd-8621-3600d0a72af9" providerId="ADAL" clId="{FEEC0253-1391-4891-88E8-8547CF8CDFBA}" dt="2024-10-06T18:26:08.025" v="346" actId="47"/>
        <pc:sldMkLst>
          <pc:docMk/>
          <pc:sldMk cId="4072545514" sldId="543"/>
        </pc:sldMkLst>
      </pc:sldChg>
      <pc:sldChg chg="addSp modSp add mod modNotesTx">
        <pc:chgData name="Jessica Roberts" userId="831782ca-6a3f-4cbd-8621-3600d0a72af9" providerId="ADAL" clId="{FEEC0253-1391-4891-88E8-8547CF8CDFBA}" dt="2024-10-06T18:34:47.085" v="375" actId="1076"/>
        <pc:sldMkLst>
          <pc:docMk/>
          <pc:sldMk cId="3423078140" sldId="555"/>
        </pc:sldMkLst>
        <pc:spChg chg="mod">
          <ac:chgData name="Jessica Roberts" userId="831782ca-6a3f-4cbd-8621-3600d0a72af9" providerId="ADAL" clId="{FEEC0253-1391-4891-88E8-8547CF8CDFBA}" dt="2024-10-06T18:31:33.144" v="359" actId="20577"/>
          <ac:spMkLst>
            <pc:docMk/>
            <pc:sldMk cId="3423078140" sldId="555"/>
            <ac:spMk id="2" creationId="{A5D165DC-53A7-4E0F-8CEB-15D62F8306D5}"/>
          </ac:spMkLst>
        </pc:spChg>
        <pc:spChg chg="add mod">
          <ac:chgData name="Jessica Roberts" userId="831782ca-6a3f-4cbd-8621-3600d0a72af9" providerId="ADAL" clId="{FEEC0253-1391-4891-88E8-8547CF8CDFBA}" dt="2024-10-06T18:33:09.627" v="365" actId="1076"/>
          <ac:spMkLst>
            <pc:docMk/>
            <pc:sldMk cId="3423078140" sldId="555"/>
            <ac:spMk id="3" creationId="{424ECC65-14EF-6092-E453-A8DAEF93CDE3}"/>
          </ac:spMkLst>
        </pc:spChg>
        <pc:spChg chg="add mod">
          <ac:chgData name="Jessica Roberts" userId="831782ca-6a3f-4cbd-8621-3600d0a72af9" providerId="ADAL" clId="{FEEC0253-1391-4891-88E8-8547CF8CDFBA}" dt="2024-10-06T18:33:41.334" v="369" actId="20577"/>
          <ac:spMkLst>
            <pc:docMk/>
            <pc:sldMk cId="3423078140" sldId="555"/>
            <ac:spMk id="5" creationId="{CD7D0EAC-4061-D7E4-E146-8C66C036A355}"/>
          </ac:spMkLst>
        </pc:spChg>
        <pc:spChg chg="add mod">
          <ac:chgData name="Jessica Roberts" userId="831782ca-6a3f-4cbd-8621-3600d0a72af9" providerId="ADAL" clId="{FEEC0253-1391-4891-88E8-8547CF8CDFBA}" dt="2024-10-06T18:34:08.467" v="372" actId="1076"/>
          <ac:spMkLst>
            <pc:docMk/>
            <pc:sldMk cId="3423078140" sldId="555"/>
            <ac:spMk id="7" creationId="{1EAF5D2F-D6F8-AA05-A4A8-57D5DCDBB468}"/>
          </ac:spMkLst>
        </pc:spChg>
        <pc:spChg chg="add mod">
          <ac:chgData name="Jessica Roberts" userId="831782ca-6a3f-4cbd-8621-3600d0a72af9" providerId="ADAL" clId="{FEEC0253-1391-4891-88E8-8547CF8CDFBA}" dt="2024-10-06T18:34:47.085" v="375" actId="1076"/>
          <ac:spMkLst>
            <pc:docMk/>
            <pc:sldMk cId="3423078140" sldId="555"/>
            <ac:spMk id="9" creationId="{E82C0F9C-8F7C-836F-0C0A-F87336FFFA9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A3F09B-97FB-409B-BDD1-F63EACA58229}" type="datetimeFigureOut">
              <a:rPr lang="en-GB" smtClean="0"/>
              <a:t>06/10/2024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53ED4F-511B-473A-B072-C8737A780A55}" type="slidenum">
              <a:rPr lang="en-GB" smtClean="0"/>
              <a:t>‹#›</a:t>
            </a:fld>
            <a:endParaRPr lang="en-GB"/>
          </a:p>
        </p:txBody>
      </p:sp>
    </p:spTree>
    <p:extLst>
      <p:ext uri="{BB962C8B-B14F-4D97-AF65-F5344CB8AC3E}">
        <p14:creationId xmlns:p14="http://schemas.microsoft.com/office/powerpoint/2010/main" val="23257360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earlycareer.chartered.college/cognitive-load-theory-and-its-application-in-the-classroom-3/#:~:text=Reif%20%282010%29%20writes%20that%20if%20cognitive%20load%20is,issues%20to%20do%20with%20the%20hypothesis%20being%20unfalsifiable."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earlycareer.chartered.college/cognitive-load-theory-and-its-application-in-the-classroom-3/#:~:text=Reif%20%282010%29%20writes%20that%20if%20cognitive%20load%20is,issues%20to%20do%20with%20the%20hypothesis%20being%20unfalsifiable."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earlycareer.chartered.college/glossary/cognitive-science/"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Links made to cognitive science session</a:t>
            </a:r>
          </a:p>
        </p:txBody>
      </p:sp>
      <p:sp>
        <p:nvSpPr>
          <p:cNvPr id="4" name="Slide Number Placeholder 3"/>
          <p:cNvSpPr>
            <a:spLocks noGrp="1"/>
          </p:cNvSpPr>
          <p:nvPr>
            <p:ph type="sldNum" sz="quarter" idx="5"/>
          </p:nvPr>
        </p:nvSpPr>
        <p:spPr/>
        <p:txBody>
          <a:bodyPr/>
          <a:lstStyle/>
          <a:p>
            <a:fld id="{8853ED4F-511B-473A-B072-C8737A780A55}" type="slidenum">
              <a:rPr lang="en-GB" smtClean="0"/>
              <a:t>7</a:t>
            </a:fld>
            <a:endParaRPr lang="en-GB"/>
          </a:p>
        </p:txBody>
      </p:sp>
    </p:spTree>
    <p:extLst>
      <p:ext uri="{BB962C8B-B14F-4D97-AF65-F5344CB8AC3E}">
        <p14:creationId xmlns:p14="http://schemas.microsoft.com/office/powerpoint/2010/main" val="752663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can we as maths teachers support learners’ abilities to recall, retrieve and remember</a:t>
            </a:r>
          </a:p>
        </p:txBody>
      </p:sp>
      <p:sp>
        <p:nvSpPr>
          <p:cNvPr id="4" name="Slide Number Placeholder 3"/>
          <p:cNvSpPr>
            <a:spLocks noGrp="1"/>
          </p:cNvSpPr>
          <p:nvPr>
            <p:ph type="sldNum" sz="quarter" idx="5"/>
          </p:nvPr>
        </p:nvSpPr>
        <p:spPr/>
        <p:txBody>
          <a:bodyPr/>
          <a:lstStyle/>
          <a:p>
            <a:fld id="{8853ED4F-511B-473A-B072-C8737A780A55}" type="slidenum">
              <a:rPr lang="en-GB" smtClean="0"/>
              <a:t>8</a:t>
            </a:fld>
            <a:endParaRPr lang="en-GB"/>
          </a:p>
        </p:txBody>
      </p:sp>
    </p:spTree>
    <p:extLst>
      <p:ext uri="{BB962C8B-B14F-4D97-AF65-F5344CB8AC3E}">
        <p14:creationId xmlns:p14="http://schemas.microsoft.com/office/powerpoint/2010/main" val="23527178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Taken from an article</a:t>
            </a:r>
            <a:r>
              <a:rPr lang="en-GB" sz="1200" b="0" i="0" kern="1200" baseline="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Cognitive Load Theory and its application in the classroom  by Dominic</a:t>
            </a:r>
            <a:r>
              <a:rPr lang="en-GB" sz="1200" b="1" i="0" kern="1200" baseline="0" dirty="0">
                <a:solidFill>
                  <a:schemeClr val="tx1"/>
                </a:solidFill>
                <a:effectLst/>
                <a:latin typeface="+mn-lt"/>
                <a:ea typeface="+mn-ea"/>
                <a:cs typeface="+mn-cs"/>
              </a:rPr>
              <a:t> Shibli and Rachel West link </a:t>
            </a:r>
            <a:r>
              <a:rPr lang="en-GB" dirty="0">
                <a:hlinkClick r:id="rId3"/>
              </a:rPr>
              <a:t>https://earlycareer.chartered.college/cognitive-load-theory-and-its-application-in-the-classroom-3/#:~:text=Reif%20%282010%29%20writes%20that%20if%20cognitive%20load%20is,issues%20to%20do%20with%20the%20hypothesis%20being%20unfalsifiable.</a:t>
            </a:r>
            <a:endParaRPr lang="en-GB" sz="1200" b="1"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Van </a:t>
            </a:r>
            <a:r>
              <a:rPr lang="en-GB" sz="1200" b="0" i="0" kern="1200" dirty="0" err="1">
                <a:solidFill>
                  <a:schemeClr val="tx1"/>
                </a:solidFill>
                <a:effectLst/>
                <a:latin typeface="+mn-lt"/>
                <a:ea typeface="+mn-ea"/>
                <a:cs typeface="+mn-cs"/>
              </a:rPr>
              <a:t>Merriënboer</a:t>
            </a:r>
            <a:r>
              <a:rPr lang="en-GB" sz="1200" b="0" i="0" kern="1200" dirty="0">
                <a:solidFill>
                  <a:schemeClr val="tx1"/>
                </a:solidFill>
                <a:effectLst/>
                <a:latin typeface="+mn-lt"/>
                <a:ea typeface="+mn-ea"/>
                <a:cs typeface="+mn-cs"/>
              </a:rPr>
              <a:t> J, </a:t>
            </a:r>
            <a:r>
              <a:rPr lang="en-GB" sz="1200" b="0" i="0" kern="1200" dirty="0" err="1">
                <a:solidFill>
                  <a:schemeClr val="tx1"/>
                </a:solidFill>
                <a:effectLst/>
                <a:latin typeface="+mn-lt"/>
                <a:ea typeface="+mn-ea"/>
                <a:cs typeface="+mn-cs"/>
              </a:rPr>
              <a:t>Kirschner</a:t>
            </a:r>
            <a:r>
              <a:rPr lang="en-GB" sz="1200" b="0" i="0" kern="1200" dirty="0">
                <a:solidFill>
                  <a:schemeClr val="tx1"/>
                </a:solidFill>
                <a:effectLst/>
                <a:latin typeface="+mn-lt"/>
                <a:ea typeface="+mn-ea"/>
                <a:cs typeface="+mn-cs"/>
              </a:rPr>
              <a:t> P and Kester L (2003) Taking the load off a learner’s mind: Instructional design for complex learning. </a:t>
            </a:r>
            <a:r>
              <a:rPr lang="en-GB" sz="1200" b="0" i="1" kern="1200" dirty="0">
                <a:solidFill>
                  <a:schemeClr val="tx1"/>
                </a:solidFill>
                <a:effectLst/>
                <a:latin typeface="+mn-lt"/>
                <a:ea typeface="+mn-ea"/>
                <a:cs typeface="+mn-cs"/>
              </a:rPr>
              <a:t>Educational Psychologist </a:t>
            </a:r>
            <a:r>
              <a:rPr lang="en-GB" sz="1200" b="0" i="0" kern="1200" dirty="0">
                <a:solidFill>
                  <a:schemeClr val="tx1"/>
                </a:solidFill>
                <a:effectLst/>
                <a:latin typeface="+mn-lt"/>
                <a:ea typeface="+mn-ea"/>
                <a:cs typeface="+mn-cs"/>
              </a:rPr>
              <a:t>38(1): 5–13 (available. to download)</a:t>
            </a:r>
          </a:p>
          <a:p>
            <a:endParaRPr lang="en-GB" sz="1200" b="0" i="0" kern="1200" dirty="0">
              <a:solidFill>
                <a:schemeClr val="tx1"/>
              </a:solidFill>
              <a:effectLst/>
              <a:latin typeface="+mn-lt"/>
              <a:ea typeface="+mn-ea"/>
              <a:cs typeface="+mn-cs"/>
            </a:endParaRPr>
          </a:p>
          <a:p>
            <a:r>
              <a:rPr lang="en-GB" sz="1200" b="0" i="0" kern="1200" dirty="0" err="1">
                <a:solidFill>
                  <a:schemeClr val="tx1"/>
                </a:solidFill>
                <a:effectLst/>
                <a:latin typeface="+mn-lt"/>
                <a:ea typeface="+mn-ea"/>
                <a:cs typeface="+mn-cs"/>
              </a:rPr>
              <a:t>Renkl</a:t>
            </a:r>
            <a:r>
              <a:rPr lang="en-GB" sz="1200" b="0" i="0" kern="1200" dirty="0">
                <a:solidFill>
                  <a:schemeClr val="tx1"/>
                </a:solidFill>
                <a:effectLst/>
                <a:latin typeface="+mn-lt"/>
                <a:ea typeface="+mn-ea"/>
                <a:cs typeface="+mn-cs"/>
              </a:rPr>
              <a:t> A and Atkinson R (2003) Structuring the transition from example study to problem solving in cognitive skill acquisition: A cognitive load perspective. </a:t>
            </a:r>
            <a:r>
              <a:rPr lang="en-GB" sz="1200" b="0" i="1" kern="1200" dirty="0">
                <a:solidFill>
                  <a:schemeClr val="tx1"/>
                </a:solidFill>
                <a:effectLst/>
                <a:latin typeface="+mn-lt"/>
                <a:ea typeface="+mn-ea"/>
                <a:cs typeface="+mn-cs"/>
              </a:rPr>
              <a:t>Educational Psychologist </a:t>
            </a:r>
            <a:r>
              <a:rPr lang="en-GB" sz="1200" b="0" i="0" kern="1200" dirty="0">
                <a:solidFill>
                  <a:schemeClr val="tx1"/>
                </a:solidFill>
                <a:effectLst/>
                <a:latin typeface="+mn-lt"/>
                <a:ea typeface="+mn-ea"/>
                <a:cs typeface="+mn-cs"/>
              </a:rPr>
              <a:t>38(1): 15–22. (available</a:t>
            </a:r>
            <a:r>
              <a:rPr lang="en-GB" sz="1200" b="0" i="0" kern="1200" baseline="0" dirty="0">
                <a:solidFill>
                  <a:schemeClr val="tx1"/>
                </a:solidFill>
                <a:effectLst/>
                <a:latin typeface="+mn-lt"/>
                <a:ea typeface="+mn-ea"/>
                <a:cs typeface="+mn-cs"/>
              </a:rPr>
              <a:t> to download)</a:t>
            </a:r>
            <a:endParaRPr lang="en-GB" dirty="0"/>
          </a:p>
        </p:txBody>
      </p:sp>
      <p:sp>
        <p:nvSpPr>
          <p:cNvPr id="4" name="Slide Number Placeholder 3"/>
          <p:cNvSpPr>
            <a:spLocks noGrp="1"/>
          </p:cNvSpPr>
          <p:nvPr>
            <p:ph type="sldNum" sz="quarter" idx="10"/>
          </p:nvPr>
        </p:nvSpPr>
        <p:spPr/>
        <p:txBody>
          <a:bodyPr/>
          <a:lstStyle/>
          <a:p>
            <a:fld id="{DB9FD33A-F7F2-442B-8D95-CC18B5F4DCB9}" type="slidenum">
              <a:rPr lang="en-GB" smtClean="0"/>
              <a:t>11</a:t>
            </a:fld>
            <a:endParaRPr lang="en-GB"/>
          </a:p>
        </p:txBody>
      </p:sp>
    </p:spTree>
    <p:extLst>
      <p:ext uri="{BB962C8B-B14F-4D97-AF65-F5344CB8AC3E}">
        <p14:creationId xmlns:p14="http://schemas.microsoft.com/office/powerpoint/2010/main" val="32467761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Taken from an article</a:t>
            </a:r>
            <a:r>
              <a:rPr lang="en-GB" sz="1200" b="0" i="0" kern="1200" baseline="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Cognitive Load Theory and its application in the classroom  by Dominic</a:t>
            </a:r>
            <a:r>
              <a:rPr lang="en-GB" sz="1200" b="1" i="0" kern="1200" baseline="0" dirty="0">
                <a:solidFill>
                  <a:schemeClr val="tx1"/>
                </a:solidFill>
                <a:effectLst/>
                <a:latin typeface="+mn-lt"/>
                <a:ea typeface="+mn-ea"/>
                <a:cs typeface="+mn-cs"/>
              </a:rPr>
              <a:t> </a:t>
            </a:r>
            <a:r>
              <a:rPr lang="en-GB" sz="1200" b="1" i="0" kern="1200" baseline="0" dirty="0" err="1">
                <a:solidFill>
                  <a:schemeClr val="tx1"/>
                </a:solidFill>
                <a:effectLst/>
                <a:latin typeface="+mn-lt"/>
                <a:ea typeface="+mn-ea"/>
                <a:cs typeface="+mn-cs"/>
              </a:rPr>
              <a:t>Shibli</a:t>
            </a:r>
            <a:r>
              <a:rPr lang="en-GB" sz="1200" b="1" i="0" kern="1200" baseline="0" dirty="0">
                <a:solidFill>
                  <a:schemeClr val="tx1"/>
                </a:solidFill>
                <a:effectLst/>
                <a:latin typeface="+mn-lt"/>
                <a:ea typeface="+mn-ea"/>
                <a:cs typeface="+mn-cs"/>
              </a:rPr>
              <a:t> and Rachel West </a:t>
            </a:r>
            <a:r>
              <a:rPr lang="en-GB" dirty="0">
                <a:hlinkClick r:id="rId3"/>
              </a:rPr>
              <a:t>https://earlycareer.chartered.college/cognitive-load-theory-and-its-application-in-the-classroom-3/#:~:text=Reif%20%282010%29%20writes%20that%20if%20cognitive%20load%20is,issues%20to%20do%20with%20the%20hypothesis%20being%20unfalsifiable.</a:t>
            </a:r>
            <a:endParaRPr lang="en-GB" sz="1200" b="1"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err="1">
                <a:solidFill>
                  <a:schemeClr val="tx1"/>
                </a:solidFill>
                <a:effectLst/>
                <a:latin typeface="+mn-lt"/>
                <a:ea typeface="+mn-ea"/>
                <a:cs typeface="+mn-cs"/>
              </a:rPr>
              <a:t>Reif</a:t>
            </a:r>
            <a:r>
              <a:rPr lang="en-GB" sz="1200" b="0" i="0" kern="1200" dirty="0">
                <a:solidFill>
                  <a:schemeClr val="tx1"/>
                </a:solidFill>
                <a:effectLst/>
                <a:latin typeface="+mn-lt"/>
                <a:ea typeface="+mn-ea"/>
                <a:cs typeface="+mn-cs"/>
              </a:rPr>
              <a:t> F (2010) </a:t>
            </a:r>
            <a:r>
              <a:rPr lang="en-GB" sz="1200" b="0" i="1" kern="1200" dirty="0">
                <a:solidFill>
                  <a:schemeClr val="tx1"/>
                </a:solidFill>
                <a:effectLst/>
                <a:latin typeface="+mn-lt"/>
                <a:ea typeface="+mn-ea"/>
                <a:cs typeface="+mn-cs"/>
              </a:rPr>
              <a:t>Applying </a:t>
            </a:r>
            <a:r>
              <a:rPr lang="en-GB" sz="1200" b="1" i="1" u="none" strike="noStrike" kern="1200" dirty="0">
                <a:solidFill>
                  <a:schemeClr val="tx1"/>
                </a:solidFill>
                <a:effectLst/>
                <a:latin typeface="+mn-lt"/>
                <a:ea typeface="+mn-ea"/>
                <a:cs typeface="+mn-cs"/>
                <a:hlinkClick r:id="rId4"/>
              </a:rPr>
              <a:t>Cognitive </a:t>
            </a:r>
            <a:r>
              <a:rPr lang="en-GB" sz="1200" b="1" i="1" u="none" strike="noStrike" kern="1200" dirty="0" err="1">
                <a:solidFill>
                  <a:schemeClr val="tx1"/>
                </a:solidFill>
                <a:effectLst/>
                <a:latin typeface="+mn-lt"/>
                <a:ea typeface="+mn-ea"/>
                <a:cs typeface="+mn-cs"/>
                <a:hlinkClick r:id="rId4"/>
              </a:rPr>
              <a:t>Science</a:t>
            </a:r>
            <a:r>
              <a:rPr lang="en-GB" sz="1200" b="0" i="1" kern="1200" dirty="0" err="1">
                <a:solidFill>
                  <a:schemeClr val="tx1"/>
                </a:solidFill>
                <a:effectLst/>
                <a:latin typeface="+mn-lt"/>
                <a:ea typeface="+mn-ea"/>
                <a:cs typeface="+mn-cs"/>
              </a:rPr>
              <a:t>The</a:t>
            </a:r>
            <a:r>
              <a:rPr lang="en-GB" sz="1200" b="0" i="1" kern="1200" dirty="0">
                <a:solidFill>
                  <a:schemeClr val="tx1"/>
                </a:solidFill>
                <a:effectLst/>
                <a:latin typeface="+mn-lt"/>
                <a:ea typeface="+mn-ea"/>
                <a:cs typeface="+mn-cs"/>
              </a:rPr>
              <a:t> study of the human mind, such as the processes of thought, memory, attention and perception to Education. Thinking and Learning in Scientific and Other Complex Domains</a:t>
            </a:r>
            <a:r>
              <a:rPr lang="en-GB" sz="1200" b="0" i="0" kern="1200" dirty="0">
                <a:solidFill>
                  <a:schemeClr val="tx1"/>
                </a:solidFill>
                <a:effectLst/>
                <a:latin typeface="+mn-lt"/>
                <a:ea typeface="+mn-ea"/>
                <a:cs typeface="+mn-cs"/>
              </a:rPr>
              <a:t>. Cambridge, MA: The MIT Press</a:t>
            </a:r>
            <a:endParaRPr lang="en-GB" dirty="0"/>
          </a:p>
        </p:txBody>
      </p:sp>
      <p:sp>
        <p:nvSpPr>
          <p:cNvPr id="4" name="Slide Number Placeholder 3"/>
          <p:cNvSpPr>
            <a:spLocks noGrp="1"/>
          </p:cNvSpPr>
          <p:nvPr>
            <p:ph type="sldNum" sz="quarter" idx="10"/>
          </p:nvPr>
        </p:nvSpPr>
        <p:spPr/>
        <p:txBody>
          <a:bodyPr/>
          <a:lstStyle/>
          <a:p>
            <a:fld id="{DB9FD33A-F7F2-442B-8D95-CC18B5F4DCB9}" type="slidenum">
              <a:rPr lang="en-GB" smtClean="0"/>
              <a:t>12</a:t>
            </a:fld>
            <a:endParaRPr lang="en-GB"/>
          </a:p>
        </p:txBody>
      </p:sp>
    </p:spTree>
    <p:extLst>
      <p:ext uri="{BB962C8B-B14F-4D97-AF65-F5344CB8AC3E}">
        <p14:creationId xmlns:p14="http://schemas.microsoft.com/office/powerpoint/2010/main" val="20847035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does differentiation mean to you? </a:t>
            </a:r>
          </a:p>
          <a:p>
            <a:endParaRPr lang="en-GB" dirty="0"/>
          </a:p>
          <a:p>
            <a:r>
              <a:rPr lang="en-GB" dirty="0"/>
              <a:t>In your classrooms, there is likely to be a range of learners with differing prior attainment, aptitudes and needs.  It is important to know the makeup of classes and plan accordingly.  Differentiation applies to a wide variety of teaching techniques and lesson adaptations that are used to support a diverse group of learners with different needs at the same time.  </a:t>
            </a:r>
          </a:p>
          <a:p>
            <a:r>
              <a:rPr lang="en-GB" dirty="0"/>
              <a:t>In all classrooms, teachers need to consider and vary their teaching strategies and use well-designed lessons to engage pupils.  </a:t>
            </a:r>
          </a:p>
          <a:p>
            <a:endParaRPr lang="en-GB" b="1" dirty="0"/>
          </a:p>
          <a:p>
            <a:r>
              <a:rPr lang="en-GB" b="1" dirty="0"/>
              <a:t>REFLECTIVE TASK:</a:t>
            </a:r>
          </a:p>
          <a:p>
            <a:r>
              <a:rPr lang="en-GB" dirty="0"/>
              <a:t>Reflect on a time when you have struggled with a new concept or skill.  How empowering was it when you had the ‘light bulb moment’ of understanding and how long did the learning stay with you as compared to learning off by heart without securing understanding? </a:t>
            </a:r>
          </a:p>
        </p:txBody>
      </p:sp>
      <p:sp>
        <p:nvSpPr>
          <p:cNvPr id="4" name="Slide Number Placeholder 3"/>
          <p:cNvSpPr>
            <a:spLocks noGrp="1"/>
          </p:cNvSpPr>
          <p:nvPr>
            <p:ph type="sldNum" sz="quarter" idx="5"/>
          </p:nvPr>
        </p:nvSpPr>
        <p:spPr/>
        <p:txBody>
          <a:bodyPr/>
          <a:lstStyle/>
          <a:p>
            <a:fld id="{79A00750-AF78-446B-895A-0EE81B4FDE16}" type="slidenum">
              <a:rPr lang="en-GB" smtClean="0"/>
              <a:t>13</a:t>
            </a:fld>
            <a:endParaRPr lang="en-GB"/>
          </a:p>
        </p:txBody>
      </p:sp>
    </p:spTree>
    <p:extLst>
      <p:ext uri="{BB962C8B-B14F-4D97-AF65-F5344CB8AC3E}">
        <p14:creationId xmlns:p14="http://schemas.microsoft.com/office/powerpoint/2010/main" val="6804597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A00750-AF78-446B-895A-0EE81B4FDE16}" type="slidenum">
              <a:rPr lang="en-GB" smtClean="0"/>
              <a:t>14</a:t>
            </a:fld>
            <a:endParaRPr lang="en-GB"/>
          </a:p>
        </p:txBody>
      </p:sp>
    </p:spTree>
    <p:extLst>
      <p:ext uri="{BB962C8B-B14F-4D97-AF65-F5344CB8AC3E}">
        <p14:creationId xmlns:p14="http://schemas.microsoft.com/office/powerpoint/2010/main" val="28354455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A00750-AF78-446B-895A-0EE81B4FDE16}" type="slidenum">
              <a:rPr lang="en-GB" smtClean="0"/>
              <a:t>15</a:t>
            </a:fld>
            <a:endParaRPr lang="en-GB"/>
          </a:p>
        </p:txBody>
      </p:sp>
    </p:spTree>
    <p:extLst>
      <p:ext uri="{BB962C8B-B14F-4D97-AF65-F5344CB8AC3E}">
        <p14:creationId xmlns:p14="http://schemas.microsoft.com/office/powerpoint/2010/main" val="8678281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0B619-12E7-FF0D-215B-E066D0FBFAF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3A90BB8-32C3-D5B4-DABB-64FDB7B86ED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E613AF7-DD5E-7E78-A34A-15B730000D2B}"/>
              </a:ext>
            </a:extLst>
          </p:cNvPr>
          <p:cNvSpPr>
            <a:spLocks noGrp="1"/>
          </p:cNvSpPr>
          <p:nvPr>
            <p:ph type="dt" sz="half" idx="10"/>
          </p:nvPr>
        </p:nvSpPr>
        <p:spPr/>
        <p:txBody>
          <a:bodyPr/>
          <a:lstStyle/>
          <a:p>
            <a:fld id="{D33A3186-D697-4869-B2BA-96682AF3BCC4}" type="datetimeFigureOut">
              <a:rPr lang="en-GB" smtClean="0"/>
              <a:t>06/10/2024</a:t>
            </a:fld>
            <a:endParaRPr lang="en-GB"/>
          </a:p>
        </p:txBody>
      </p:sp>
      <p:sp>
        <p:nvSpPr>
          <p:cNvPr id="5" name="Footer Placeholder 4">
            <a:extLst>
              <a:ext uri="{FF2B5EF4-FFF2-40B4-BE49-F238E27FC236}">
                <a16:creationId xmlns:a16="http://schemas.microsoft.com/office/drawing/2014/main" id="{66F261D2-7FB8-9AF5-BFEE-0D1F9ABA5E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DDC81B-F695-C100-A077-DB6E3627DD78}"/>
              </a:ext>
            </a:extLst>
          </p:cNvPr>
          <p:cNvSpPr>
            <a:spLocks noGrp="1"/>
          </p:cNvSpPr>
          <p:nvPr>
            <p:ph type="sldNum" sz="quarter" idx="12"/>
          </p:nvPr>
        </p:nvSpPr>
        <p:spPr/>
        <p:txBody>
          <a:bodyPr/>
          <a:lstStyle/>
          <a:p>
            <a:fld id="{62A2ABD5-8372-4A8C-A1CB-74FE34826543}" type="slidenum">
              <a:rPr lang="en-GB" smtClean="0"/>
              <a:t>‹#›</a:t>
            </a:fld>
            <a:endParaRPr lang="en-GB"/>
          </a:p>
        </p:txBody>
      </p:sp>
    </p:spTree>
    <p:extLst>
      <p:ext uri="{BB962C8B-B14F-4D97-AF65-F5344CB8AC3E}">
        <p14:creationId xmlns:p14="http://schemas.microsoft.com/office/powerpoint/2010/main" val="1075109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F5302-1374-A05B-79B1-DD28C8670E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0E037BA-5C69-C9C0-0275-8B71646AA93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AD5224-A028-D48C-79F0-C00D6A229243}"/>
              </a:ext>
            </a:extLst>
          </p:cNvPr>
          <p:cNvSpPr>
            <a:spLocks noGrp="1"/>
          </p:cNvSpPr>
          <p:nvPr>
            <p:ph type="dt" sz="half" idx="10"/>
          </p:nvPr>
        </p:nvSpPr>
        <p:spPr/>
        <p:txBody>
          <a:bodyPr/>
          <a:lstStyle/>
          <a:p>
            <a:fld id="{D33A3186-D697-4869-B2BA-96682AF3BCC4}" type="datetimeFigureOut">
              <a:rPr lang="en-GB" smtClean="0"/>
              <a:t>06/10/2024</a:t>
            </a:fld>
            <a:endParaRPr lang="en-GB"/>
          </a:p>
        </p:txBody>
      </p:sp>
      <p:sp>
        <p:nvSpPr>
          <p:cNvPr id="5" name="Footer Placeholder 4">
            <a:extLst>
              <a:ext uri="{FF2B5EF4-FFF2-40B4-BE49-F238E27FC236}">
                <a16:creationId xmlns:a16="http://schemas.microsoft.com/office/drawing/2014/main" id="{6A4D0CC3-75DE-077D-CFC6-725078C159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83324C-04CF-4263-5B5D-10AADB58BF7E}"/>
              </a:ext>
            </a:extLst>
          </p:cNvPr>
          <p:cNvSpPr>
            <a:spLocks noGrp="1"/>
          </p:cNvSpPr>
          <p:nvPr>
            <p:ph type="sldNum" sz="quarter" idx="12"/>
          </p:nvPr>
        </p:nvSpPr>
        <p:spPr/>
        <p:txBody>
          <a:bodyPr/>
          <a:lstStyle/>
          <a:p>
            <a:fld id="{62A2ABD5-8372-4A8C-A1CB-74FE34826543}" type="slidenum">
              <a:rPr lang="en-GB" smtClean="0"/>
              <a:t>‹#›</a:t>
            </a:fld>
            <a:endParaRPr lang="en-GB"/>
          </a:p>
        </p:txBody>
      </p:sp>
    </p:spTree>
    <p:extLst>
      <p:ext uri="{BB962C8B-B14F-4D97-AF65-F5344CB8AC3E}">
        <p14:creationId xmlns:p14="http://schemas.microsoft.com/office/powerpoint/2010/main" val="15939979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2190D-6FFF-C8C6-9A03-C0A8857D365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3A1ACB1-54C9-5D1A-A68B-9BED88EA1DF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A1EE6A2-B15C-C867-317A-70A873030DF5}"/>
              </a:ext>
            </a:extLst>
          </p:cNvPr>
          <p:cNvSpPr>
            <a:spLocks noGrp="1"/>
          </p:cNvSpPr>
          <p:nvPr>
            <p:ph type="dt" sz="half" idx="10"/>
          </p:nvPr>
        </p:nvSpPr>
        <p:spPr/>
        <p:txBody>
          <a:bodyPr/>
          <a:lstStyle/>
          <a:p>
            <a:fld id="{D33A3186-D697-4869-B2BA-96682AF3BCC4}" type="datetimeFigureOut">
              <a:rPr lang="en-GB" smtClean="0"/>
              <a:t>06/10/2024</a:t>
            </a:fld>
            <a:endParaRPr lang="en-GB"/>
          </a:p>
        </p:txBody>
      </p:sp>
      <p:sp>
        <p:nvSpPr>
          <p:cNvPr id="5" name="Footer Placeholder 4">
            <a:extLst>
              <a:ext uri="{FF2B5EF4-FFF2-40B4-BE49-F238E27FC236}">
                <a16:creationId xmlns:a16="http://schemas.microsoft.com/office/drawing/2014/main" id="{5A1A9BF9-FF1B-DBC4-9235-0721122DFA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F4C439-38B2-896C-FE82-D88652B014B5}"/>
              </a:ext>
            </a:extLst>
          </p:cNvPr>
          <p:cNvSpPr>
            <a:spLocks noGrp="1"/>
          </p:cNvSpPr>
          <p:nvPr>
            <p:ph type="sldNum" sz="quarter" idx="12"/>
          </p:nvPr>
        </p:nvSpPr>
        <p:spPr/>
        <p:txBody>
          <a:bodyPr/>
          <a:lstStyle/>
          <a:p>
            <a:fld id="{62A2ABD5-8372-4A8C-A1CB-74FE34826543}" type="slidenum">
              <a:rPr lang="en-GB" smtClean="0"/>
              <a:t>‹#›</a:t>
            </a:fld>
            <a:endParaRPr lang="en-GB"/>
          </a:p>
        </p:txBody>
      </p:sp>
    </p:spTree>
    <p:extLst>
      <p:ext uri="{BB962C8B-B14F-4D97-AF65-F5344CB8AC3E}">
        <p14:creationId xmlns:p14="http://schemas.microsoft.com/office/powerpoint/2010/main" val="22245775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9CF3B-5E2C-9DEF-613E-37EAAEAE78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E6313E-BD41-BFB5-2177-5C96908E915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89C0D69-373B-83DD-5EB9-95DAC30967D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EFE9299-C3C3-6C17-3E96-BAF3C69F2356}"/>
              </a:ext>
            </a:extLst>
          </p:cNvPr>
          <p:cNvSpPr>
            <a:spLocks noGrp="1"/>
          </p:cNvSpPr>
          <p:nvPr>
            <p:ph type="dt" sz="half" idx="10"/>
          </p:nvPr>
        </p:nvSpPr>
        <p:spPr/>
        <p:txBody>
          <a:bodyPr/>
          <a:lstStyle/>
          <a:p>
            <a:fld id="{D33A3186-D697-4869-B2BA-96682AF3BCC4}" type="datetimeFigureOut">
              <a:rPr lang="en-GB" smtClean="0"/>
              <a:t>06/10/2024</a:t>
            </a:fld>
            <a:endParaRPr lang="en-GB"/>
          </a:p>
        </p:txBody>
      </p:sp>
      <p:sp>
        <p:nvSpPr>
          <p:cNvPr id="6" name="Footer Placeholder 5">
            <a:extLst>
              <a:ext uri="{FF2B5EF4-FFF2-40B4-BE49-F238E27FC236}">
                <a16:creationId xmlns:a16="http://schemas.microsoft.com/office/drawing/2014/main" id="{C3C45B51-C670-D413-836E-DEC14D47F9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ECC1F0-27AD-F746-1AD8-8A029603EA79}"/>
              </a:ext>
            </a:extLst>
          </p:cNvPr>
          <p:cNvSpPr>
            <a:spLocks noGrp="1"/>
          </p:cNvSpPr>
          <p:nvPr>
            <p:ph type="sldNum" sz="quarter" idx="12"/>
          </p:nvPr>
        </p:nvSpPr>
        <p:spPr/>
        <p:txBody>
          <a:bodyPr/>
          <a:lstStyle/>
          <a:p>
            <a:fld id="{62A2ABD5-8372-4A8C-A1CB-74FE34826543}" type="slidenum">
              <a:rPr lang="en-GB" smtClean="0"/>
              <a:t>‹#›</a:t>
            </a:fld>
            <a:endParaRPr lang="en-GB"/>
          </a:p>
        </p:txBody>
      </p:sp>
    </p:spTree>
    <p:extLst>
      <p:ext uri="{BB962C8B-B14F-4D97-AF65-F5344CB8AC3E}">
        <p14:creationId xmlns:p14="http://schemas.microsoft.com/office/powerpoint/2010/main" val="10215460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49139-72AE-3EE2-32DE-8635D6C060C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0B906ED-2019-C607-0BB9-8086DBBA73E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628096A-E015-FBA7-C452-F5F6CF26F25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418C482-025E-F818-3785-93B993FCB14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EE4C88B-782B-AE73-489D-3F828AA975C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4CE662A-58AA-69DA-906B-A77749448962}"/>
              </a:ext>
            </a:extLst>
          </p:cNvPr>
          <p:cNvSpPr>
            <a:spLocks noGrp="1"/>
          </p:cNvSpPr>
          <p:nvPr>
            <p:ph type="dt" sz="half" idx="10"/>
          </p:nvPr>
        </p:nvSpPr>
        <p:spPr/>
        <p:txBody>
          <a:bodyPr/>
          <a:lstStyle/>
          <a:p>
            <a:fld id="{D33A3186-D697-4869-B2BA-96682AF3BCC4}" type="datetimeFigureOut">
              <a:rPr lang="en-GB" smtClean="0"/>
              <a:t>06/10/2024</a:t>
            </a:fld>
            <a:endParaRPr lang="en-GB"/>
          </a:p>
        </p:txBody>
      </p:sp>
      <p:sp>
        <p:nvSpPr>
          <p:cNvPr id="8" name="Footer Placeholder 7">
            <a:extLst>
              <a:ext uri="{FF2B5EF4-FFF2-40B4-BE49-F238E27FC236}">
                <a16:creationId xmlns:a16="http://schemas.microsoft.com/office/drawing/2014/main" id="{E330F712-8084-4B69-1DD8-8701D292BFF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F59A4D0-5A41-2247-D117-6DDAE5A6D043}"/>
              </a:ext>
            </a:extLst>
          </p:cNvPr>
          <p:cNvSpPr>
            <a:spLocks noGrp="1"/>
          </p:cNvSpPr>
          <p:nvPr>
            <p:ph type="sldNum" sz="quarter" idx="12"/>
          </p:nvPr>
        </p:nvSpPr>
        <p:spPr/>
        <p:txBody>
          <a:bodyPr/>
          <a:lstStyle/>
          <a:p>
            <a:fld id="{62A2ABD5-8372-4A8C-A1CB-74FE34826543}" type="slidenum">
              <a:rPr lang="en-GB" smtClean="0"/>
              <a:t>‹#›</a:t>
            </a:fld>
            <a:endParaRPr lang="en-GB"/>
          </a:p>
        </p:txBody>
      </p:sp>
    </p:spTree>
    <p:extLst>
      <p:ext uri="{BB962C8B-B14F-4D97-AF65-F5344CB8AC3E}">
        <p14:creationId xmlns:p14="http://schemas.microsoft.com/office/powerpoint/2010/main" val="10752168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D58BB-A397-B6F8-227C-F18D9785335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404D4E1-149B-39AB-7A3A-CAE394083174}"/>
              </a:ext>
            </a:extLst>
          </p:cNvPr>
          <p:cNvSpPr>
            <a:spLocks noGrp="1"/>
          </p:cNvSpPr>
          <p:nvPr>
            <p:ph type="dt" sz="half" idx="10"/>
          </p:nvPr>
        </p:nvSpPr>
        <p:spPr/>
        <p:txBody>
          <a:bodyPr/>
          <a:lstStyle/>
          <a:p>
            <a:fld id="{D33A3186-D697-4869-B2BA-96682AF3BCC4}" type="datetimeFigureOut">
              <a:rPr lang="en-GB" smtClean="0"/>
              <a:t>06/10/2024</a:t>
            </a:fld>
            <a:endParaRPr lang="en-GB"/>
          </a:p>
        </p:txBody>
      </p:sp>
      <p:sp>
        <p:nvSpPr>
          <p:cNvPr id="4" name="Footer Placeholder 3">
            <a:extLst>
              <a:ext uri="{FF2B5EF4-FFF2-40B4-BE49-F238E27FC236}">
                <a16:creationId xmlns:a16="http://schemas.microsoft.com/office/drawing/2014/main" id="{ABFA74FB-C36A-7FAD-6DE5-66E9780350B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E662F9B-05CB-75A6-2AD1-77FECEB069ED}"/>
              </a:ext>
            </a:extLst>
          </p:cNvPr>
          <p:cNvSpPr>
            <a:spLocks noGrp="1"/>
          </p:cNvSpPr>
          <p:nvPr>
            <p:ph type="sldNum" sz="quarter" idx="12"/>
          </p:nvPr>
        </p:nvSpPr>
        <p:spPr/>
        <p:txBody>
          <a:bodyPr/>
          <a:lstStyle/>
          <a:p>
            <a:fld id="{62A2ABD5-8372-4A8C-A1CB-74FE34826543}" type="slidenum">
              <a:rPr lang="en-GB" smtClean="0"/>
              <a:t>‹#›</a:t>
            </a:fld>
            <a:endParaRPr lang="en-GB"/>
          </a:p>
        </p:txBody>
      </p:sp>
    </p:spTree>
    <p:extLst>
      <p:ext uri="{BB962C8B-B14F-4D97-AF65-F5344CB8AC3E}">
        <p14:creationId xmlns:p14="http://schemas.microsoft.com/office/powerpoint/2010/main" val="3035580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28D7E3-B1A9-BBE3-A694-F1E15CAEBD58}"/>
              </a:ext>
            </a:extLst>
          </p:cNvPr>
          <p:cNvSpPr>
            <a:spLocks noGrp="1"/>
          </p:cNvSpPr>
          <p:nvPr>
            <p:ph type="dt" sz="half" idx="10"/>
          </p:nvPr>
        </p:nvSpPr>
        <p:spPr/>
        <p:txBody>
          <a:bodyPr/>
          <a:lstStyle/>
          <a:p>
            <a:fld id="{D33A3186-D697-4869-B2BA-96682AF3BCC4}" type="datetimeFigureOut">
              <a:rPr lang="en-GB" smtClean="0"/>
              <a:t>06/10/2024</a:t>
            </a:fld>
            <a:endParaRPr lang="en-GB"/>
          </a:p>
        </p:txBody>
      </p:sp>
      <p:sp>
        <p:nvSpPr>
          <p:cNvPr id="3" name="Footer Placeholder 2">
            <a:extLst>
              <a:ext uri="{FF2B5EF4-FFF2-40B4-BE49-F238E27FC236}">
                <a16:creationId xmlns:a16="http://schemas.microsoft.com/office/drawing/2014/main" id="{635CA007-2FDD-B91E-4457-179D81F055A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3A9959F-472F-AF08-CE94-64A684BC0587}"/>
              </a:ext>
            </a:extLst>
          </p:cNvPr>
          <p:cNvSpPr>
            <a:spLocks noGrp="1"/>
          </p:cNvSpPr>
          <p:nvPr>
            <p:ph type="sldNum" sz="quarter" idx="12"/>
          </p:nvPr>
        </p:nvSpPr>
        <p:spPr/>
        <p:txBody>
          <a:bodyPr/>
          <a:lstStyle/>
          <a:p>
            <a:fld id="{62A2ABD5-8372-4A8C-A1CB-74FE34826543}" type="slidenum">
              <a:rPr lang="en-GB" smtClean="0"/>
              <a:t>‹#›</a:t>
            </a:fld>
            <a:endParaRPr lang="en-GB"/>
          </a:p>
        </p:txBody>
      </p:sp>
    </p:spTree>
    <p:extLst>
      <p:ext uri="{BB962C8B-B14F-4D97-AF65-F5344CB8AC3E}">
        <p14:creationId xmlns:p14="http://schemas.microsoft.com/office/powerpoint/2010/main" val="5349363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0238E-F0FC-C773-4335-40290244F7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4908C0-4867-AE81-CF43-7C6A95CF7B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DB9DA2B-2993-2317-AEB2-301B5ED670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7957A3-4113-60BA-C622-C083642D34FF}"/>
              </a:ext>
            </a:extLst>
          </p:cNvPr>
          <p:cNvSpPr>
            <a:spLocks noGrp="1"/>
          </p:cNvSpPr>
          <p:nvPr>
            <p:ph type="dt" sz="half" idx="10"/>
          </p:nvPr>
        </p:nvSpPr>
        <p:spPr/>
        <p:txBody>
          <a:bodyPr/>
          <a:lstStyle/>
          <a:p>
            <a:fld id="{D33A3186-D697-4869-B2BA-96682AF3BCC4}" type="datetimeFigureOut">
              <a:rPr lang="en-GB" smtClean="0"/>
              <a:t>06/10/2024</a:t>
            </a:fld>
            <a:endParaRPr lang="en-GB"/>
          </a:p>
        </p:txBody>
      </p:sp>
      <p:sp>
        <p:nvSpPr>
          <p:cNvPr id="6" name="Footer Placeholder 5">
            <a:extLst>
              <a:ext uri="{FF2B5EF4-FFF2-40B4-BE49-F238E27FC236}">
                <a16:creationId xmlns:a16="http://schemas.microsoft.com/office/drawing/2014/main" id="{26954CD5-AE49-EE2B-F0E4-1351716DBC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99096D-C99A-CF37-366D-2CA4F8047789}"/>
              </a:ext>
            </a:extLst>
          </p:cNvPr>
          <p:cNvSpPr>
            <a:spLocks noGrp="1"/>
          </p:cNvSpPr>
          <p:nvPr>
            <p:ph type="sldNum" sz="quarter" idx="12"/>
          </p:nvPr>
        </p:nvSpPr>
        <p:spPr/>
        <p:txBody>
          <a:bodyPr/>
          <a:lstStyle/>
          <a:p>
            <a:fld id="{62A2ABD5-8372-4A8C-A1CB-74FE34826543}" type="slidenum">
              <a:rPr lang="en-GB" smtClean="0"/>
              <a:t>‹#›</a:t>
            </a:fld>
            <a:endParaRPr lang="en-GB"/>
          </a:p>
        </p:txBody>
      </p:sp>
    </p:spTree>
    <p:extLst>
      <p:ext uri="{BB962C8B-B14F-4D97-AF65-F5344CB8AC3E}">
        <p14:creationId xmlns:p14="http://schemas.microsoft.com/office/powerpoint/2010/main" val="31818912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0B8D7-2BFB-413F-DE11-4716F7E7E4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C2278F5-B4C4-390D-06DA-1B361B73A92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6B44D21-1DB5-E64E-A40F-0B6D9D26BB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CCA3E58-BA2E-DD7A-C2B9-B822ACB07124}"/>
              </a:ext>
            </a:extLst>
          </p:cNvPr>
          <p:cNvSpPr>
            <a:spLocks noGrp="1"/>
          </p:cNvSpPr>
          <p:nvPr>
            <p:ph type="dt" sz="half" idx="10"/>
          </p:nvPr>
        </p:nvSpPr>
        <p:spPr/>
        <p:txBody>
          <a:bodyPr/>
          <a:lstStyle/>
          <a:p>
            <a:fld id="{D33A3186-D697-4869-B2BA-96682AF3BCC4}" type="datetimeFigureOut">
              <a:rPr lang="en-GB" smtClean="0"/>
              <a:t>06/10/2024</a:t>
            </a:fld>
            <a:endParaRPr lang="en-GB"/>
          </a:p>
        </p:txBody>
      </p:sp>
      <p:sp>
        <p:nvSpPr>
          <p:cNvPr id="6" name="Footer Placeholder 5">
            <a:extLst>
              <a:ext uri="{FF2B5EF4-FFF2-40B4-BE49-F238E27FC236}">
                <a16:creationId xmlns:a16="http://schemas.microsoft.com/office/drawing/2014/main" id="{1A04CD7B-E9FC-B3F1-C485-8F345C85C6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C9B7B2-B8EE-A766-44E9-0DEBBF1B9FC9}"/>
              </a:ext>
            </a:extLst>
          </p:cNvPr>
          <p:cNvSpPr>
            <a:spLocks noGrp="1"/>
          </p:cNvSpPr>
          <p:nvPr>
            <p:ph type="sldNum" sz="quarter" idx="12"/>
          </p:nvPr>
        </p:nvSpPr>
        <p:spPr/>
        <p:txBody>
          <a:bodyPr/>
          <a:lstStyle/>
          <a:p>
            <a:fld id="{62A2ABD5-8372-4A8C-A1CB-74FE34826543}" type="slidenum">
              <a:rPr lang="en-GB" smtClean="0"/>
              <a:t>‹#›</a:t>
            </a:fld>
            <a:endParaRPr lang="en-GB"/>
          </a:p>
        </p:txBody>
      </p:sp>
    </p:spTree>
    <p:extLst>
      <p:ext uri="{BB962C8B-B14F-4D97-AF65-F5344CB8AC3E}">
        <p14:creationId xmlns:p14="http://schemas.microsoft.com/office/powerpoint/2010/main" val="22385220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4B2D2-9524-8328-EAD8-A6AB12E37FB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03F159-C921-926A-0D3B-3BE748CD6D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CCE589-BB41-E391-CFAC-4354E8026379}"/>
              </a:ext>
            </a:extLst>
          </p:cNvPr>
          <p:cNvSpPr>
            <a:spLocks noGrp="1"/>
          </p:cNvSpPr>
          <p:nvPr>
            <p:ph type="dt" sz="half" idx="10"/>
          </p:nvPr>
        </p:nvSpPr>
        <p:spPr/>
        <p:txBody>
          <a:bodyPr/>
          <a:lstStyle/>
          <a:p>
            <a:fld id="{D33A3186-D697-4869-B2BA-96682AF3BCC4}" type="datetimeFigureOut">
              <a:rPr lang="en-GB" smtClean="0"/>
              <a:t>06/10/2024</a:t>
            </a:fld>
            <a:endParaRPr lang="en-GB"/>
          </a:p>
        </p:txBody>
      </p:sp>
      <p:sp>
        <p:nvSpPr>
          <p:cNvPr id="5" name="Footer Placeholder 4">
            <a:extLst>
              <a:ext uri="{FF2B5EF4-FFF2-40B4-BE49-F238E27FC236}">
                <a16:creationId xmlns:a16="http://schemas.microsoft.com/office/drawing/2014/main" id="{D2516C2F-1C46-A33C-3CC9-6CB60FE9E3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8D0A7D-7526-28F3-1315-A48B0FD41FA1}"/>
              </a:ext>
            </a:extLst>
          </p:cNvPr>
          <p:cNvSpPr>
            <a:spLocks noGrp="1"/>
          </p:cNvSpPr>
          <p:nvPr>
            <p:ph type="sldNum" sz="quarter" idx="12"/>
          </p:nvPr>
        </p:nvSpPr>
        <p:spPr/>
        <p:txBody>
          <a:bodyPr/>
          <a:lstStyle/>
          <a:p>
            <a:fld id="{62A2ABD5-8372-4A8C-A1CB-74FE34826543}" type="slidenum">
              <a:rPr lang="en-GB" smtClean="0"/>
              <a:t>‹#›</a:t>
            </a:fld>
            <a:endParaRPr lang="en-GB"/>
          </a:p>
        </p:txBody>
      </p:sp>
    </p:spTree>
    <p:extLst>
      <p:ext uri="{BB962C8B-B14F-4D97-AF65-F5344CB8AC3E}">
        <p14:creationId xmlns:p14="http://schemas.microsoft.com/office/powerpoint/2010/main" val="29698122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6F60F2-95C8-6D6E-56A1-D56632AB2F8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5491C0-616E-1F46-9249-14B62974AE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D0D5B1-171E-68F0-C6CE-D7DDD68ED099}"/>
              </a:ext>
            </a:extLst>
          </p:cNvPr>
          <p:cNvSpPr>
            <a:spLocks noGrp="1"/>
          </p:cNvSpPr>
          <p:nvPr>
            <p:ph type="dt" sz="half" idx="10"/>
          </p:nvPr>
        </p:nvSpPr>
        <p:spPr/>
        <p:txBody>
          <a:bodyPr/>
          <a:lstStyle/>
          <a:p>
            <a:fld id="{D33A3186-D697-4869-B2BA-96682AF3BCC4}" type="datetimeFigureOut">
              <a:rPr lang="en-GB" smtClean="0"/>
              <a:t>06/10/2024</a:t>
            </a:fld>
            <a:endParaRPr lang="en-GB"/>
          </a:p>
        </p:txBody>
      </p:sp>
      <p:sp>
        <p:nvSpPr>
          <p:cNvPr id="5" name="Footer Placeholder 4">
            <a:extLst>
              <a:ext uri="{FF2B5EF4-FFF2-40B4-BE49-F238E27FC236}">
                <a16:creationId xmlns:a16="http://schemas.microsoft.com/office/drawing/2014/main" id="{37FB2966-26F0-6C25-230E-68AA31C4C2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94361-E481-2796-7DC8-0732EE674CC9}"/>
              </a:ext>
            </a:extLst>
          </p:cNvPr>
          <p:cNvSpPr>
            <a:spLocks noGrp="1"/>
          </p:cNvSpPr>
          <p:nvPr>
            <p:ph type="sldNum" sz="quarter" idx="12"/>
          </p:nvPr>
        </p:nvSpPr>
        <p:spPr/>
        <p:txBody>
          <a:bodyPr/>
          <a:lstStyle/>
          <a:p>
            <a:fld id="{62A2ABD5-8372-4A8C-A1CB-74FE34826543}" type="slidenum">
              <a:rPr lang="en-GB" smtClean="0"/>
              <a:t>‹#›</a:t>
            </a:fld>
            <a:endParaRPr lang="en-GB"/>
          </a:p>
        </p:txBody>
      </p:sp>
    </p:spTree>
    <p:extLst>
      <p:ext uri="{BB962C8B-B14F-4D97-AF65-F5344CB8AC3E}">
        <p14:creationId xmlns:p14="http://schemas.microsoft.com/office/powerpoint/2010/main" val="799300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C07A92A-E940-4183-7131-040D3A6618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A74455-3DDC-6073-4450-741BC4DF2AD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DA0205-9470-12E3-0642-9170C77C3ED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33A3186-D697-4869-B2BA-96682AF3BCC4}" type="datetimeFigureOut">
              <a:rPr lang="en-GB" smtClean="0"/>
              <a:t>06/10/2024</a:t>
            </a:fld>
            <a:endParaRPr lang="en-GB"/>
          </a:p>
        </p:txBody>
      </p:sp>
      <p:sp>
        <p:nvSpPr>
          <p:cNvPr id="5" name="Footer Placeholder 4">
            <a:extLst>
              <a:ext uri="{FF2B5EF4-FFF2-40B4-BE49-F238E27FC236}">
                <a16:creationId xmlns:a16="http://schemas.microsoft.com/office/drawing/2014/main" id="{9D2CEA02-34B0-145A-49D4-B77D3641322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27B0E3B-3321-1377-DCD9-5458EEBB416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2A2ABD5-8372-4A8C-A1CB-74FE34826543}" type="slidenum">
              <a:rPr lang="en-GB" smtClean="0"/>
              <a:t>‹#›</a:t>
            </a:fld>
            <a:endParaRPr lang="en-GB"/>
          </a:p>
        </p:txBody>
      </p:sp>
    </p:spTree>
    <p:extLst>
      <p:ext uri="{BB962C8B-B14F-4D97-AF65-F5344CB8AC3E}">
        <p14:creationId xmlns:p14="http://schemas.microsoft.com/office/powerpoint/2010/main" val="18973001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sec-ed.co.uk/content/downloads/best-practice-focus-strategies-for-effective-differentiation-part-1" TargetMode="External"/><Relationship Id="rId1" Type="http://schemas.openxmlformats.org/officeDocument/2006/relationships/slideLayout" Target="../slideLayouts/slideLayout7.xml"/><Relationship Id="rId6" Type="http://schemas.openxmlformats.org/officeDocument/2006/relationships/hyperlink" Target="https://dotstorming.com/w/631b24cfb8ceb505ac41274c" TargetMode="External"/><Relationship Id="rId5" Type="http://schemas.openxmlformats.org/officeDocument/2006/relationships/image" Target="../media/image4.png"/><Relationship Id="rId4" Type="http://schemas.openxmlformats.org/officeDocument/2006/relationships/hyperlink" Target="http://www.sec-ed.co.uk/"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www.sec-ed.co.uk/" TargetMode="External"/><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hyperlink" Target="https://impact.chartered.college/article/shibli-cognitive-load-theory-classroom/"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https://link.springer.com/article/10.1007/s11251-009-9110-0" TargetMode="External"/><Relationship Id="rId5" Type="http://schemas.microsoft.com/office/2007/relationships/hdphoto" Target="../media/hdphoto1.wdp"/><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www.mrbartonmaths.com/research/differentiation.html"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D71F138-78C4-4F63-9AFA-923A19422514}"/>
              </a:ext>
            </a:extLst>
          </p:cNvPr>
          <p:cNvPicPr>
            <a:picLocks noChangeAspect="1"/>
          </p:cNvPicPr>
          <p:nvPr/>
        </p:nvPicPr>
        <p:blipFill rotWithShape="1">
          <a:blip r:embed="rId2"/>
          <a:srcRect t="7865" b="7865"/>
          <a:stretch/>
        </p:blipFill>
        <p:spPr>
          <a:xfrm>
            <a:off x="20" y="-196344"/>
            <a:ext cx="12191980" cy="6857989"/>
          </a:xfrm>
          <a:prstGeom prst="rect">
            <a:avLst/>
          </a:prstGeom>
        </p:spPr>
      </p:pic>
      <p:sp>
        <p:nvSpPr>
          <p:cNvPr id="3" name="TextBox 2"/>
          <p:cNvSpPr txBox="1"/>
          <p:nvPr/>
        </p:nvSpPr>
        <p:spPr>
          <a:xfrm>
            <a:off x="5362984" y="2484848"/>
            <a:ext cx="6694483" cy="2554545"/>
          </a:xfrm>
          <a:prstGeom prst="rect">
            <a:avLst/>
          </a:prstGeom>
          <a:noFill/>
        </p:spPr>
        <p:txBody>
          <a:bodyPr wrap="square" rtlCol="0">
            <a:spAutoFit/>
          </a:bodyPr>
          <a:lstStyle/>
          <a:p>
            <a:r>
              <a:rPr lang="en-US" sz="8000" dirty="0">
                <a:solidFill>
                  <a:srgbClr val="7030A0"/>
                </a:solidFill>
              </a:rPr>
              <a:t>Differentiation/</a:t>
            </a:r>
            <a:r>
              <a:rPr lang="en-US" sz="8000" dirty="0" err="1">
                <a:solidFill>
                  <a:srgbClr val="7030A0"/>
                </a:solidFill>
              </a:rPr>
              <a:t>Gwahaniaethu</a:t>
            </a:r>
            <a:endParaRPr lang="en-US" sz="8000" dirty="0">
              <a:solidFill>
                <a:srgbClr val="7030A0"/>
              </a:solidFill>
            </a:endParaRPr>
          </a:p>
        </p:txBody>
      </p:sp>
    </p:spTree>
    <p:extLst>
      <p:ext uri="{BB962C8B-B14F-4D97-AF65-F5344CB8AC3E}">
        <p14:creationId xmlns:p14="http://schemas.microsoft.com/office/powerpoint/2010/main" val="27950765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ware, fastening, sitting, pair&#10;&#10;Description automatically generated">
            <a:extLst>
              <a:ext uri="{FF2B5EF4-FFF2-40B4-BE49-F238E27FC236}">
                <a16:creationId xmlns:a16="http://schemas.microsoft.com/office/drawing/2014/main" id="{23AB88E5-DA6F-4CC6-8CAF-68AA8FB92B3B}"/>
              </a:ext>
            </a:extLst>
          </p:cNvPr>
          <p:cNvPicPr>
            <a:picLocks noChangeAspect="1"/>
          </p:cNvPicPr>
          <p:nvPr/>
        </p:nvPicPr>
        <p:blipFill rotWithShape="1">
          <a:blip r:embed="rId2">
            <a:alphaModFix amt="42000"/>
          </a:blip>
          <a:srcRect t="15319" b="9695"/>
          <a:stretch/>
        </p:blipFill>
        <p:spPr>
          <a:xfrm>
            <a:off x="20" y="1282"/>
            <a:ext cx="12191980" cy="6856718"/>
          </a:xfrm>
          <a:prstGeom prst="rect">
            <a:avLst/>
          </a:prstGeom>
          <a:effectLst>
            <a:softEdge rad="1270000"/>
          </a:effectLst>
        </p:spPr>
      </p:pic>
      <p:sp>
        <p:nvSpPr>
          <p:cNvPr id="3" name="TextBox 2">
            <a:extLst>
              <a:ext uri="{FF2B5EF4-FFF2-40B4-BE49-F238E27FC236}">
                <a16:creationId xmlns:a16="http://schemas.microsoft.com/office/drawing/2014/main" id="{5A92F476-B2BD-440F-9191-094E95298908}"/>
              </a:ext>
            </a:extLst>
          </p:cNvPr>
          <p:cNvSpPr txBox="1"/>
          <p:nvPr/>
        </p:nvSpPr>
        <p:spPr>
          <a:xfrm>
            <a:off x="482367" y="110341"/>
            <a:ext cx="7371184" cy="769441"/>
          </a:xfrm>
          <a:prstGeom prst="rect">
            <a:avLst/>
          </a:prstGeom>
          <a:noFill/>
        </p:spPr>
        <p:txBody>
          <a:bodyPr wrap="square" rtlCol="0">
            <a:spAutoFit/>
          </a:bodyPr>
          <a:lstStyle/>
          <a:p>
            <a:r>
              <a:rPr lang="en-GB" sz="4400" b="1" dirty="0"/>
              <a:t>Link to pedagogical principles:</a:t>
            </a:r>
          </a:p>
        </p:txBody>
      </p:sp>
      <p:sp>
        <p:nvSpPr>
          <p:cNvPr id="4" name="TextBox 3">
            <a:extLst>
              <a:ext uri="{FF2B5EF4-FFF2-40B4-BE49-F238E27FC236}">
                <a16:creationId xmlns:a16="http://schemas.microsoft.com/office/drawing/2014/main" id="{8B9DDBCF-0092-42A3-AC8A-022542A32678}"/>
              </a:ext>
            </a:extLst>
          </p:cNvPr>
          <p:cNvSpPr txBox="1"/>
          <p:nvPr/>
        </p:nvSpPr>
        <p:spPr>
          <a:xfrm>
            <a:off x="385894" y="869127"/>
            <a:ext cx="11198018" cy="5878532"/>
          </a:xfrm>
          <a:prstGeom prst="rect">
            <a:avLst/>
          </a:prstGeom>
          <a:noFill/>
        </p:spPr>
        <p:txBody>
          <a:bodyPr wrap="square" rtlCol="0">
            <a:spAutoFit/>
          </a:bodyPr>
          <a:lstStyle/>
          <a:p>
            <a:r>
              <a:rPr lang="en-GB" sz="2200" dirty="0"/>
              <a:t>1. Good teaching and learning maintains a consistent focus on the overall purposes of the curriculum</a:t>
            </a:r>
          </a:p>
          <a:p>
            <a:endParaRPr lang="en-GB" sz="2200" dirty="0"/>
          </a:p>
          <a:p>
            <a:r>
              <a:rPr lang="en-GB" sz="2200" dirty="0"/>
              <a:t>2. Good teaching and learning challenges all learners by encouraging them to recognise the importance of sustained effort in meeting expectations that are high but achievable for them</a:t>
            </a:r>
          </a:p>
          <a:p>
            <a:endParaRPr lang="en-GB" sz="2200" dirty="0"/>
          </a:p>
          <a:p>
            <a:r>
              <a:rPr lang="en-GB" sz="2200" dirty="0"/>
              <a:t>3. Good teaching and learning means employing a blend of approaches including direct teaching</a:t>
            </a:r>
          </a:p>
          <a:p>
            <a:endParaRPr lang="en-GB" sz="2200" dirty="0"/>
          </a:p>
          <a:p>
            <a:r>
              <a:rPr lang="en-GB" sz="2200" dirty="0"/>
              <a:t>4. Good teaching and learning means employing a blend of approaches including those that promote problem solving, creative and critical thinking</a:t>
            </a:r>
          </a:p>
          <a:p>
            <a:endParaRPr lang="en-GB" sz="2200" dirty="0"/>
          </a:p>
          <a:p>
            <a:r>
              <a:rPr lang="en-GB" sz="2200" dirty="0"/>
              <a:t>5. Good teaching and learning sets tasks and selects resources that build on previous knowledge and experience and engage interest </a:t>
            </a:r>
          </a:p>
          <a:p>
            <a:endParaRPr lang="en-GB" sz="2200" dirty="0"/>
          </a:p>
          <a:p>
            <a:r>
              <a:rPr lang="en-GB" sz="2200" dirty="0"/>
              <a:t>11. Good teaching and learning supports social and emotional development and positive relationships</a:t>
            </a:r>
          </a:p>
          <a:p>
            <a:endParaRPr lang="en-GB" sz="2400" dirty="0"/>
          </a:p>
        </p:txBody>
      </p:sp>
    </p:spTree>
    <p:extLst>
      <p:ext uri="{BB962C8B-B14F-4D97-AF65-F5344CB8AC3E}">
        <p14:creationId xmlns:p14="http://schemas.microsoft.com/office/powerpoint/2010/main" val="12821607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ware, fastening, sitting, pair&#10;&#10;Description automatically generated">
            <a:extLst>
              <a:ext uri="{FF2B5EF4-FFF2-40B4-BE49-F238E27FC236}">
                <a16:creationId xmlns:a16="http://schemas.microsoft.com/office/drawing/2014/main" id="{23AB88E5-DA6F-4CC6-8CAF-68AA8FB92B3B}"/>
              </a:ext>
            </a:extLst>
          </p:cNvPr>
          <p:cNvPicPr>
            <a:picLocks noChangeAspect="1"/>
          </p:cNvPicPr>
          <p:nvPr/>
        </p:nvPicPr>
        <p:blipFill rotWithShape="1">
          <a:blip r:embed="rId2">
            <a:alphaModFix amt="42000"/>
          </a:blip>
          <a:srcRect t="15319" b="9695"/>
          <a:stretch/>
        </p:blipFill>
        <p:spPr>
          <a:xfrm>
            <a:off x="20" y="1282"/>
            <a:ext cx="12191980" cy="6856718"/>
          </a:xfrm>
          <a:prstGeom prst="rect">
            <a:avLst/>
          </a:prstGeom>
          <a:effectLst>
            <a:softEdge rad="1270000"/>
          </a:effectLst>
        </p:spPr>
      </p:pic>
      <p:sp>
        <p:nvSpPr>
          <p:cNvPr id="3" name="TextBox 2">
            <a:extLst>
              <a:ext uri="{FF2B5EF4-FFF2-40B4-BE49-F238E27FC236}">
                <a16:creationId xmlns:a16="http://schemas.microsoft.com/office/drawing/2014/main" id="{5A92F476-B2BD-440F-9191-094E95298908}"/>
              </a:ext>
            </a:extLst>
          </p:cNvPr>
          <p:cNvSpPr txBox="1"/>
          <p:nvPr/>
        </p:nvSpPr>
        <p:spPr>
          <a:xfrm>
            <a:off x="482367" y="110341"/>
            <a:ext cx="7371184" cy="769441"/>
          </a:xfrm>
          <a:prstGeom prst="rect">
            <a:avLst/>
          </a:prstGeom>
          <a:noFill/>
        </p:spPr>
        <p:txBody>
          <a:bodyPr wrap="square" rtlCol="0">
            <a:spAutoFit/>
          </a:bodyPr>
          <a:lstStyle/>
          <a:p>
            <a:r>
              <a:rPr lang="en-GB" sz="4400" i="0" dirty="0">
                <a:solidFill>
                  <a:srgbClr val="1F1F1F"/>
                </a:solidFill>
                <a:effectLst/>
                <a:latin typeface="inherit"/>
              </a:rPr>
              <a:t>Egwyddorion </a:t>
            </a:r>
            <a:r>
              <a:rPr lang="en-GB" sz="4400" dirty="0" err="1">
                <a:solidFill>
                  <a:srgbClr val="1F1F1F"/>
                </a:solidFill>
                <a:latin typeface="inherit"/>
              </a:rPr>
              <a:t>A</a:t>
            </a:r>
            <a:r>
              <a:rPr lang="en-GB" sz="4400" i="0" dirty="0" err="1">
                <a:solidFill>
                  <a:srgbClr val="1F1F1F"/>
                </a:solidFill>
                <a:effectLst/>
                <a:latin typeface="inherit"/>
              </a:rPr>
              <a:t>ddysgegol</a:t>
            </a:r>
            <a:r>
              <a:rPr lang="en-GB" sz="4400" i="0" dirty="0">
                <a:solidFill>
                  <a:srgbClr val="1F1F1F"/>
                </a:solidFill>
                <a:effectLst/>
                <a:latin typeface="inherit"/>
              </a:rPr>
              <a:t> </a:t>
            </a:r>
            <a:r>
              <a:rPr lang="en-GB" sz="4400" b="1" dirty="0"/>
              <a:t>:</a:t>
            </a:r>
          </a:p>
        </p:txBody>
      </p:sp>
      <p:sp>
        <p:nvSpPr>
          <p:cNvPr id="4" name="TextBox 3">
            <a:extLst>
              <a:ext uri="{FF2B5EF4-FFF2-40B4-BE49-F238E27FC236}">
                <a16:creationId xmlns:a16="http://schemas.microsoft.com/office/drawing/2014/main" id="{8B9DDBCF-0092-42A3-AC8A-022542A32678}"/>
              </a:ext>
            </a:extLst>
          </p:cNvPr>
          <p:cNvSpPr txBox="1"/>
          <p:nvPr/>
        </p:nvSpPr>
        <p:spPr>
          <a:xfrm>
            <a:off x="385894" y="869127"/>
            <a:ext cx="11198018" cy="5539978"/>
          </a:xfrm>
          <a:prstGeom prst="rect">
            <a:avLst/>
          </a:prstGeom>
          <a:noFill/>
        </p:spPr>
        <p:txBody>
          <a:bodyPr wrap="square" rtlCol="0">
            <a:spAutoFit/>
          </a:bodyPr>
          <a:lstStyle/>
          <a:p>
            <a:pPr marL="457200" indent="-457200">
              <a:buAutoNum type="arabicPeriod"/>
            </a:pPr>
            <a:r>
              <a:rPr lang="en-GB" sz="2200" dirty="0">
                <a:effectLst/>
                <a:latin typeface="Calibri" panose="020F0502020204030204" pitchFamily="34" charset="0"/>
                <a:ea typeface="DengXian" panose="02010600030101010101" pitchFamily="2" charset="-122"/>
                <a:cs typeface="Times New Roman" panose="02020603050405020304" pitchFamily="18" charset="0"/>
              </a:rPr>
              <a:t>Mae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addysgu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dysgu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da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yn</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canolbwyntio’n</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gyson</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ar</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ddibenion</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cyffredinol</a:t>
            </a:r>
            <a:r>
              <a:rPr lang="en-GB" sz="2200" dirty="0">
                <a:effectLst/>
                <a:latin typeface="Calibri" panose="020F0502020204030204" pitchFamily="34" charset="0"/>
                <a:ea typeface="DengXian" panose="02010600030101010101" pitchFamily="2" charset="-122"/>
                <a:cs typeface="Times New Roman" panose="02020603050405020304" pitchFamily="18" charset="0"/>
              </a:rPr>
              <a:t> y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cwricwlwm</a:t>
            </a:r>
            <a:endParaRPr lang="en-GB" sz="22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sz="2200" dirty="0"/>
          </a:p>
          <a:p>
            <a:r>
              <a:rPr lang="en-GB" sz="2200" dirty="0"/>
              <a:t>2. </a:t>
            </a:r>
            <a:r>
              <a:rPr lang="en-GB" sz="2200" dirty="0">
                <a:effectLst/>
                <a:latin typeface="Calibri" panose="020F0502020204030204" pitchFamily="34" charset="0"/>
                <a:ea typeface="DengXian" panose="02010600030101010101" pitchFamily="2" charset="-122"/>
                <a:cs typeface="Times New Roman" panose="02020603050405020304" pitchFamily="18" charset="0"/>
              </a:rPr>
              <a:t>Mae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addysgu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dysgu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da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yn</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rhoi</a:t>
            </a:r>
            <a:r>
              <a:rPr lang="en-GB" sz="2200" dirty="0">
                <a:effectLst/>
                <a:latin typeface="Calibri" panose="020F0502020204030204" pitchFamily="34" charset="0"/>
                <a:ea typeface="DengXian" panose="02010600030101010101" pitchFamily="2" charset="-122"/>
                <a:cs typeface="Times New Roman" panose="02020603050405020304" pitchFamily="18" charset="0"/>
              </a:rPr>
              <a:t> her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i’r</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holl</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ddysgwyr</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drwy</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eu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hannog</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i</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gydnabod</a:t>
            </a:r>
            <a:endParaRPr lang="en-GB" sz="2200" dirty="0">
              <a:effectLst/>
              <a:latin typeface="Calibri" panose="020F0502020204030204" pitchFamily="34" charset="0"/>
              <a:ea typeface="DengXian" panose="02010600030101010101" pitchFamily="2" charset="-122"/>
              <a:cs typeface="Times New Roman" panose="02020603050405020304" pitchFamily="18" charset="0"/>
            </a:endParaRPr>
          </a:p>
          <a:p>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pwysigrwydd</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ymdrechu’n</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barhaus</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i</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gwrdd</a:t>
            </a:r>
            <a:r>
              <a:rPr lang="en-GB" sz="2200" dirty="0">
                <a:effectLst/>
                <a:latin typeface="Calibri" panose="020F0502020204030204" pitchFamily="34" charset="0"/>
                <a:ea typeface="DengXian" panose="02010600030101010101" pitchFamily="2" charset="-122"/>
                <a:cs typeface="Times New Roman" panose="02020603050405020304" pitchFamily="18" charset="0"/>
              </a:rPr>
              <a:t> â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disgwyliadau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sy’n</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uchel</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ond</a:t>
            </a:r>
            <a:r>
              <a:rPr lang="en-GB" sz="2200" dirty="0">
                <a:effectLst/>
                <a:latin typeface="Calibri" panose="020F0502020204030204" pitchFamily="34" charset="0"/>
                <a:ea typeface="DengXian" panose="02010600030101010101" pitchFamily="2" charset="-122"/>
                <a:cs typeface="Times New Roman" panose="02020603050405020304" pitchFamily="18" charset="0"/>
              </a:rPr>
              <a:t> o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fewn</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eu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cyrraedd</a:t>
            </a:r>
            <a:endParaRPr lang="en-GB" sz="22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sz="2400" dirty="0"/>
          </a:p>
          <a:p>
            <a:r>
              <a:rPr lang="en-GB" sz="2200" dirty="0"/>
              <a:t>3. </a:t>
            </a:r>
            <a:r>
              <a:rPr lang="en-GB" sz="2200" dirty="0">
                <a:effectLst/>
                <a:latin typeface="Calibri" panose="020F0502020204030204" pitchFamily="34" charset="0"/>
                <a:ea typeface="DengXian" panose="02010600030101010101" pitchFamily="2" charset="-122"/>
                <a:cs typeface="Times New Roman" panose="02020603050405020304" pitchFamily="18" charset="0"/>
              </a:rPr>
              <a:t>Mae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addysgu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dysgu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da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yn</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galw</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am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ddefnyddio</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cymysgedd</a:t>
            </a:r>
            <a:r>
              <a:rPr lang="en-GB" sz="2200" dirty="0">
                <a:effectLst/>
                <a:latin typeface="Calibri" panose="020F0502020204030204" pitchFamily="34" charset="0"/>
                <a:ea typeface="DengXian" panose="02010600030101010101" pitchFamily="2" charset="-122"/>
                <a:cs typeface="Times New Roman" panose="02020603050405020304" pitchFamily="18" charset="0"/>
              </a:rPr>
              <a:t> o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ddulliau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sy’n</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cynnwys</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addysgu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uniongyrchol</a:t>
            </a:r>
            <a:endParaRPr lang="en-GB" sz="22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sz="2200" dirty="0"/>
          </a:p>
          <a:p>
            <a:r>
              <a:rPr lang="en-GB" sz="2200" dirty="0"/>
              <a:t>4. </a:t>
            </a:r>
            <a:r>
              <a:rPr lang="en-GB" sz="2200" dirty="0">
                <a:effectLst/>
                <a:latin typeface="Calibri" panose="020F0502020204030204" pitchFamily="34" charset="0"/>
                <a:ea typeface="DengXian" panose="02010600030101010101" pitchFamily="2" charset="-122"/>
                <a:cs typeface="Times New Roman" panose="02020603050405020304" pitchFamily="18" charset="0"/>
              </a:rPr>
              <a:t>Mae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addysgu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dysgu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da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yn</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golygu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defnyddio</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cymysgedd</a:t>
            </a:r>
            <a:r>
              <a:rPr lang="en-GB" sz="2200" dirty="0">
                <a:effectLst/>
                <a:latin typeface="Calibri" panose="020F0502020204030204" pitchFamily="34" charset="0"/>
                <a:ea typeface="DengXian" panose="02010600030101010101" pitchFamily="2" charset="-122"/>
                <a:cs typeface="Times New Roman" panose="02020603050405020304" pitchFamily="18" charset="0"/>
              </a:rPr>
              <a:t> o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ddulliau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gan</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gynnwys</a:t>
            </a:r>
            <a:r>
              <a:rPr lang="en-GB" sz="2200" dirty="0">
                <a:effectLst/>
                <a:latin typeface="Calibri" panose="020F0502020204030204" pitchFamily="34" charset="0"/>
                <a:ea typeface="DengXian" panose="02010600030101010101" pitchFamily="2" charset="-122"/>
                <a:cs typeface="Times New Roman" panose="02020603050405020304" pitchFamily="18" charset="0"/>
              </a:rPr>
              <a:t> y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rheini</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sy’n</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hybu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sgiliau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datrys</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problemau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sgiliau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creadigol</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a’r</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gallu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i</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feddwl</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mewn</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modd</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beirniadol</a:t>
            </a:r>
            <a:endParaRPr lang="en-GB" sz="22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sz="2200" dirty="0"/>
          </a:p>
          <a:p>
            <a:r>
              <a:rPr lang="en-GB" sz="2200" dirty="0"/>
              <a:t>5. </a:t>
            </a:r>
            <a:r>
              <a:rPr lang="en-GB" sz="2200" dirty="0">
                <a:effectLst/>
                <a:latin typeface="Calibri" panose="020F0502020204030204" pitchFamily="34" charset="0"/>
                <a:ea typeface="DengXian" panose="02010600030101010101" pitchFamily="2" charset="-122"/>
                <a:cs typeface="Times New Roman" panose="02020603050405020304" pitchFamily="18" charset="0"/>
              </a:rPr>
              <a:t>Mae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addysgu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dysgu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da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yn</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golygu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gosod</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tasgau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dewis</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adnoddau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sy’n</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adeiladu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ar</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wybodaeth</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phrofiad</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blaenorol</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ac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yn</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ennyn</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diddordeb</a:t>
            </a:r>
            <a:endParaRPr lang="en-GB" sz="22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sz="2200" dirty="0"/>
          </a:p>
          <a:p>
            <a:r>
              <a:rPr lang="en-GB" sz="2200" dirty="0"/>
              <a:t>11. </a:t>
            </a:r>
            <a:r>
              <a:rPr lang="en-GB" sz="2200" dirty="0">
                <a:effectLst/>
                <a:latin typeface="Calibri" panose="020F0502020204030204" pitchFamily="34" charset="0"/>
                <a:ea typeface="DengXian" panose="02010600030101010101" pitchFamily="2" charset="-122"/>
                <a:cs typeface="Times New Roman" panose="02020603050405020304" pitchFamily="18" charset="0"/>
              </a:rPr>
              <a:t>Mae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addysgu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dysgu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da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yn</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hybu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datblygiad</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cymdeithasol</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ac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emosiynol</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pherthnasoedd</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cadarnhaol</a:t>
            </a:r>
            <a:endParaRPr lang="en-GB" sz="2200" dirty="0"/>
          </a:p>
        </p:txBody>
      </p:sp>
    </p:spTree>
    <p:extLst>
      <p:ext uri="{BB962C8B-B14F-4D97-AF65-F5344CB8AC3E}">
        <p14:creationId xmlns:p14="http://schemas.microsoft.com/office/powerpoint/2010/main" val="34790470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482495" y="557661"/>
            <a:ext cx="8163483" cy="369332"/>
          </a:xfrm>
          <a:prstGeom prst="rect">
            <a:avLst/>
          </a:prstGeom>
          <a:noFill/>
        </p:spPr>
        <p:txBody>
          <a:bodyPr wrap="square" rtlCol="0">
            <a:spAutoFit/>
          </a:bodyPr>
          <a:lstStyle/>
          <a:p>
            <a:r>
              <a:rPr lang="en-GB" dirty="0">
                <a:hlinkClick r:id="rId2"/>
              </a:rPr>
              <a:t>Strategies for effective differentiation in your classroom: Part 1 (sec-ed.co.uk)</a:t>
            </a:r>
            <a:endParaRPr lang="en-GB" dirty="0"/>
          </a:p>
        </p:txBody>
      </p:sp>
      <p:pic>
        <p:nvPicPr>
          <p:cNvPr id="7" name="Picture 6">
            <a:extLst>
              <a:ext uri="{FF2B5EF4-FFF2-40B4-BE49-F238E27FC236}">
                <a16:creationId xmlns:a16="http://schemas.microsoft.com/office/drawing/2014/main" id="{FCDCCDAD-D7EA-BA88-915A-A51C6950B45B}"/>
              </a:ext>
            </a:extLst>
          </p:cNvPr>
          <p:cNvPicPr>
            <a:picLocks noChangeAspect="1"/>
          </p:cNvPicPr>
          <p:nvPr/>
        </p:nvPicPr>
        <p:blipFill rotWithShape="1">
          <a:blip r:embed="rId3"/>
          <a:srcRect l="9254" t="26207" r="815" b="9241"/>
          <a:stretch/>
        </p:blipFill>
        <p:spPr>
          <a:xfrm>
            <a:off x="2092641" y="1964382"/>
            <a:ext cx="9251206" cy="4426958"/>
          </a:xfrm>
          <a:prstGeom prst="rect">
            <a:avLst/>
          </a:prstGeom>
        </p:spPr>
      </p:pic>
      <p:sp>
        <p:nvSpPr>
          <p:cNvPr id="5" name="TextBox 4"/>
          <p:cNvSpPr txBox="1"/>
          <p:nvPr/>
        </p:nvSpPr>
        <p:spPr>
          <a:xfrm>
            <a:off x="167257" y="5635123"/>
            <a:ext cx="2245722" cy="923330"/>
          </a:xfrm>
          <a:prstGeom prst="rect">
            <a:avLst/>
          </a:prstGeom>
          <a:noFill/>
        </p:spPr>
        <p:txBody>
          <a:bodyPr wrap="square" rtlCol="0">
            <a:spAutoFit/>
          </a:bodyPr>
          <a:lstStyle/>
          <a:p>
            <a:r>
              <a:rPr lang="en-GB" dirty="0"/>
              <a:t>For other articles visit</a:t>
            </a:r>
          </a:p>
          <a:p>
            <a:r>
              <a:rPr lang="en-GB" dirty="0">
                <a:hlinkClick r:id="rId4"/>
              </a:rPr>
              <a:t>www.sec-ed.co.uk</a:t>
            </a:r>
            <a:endParaRPr lang="en-GB" dirty="0"/>
          </a:p>
          <a:p>
            <a:endParaRPr lang="en-GB" dirty="0"/>
          </a:p>
        </p:txBody>
      </p:sp>
      <p:pic>
        <p:nvPicPr>
          <p:cNvPr id="2" name="Picture 1"/>
          <p:cNvPicPr>
            <a:picLocks noChangeAspect="1"/>
          </p:cNvPicPr>
          <p:nvPr/>
        </p:nvPicPr>
        <p:blipFill rotWithShape="1">
          <a:blip r:embed="rId5"/>
          <a:srcRect l="34615" t="20849" r="35804" b="6203"/>
          <a:stretch/>
        </p:blipFill>
        <p:spPr>
          <a:xfrm>
            <a:off x="167257" y="107206"/>
            <a:ext cx="3044586" cy="4221394"/>
          </a:xfrm>
          <a:prstGeom prst="rect">
            <a:avLst/>
          </a:prstGeom>
        </p:spPr>
      </p:pic>
      <p:sp>
        <p:nvSpPr>
          <p:cNvPr id="8" name="Rectangle: Rounded Corners 7">
            <a:extLst>
              <a:ext uri="{FF2B5EF4-FFF2-40B4-BE49-F238E27FC236}">
                <a16:creationId xmlns:a16="http://schemas.microsoft.com/office/drawing/2014/main" id="{AAB39E49-650F-90EE-1C39-6E603713F1F9}"/>
              </a:ext>
            </a:extLst>
          </p:cNvPr>
          <p:cNvSpPr/>
          <p:nvPr/>
        </p:nvSpPr>
        <p:spPr>
          <a:xfrm>
            <a:off x="7832309" y="1797269"/>
            <a:ext cx="1822494" cy="3723795"/>
          </a:xfrm>
          <a:prstGeom prst="roundRect">
            <a:avLst/>
          </a:prstGeom>
          <a:noFill/>
          <a:ln w="1270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3A6DEFD-427E-65C2-D4EA-CBBECE1252AD}"/>
              </a:ext>
            </a:extLst>
          </p:cNvPr>
          <p:cNvSpPr txBox="1"/>
          <p:nvPr/>
        </p:nvSpPr>
        <p:spPr>
          <a:xfrm>
            <a:off x="5099323" y="6396949"/>
            <a:ext cx="5604206" cy="369332"/>
          </a:xfrm>
          <a:prstGeom prst="rect">
            <a:avLst/>
          </a:prstGeom>
          <a:noFill/>
        </p:spPr>
        <p:txBody>
          <a:bodyPr wrap="square" rtlCol="0">
            <a:spAutoFit/>
          </a:bodyPr>
          <a:lstStyle/>
          <a:p>
            <a:r>
              <a:rPr lang="en-GB" dirty="0"/>
              <a:t>Maths research articles </a:t>
            </a:r>
            <a:r>
              <a:rPr lang="en-GB" dirty="0" err="1">
                <a:hlinkClick r:id="rId6"/>
              </a:rPr>
              <a:t>dotstorming</a:t>
            </a:r>
            <a:endParaRPr lang="en-GB" dirty="0"/>
          </a:p>
        </p:txBody>
      </p:sp>
    </p:spTree>
    <p:extLst>
      <p:ext uri="{BB962C8B-B14F-4D97-AF65-F5344CB8AC3E}">
        <p14:creationId xmlns:p14="http://schemas.microsoft.com/office/powerpoint/2010/main" val="4719353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476885" y="138737"/>
            <a:ext cx="6760191" cy="1754326"/>
          </a:xfrm>
          <a:prstGeom prst="rect">
            <a:avLst/>
          </a:prstGeom>
          <a:noFill/>
        </p:spPr>
        <p:txBody>
          <a:bodyPr wrap="square" rtlCol="0">
            <a:spAutoFit/>
          </a:bodyPr>
          <a:lstStyle/>
          <a:p>
            <a:r>
              <a:rPr lang="en-GB" dirty="0"/>
              <a:t>Following a </a:t>
            </a:r>
            <a:r>
              <a:rPr lang="en-GB" b="1" dirty="0"/>
              <a:t>familiar teaching sequence is the first step towards effective differentiation. </a:t>
            </a:r>
            <a:r>
              <a:rPr lang="en-GB" dirty="0"/>
              <a:t>Bromley suggests:</a:t>
            </a:r>
          </a:p>
          <a:p>
            <a:pPr marL="342900" indent="-342900">
              <a:buAutoNum type="arabicPeriod"/>
            </a:pPr>
            <a:r>
              <a:rPr lang="en-GB" dirty="0"/>
              <a:t>Telling. </a:t>
            </a:r>
          </a:p>
          <a:p>
            <a:pPr marL="342900" indent="-342900">
              <a:buAutoNum type="arabicPeriod"/>
            </a:pPr>
            <a:r>
              <a:rPr lang="en-GB" dirty="0"/>
              <a:t>Showing. </a:t>
            </a:r>
          </a:p>
          <a:p>
            <a:pPr marL="342900" indent="-342900">
              <a:buAutoNum type="arabicPeriod"/>
            </a:pPr>
            <a:r>
              <a:rPr lang="en-GB" dirty="0"/>
              <a:t>Doing. </a:t>
            </a:r>
          </a:p>
          <a:p>
            <a:pPr marL="342900" indent="-342900">
              <a:buAutoNum type="arabicPeriod"/>
            </a:pPr>
            <a:r>
              <a:rPr lang="en-GB" dirty="0"/>
              <a:t>Practising.</a:t>
            </a:r>
          </a:p>
        </p:txBody>
      </p:sp>
      <p:pic>
        <p:nvPicPr>
          <p:cNvPr id="7" name="Picture 6">
            <a:extLst>
              <a:ext uri="{FF2B5EF4-FFF2-40B4-BE49-F238E27FC236}">
                <a16:creationId xmlns:a16="http://schemas.microsoft.com/office/drawing/2014/main" id="{FCDCCDAD-D7EA-BA88-915A-A51C6950B45B}"/>
              </a:ext>
            </a:extLst>
          </p:cNvPr>
          <p:cNvPicPr>
            <a:picLocks noChangeAspect="1"/>
          </p:cNvPicPr>
          <p:nvPr/>
        </p:nvPicPr>
        <p:blipFill rotWithShape="1">
          <a:blip r:embed="rId2"/>
          <a:srcRect l="9254" t="26207" r="815" b="9241"/>
          <a:stretch/>
        </p:blipFill>
        <p:spPr>
          <a:xfrm>
            <a:off x="2092641" y="1964382"/>
            <a:ext cx="9251206" cy="4426958"/>
          </a:xfrm>
          <a:prstGeom prst="rect">
            <a:avLst/>
          </a:prstGeom>
        </p:spPr>
      </p:pic>
      <p:sp>
        <p:nvSpPr>
          <p:cNvPr id="5" name="TextBox 4"/>
          <p:cNvSpPr txBox="1"/>
          <p:nvPr/>
        </p:nvSpPr>
        <p:spPr>
          <a:xfrm>
            <a:off x="167257" y="5468010"/>
            <a:ext cx="2245722" cy="923330"/>
          </a:xfrm>
          <a:prstGeom prst="rect">
            <a:avLst/>
          </a:prstGeom>
          <a:noFill/>
        </p:spPr>
        <p:txBody>
          <a:bodyPr wrap="square" rtlCol="0">
            <a:spAutoFit/>
          </a:bodyPr>
          <a:lstStyle/>
          <a:p>
            <a:r>
              <a:rPr lang="en-GB" dirty="0"/>
              <a:t>For other articles visit</a:t>
            </a:r>
          </a:p>
          <a:p>
            <a:r>
              <a:rPr lang="en-GB" dirty="0">
                <a:hlinkClick r:id="rId3"/>
              </a:rPr>
              <a:t>www.sec-ed.co.uk</a:t>
            </a:r>
            <a:endParaRPr lang="en-GB" dirty="0"/>
          </a:p>
          <a:p>
            <a:endParaRPr lang="en-GB" dirty="0"/>
          </a:p>
        </p:txBody>
      </p:sp>
      <p:pic>
        <p:nvPicPr>
          <p:cNvPr id="2" name="Picture 1"/>
          <p:cNvPicPr>
            <a:picLocks noChangeAspect="1"/>
          </p:cNvPicPr>
          <p:nvPr/>
        </p:nvPicPr>
        <p:blipFill rotWithShape="1">
          <a:blip r:embed="rId4"/>
          <a:srcRect l="34615" t="20849" r="35804" b="6203"/>
          <a:stretch/>
        </p:blipFill>
        <p:spPr>
          <a:xfrm>
            <a:off x="167257" y="107206"/>
            <a:ext cx="3044586" cy="4221394"/>
          </a:xfrm>
          <a:prstGeom prst="rect">
            <a:avLst/>
          </a:prstGeom>
        </p:spPr>
      </p:pic>
      <p:sp>
        <p:nvSpPr>
          <p:cNvPr id="8" name="Rectangle: Rounded Corners 7">
            <a:extLst>
              <a:ext uri="{FF2B5EF4-FFF2-40B4-BE49-F238E27FC236}">
                <a16:creationId xmlns:a16="http://schemas.microsoft.com/office/drawing/2014/main" id="{AAB39E49-650F-90EE-1C39-6E603713F1F9}"/>
              </a:ext>
            </a:extLst>
          </p:cNvPr>
          <p:cNvSpPr/>
          <p:nvPr/>
        </p:nvSpPr>
        <p:spPr>
          <a:xfrm>
            <a:off x="7832309" y="1797269"/>
            <a:ext cx="1822494" cy="3723795"/>
          </a:xfrm>
          <a:prstGeom prst="roundRect">
            <a:avLst/>
          </a:prstGeom>
          <a:noFill/>
          <a:ln w="1270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086197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p:cNvSpPr/>
          <p:nvPr/>
        </p:nvSpPr>
        <p:spPr>
          <a:xfrm>
            <a:off x="406018" y="3255708"/>
            <a:ext cx="5308980" cy="3289110"/>
          </a:xfrm>
          <a:prstGeom prst="cloudCallou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2. </a:t>
            </a:r>
            <a:r>
              <a:rPr lang="en-GB" b="1" dirty="0">
                <a:solidFill>
                  <a:schemeClr val="tx1"/>
                </a:solidFill>
              </a:rPr>
              <a:t>Showing……</a:t>
            </a:r>
            <a:r>
              <a:rPr lang="en-GB" dirty="0">
                <a:solidFill>
                  <a:schemeClr val="tx1"/>
                </a:solidFill>
              </a:rPr>
              <a:t> is the effective and plentiful use of models – exemplars of both good and bad work, as well as exemplars from a range of different contexts </a:t>
            </a:r>
            <a:r>
              <a:rPr lang="en-GB" b="1" dirty="0">
                <a:solidFill>
                  <a:schemeClr val="tx1"/>
                </a:solidFill>
              </a:rPr>
              <a:t>– </a:t>
            </a:r>
            <a:r>
              <a:rPr lang="en-GB" b="1" dirty="0"/>
              <a:t>How can this be achieved in a maths classroom?</a:t>
            </a:r>
          </a:p>
        </p:txBody>
      </p:sp>
      <p:sp>
        <p:nvSpPr>
          <p:cNvPr id="5" name="Cloud Callout 4"/>
          <p:cNvSpPr/>
          <p:nvPr/>
        </p:nvSpPr>
        <p:spPr>
          <a:xfrm>
            <a:off x="546496" y="168741"/>
            <a:ext cx="5035438" cy="3086967"/>
          </a:xfrm>
          <a:prstGeom prst="cloudCallout">
            <a:avLst>
              <a:gd name="adj1" fmla="val -48750"/>
              <a:gd name="adj2" fmla="val 5940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1. </a:t>
            </a:r>
            <a:r>
              <a:rPr lang="en-GB" b="1" dirty="0">
                <a:solidFill>
                  <a:schemeClr val="tx1"/>
                </a:solidFill>
              </a:rPr>
              <a:t>Telling… …</a:t>
            </a:r>
            <a:r>
              <a:rPr lang="en-GB" dirty="0">
                <a:solidFill>
                  <a:schemeClr val="tx1"/>
                </a:solidFill>
              </a:rPr>
              <a:t>is the most effective, expedient way for pupils to acquire new information.  </a:t>
            </a:r>
            <a:r>
              <a:rPr lang="en-GB" b="1" dirty="0"/>
              <a:t>What do effective teachers need to consider at this stage?</a:t>
            </a:r>
          </a:p>
        </p:txBody>
      </p:sp>
      <p:sp>
        <p:nvSpPr>
          <p:cNvPr id="6" name="Cloud Callout 5"/>
          <p:cNvSpPr/>
          <p:nvPr/>
        </p:nvSpPr>
        <p:spPr>
          <a:xfrm>
            <a:off x="5993640" y="-15925"/>
            <a:ext cx="5757082" cy="3338734"/>
          </a:xfrm>
          <a:prstGeom prst="cloudCallout">
            <a:avLst>
              <a:gd name="adj1" fmla="val -43445"/>
              <a:gd name="adj2" fmla="val 57595"/>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3. </a:t>
            </a:r>
            <a:r>
              <a:rPr lang="en-GB" b="1" dirty="0">
                <a:solidFill>
                  <a:schemeClr val="tx1"/>
                </a:solidFill>
              </a:rPr>
              <a:t>Doing… … </a:t>
            </a:r>
            <a:r>
              <a:rPr lang="en-GB" dirty="0">
                <a:solidFill>
                  <a:schemeClr val="tx1"/>
                </a:solidFill>
              </a:rPr>
              <a:t>works well because by engaging in co-construction the teacher engages pupils’ thought processes and helps them by questioning their decisions and by prompting further decision-making</a:t>
            </a:r>
            <a:r>
              <a:rPr lang="en-GB" b="1" dirty="0">
                <a:solidFill>
                  <a:schemeClr val="tx1"/>
                </a:solidFill>
              </a:rPr>
              <a:t>. </a:t>
            </a:r>
            <a:r>
              <a:rPr lang="en-GB" b="1" dirty="0"/>
              <a:t>What type of questions would the teacher be asking?</a:t>
            </a:r>
          </a:p>
        </p:txBody>
      </p:sp>
      <p:sp>
        <p:nvSpPr>
          <p:cNvPr id="7" name="Cloud Callout 6"/>
          <p:cNvSpPr/>
          <p:nvPr/>
        </p:nvSpPr>
        <p:spPr>
          <a:xfrm>
            <a:off x="6550924" y="3322809"/>
            <a:ext cx="5641076" cy="3154909"/>
          </a:xfrm>
          <a:prstGeom prst="cloudCallout">
            <a:avLst/>
          </a:prstGeom>
          <a:solidFill>
            <a:schemeClr val="tx1">
              <a:lumMod val="65000"/>
              <a:lumOff val="3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4. </a:t>
            </a:r>
            <a:r>
              <a:rPr lang="en-GB" b="1" dirty="0">
                <a:solidFill>
                  <a:schemeClr val="tx1"/>
                </a:solidFill>
              </a:rPr>
              <a:t>Practising… … </a:t>
            </a:r>
            <a:r>
              <a:rPr lang="en-GB" dirty="0">
                <a:solidFill>
                  <a:schemeClr val="tx1"/>
                </a:solidFill>
              </a:rPr>
              <a:t>is the opportunity for pupils to complete work independently. Independent practice enables pupils to demonstrate their own understanding. </a:t>
            </a:r>
            <a:r>
              <a:rPr lang="en-GB" b="1" dirty="0"/>
              <a:t>What would you see effective teachers doing during this stage?</a:t>
            </a:r>
          </a:p>
        </p:txBody>
      </p:sp>
    </p:spTree>
    <p:extLst>
      <p:ext uri="{BB962C8B-B14F-4D97-AF65-F5344CB8AC3E}">
        <p14:creationId xmlns:p14="http://schemas.microsoft.com/office/powerpoint/2010/main" val="562809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6" name="Picture 4"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98339" y="1336109"/>
            <a:ext cx="5227665" cy="3920750"/>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See the source image"/>
          <p:cNvPicPr>
            <a:picLocks noChangeAspect="1" noChangeArrowheads="1"/>
          </p:cNvPicPr>
          <p:nvPr/>
        </p:nvPicPr>
        <p:blipFill>
          <a:blip r:embed="rId4" cstate="print">
            <a:extLst>
              <a:ext uri="{BEBA8EAE-BF5A-486C-A8C5-ECC9F3942E4B}">
                <a14:imgProps xmlns:a14="http://schemas.microsoft.com/office/drawing/2010/main">
                  <a14:imgLayer r:embed="rId5">
                    <a14:imgEffect>
                      <a14:artisticCrisscrossEtching/>
                    </a14:imgEffect>
                  </a14:imgLayer>
                </a14:imgProps>
              </a:ext>
              <a:ext uri="{28A0092B-C50C-407E-A947-70E740481C1C}">
                <a14:useLocalDpi xmlns:a14="http://schemas.microsoft.com/office/drawing/2010/main" val="0"/>
              </a:ext>
            </a:extLst>
          </a:blip>
          <a:srcRect/>
          <a:stretch>
            <a:fillRect/>
          </a:stretch>
        </p:blipFill>
        <p:spPr bwMode="auto">
          <a:xfrm>
            <a:off x="454049" y="2649200"/>
            <a:ext cx="2156810" cy="2262021"/>
          </a:xfrm>
          <a:prstGeom prst="rect">
            <a:avLst/>
          </a:prstGeom>
          <a:noFill/>
          <a:effectLst>
            <a:glow rad="127000">
              <a:schemeClr val="accent1"/>
            </a:glow>
            <a:outerShdw blurRad="50800" dist="50800" dir="5400000" algn="ctr" rotWithShape="0">
              <a:srgbClr val="000000">
                <a:alpha val="44000"/>
              </a:srgbClr>
            </a:outerShdw>
          </a:effectLst>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2213811" y="481263"/>
            <a:ext cx="7315200" cy="830997"/>
          </a:xfrm>
          <a:prstGeom prst="rect">
            <a:avLst/>
          </a:prstGeom>
          <a:noFill/>
        </p:spPr>
        <p:txBody>
          <a:bodyPr wrap="square" rtlCol="0">
            <a:spAutoFit/>
          </a:bodyPr>
          <a:lstStyle/>
          <a:p>
            <a:pPr algn="ctr"/>
            <a:r>
              <a:rPr lang="en-GB" sz="4800" dirty="0"/>
              <a:t>Cognitive Load Theory</a:t>
            </a:r>
          </a:p>
        </p:txBody>
      </p:sp>
      <p:sp>
        <p:nvSpPr>
          <p:cNvPr id="4" name="TextBox 3"/>
          <p:cNvSpPr txBox="1"/>
          <p:nvPr/>
        </p:nvSpPr>
        <p:spPr>
          <a:xfrm>
            <a:off x="839749" y="1526769"/>
            <a:ext cx="5558590" cy="3539430"/>
          </a:xfrm>
          <a:prstGeom prst="rect">
            <a:avLst/>
          </a:prstGeom>
          <a:noFill/>
        </p:spPr>
        <p:txBody>
          <a:bodyPr wrap="square" rtlCol="0">
            <a:spAutoFit/>
          </a:bodyPr>
          <a:lstStyle/>
          <a:p>
            <a:r>
              <a:rPr lang="en-GB" sz="2800" b="1" dirty="0"/>
              <a:t>In a tweet in January 2017 Dylan </a:t>
            </a:r>
            <a:r>
              <a:rPr lang="en-GB" sz="2800" b="1" dirty="0" err="1"/>
              <a:t>Wiliam</a:t>
            </a:r>
            <a:r>
              <a:rPr lang="en-GB" sz="2800" b="1" dirty="0"/>
              <a:t> (emeritus professor of educational assessment at the Institute of Education, London) described Cognitive Load Theory (</a:t>
            </a:r>
            <a:r>
              <a:rPr lang="en-GB" sz="2800" b="1" dirty="0" err="1"/>
              <a:t>Sweller</a:t>
            </a:r>
            <a:r>
              <a:rPr lang="en-GB" sz="2800" b="1" dirty="0"/>
              <a:t> 1998) as ‘the single most important thing for teachers to know’</a:t>
            </a:r>
            <a:endParaRPr lang="en-GB" sz="2400" b="1" dirty="0"/>
          </a:p>
        </p:txBody>
      </p:sp>
      <p:sp>
        <p:nvSpPr>
          <p:cNvPr id="2" name="TextBox 1"/>
          <p:cNvSpPr txBox="1"/>
          <p:nvPr/>
        </p:nvSpPr>
        <p:spPr>
          <a:xfrm>
            <a:off x="103239" y="5380672"/>
            <a:ext cx="11857703" cy="1477328"/>
          </a:xfrm>
          <a:prstGeom prst="rect">
            <a:avLst/>
          </a:prstGeom>
          <a:noFill/>
        </p:spPr>
        <p:txBody>
          <a:bodyPr wrap="square" rtlCol="0">
            <a:spAutoFit/>
          </a:bodyPr>
          <a:lstStyle/>
          <a:p>
            <a:r>
              <a:rPr lang="en-GB" dirty="0"/>
              <a:t>Cognitive load theory, educational research, and instructional design: some food for thought </a:t>
            </a:r>
            <a:r>
              <a:rPr lang="en-GB" dirty="0">
                <a:hlinkClick r:id="rId6"/>
              </a:rPr>
              <a:t>https://link.springer.com/article/10.1007/s11251-009-9110-0</a:t>
            </a:r>
            <a:endParaRPr lang="en-GB" dirty="0"/>
          </a:p>
          <a:p>
            <a:r>
              <a:rPr lang="en-GB" dirty="0">
                <a:hlinkClick r:id="rId7"/>
              </a:rPr>
              <a:t>https://impact.chartered.college/article/shibli-cognitive-load-theory-classroom/</a:t>
            </a:r>
            <a:endParaRPr lang="en-GB" dirty="0"/>
          </a:p>
          <a:p>
            <a:endParaRPr lang="en-GB" dirty="0"/>
          </a:p>
          <a:p>
            <a:endParaRPr lang="en-GB" dirty="0"/>
          </a:p>
        </p:txBody>
      </p:sp>
    </p:spTree>
    <p:extLst>
      <p:ext uri="{BB962C8B-B14F-4D97-AF65-F5344CB8AC3E}">
        <p14:creationId xmlns:p14="http://schemas.microsoft.com/office/powerpoint/2010/main" val="19646149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24F0A-AA24-48F1-9775-6078016DCC48}"/>
              </a:ext>
            </a:extLst>
          </p:cNvPr>
          <p:cNvSpPr>
            <a:spLocks noGrp="1"/>
          </p:cNvSpPr>
          <p:nvPr>
            <p:ph type="title"/>
          </p:nvPr>
        </p:nvSpPr>
        <p:spPr>
          <a:xfrm>
            <a:off x="298587" y="1143981"/>
            <a:ext cx="3401961" cy="3686015"/>
          </a:xfrm>
        </p:spPr>
        <p:txBody>
          <a:bodyPr vert="horz" lIns="91440" tIns="45720" rIns="91440" bIns="45720" rtlCol="0" anchor="b">
            <a:normAutofit/>
          </a:bodyPr>
          <a:lstStyle/>
          <a:p>
            <a:r>
              <a:rPr lang="en-US" sz="6600" dirty="0" err="1">
                <a:solidFill>
                  <a:schemeClr val="tx1">
                    <a:lumMod val="85000"/>
                    <a:lumOff val="15000"/>
                  </a:schemeClr>
                </a:solidFill>
                <a:cs typeface="Calibri Light"/>
              </a:rPr>
              <a:t>Cof</a:t>
            </a:r>
            <a:br>
              <a:rPr lang="en-US" sz="6600" dirty="0">
                <a:solidFill>
                  <a:schemeClr val="tx1">
                    <a:lumMod val="85000"/>
                    <a:lumOff val="15000"/>
                  </a:schemeClr>
                </a:solidFill>
                <a:cs typeface="Calibri Light"/>
              </a:rPr>
            </a:br>
            <a:br>
              <a:rPr lang="en-US" sz="6600" dirty="0">
                <a:solidFill>
                  <a:schemeClr val="tx1">
                    <a:lumMod val="85000"/>
                    <a:lumOff val="15000"/>
                  </a:schemeClr>
                </a:solidFill>
                <a:cs typeface="Calibri Light"/>
              </a:rPr>
            </a:br>
            <a:r>
              <a:rPr lang="en-US" sz="6600" dirty="0">
                <a:solidFill>
                  <a:schemeClr val="tx1">
                    <a:lumMod val="85000"/>
                    <a:lumOff val="15000"/>
                  </a:schemeClr>
                </a:solidFill>
                <a:cs typeface="Calibri Light"/>
              </a:rPr>
              <a:t>Memory</a:t>
            </a:r>
          </a:p>
        </p:txBody>
      </p:sp>
      <p:pic>
        <p:nvPicPr>
          <p:cNvPr id="7" name="Graphic 6" descr="Brain">
            <a:extLst>
              <a:ext uri="{FF2B5EF4-FFF2-40B4-BE49-F238E27FC236}">
                <a16:creationId xmlns:a16="http://schemas.microsoft.com/office/drawing/2014/main" id="{EC43BCC3-A3A8-4FB0-A974-9C0B2A34D52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086954" y="511055"/>
            <a:ext cx="5054156" cy="5054156"/>
          </a:xfrm>
          <a:prstGeom prst="rect">
            <a:avLst/>
          </a:prstGeom>
        </p:spPr>
      </p:pic>
    </p:spTree>
    <p:extLst>
      <p:ext uri="{BB962C8B-B14F-4D97-AF65-F5344CB8AC3E}">
        <p14:creationId xmlns:p14="http://schemas.microsoft.com/office/powerpoint/2010/main" val="7635952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C97F1E05-6576-4724-BB0A-076E3D8030D8}"/>
              </a:ext>
            </a:extLst>
          </p:cNvPr>
          <p:cNvSpPr>
            <a:spLocks noGrp="1"/>
          </p:cNvSpPr>
          <p:nvPr>
            <p:ph type="title"/>
          </p:nvPr>
        </p:nvSpPr>
        <p:spPr>
          <a:xfrm>
            <a:off x="914400" y="5257800"/>
            <a:ext cx="9982200" cy="914400"/>
          </a:xfrm>
        </p:spPr>
        <p:txBody>
          <a:bodyPr>
            <a:normAutofit fontScale="90000"/>
          </a:bodyPr>
          <a:lstStyle/>
          <a:p>
            <a:r>
              <a:rPr lang="en-US">
                <a:ea typeface="+mj-lt"/>
                <a:cs typeface="+mj-lt"/>
              </a:rPr>
              <a:t> In his book </a:t>
            </a:r>
            <a:r>
              <a:rPr lang="en-US" u="sng">
                <a:ea typeface="+mj-lt"/>
                <a:cs typeface="+mj-lt"/>
              </a:rPr>
              <a:t>Why Don’t Students Like School? </a:t>
            </a:r>
            <a:r>
              <a:rPr lang="en-US">
                <a:ea typeface="+mj-lt"/>
                <a:cs typeface="+mj-lt"/>
              </a:rPr>
              <a:t>Willingham says, “…your memory is not a product of what you want … or … try to remember; it’s a product of what you think about.” </a:t>
            </a:r>
            <a:endParaRPr lang="en-US"/>
          </a:p>
        </p:txBody>
      </p:sp>
      <p:pic>
        <p:nvPicPr>
          <p:cNvPr id="4" name="Picture 4" descr="A picture containing text, sky, nature, outdoor&#10;&#10;Description automatically generated">
            <a:extLst>
              <a:ext uri="{FF2B5EF4-FFF2-40B4-BE49-F238E27FC236}">
                <a16:creationId xmlns:a16="http://schemas.microsoft.com/office/drawing/2014/main" id="{CF9E4E3F-1685-46CC-9C94-679C413C7F6B}"/>
              </a:ext>
            </a:extLst>
          </p:cNvPr>
          <p:cNvPicPr>
            <a:picLocks noGrp="1" noChangeAspect="1"/>
          </p:cNvPicPr>
          <p:nvPr>
            <p:ph type="pic" idx="1"/>
          </p:nvPr>
        </p:nvPicPr>
        <p:blipFill rotWithShape="1">
          <a:blip r:embed="rId2"/>
          <a:srcRect t="9881" b="5621"/>
          <a:stretch/>
        </p:blipFill>
        <p:spPr>
          <a:xfrm>
            <a:off x="374092" y="-284008"/>
            <a:ext cx="11292820" cy="5128913"/>
          </a:xfrm>
          <a:noFill/>
        </p:spPr>
      </p:pic>
    </p:spTree>
    <p:extLst>
      <p:ext uri="{BB962C8B-B14F-4D97-AF65-F5344CB8AC3E}">
        <p14:creationId xmlns:p14="http://schemas.microsoft.com/office/powerpoint/2010/main" val="26937040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45957" y="612845"/>
            <a:ext cx="10659979" cy="5262979"/>
          </a:xfrm>
          <a:prstGeom prst="rect">
            <a:avLst/>
          </a:prstGeom>
        </p:spPr>
        <p:txBody>
          <a:bodyPr wrap="square">
            <a:spAutoFit/>
          </a:bodyPr>
          <a:lstStyle/>
          <a:p>
            <a:pPr algn="ctr"/>
            <a:r>
              <a:rPr lang="en-GB" sz="2400" u="sng" dirty="0">
                <a:solidFill>
                  <a:srgbClr val="484848"/>
                </a:solidFill>
                <a:latin typeface="Open Sans"/>
              </a:rPr>
              <a:t>What does Cognitive Load Theory have to do with differentiation in the classroom?</a:t>
            </a:r>
          </a:p>
          <a:p>
            <a:endParaRPr lang="en-GB" sz="2400" dirty="0">
              <a:solidFill>
                <a:srgbClr val="484848"/>
              </a:solidFill>
              <a:latin typeface="Open Sans"/>
            </a:endParaRPr>
          </a:p>
          <a:p>
            <a:r>
              <a:rPr lang="en-GB" sz="2400" dirty="0">
                <a:solidFill>
                  <a:srgbClr val="484848"/>
                </a:solidFill>
                <a:latin typeface="Open Sans"/>
              </a:rPr>
              <a:t>Think about how many instructions you deliver in your lessons? </a:t>
            </a:r>
          </a:p>
          <a:p>
            <a:r>
              <a:rPr lang="en-GB" sz="2400" b="0" i="0" dirty="0">
                <a:solidFill>
                  <a:srgbClr val="484848"/>
                </a:solidFill>
                <a:effectLst/>
                <a:latin typeface="Open Sans"/>
              </a:rPr>
              <a:t>How do you deliver these instructions? </a:t>
            </a:r>
          </a:p>
          <a:p>
            <a:r>
              <a:rPr lang="en-GB" sz="2400" b="0" i="0" dirty="0">
                <a:solidFill>
                  <a:srgbClr val="484848"/>
                </a:solidFill>
                <a:effectLst/>
                <a:latin typeface="Open Sans"/>
              </a:rPr>
              <a:t>Are learners able to process this amount of information?</a:t>
            </a:r>
          </a:p>
          <a:p>
            <a:r>
              <a:rPr lang="en-GB" sz="2400" dirty="0">
                <a:solidFill>
                  <a:srgbClr val="484848"/>
                </a:solidFill>
                <a:latin typeface="Open Sans"/>
              </a:rPr>
              <a:t>What are the struggles some learners face when trying to solve a task?</a:t>
            </a:r>
          </a:p>
          <a:p>
            <a:endParaRPr lang="en-GB" sz="2400" dirty="0">
              <a:solidFill>
                <a:srgbClr val="484848"/>
              </a:solidFill>
              <a:latin typeface="Open Sans"/>
            </a:endParaRPr>
          </a:p>
          <a:p>
            <a:r>
              <a:rPr lang="en-GB" sz="2400" b="0" i="0" dirty="0">
                <a:solidFill>
                  <a:srgbClr val="FF0000"/>
                </a:solidFill>
                <a:effectLst/>
                <a:latin typeface="Open Sans"/>
              </a:rPr>
              <a:t>How can you support this……? </a:t>
            </a:r>
          </a:p>
          <a:p>
            <a:r>
              <a:rPr lang="en-GB" sz="2400" dirty="0">
                <a:solidFill>
                  <a:srgbClr val="484848"/>
                </a:solidFill>
                <a:latin typeface="Open Sans"/>
              </a:rPr>
              <a:t>When you have asked yourself this question then you are differentiating!</a:t>
            </a:r>
          </a:p>
          <a:p>
            <a:endParaRPr lang="en-GB" sz="2400" dirty="0">
              <a:solidFill>
                <a:srgbClr val="484848"/>
              </a:solidFill>
              <a:latin typeface="Open Sans"/>
            </a:endParaRPr>
          </a:p>
          <a:p>
            <a:r>
              <a:rPr lang="en-GB" sz="2400" dirty="0">
                <a:solidFill>
                  <a:srgbClr val="FF0000"/>
                </a:solidFill>
                <a:latin typeface="Open Sans"/>
              </a:rPr>
              <a:t>How do we find learners’ struggle zones? </a:t>
            </a:r>
          </a:p>
          <a:p>
            <a:r>
              <a:rPr lang="en-GB" sz="2400" dirty="0">
                <a:solidFill>
                  <a:srgbClr val="FF0000"/>
                </a:solidFill>
                <a:latin typeface="Open Sans"/>
              </a:rPr>
              <a:t>What strategies have you possibly seen teachers employ? </a:t>
            </a:r>
          </a:p>
          <a:p>
            <a:r>
              <a:rPr lang="en-GB" sz="2400" dirty="0">
                <a:solidFill>
                  <a:srgbClr val="FF0000"/>
                </a:solidFill>
                <a:latin typeface="Open Sans"/>
              </a:rPr>
              <a:t>What will you use? </a:t>
            </a:r>
            <a:endParaRPr lang="en-GB" sz="2400" b="0" i="0" dirty="0">
              <a:solidFill>
                <a:srgbClr val="FF0000"/>
              </a:solidFill>
              <a:effectLst/>
              <a:latin typeface="Open Sans"/>
            </a:endParaRPr>
          </a:p>
        </p:txBody>
      </p:sp>
    </p:spTree>
    <p:extLst>
      <p:ext uri="{BB962C8B-B14F-4D97-AF65-F5344CB8AC3E}">
        <p14:creationId xmlns:p14="http://schemas.microsoft.com/office/powerpoint/2010/main" val="29137585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785" y="197346"/>
            <a:ext cx="11395881" cy="6647974"/>
          </a:xfrm>
          <a:prstGeom prst="rect">
            <a:avLst/>
          </a:prstGeom>
        </p:spPr>
        <p:txBody>
          <a:bodyPr wrap="square">
            <a:spAutoFit/>
          </a:bodyPr>
          <a:lstStyle/>
          <a:p>
            <a:pPr algn="ctr"/>
            <a:r>
              <a:rPr lang="en-GB" b="1" i="0" dirty="0">
                <a:solidFill>
                  <a:srgbClr val="161616"/>
                </a:solidFill>
                <a:effectLst/>
                <a:latin typeface="Montserrat"/>
              </a:rPr>
              <a:t>Introducing ideas within a topic </a:t>
            </a:r>
          </a:p>
          <a:p>
            <a:pPr algn="ctr"/>
            <a:endParaRPr lang="en-GB" b="1" i="0" dirty="0">
              <a:solidFill>
                <a:srgbClr val="161616"/>
              </a:solidFill>
              <a:effectLst/>
              <a:latin typeface="Montserrat"/>
            </a:endParaRPr>
          </a:p>
          <a:p>
            <a:r>
              <a:rPr lang="en-GB" b="0" i="0" dirty="0">
                <a:solidFill>
                  <a:srgbClr val="484848"/>
                </a:solidFill>
                <a:effectLst/>
                <a:latin typeface="Open Sans"/>
              </a:rPr>
              <a:t>Van </a:t>
            </a:r>
            <a:r>
              <a:rPr lang="en-GB" b="0" i="0" dirty="0" err="1">
                <a:solidFill>
                  <a:srgbClr val="484848"/>
                </a:solidFill>
                <a:effectLst/>
                <a:latin typeface="Open Sans"/>
              </a:rPr>
              <a:t>Merriënboer</a:t>
            </a:r>
            <a:r>
              <a:rPr lang="en-GB" b="0" i="0" dirty="0">
                <a:solidFill>
                  <a:srgbClr val="484848"/>
                </a:solidFill>
                <a:effectLst/>
                <a:latin typeface="Open Sans"/>
              </a:rPr>
              <a:t> et al. (2003) recommend using simple-to-complex sequencing to try to reduce cognitive load. They advise:</a:t>
            </a:r>
          </a:p>
          <a:p>
            <a:endParaRPr lang="en-GB" dirty="0">
              <a:solidFill>
                <a:srgbClr val="484848"/>
              </a:solidFill>
              <a:latin typeface="Open Sans"/>
            </a:endParaRPr>
          </a:p>
          <a:p>
            <a:pPr marL="285750" indent="-285750">
              <a:buFont typeface="Arial" panose="020B0604020202020204" pitchFamily="34" charset="0"/>
              <a:buChar char="•"/>
            </a:pPr>
            <a:r>
              <a:rPr lang="en-GB" b="0" i="0" dirty="0">
                <a:solidFill>
                  <a:srgbClr val="484848"/>
                </a:solidFill>
                <a:effectLst/>
                <a:latin typeface="Open Sans"/>
              </a:rPr>
              <a:t>starting with worked-out examples (where a full solution is shown, which students then have to apply to a new question), </a:t>
            </a:r>
          </a:p>
          <a:p>
            <a:pPr marL="285750" indent="-285750">
              <a:buFont typeface="Arial" panose="020B0604020202020204" pitchFamily="34" charset="0"/>
              <a:buChar char="•"/>
            </a:pPr>
            <a:endParaRPr lang="en-GB" dirty="0">
              <a:solidFill>
                <a:srgbClr val="484848"/>
              </a:solidFill>
              <a:latin typeface="Open Sans"/>
            </a:endParaRPr>
          </a:p>
          <a:p>
            <a:pPr marL="285750" indent="-285750">
              <a:buFont typeface="Arial" panose="020B0604020202020204" pitchFamily="34" charset="0"/>
              <a:buChar char="•"/>
            </a:pPr>
            <a:r>
              <a:rPr lang="en-GB" b="0" i="0" dirty="0">
                <a:solidFill>
                  <a:srgbClr val="484848"/>
                </a:solidFill>
                <a:effectLst/>
                <a:latin typeface="Open Sans"/>
              </a:rPr>
              <a:t>moving into completing a question (where a part of the solution is given and they have to complete it themselves),</a:t>
            </a:r>
            <a:endParaRPr lang="en-GB" dirty="0">
              <a:solidFill>
                <a:srgbClr val="484848"/>
              </a:solidFill>
              <a:latin typeface="Open Sans"/>
            </a:endParaRPr>
          </a:p>
          <a:p>
            <a:pPr marL="285750" indent="-285750">
              <a:buFont typeface="Arial" panose="020B0604020202020204" pitchFamily="34" charset="0"/>
              <a:buChar char="•"/>
            </a:pPr>
            <a:endParaRPr lang="en-GB" b="0" i="0" dirty="0">
              <a:solidFill>
                <a:srgbClr val="484848"/>
              </a:solidFill>
              <a:effectLst/>
              <a:latin typeface="Open Sans"/>
            </a:endParaRPr>
          </a:p>
          <a:p>
            <a:pPr marL="285750" indent="-285750">
              <a:buFont typeface="Arial" panose="020B0604020202020204" pitchFamily="34" charset="0"/>
              <a:buChar char="•"/>
            </a:pPr>
            <a:r>
              <a:rPr lang="en-GB" b="0" i="0" dirty="0">
                <a:solidFill>
                  <a:srgbClr val="484848"/>
                </a:solidFill>
                <a:effectLst/>
                <a:latin typeface="Open Sans"/>
              </a:rPr>
              <a:t>moving to conventional tasks, where they are simply given the question. This acts as a form of scaffolding, which helps students to learn independently, without necessarily needing the help of their teacher for each stage.  </a:t>
            </a:r>
          </a:p>
          <a:p>
            <a:pPr marL="285750" indent="-285750">
              <a:buFont typeface="Arial" panose="020B0604020202020204" pitchFamily="34" charset="0"/>
              <a:buChar char="•"/>
            </a:pPr>
            <a:endParaRPr lang="en-GB" dirty="0">
              <a:solidFill>
                <a:srgbClr val="484848"/>
              </a:solidFill>
              <a:latin typeface="Open Sans"/>
            </a:endParaRPr>
          </a:p>
          <a:p>
            <a:endParaRPr lang="en-GB" b="0" i="0" dirty="0">
              <a:solidFill>
                <a:srgbClr val="484848"/>
              </a:solidFill>
              <a:effectLst/>
              <a:latin typeface="Open Sans"/>
            </a:endParaRPr>
          </a:p>
          <a:p>
            <a:r>
              <a:rPr lang="en-GB" b="0" i="0" dirty="0" err="1">
                <a:solidFill>
                  <a:srgbClr val="484848"/>
                </a:solidFill>
                <a:effectLst/>
                <a:latin typeface="Open Sans"/>
              </a:rPr>
              <a:t>Renkl</a:t>
            </a:r>
            <a:r>
              <a:rPr lang="en-GB" b="0" i="0" dirty="0">
                <a:solidFill>
                  <a:srgbClr val="484848"/>
                </a:solidFill>
                <a:effectLst/>
                <a:latin typeface="Open Sans"/>
              </a:rPr>
              <a:t> and Atkinson (2003)</a:t>
            </a:r>
            <a:r>
              <a:rPr lang="en-GB" b="1" i="0" dirty="0">
                <a:solidFill>
                  <a:srgbClr val="484848"/>
                </a:solidFill>
                <a:effectLst/>
                <a:latin typeface="Open Sans"/>
              </a:rPr>
              <a:t> </a:t>
            </a:r>
            <a:r>
              <a:rPr lang="en-GB" b="0" i="0" dirty="0">
                <a:solidFill>
                  <a:srgbClr val="484848"/>
                </a:solidFill>
                <a:effectLst/>
                <a:latin typeface="Open Sans"/>
              </a:rPr>
              <a:t>further investigated this fading form of scaffolding. They suggested</a:t>
            </a:r>
            <a:r>
              <a:rPr lang="en-GB" b="1" i="0" dirty="0">
                <a:solidFill>
                  <a:srgbClr val="484848"/>
                </a:solidFill>
                <a:effectLst/>
                <a:latin typeface="Open Sans"/>
              </a:rPr>
              <a:t> </a:t>
            </a:r>
            <a:r>
              <a:rPr lang="en-GB" b="0" i="0" dirty="0">
                <a:solidFill>
                  <a:srgbClr val="484848"/>
                </a:solidFill>
                <a:effectLst/>
                <a:latin typeface="Open Sans"/>
              </a:rPr>
              <a:t>that moving through activities sequentially could reduce intrinsic load, as learners will have already mastered some of the knowledge, they need to work out a solution in an earlier skill stage. Therefore, their research recommends beginning with a model (a complete example), gradually removing completed steps, which the learner will have to complete independently, and finally leaving just the to-be-solved problem. </a:t>
            </a:r>
          </a:p>
          <a:p>
            <a:endParaRPr lang="en-GB" b="0" i="0" dirty="0">
              <a:solidFill>
                <a:srgbClr val="484848"/>
              </a:solidFill>
              <a:effectLst/>
              <a:latin typeface="Open Sans"/>
            </a:endParaRPr>
          </a:p>
          <a:p>
            <a:r>
              <a:rPr lang="en-GB" sz="1200" dirty="0">
                <a:solidFill>
                  <a:srgbClr val="484848"/>
                </a:solidFill>
                <a:latin typeface="Open Sans"/>
              </a:rPr>
              <a:t>(see references in notes)</a:t>
            </a:r>
            <a:endParaRPr lang="en-GB" sz="1200" b="0" i="0" dirty="0">
              <a:solidFill>
                <a:srgbClr val="484848"/>
              </a:solidFill>
              <a:effectLst/>
              <a:latin typeface="Open Sans"/>
            </a:endParaRPr>
          </a:p>
        </p:txBody>
      </p:sp>
    </p:spTree>
    <p:extLst>
      <p:ext uri="{BB962C8B-B14F-4D97-AF65-F5344CB8AC3E}">
        <p14:creationId xmlns:p14="http://schemas.microsoft.com/office/powerpoint/2010/main" val="21952572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637462" y="1783522"/>
          <a:ext cx="10972800" cy="4499905"/>
        </p:xfrm>
        <a:graphic>
          <a:graphicData uri="http://schemas.openxmlformats.org/drawingml/2006/table">
            <a:tbl>
              <a:tblPr/>
              <a:tblGrid>
                <a:gridCol w="10972800">
                  <a:extLst>
                    <a:ext uri="{9D8B030D-6E8A-4147-A177-3AD203B41FA5}">
                      <a16:colId xmlns:a16="http://schemas.microsoft.com/office/drawing/2014/main" val="2297626977"/>
                    </a:ext>
                  </a:extLst>
                </a:gridCol>
              </a:tblGrid>
              <a:tr h="4499905">
                <a:tc>
                  <a:txBody>
                    <a:bodyPr/>
                    <a:lstStyle/>
                    <a:p>
                      <a:pPr algn="ctr"/>
                      <a:r>
                        <a:rPr lang="en-GB" b="0" cap="all" dirty="0">
                          <a:solidFill>
                            <a:srgbClr val="161616"/>
                          </a:solidFill>
                          <a:effectLst/>
                          <a:latin typeface="Open Sans"/>
                        </a:rPr>
                        <a:t>KEY TAKEAWAYS</a:t>
                      </a:r>
                    </a:p>
                    <a:p>
                      <a:pPr algn="ctr"/>
                      <a:endParaRPr lang="en-GB" b="1" cap="all" dirty="0">
                        <a:solidFill>
                          <a:srgbClr val="161616"/>
                        </a:solidFill>
                        <a:effectLst/>
                        <a:latin typeface="Open Sans"/>
                      </a:endParaRPr>
                    </a:p>
                    <a:p>
                      <a:pPr>
                        <a:buFont typeface="Arial" panose="020B0604020202020204" pitchFamily="34" charset="0"/>
                        <a:buChar char="•"/>
                      </a:pPr>
                      <a:r>
                        <a:rPr lang="en-GB" b="1" dirty="0">
                          <a:effectLst/>
                          <a:latin typeface="Open Sans"/>
                        </a:rPr>
                        <a:t>Break down subject content</a:t>
                      </a:r>
                      <a:r>
                        <a:rPr lang="en-GB" b="0" dirty="0">
                          <a:effectLst/>
                          <a:latin typeface="Open Sans"/>
                        </a:rPr>
                        <a:t> when introducing new topics and pause regularly to check understanding.</a:t>
                      </a:r>
                    </a:p>
                    <a:p>
                      <a:pPr>
                        <a:buFont typeface="Arial" panose="020B0604020202020204" pitchFamily="34" charset="0"/>
                        <a:buChar char="•"/>
                      </a:pPr>
                      <a:endParaRPr lang="en-GB" dirty="0">
                        <a:effectLst/>
                        <a:latin typeface="Open Sans"/>
                      </a:endParaRPr>
                    </a:p>
                    <a:p>
                      <a:pPr>
                        <a:buFont typeface="Arial" panose="020B0604020202020204" pitchFamily="34" charset="0"/>
                        <a:buChar char="•"/>
                      </a:pPr>
                      <a:r>
                        <a:rPr lang="en-GB" b="1" dirty="0">
                          <a:effectLst/>
                          <a:latin typeface="Open Sans"/>
                        </a:rPr>
                        <a:t>Present instructions clearly</a:t>
                      </a:r>
                      <a:r>
                        <a:rPr lang="en-GB" dirty="0">
                          <a:effectLst/>
                          <a:latin typeface="Open Sans"/>
                        </a:rPr>
                        <a:t> </a:t>
                      </a:r>
                      <a:r>
                        <a:rPr lang="en-GB" b="0" dirty="0">
                          <a:effectLst/>
                          <a:latin typeface="Open Sans"/>
                        </a:rPr>
                        <a:t>without using too many sources of information at the same time.</a:t>
                      </a:r>
                    </a:p>
                    <a:p>
                      <a:pPr>
                        <a:buFont typeface="Arial" panose="020B0604020202020204" pitchFamily="34" charset="0"/>
                        <a:buChar char="•"/>
                      </a:pPr>
                      <a:endParaRPr lang="en-GB" dirty="0">
                        <a:effectLst/>
                        <a:latin typeface="Open Sans"/>
                      </a:endParaRPr>
                    </a:p>
                    <a:p>
                      <a:pPr>
                        <a:buFont typeface="Arial" panose="020B0604020202020204" pitchFamily="34" charset="0"/>
                        <a:buChar char="•"/>
                      </a:pPr>
                      <a:r>
                        <a:rPr lang="en-GB" b="1" dirty="0">
                          <a:effectLst/>
                          <a:latin typeface="Open Sans"/>
                        </a:rPr>
                        <a:t>Be wary of reducing cognitive load too much</a:t>
                      </a:r>
                      <a:r>
                        <a:rPr lang="en-GB" b="0" dirty="0">
                          <a:effectLst/>
                          <a:latin typeface="Open Sans"/>
                        </a:rPr>
                        <a:t> – the learning process should be manageable, but not overly fragmented.</a:t>
                      </a:r>
                      <a:endParaRPr lang="en-GB" dirty="0">
                        <a:effectLst/>
                        <a:latin typeface="Open Sans"/>
                      </a:endParaRPr>
                    </a:p>
                  </a:txBody>
                  <a:tcPr marL="95250" marR="95250" marT="95250" marB="95250" anchor="ctr">
                    <a:lnL>
                      <a:noFill/>
                    </a:lnL>
                    <a:lnR>
                      <a:noFill/>
                    </a:lnR>
                    <a:lnT>
                      <a:noFill/>
                    </a:lnT>
                    <a:lnB w="9525" cap="flat" cmpd="sng" algn="ctr">
                      <a:solidFill>
                        <a:srgbClr val="E7E7E7"/>
                      </a:solidFill>
                      <a:prstDash val="solid"/>
                      <a:round/>
                      <a:headEnd type="none" w="med" len="med"/>
                      <a:tailEnd type="none" w="med" len="med"/>
                    </a:lnB>
                    <a:solidFill>
                      <a:srgbClr val="FFFFFF"/>
                    </a:solidFill>
                  </a:tcPr>
                </a:tc>
                <a:extLst>
                  <a:ext uri="{0D108BD9-81ED-4DB2-BD59-A6C34878D82A}">
                    <a16:rowId xmlns:a16="http://schemas.microsoft.com/office/drawing/2014/main" val="748885255"/>
                  </a:ext>
                </a:extLst>
              </a:tr>
            </a:tbl>
          </a:graphicData>
        </a:graphic>
      </p:graphicFrame>
      <p:sp>
        <p:nvSpPr>
          <p:cNvPr id="3" name="Rectangle 1"/>
          <p:cNvSpPr>
            <a:spLocks noChangeArrowheads="1"/>
          </p:cNvSpPr>
          <p:nvPr/>
        </p:nvSpPr>
        <p:spPr bwMode="auto">
          <a:xfrm>
            <a:off x="740701" y="5560152"/>
            <a:ext cx="11211814" cy="72327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rgbClr val="484848"/>
                </a:solidFill>
                <a:effectLst/>
                <a:latin typeface="Open Sans"/>
              </a:rPr>
              <a:t>Dominic </a:t>
            </a:r>
            <a:r>
              <a:rPr kumimoji="0" lang="en-US" altLang="en-US" sz="1000" b="1" i="0" u="none" strike="noStrike" cap="none" normalizeH="0" baseline="0" dirty="0" err="1">
                <a:ln>
                  <a:noFill/>
                </a:ln>
                <a:solidFill>
                  <a:srgbClr val="484848"/>
                </a:solidFill>
                <a:effectLst/>
                <a:latin typeface="Open Sans"/>
              </a:rPr>
              <a:t>Shibli</a:t>
            </a:r>
            <a:r>
              <a:rPr kumimoji="0" lang="en-US" altLang="en-US" sz="1000" b="0" i="0" u="none" strike="noStrike" cap="none" normalizeH="0" baseline="0" dirty="0">
                <a:ln>
                  <a:noFill/>
                </a:ln>
                <a:solidFill>
                  <a:srgbClr val="484848"/>
                </a:solidFill>
                <a:effectLst/>
                <a:latin typeface="Open Sans"/>
              </a:rPr>
              <a:t> is Senior Lecturer in the School of Education at the University of Hertfordshire. Prior to that he was Head of Science and SLE for the North </a:t>
            </a:r>
            <a:r>
              <a:rPr kumimoji="0" lang="en-US" altLang="en-US" sz="1000" b="0" i="0" u="none" strike="noStrike" cap="none" normalizeH="0" baseline="0" dirty="0" err="1">
                <a:ln>
                  <a:noFill/>
                </a:ln>
                <a:solidFill>
                  <a:srgbClr val="484848"/>
                </a:solidFill>
                <a:effectLst/>
                <a:latin typeface="Open Sans"/>
              </a:rPr>
              <a:t>Herts</a:t>
            </a:r>
            <a:r>
              <a:rPr kumimoji="0" lang="en-US" altLang="en-US" sz="1000" b="0" i="0" u="none" strike="noStrike" cap="none" normalizeH="0" baseline="0" dirty="0">
                <a:ln>
                  <a:noFill/>
                </a:ln>
                <a:solidFill>
                  <a:srgbClr val="484848"/>
                </a:solidFill>
                <a:effectLst/>
                <a:latin typeface="Open Sans"/>
              </a:rPr>
              <a:t> Teaching Alliance.</a:t>
            </a:r>
            <a:br>
              <a:rPr kumimoji="0" lang="en-US" altLang="en-US" sz="1000" b="0" i="0" u="none" strike="noStrike" cap="none" normalizeH="0" baseline="0" dirty="0">
                <a:ln>
                  <a:noFill/>
                </a:ln>
                <a:solidFill>
                  <a:srgbClr val="484848"/>
                </a:solidFill>
                <a:effectLst/>
                <a:latin typeface="Open Sans"/>
              </a:rPr>
            </a:br>
            <a:endParaRPr kumimoji="0" lang="en-US"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rgbClr val="484848"/>
                </a:solidFill>
                <a:effectLst/>
                <a:latin typeface="Open Sans"/>
              </a:rPr>
              <a:t>Rachel West</a:t>
            </a:r>
            <a:r>
              <a:rPr kumimoji="0" lang="en-US" altLang="en-US" sz="1000" b="0" i="0" u="none" strike="noStrike" cap="none" normalizeH="0" baseline="0" dirty="0">
                <a:ln>
                  <a:noFill/>
                </a:ln>
                <a:solidFill>
                  <a:srgbClr val="484848"/>
                </a:solidFill>
                <a:effectLst/>
                <a:latin typeface="Open Sans"/>
              </a:rPr>
              <a:t> has a BSc in psychology and has been teaching psychology for three years. She is interested in raising awareness of the ways in which psychological theory can be applied to teaching practice.</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3"/>
          <p:cNvSpPr/>
          <p:nvPr/>
        </p:nvSpPr>
        <p:spPr>
          <a:xfrm>
            <a:off x="1122097" y="649772"/>
            <a:ext cx="10659291" cy="1477328"/>
          </a:xfrm>
          <a:prstGeom prst="rect">
            <a:avLst/>
          </a:prstGeom>
        </p:spPr>
        <p:txBody>
          <a:bodyPr wrap="square" lIns="91440" tIns="45720" rIns="91440" bIns="45720" anchor="t">
            <a:spAutoFit/>
          </a:bodyPr>
          <a:lstStyle/>
          <a:p>
            <a:pPr algn="ctr"/>
            <a:r>
              <a:rPr lang="en-GB" b="1" i="0" dirty="0">
                <a:solidFill>
                  <a:srgbClr val="161616"/>
                </a:solidFill>
                <a:effectLst/>
                <a:latin typeface="Open Sans"/>
              </a:rPr>
              <a:t>A word of caution </a:t>
            </a:r>
          </a:p>
          <a:p>
            <a:pPr algn="ctr"/>
            <a:endParaRPr lang="en-GB" b="1" i="0" dirty="0">
              <a:solidFill>
                <a:srgbClr val="161616"/>
              </a:solidFill>
              <a:effectLst/>
              <a:latin typeface="Open Sans"/>
            </a:endParaRPr>
          </a:p>
          <a:p>
            <a:r>
              <a:rPr lang="en-GB" b="0" i="0" dirty="0">
                <a:solidFill>
                  <a:srgbClr val="484848"/>
                </a:solidFill>
                <a:effectLst/>
                <a:latin typeface="Open Sans"/>
              </a:rPr>
              <a:t>There are, of course, issues with CLT. Reif (2010) writes that if cognitive load is reduced too much, ‘</a:t>
            </a:r>
            <a:r>
              <a:rPr lang="en-GB" b="0" i="1" dirty="0">
                <a:solidFill>
                  <a:srgbClr val="484848"/>
                </a:solidFill>
                <a:effectLst/>
                <a:latin typeface="Open Sans"/>
              </a:rPr>
              <a:t>the entire learning process would consist of too many small steps – and would thus become unduly fragmented and long’.  </a:t>
            </a:r>
          </a:p>
        </p:txBody>
      </p:sp>
    </p:spTree>
    <p:extLst>
      <p:ext uri="{BB962C8B-B14F-4D97-AF65-F5344CB8AC3E}">
        <p14:creationId xmlns:p14="http://schemas.microsoft.com/office/powerpoint/2010/main" val="34160392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BFB2FD2-E712-4F1C-9877-782C1973FC4B}"/>
              </a:ext>
            </a:extLst>
          </p:cNvPr>
          <p:cNvPicPr>
            <a:picLocks noChangeAspect="1"/>
          </p:cNvPicPr>
          <p:nvPr/>
        </p:nvPicPr>
        <p:blipFill>
          <a:blip r:embed="rId3"/>
          <a:stretch>
            <a:fillRect/>
          </a:stretch>
        </p:blipFill>
        <p:spPr>
          <a:xfrm>
            <a:off x="7343775" y="168936"/>
            <a:ext cx="4454995" cy="6689064"/>
          </a:xfrm>
          <a:prstGeom prst="rect">
            <a:avLst/>
          </a:prstGeom>
        </p:spPr>
      </p:pic>
      <p:sp>
        <p:nvSpPr>
          <p:cNvPr id="3" name="TextBox 2">
            <a:extLst>
              <a:ext uri="{FF2B5EF4-FFF2-40B4-BE49-F238E27FC236}">
                <a16:creationId xmlns:a16="http://schemas.microsoft.com/office/drawing/2014/main" id="{16E24595-F015-423E-BB19-E645E0161EB8}"/>
              </a:ext>
            </a:extLst>
          </p:cNvPr>
          <p:cNvSpPr txBox="1"/>
          <p:nvPr/>
        </p:nvSpPr>
        <p:spPr>
          <a:xfrm>
            <a:off x="733035" y="468086"/>
            <a:ext cx="9114259" cy="1569660"/>
          </a:xfrm>
          <a:prstGeom prst="rect">
            <a:avLst/>
          </a:prstGeom>
          <a:noFill/>
        </p:spPr>
        <p:txBody>
          <a:bodyPr wrap="square" rtlCol="0">
            <a:spAutoFit/>
          </a:bodyPr>
          <a:lstStyle/>
          <a:p>
            <a:r>
              <a:rPr lang="en-GB" sz="9600" b="1" dirty="0"/>
              <a:t>Differentiation</a:t>
            </a:r>
            <a:r>
              <a:rPr lang="en-GB" sz="2000" dirty="0"/>
              <a:t> </a:t>
            </a:r>
          </a:p>
        </p:txBody>
      </p:sp>
      <p:sp>
        <p:nvSpPr>
          <p:cNvPr id="4" name="TextBox 3">
            <a:extLst>
              <a:ext uri="{FF2B5EF4-FFF2-40B4-BE49-F238E27FC236}">
                <a16:creationId xmlns:a16="http://schemas.microsoft.com/office/drawing/2014/main" id="{BF6ABD20-9357-40DC-B848-5714D7EAD9C5}"/>
              </a:ext>
            </a:extLst>
          </p:cNvPr>
          <p:cNvSpPr txBox="1"/>
          <p:nvPr/>
        </p:nvSpPr>
        <p:spPr>
          <a:xfrm>
            <a:off x="923925" y="2647379"/>
            <a:ext cx="6419850" cy="1200329"/>
          </a:xfrm>
          <a:prstGeom prst="rect">
            <a:avLst/>
          </a:prstGeom>
          <a:noFill/>
        </p:spPr>
        <p:txBody>
          <a:bodyPr wrap="square" rtlCol="0">
            <a:spAutoFit/>
          </a:bodyPr>
          <a:lstStyle/>
          <a:p>
            <a:r>
              <a:rPr lang="en-GB" sz="7200" dirty="0"/>
              <a:t>One size fits all? </a:t>
            </a:r>
          </a:p>
        </p:txBody>
      </p:sp>
    </p:spTree>
    <p:extLst>
      <p:ext uri="{BB962C8B-B14F-4D97-AF65-F5344CB8AC3E}">
        <p14:creationId xmlns:p14="http://schemas.microsoft.com/office/powerpoint/2010/main" val="33789774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975A815-2C3C-4CD6-A68C-1774E016EFC4}"/>
              </a:ext>
            </a:extLst>
          </p:cNvPr>
          <p:cNvSpPr txBox="1"/>
          <p:nvPr/>
        </p:nvSpPr>
        <p:spPr>
          <a:xfrm>
            <a:off x="782053" y="697832"/>
            <a:ext cx="10816389" cy="3600986"/>
          </a:xfrm>
          <a:prstGeom prst="rect">
            <a:avLst/>
          </a:prstGeom>
          <a:noFill/>
        </p:spPr>
        <p:txBody>
          <a:bodyPr wrap="square" rtlCol="0">
            <a:spAutoFit/>
          </a:bodyPr>
          <a:lstStyle/>
          <a:p>
            <a:r>
              <a:rPr lang="en-GB" sz="3200" dirty="0"/>
              <a:t>‘…</a:t>
            </a:r>
            <a:r>
              <a:rPr lang="en-GB" sz="3200" dirty="0">
                <a:solidFill>
                  <a:srgbClr val="FF0000"/>
                </a:solidFill>
              </a:rPr>
              <a:t>differentiation</a:t>
            </a:r>
            <a:r>
              <a:rPr lang="en-GB" sz="3200" dirty="0"/>
              <a:t> will lie in the skilfulness of our response to the anticipated and unanticipated difficulties that our students will encounter along the way.  This can only work effectively if we </a:t>
            </a:r>
            <a:r>
              <a:rPr lang="en-GB" sz="3200" dirty="0">
                <a:solidFill>
                  <a:srgbClr val="FF0000"/>
                </a:solidFill>
              </a:rPr>
              <a:t>understand the individual students </a:t>
            </a:r>
            <a:r>
              <a:rPr lang="en-GB" sz="3200" dirty="0"/>
              <a:t>we are teaching, we have a </a:t>
            </a:r>
            <a:r>
              <a:rPr lang="en-GB" sz="3200" dirty="0">
                <a:solidFill>
                  <a:srgbClr val="FF0000"/>
                </a:solidFill>
              </a:rPr>
              <a:t>deep knowledge of subject content </a:t>
            </a:r>
            <a:r>
              <a:rPr lang="en-GB" sz="3200" dirty="0"/>
              <a:t>and we </a:t>
            </a:r>
            <a:r>
              <a:rPr lang="en-GB" sz="3200" dirty="0">
                <a:solidFill>
                  <a:srgbClr val="FF0000"/>
                </a:solidFill>
              </a:rPr>
              <a:t>know which parts of our subject students tend to find difficult</a:t>
            </a:r>
            <a:r>
              <a:rPr lang="en-GB" sz="3200" dirty="0"/>
              <a:t>’</a:t>
            </a:r>
          </a:p>
          <a:p>
            <a:endParaRPr lang="en-GB" dirty="0"/>
          </a:p>
          <a:p>
            <a:pPr algn="r"/>
            <a:r>
              <a:rPr lang="en-GB" dirty="0"/>
              <a:t>Allison and </a:t>
            </a:r>
            <a:r>
              <a:rPr lang="en-GB" dirty="0" err="1"/>
              <a:t>Tharby</a:t>
            </a:r>
            <a:r>
              <a:rPr lang="en-GB" dirty="0"/>
              <a:t> (2015: 18) </a:t>
            </a:r>
          </a:p>
        </p:txBody>
      </p:sp>
      <p:pic>
        <p:nvPicPr>
          <p:cNvPr id="3" name="Picture 2">
            <a:extLst>
              <a:ext uri="{FF2B5EF4-FFF2-40B4-BE49-F238E27FC236}">
                <a16:creationId xmlns:a16="http://schemas.microsoft.com/office/drawing/2014/main" id="{095E6CF7-C683-F52F-1201-C5AC35EE22D1}"/>
              </a:ext>
            </a:extLst>
          </p:cNvPr>
          <p:cNvPicPr>
            <a:picLocks noChangeAspect="1"/>
          </p:cNvPicPr>
          <p:nvPr/>
        </p:nvPicPr>
        <p:blipFill>
          <a:blip r:embed="rId3"/>
          <a:stretch>
            <a:fillRect/>
          </a:stretch>
        </p:blipFill>
        <p:spPr>
          <a:xfrm>
            <a:off x="9671323" y="4364436"/>
            <a:ext cx="1180668" cy="1771002"/>
          </a:xfrm>
          <a:prstGeom prst="rect">
            <a:avLst/>
          </a:prstGeom>
        </p:spPr>
      </p:pic>
    </p:spTree>
    <p:extLst>
      <p:ext uri="{BB962C8B-B14F-4D97-AF65-F5344CB8AC3E}">
        <p14:creationId xmlns:p14="http://schemas.microsoft.com/office/powerpoint/2010/main" val="12694648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D165DC-53A7-4E0F-8CEB-15D62F8306D5}"/>
              </a:ext>
            </a:extLst>
          </p:cNvPr>
          <p:cNvSpPr txBox="1"/>
          <p:nvPr/>
        </p:nvSpPr>
        <p:spPr>
          <a:xfrm>
            <a:off x="669758" y="300790"/>
            <a:ext cx="2892476" cy="3139321"/>
          </a:xfrm>
          <a:prstGeom prst="rect">
            <a:avLst/>
          </a:prstGeom>
          <a:noFill/>
        </p:spPr>
        <p:txBody>
          <a:bodyPr wrap="square" rtlCol="0">
            <a:spAutoFit/>
          </a:bodyPr>
          <a:lstStyle/>
          <a:p>
            <a:endParaRPr lang="en-GB" sz="3600" b="1" dirty="0"/>
          </a:p>
          <a:p>
            <a:r>
              <a:rPr lang="en-US" sz="3600" dirty="0">
                <a:hlinkClick r:id="rId3"/>
              </a:rPr>
              <a:t>Differentiation on </a:t>
            </a:r>
            <a:r>
              <a:rPr lang="en-US" sz="3600" dirty="0" err="1">
                <a:hlinkClick r:id="rId3"/>
              </a:rPr>
              <a:t>Mr</a:t>
            </a:r>
            <a:r>
              <a:rPr lang="en-US" sz="3600" dirty="0">
                <a:hlinkClick r:id="rId3"/>
              </a:rPr>
              <a:t> Barton </a:t>
            </a:r>
            <a:r>
              <a:rPr lang="en-US" sz="3600" dirty="0" err="1">
                <a:hlinkClick r:id="rId3"/>
              </a:rPr>
              <a:t>Maths</a:t>
            </a:r>
            <a:endParaRPr lang="en-GB" sz="3600" dirty="0"/>
          </a:p>
          <a:p>
            <a:endParaRPr lang="en-GB" sz="3600" b="1" dirty="0"/>
          </a:p>
          <a:p>
            <a:endParaRPr lang="en-GB" dirty="0"/>
          </a:p>
        </p:txBody>
      </p:sp>
      <p:pic>
        <p:nvPicPr>
          <p:cNvPr id="1026" name="Picture 2" descr="See the source image">
            <a:extLst>
              <a:ext uri="{FF2B5EF4-FFF2-40B4-BE49-F238E27FC236}">
                <a16:creationId xmlns:a16="http://schemas.microsoft.com/office/drawing/2014/main" id="{400320CE-F889-4132-AB35-896CE3522D4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8292" b="16748"/>
          <a:stretch/>
        </p:blipFill>
        <p:spPr bwMode="auto">
          <a:xfrm>
            <a:off x="5407722" y="702527"/>
            <a:ext cx="6350000" cy="514071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24ECC65-14EF-6092-E453-A8DAEF93CDE3}"/>
              </a:ext>
            </a:extLst>
          </p:cNvPr>
          <p:cNvSpPr txBox="1"/>
          <p:nvPr/>
        </p:nvSpPr>
        <p:spPr>
          <a:xfrm>
            <a:off x="6260554" y="1093914"/>
            <a:ext cx="1666115" cy="646331"/>
          </a:xfrm>
          <a:prstGeom prst="rect">
            <a:avLst/>
          </a:prstGeom>
          <a:noFill/>
        </p:spPr>
        <p:txBody>
          <a:bodyPr wrap="square" rtlCol="0">
            <a:spAutoFit/>
          </a:bodyPr>
          <a:lstStyle/>
          <a:p>
            <a:r>
              <a:rPr lang="en-US" b="0" i="0" dirty="0">
                <a:solidFill>
                  <a:srgbClr val="424242"/>
                </a:solidFill>
                <a:effectLst/>
                <a:highlight>
                  <a:srgbClr val="FFFFFF"/>
                </a:highlight>
                <a:latin typeface="Helvetica" panose="020B0604020202020204" pitchFamily="34" charset="0"/>
              </a:rPr>
              <a:t>Catherine M. Brighton et al</a:t>
            </a:r>
            <a:endParaRPr lang="en-GB" dirty="0"/>
          </a:p>
        </p:txBody>
      </p:sp>
      <p:sp>
        <p:nvSpPr>
          <p:cNvPr id="5" name="TextBox 4">
            <a:extLst>
              <a:ext uri="{FF2B5EF4-FFF2-40B4-BE49-F238E27FC236}">
                <a16:creationId xmlns:a16="http://schemas.microsoft.com/office/drawing/2014/main" id="{CD7D0EAC-4061-D7E4-E146-8C66C036A355}"/>
              </a:ext>
            </a:extLst>
          </p:cNvPr>
          <p:cNvSpPr txBox="1"/>
          <p:nvPr/>
        </p:nvSpPr>
        <p:spPr>
          <a:xfrm>
            <a:off x="8932230" y="1136445"/>
            <a:ext cx="2450087" cy="646331"/>
          </a:xfrm>
          <a:prstGeom prst="rect">
            <a:avLst/>
          </a:prstGeom>
          <a:noFill/>
        </p:spPr>
        <p:txBody>
          <a:bodyPr wrap="square">
            <a:spAutoFit/>
          </a:bodyPr>
          <a:lstStyle/>
          <a:p>
            <a:r>
              <a:rPr lang="en-GB" b="0" i="0" dirty="0">
                <a:solidFill>
                  <a:srgbClr val="424242"/>
                </a:solidFill>
                <a:effectLst/>
                <a:highlight>
                  <a:srgbClr val="FFFFFF"/>
                </a:highlight>
                <a:latin typeface="Helvetica" panose="020B0604020202020204" pitchFamily="34" charset="0"/>
              </a:rPr>
              <a:t>Daniel Willingham and David Daniel</a:t>
            </a:r>
            <a:endParaRPr lang="en-GB" dirty="0"/>
          </a:p>
        </p:txBody>
      </p:sp>
      <p:sp>
        <p:nvSpPr>
          <p:cNvPr id="7" name="TextBox 6">
            <a:extLst>
              <a:ext uri="{FF2B5EF4-FFF2-40B4-BE49-F238E27FC236}">
                <a16:creationId xmlns:a16="http://schemas.microsoft.com/office/drawing/2014/main" id="{1EAF5D2F-D6F8-AA05-A4A8-57D5DCDBB468}"/>
              </a:ext>
            </a:extLst>
          </p:cNvPr>
          <p:cNvSpPr txBox="1"/>
          <p:nvPr/>
        </p:nvSpPr>
        <p:spPr>
          <a:xfrm>
            <a:off x="6396593" y="4322821"/>
            <a:ext cx="2119107" cy="646331"/>
          </a:xfrm>
          <a:prstGeom prst="rect">
            <a:avLst/>
          </a:prstGeom>
          <a:noFill/>
        </p:spPr>
        <p:txBody>
          <a:bodyPr wrap="square">
            <a:spAutoFit/>
          </a:bodyPr>
          <a:lstStyle/>
          <a:p>
            <a:r>
              <a:rPr lang="en-GB" b="0" i="0" dirty="0">
                <a:solidFill>
                  <a:srgbClr val="424242"/>
                </a:solidFill>
                <a:effectLst/>
                <a:highlight>
                  <a:srgbClr val="FFFFFF"/>
                </a:highlight>
                <a:latin typeface="Helvetica" panose="020B0604020202020204" pitchFamily="34" charset="0"/>
              </a:rPr>
              <a:t>Daniel T. Willingham</a:t>
            </a:r>
            <a:endParaRPr lang="en-GB" dirty="0"/>
          </a:p>
        </p:txBody>
      </p:sp>
      <p:sp>
        <p:nvSpPr>
          <p:cNvPr id="9" name="TextBox 8">
            <a:extLst>
              <a:ext uri="{FF2B5EF4-FFF2-40B4-BE49-F238E27FC236}">
                <a16:creationId xmlns:a16="http://schemas.microsoft.com/office/drawing/2014/main" id="{E82C0F9C-8F7C-836F-0C0A-F87336FFFA9A}"/>
              </a:ext>
            </a:extLst>
          </p:cNvPr>
          <p:cNvSpPr txBox="1"/>
          <p:nvPr/>
        </p:nvSpPr>
        <p:spPr>
          <a:xfrm>
            <a:off x="9518455" y="4461320"/>
            <a:ext cx="1277635" cy="369332"/>
          </a:xfrm>
          <a:prstGeom prst="rect">
            <a:avLst/>
          </a:prstGeom>
          <a:noFill/>
        </p:spPr>
        <p:txBody>
          <a:bodyPr wrap="square">
            <a:spAutoFit/>
          </a:bodyPr>
          <a:lstStyle/>
          <a:p>
            <a:r>
              <a:rPr lang="en-GB" b="0" i="0" dirty="0">
                <a:solidFill>
                  <a:srgbClr val="424242"/>
                </a:solidFill>
                <a:effectLst/>
                <a:highlight>
                  <a:srgbClr val="FFFFFF"/>
                </a:highlight>
                <a:latin typeface="Helvetica" panose="020B0604020202020204" pitchFamily="34" charset="0"/>
              </a:rPr>
              <a:t> D. Stipek</a:t>
            </a:r>
            <a:endParaRPr lang="en-GB" dirty="0"/>
          </a:p>
        </p:txBody>
      </p:sp>
    </p:spTree>
    <p:extLst>
      <p:ext uri="{BB962C8B-B14F-4D97-AF65-F5344CB8AC3E}">
        <p14:creationId xmlns:p14="http://schemas.microsoft.com/office/powerpoint/2010/main" val="34230781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32978FBD0EAF74FACDB1C5A1673B1C8" ma:contentTypeVersion="13" ma:contentTypeDescription="Create a new document." ma:contentTypeScope="" ma:versionID="523af318d6800906c15fdda32a295cc9">
  <xsd:schema xmlns:xsd="http://www.w3.org/2001/XMLSchema" xmlns:xs="http://www.w3.org/2001/XMLSchema" xmlns:p="http://schemas.microsoft.com/office/2006/metadata/properties" xmlns:ns2="1684eeaa-63d5-4a8a-805f-2a73dd5a7c6a" xmlns:ns3="224cecc8-5b1a-4f4b-aa1d-4508502f11c0" targetNamespace="http://schemas.microsoft.com/office/2006/metadata/properties" ma:root="true" ma:fieldsID="254ee38d20d4f90869f7232b40a786c6" ns2:_="" ns3:_="">
    <xsd:import namespace="1684eeaa-63d5-4a8a-805f-2a73dd5a7c6a"/>
    <xsd:import namespace="224cecc8-5b1a-4f4b-aa1d-4508502f11c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684eeaa-63d5-4a8a-805f-2a73dd5a7c6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Location" ma:index="19" nillable="true" ma:displayName="Location" ma:indexed="true"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224cecc8-5b1a-4f4b-aa1d-4508502f11c0"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d8f37bcc-5022-48dc-b82a-fa9465e67f58}" ma:internalName="TaxCatchAll" ma:showField="CatchAllData" ma:web="224cecc8-5b1a-4f4b-aa1d-4508502f11c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1684eeaa-63d5-4a8a-805f-2a73dd5a7c6a">
      <Terms xmlns="http://schemas.microsoft.com/office/infopath/2007/PartnerControls"/>
    </lcf76f155ced4ddcb4097134ff3c332f>
    <TaxCatchAll xmlns="224cecc8-5b1a-4f4b-aa1d-4508502f11c0" xsi:nil="true"/>
  </documentManagement>
</p:properties>
</file>

<file path=customXml/itemProps1.xml><?xml version="1.0" encoding="utf-8"?>
<ds:datastoreItem xmlns:ds="http://schemas.openxmlformats.org/officeDocument/2006/customXml" ds:itemID="{C07DFDAA-425D-462B-A485-AA0F05D1F0CF}"/>
</file>

<file path=customXml/itemProps2.xml><?xml version="1.0" encoding="utf-8"?>
<ds:datastoreItem xmlns:ds="http://schemas.openxmlformats.org/officeDocument/2006/customXml" ds:itemID="{70FAD6C6-86BD-4CB3-B12F-F7ED6F349A86}">
  <ds:schemaRefs>
    <ds:schemaRef ds:uri="http://schemas.microsoft.com/sharepoint/v3/contenttype/forms"/>
  </ds:schemaRefs>
</ds:datastoreItem>
</file>

<file path=customXml/itemProps3.xml><?xml version="1.0" encoding="utf-8"?>
<ds:datastoreItem xmlns:ds="http://schemas.openxmlformats.org/officeDocument/2006/customXml" ds:itemID="{8C7CDC48-A62A-4606-9F46-C1D9ACBB3762}">
  <ds:schemaRefs>
    <ds:schemaRef ds:uri="http://schemas.microsoft.com/office/2006/metadata/properties"/>
    <ds:schemaRef ds:uri="http://schemas.microsoft.com/office/infopath/2007/PartnerControls"/>
    <ds:schemaRef ds:uri="4bebffc6-b3af-4121-a6f6-77b124c923cd"/>
    <ds:schemaRef ds:uri="cece20dc-0d29-4254-a319-5ff0cdb992ff"/>
  </ds:schemaRefs>
</ds:datastoreItem>
</file>

<file path=docProps/app.xml><?xml version="1.0" encoding="utf-8"?>
<Properties xmlns="http://schemas.openxmlformats.org/officeDocument/2006/extended-properties" xmlns:vt="http://schemas.openxmlformats.org/officeDocument/2006/docPropsVTypes">
  <TotalTime>45</TotalTime>
  <Words>1606</Words>
  <Application>Microsoft Office PowerPoint</Application>
  <PresentationFormat>Widescreen</PresentationFormat>
  <Paragraphs>122</Paragraphs>
  <Slides>15</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inherit</vt:lpstr>
      <vt:lpstr>Arial</vt:lpstr>
      <vt:lpstr>Calibri</vt:lpstr>
      <vt:lpstr>Calibri Light</vt:lpstr>
      <vt:lpstr>Helvetica</vt:lpstr>
      <vt:lpstr>Montserrat</vt:lpstr>
      <vt:lpstr>Open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Cof  Memory</vt:lpstr>
      <vt:lpstr> In his book Why Don’t Students Like School? Willingham says, “…your memory is not a product of what you want … or … try to remember; it’s a product of what you think about.”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Roberts</dc:creator>
  <cp:lastModifiedBy>Jessica Roberts</cp:lastModifiedBy>
  <cp:revision>5</cp:revision>
  <dcterms:created xsi:type="dcterms:W3CDTF">2022-10-06T21:11:42Z</dcterms:created>
  <dcterms:modified xsi:type="dcterms:W3CDTF">2024-10-06T18:34:51Z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0x010100332978FBD0EAF74FACDB1C5A1673B1C8</vt:lpwstr>
  </property>
  <property fmtid="{D5CDD505-2E9C-101B-9397-08002B2CF9AE}" pid="3" name="MediaServiceImageTags">
    <vt:lpwstr/>
  </property>
</Properties>
</file>