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E99E5E-CBC6-49EC-BE1C-D63A05368CAA}" v="2060" dt="2022-12-13T13:32:56.4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67882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42223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330711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12/13/2022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14687803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30356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616509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052006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12/13/2022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0769134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947420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60456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0222819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371413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592980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210801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11492652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000894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12/13/2022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80385667"/>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solidFill>
                  <a:schemeClr val="bg1"/>
                </a:solidFill>
                <a:cs typeface="Calibri Light"/>
              </a:rPr>
              <a:t>Reflective account </a:t>
            </a:r>
            <a:br>
              <a:rPr lang="en-GB" dirty="0">
                <a:solidFill>
                  <a:schemeClr val="bg1"/>
                </a:solidFill>
                <a:cs typeface="Calibri Light"/>
              </a:rPr>
            </a:br>
            <a:r>
              <a:rPr lang="en-GB" dirty="0">
                <a:solidFill>
                  <a:schemeClr val="bg1"/>
                </a:solidFill>
                <a:cs typeface="Calibri Light"/>
              </a:rPr>
              <a:t>Digital Technologies</a:t>
            </a:r>
            <a:endParaRPr lang="en-GB">
              <a:solidFill>
                <a:schemeClr val="bg1"/>
              </a:solidFill>
            </a:endParaRPr>
          </a:p>
        </p:txBody>
      </p:sp>
      <p:sp>
        <p:nvSpPr>
          <p:cNvPr id="3" name="Subtitle 2"/>
          <p:cNvSpPr>
            <a:spLocks noGrp="1"/>
          </p:cNvSpPr>
          <p:nvPr>
            <p:ph type="subTitle" idx="1"/>
          </p:nvPr>
        </p:nvSpPr>
        <p:spPr/>
        <p:txBody>
          <a:bodyPr vert="horz" lIns="91440" tIns="45720" rIns="91440" bIns="45720" rtlCol="0" anchor="t">
            <a:normAutofit/>
          </a:bodyPr>
          <a:lstStyle/>
          <a:p>
            <a:r>
              <a:rPr lang="en-GB" dirty="0">
                <a:cs typeface="Calibri"/>
              </a:rPr>
              <a:t>Student id</a:t>
            </a:r>
          </a:p>
          <a:p>
            <a:r>
              <a:rPr lang="en-GB" dirty="0">
                <a:ea typeface="+mn-lt"/>
                <a:cs typeface="+mn-lt"/>
              </a:rPr>
              <a:t>2208508</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cxnSp>
        <p:nvCxnSpPr>
          <p:cNvPr id="20" name="Straight Connector 19">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E4E918F-4F47-029D-A84C-E78CFDED76EB}"/>
              </a:ext>
            </a:extLst>
          </p:cNvPr>
          <p:cNvSpPr>
            <a:spLocks noGrp="1"/>
          </p:cNvSpPr>
          <p:nvPr>
            <p:ph type="ctrTitle"/>
          </p:nvPr>
        </p:nvSpPr>
        <p:spPr>
          <a:xfrm>
            <a:off x="643467" y="816638"/>
            <a:ext cx="3367359" cy="5224724"/>
          </a:xfrm>
        </p:spPr>
        <p:txBody>
          <a:bodyPr vert="horz" lIns="91440" tIns="45720" rIns="91440" bIns="45720" rtlCol="0" anchor="ctr">
            <a:normAutofit/>
          </a:bodyPr>
          <a:lstStyle/>
          <a:p>
            <a:pPr algn="l"/>
            <a:r>
              <a:rPr lang="en-US" sz="3600" dirty="0"/>
              <a:t>My IT experience before this course</a:t>
            </a:r>
          </a:p>
        </p:txBody>
      </p:sp>
      <p:sp>
        <p:nvSpPr>
          <p:cNvPr id="3" name="Subtitle 2">
            <a:extLst>
              <a:ext uri="{FF2B5EF4-FFF2-40B4-BE49-F238E27FC236}">
                <a16:creationId xmlns:a16="http://schemas.microsoft.com/office/drawing/2014/main" id="{3897D8FE-AC35-ED44-BB34-B933E2647D15}"/>
              </a:ext>
            </a:extLst>
          </p:cNvPr>
          <p:cNvSpPr>
            <a:spLocks noGrp="1"/>
          </p:cNvSpPr>
          <p:nvPr>
            <p:ph type="subTitle" idx="1"/>
          </p:nvPr>
        </p:nvSpPr>
        <p:spPr>
          <a:xfrm>
            <a:off x="4654295" y="816638"/>
            <a:ext cx="4619706" cy="5224724"/>
          </a:xfrm>
        </p:spPr>
        <p:txBody>
          <a:bodyPr vert="horz" lIns="91440" tIns="45720" rIns="91440" bIns="45720" rtlCol="0" anchor="ctr">
            <a:normAutofit fontScale="92500"/>
          </a:bodyPr>
          <a:lstStyle/>
          <a:p>
            <a:pPr algn="l"/>
            <a:r>
              <a:rPr lang="en-US" dirty="0">
                <a:solidFill>
                  <a:schemeClr val="tx1">
                    <a:lumMod val="75000"/>
                    <a:lumOff val="25000"/>
                  </a:schemeClr>
                </a:solidFill>
              </a:rPr>
              <a:t>At the beginning of this module - I had no professional or educational training about digital technologies</a:t>
            </a:r>
          </a:p>
          <a:p>
            <a:pPr marL="342900" indent="-342900" algn="l">
              <a:buFont typeface="Wingdings 3" charset="2"/>
              <a:buChar char=""/>
            </a:pPr>
            <a:r>
              <a:rPr lang="en-US" dirty="0">
                <a:solidFill>
                  <a:schemeClr val="tx1">
                    <a:lumMod val="75000"/>
                    <a:lumOff val="25000"/>
                  </a:schemeClr>
                </a:solidFill>
              </a:rPr>
              <a:t>I was nervous – I worry that the skills that I have learnt on my own may not be good enough to complete the module.</a:t>
            </a:r>
          </a:p>
          <a:p>
            <a:pPr marL="342900" indent="-342900" algn="l">
              <a:buFont typeface="Wingdings 3" charset="2"/>
              <a:buChar char=""/>
            </a:pPr>
            <a:r>
              <a:rPr lang="en-US" dirty="0">
                <a:solidFill>
                  <a:schemeClr val="tx1">
                    <a:lumMod val="75000"/>
                    <a:lumOff val="25000"/>
                  </a:schemeClr>
                </a:solidFill>
              </a:rPr>
              <a:t>I was nervous as I have never done any form of online education and studying over teams was a new area to navigate.</a:t>
            </a:r>
          </a:p>
          <a:p>
            <a:pPr marL="342900" indent="-342900" algn="l">
              <a:buFont typeface="Wingdings 3" charset="2"/>
              <a:buChar char=""/>
            </a:pPr>
            <a:r>
              <a:rPr lang="en-US" dirty="0">
                <a:solidFill>
                  <a:schemeClr val="tx1">
                    <a:lumMod val="75000"/>
                    <a:lumOff val="25000"/>
                  </a:schemeClr>
                </a:solidFill>
              </a:rPr>
              <a:t>At first, I had difficulties navigating the module page on Moodle. I was able to overcome this by reading the instructions and watching videos online.</a:t>
            </a:r>
          </a:p>
          <a:p>
            <a:pPr marL="342900" indent="-342900" algn="l">
              <a:buFont typeface="Wingdings 3" charset="2"/>
              <a:buChar char=""/>
            </a:pPr>
            <a:r>
              <a:rPr lang="en-US" dirty="0">
                <a:solidFill>
                  <a:schemeClr val="tx1">
                    <a:lumMod val="75000"/>
                    <a:lumOff val="25000"/>
                  </a:schemeClr>
                </a:solidFill>
              </a:rPr>
              <a:t>I had basic knowledge of information technology. This includes basic mobile and computer usage.</a:t>
            </a:r>
          </a:p>
        </p:txBody>
      </p:sp>
    </p:spTree>
    <p:extLst>
      <p:ext uri="{BB962C8B-B14F-4D97-AF65-F5344CB8AC3E}">
        <p14:creationId xmlns:p14="http://schemas.microsoft.com/office/powerpoint/2010/main" val="4205670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AEE95-E346-AA70-C6FA-0136FFCA110F}"/>
              </a:ext>
            </a:extLst>
          </p:cNvPr>
          <p:cNvSpPr>
            <a:spLocks noGrp="1"/>
          </p:cNvSpPr>
          <p:nvPr>
            <p:ph type="title"/>
          </p:nvPr>
        </p:nvSpPr>
        <p:spPr>
          <a:xfrm>
            <a:off x="677334" y="609600"/>
            <a:ext cx="8596668" cy="983343"/>
          </a:xfrm>
        </p:spPr>
        <p:txBody>
          <a:bodyPr>
            <a:normAutofit/>
          </a:bodyPr>
          <a:lstStyle/>
          <a:p>
            <a:pPr>
              <a:lnSpc>
                <a:spcPct val="90000"/>
              </a:lnSpc>
            </a:pPr>
            <a:r>
              <a:rPr lang="en-GB" sz="2000" b="1" dirty="0">
                <a:latin typeface="Calibri"/>
                <a:cs typeface="Calibri Light"/>
              </a:rPr>
              <a:t>I have learned about multiple professions that are digital focused and/or that uses IT as the main model for their business. Some of the software that I learned about within the field of engineering are listed below.</a:t>
            </a:r>
            <a:endParaRPr lang="en-GB" sz="2000" b="1">
              <a:latin typeface="Calibri"/>
              <a:cs typeface="Calibri Light"/>
            </a:endParaRPr>
          </a:p>
        </p:txBody>
      </p:sp>
      <p:sp>
        <p:nvSpPr>
          <p:cNvPr id="3" name="Content Placeholder 2">
            <a:extLst>
              <a:ext uri="{FF2B5EF4-FFF2-40B4-BE49-F238E27FC236}">
                <a16:creationId xmlns:a16="http://schemas.microsoft.com/office/drawing/2014/main" id="{1EFC8FE6-DE0F-B1B5-E377-9225B310DE35}"/>
              </a:ext>
            </a:extLst>
          </p:cNvPr>
          <p:cNvSpPr>
            <a:spLocks noGrp="1"/>
          </p:cNvSpPr>
          <p:nvPr>
            <p:ph idx="1"/>
          </p:nvPr>
        </p:nvSpPr>
        <p:spPr/>
        <p:txBody>
          <a:bodyPr vert="horz" lIns="91440" tIns="45720" rIns="91440" bIns="45720" rtlCol="0">
            <a:normAutofit/>
          </a:bodyPr>
          <a:lstStyle/>
          <a:p>
            <a:pPr>
              <a:lnSpc>
                <a:spcPct val="90000"/>
              </a:lnSpc>
              <a:spcBef>
                <a:spcPts val="0"/>
              </a:spcBef>
              <a:buFont typeface="Wingdings" panose="020B0604020202020204" pitchFamily="34" charset="0"/>
              <a:buChar char="v"/>
            </a:pPr>
            <a:r>
              <a:rPr lang="en-GB">
                <a:ea typeface="+mn-lt"/>
                <a:cs typeface="+mn-lt"/>
              </a:rPr>
              <a:t>AutoCAD Electrical: </a:t>
            </a:r>
            <a:r>
              <a:rPr lang="en-GB">
                <a:latin typeface="Corbel"/>
                <a:cs typeface="Calibri" panose="020F0502020204030204"/>
              </a:rPr>
              <a:t>Gives designers control with their creation, wiring, circuit building, and control systems changes.</a:t>
            </a:r>
            <a:endParaRPr lang="en-GB">
              <a:cs typeface="Calibri" panose="020F0502020204030204"/>
            </a:endParaRPr>
          </a:p>
          <a:p>
            <a:pPr marL="0" indent="0">
              <a:lnSpc>
                <a:spcPct val="90000"/>
              </a:lnSpc>
              <a:spcBef>
                <a:spcPts val="0"/>
              </a:spcBef>
              <a:buNone/>
            </a:pPr>
            <a:endParaRPr lang="en-GB">
              <a:latin typeface="Corbel"/>
              <a:cs typeface="Calibri" panose="020F0502020204030204"/>
            </a:endParaRPr>
          </a:p>
          <a:p>
            <a:pPr>
              <a:lnSpc>
                <a:spcPct val="90000"/>
              </a:lnSpc>
              <a:spcBef>
                <a:spcPts val="0"/>
              </a:spcBef>
              <a:buFont typeface="Wingdings" panose="020B0604020202020204" pitchFamily="34" charset="0"/>
              <a:buChar char="v"/>
            </a:pPr>
            <a:r>
              <a:rPr lang="en-GB">
                <a:cs typeface="Calibri" panose="020F0502020204030204"/>
              </a:rPr>
              <a:t>MATLAB (Software for Numerical Computing): this software is a comprehensive software for numerical computing plus more. </a:t>
            </a:r>
          </a:p>
          <a:p>
            <a:pPr marL="0" indent="0">
              <a:lnSpc>
                <a:spcPct val="90000"/>
              </a:lnSpc>
              <a:spcBef>
                <a:spcPts val="0"/>
              </a:spcBef>
              <a:buNone/>
            </a:pPr>
            <a:endParaRPr lang="en-GB">
              <a:cs typeface="Calibri" panose="020F0502020204030204"/>
            </a:endParaRPr>
          </a:p>
          <a:p>
            <a:pPr>
              <a:lnSpc>
                <a:spcPct val="90000"/>
              </a:lnSpc>
              <a:spcBef>
                <a:spcPts val="0"/>
              </a:spcBef>
              <a:buFont typeface="Wingdings,Sans-Serif" panose="020B0604020202020204" pitchFamily="34" charset="0"/>
              <a:buChar char="v"/>
            </a:pPr>
            <a:r>
              <a:rPr lang="en-GB">
                <a:ea typeface="+mn-lt"/>
                <a:cs typeface="+mn-lt"/>
              </a:rPr>
              <a:t>PSCAD: </a:t>
            </a:r>
            <a:r>
              <a:rPr lang="en-GB">
                <a:latin typeface="Corbel"/>
                <a:cs typeface="Calibri" panose="020F0502020204030204"/>
              </a:rPr>
              <a:t>allows the user or organisation total creative freedom when building circuits, analysing results and data, all in a combine illustrative domain. </a:t>
            </a:r>
            <a:endParaRPr lang="en-US">
              <a:ea typeface="+mn-lt"/>
              <a:cs typeface="+mn-lt"/>
            </a:endParaRPr>
          </a:p>
          <a:p>
            <a:pPr>
              <a:lnSpc>
                <a:spcPct val="90000"/>
              </a:lnSpc>
              <a:spcBef>
                <a:spcPts val="0"/>
              </a:spcBef>
              <a:buFont typeface="Wingdings,Sans-Serif" panose="020B0604020202020204" pitchFamily="34" charset="0"/>
              <a:buChar char="v"/>
            </a:pPr>
            <a:endParaRPr lang="en-GB">
              <a:latin typeface="Corbel"/>
              <a:cs typeface="Calibri" panose="020F0502020204030204"/>
            </a:endParaRPr>
          </a:p>
          <a:p>
            <a:pPr>
              <a:lnSpc>
                <a:spcPct val="90000"/>
              </a:lnSpc>
              <a:spcBef>
                <a:spcPts val="0"/>
              </a:spcBef>
              <a:buFont typeface="Wingdings" panose="020B0604020202020204" pitchFamily="34" charset="0"/>
              <a:buChar char="v"/>
            </a:pPr>
            <a:r>
              <a:rPr lang="en-GB">
                <a:cs typeface="Calibri" panose="020F0502020204030204"/>
              </a:rPr>
              <a:t>ETAP (An Electrical Engineering Software for Power Systems):</a:t>
            </a:r>
            <a:r>
              <a:rPr lang="en-GB">
                <a:latin typeface="Corbel"/>
                <a:cs typeface="Calibri" panose="020F0502020204030204"/>
              </a:rPr>
              <a:t>Power system solutions used for operating, distribution, design plus more. This include  industrial, commercial, transport and transmissions sectors. </a:t>
            </a:r>
          </a:p>
          <a:p>
            <a:pPr>
              <a:lnSpc>
                <a:spcPct val="90000"/>
              </a:lnSpc>
              <a:spcBef>
                <a:spcPts val="0"/>
              </a:spcBef>
              <a:buFont typeface="Wingdings" panose="020B0604020202020204" pitchFamily="34" charset="0"/>
              <a:buChar char="v"/>
            </a:pPr>
            <a:endParaRPr lang="en-GB">
              <a:latin typeface="Corbel"/>
              <a:cs typeface="Calibri" panose="020F0502020204030204"/>
            </a:endParaRPr>
          </a:p>
          <a:p>
            <a:pPr>
              <a:lnSpc>
                <a:spcPct val="90000"/>
              </a:lnSpc>
              <a:spcBef>
                <a:spcPts val="0"/>
              </a:spcBef>
              <a:buFont typeface="Wingdings" panose="020B0604020202020204" pitchFamily="34" charset="0"/>
              <a:buChar char="v"/>
            </a:pPr>
            <a:r>
              <a:rPr lang="en-GB">
                <a:cs typeface="Calibri" panose="020F0502020204030204"/>
              </a:rPr>
              <a:t>LabView: </a:t>
            </a:r>
            <a:r>
              <a:rPr lang="en-GB">
                <a:latin typeface="Corbel"/>
                <a:cs typeface="Calibri" panose="020F0502020204030204"/>
              </a:rPr>
              <a:t>A programming domain used by engineers to focus on the development, validation and computerised data collection and processing systems. </a:t>
            </a:r>
          </a:p>
          <a:p>
            <a:pPr>
              <a:lnSpc>
                <a:spcPct val="90000"/>
              </a:lnSpc>
              <a:spcBef>
                <a:spcPts val="0"/>
              </a:spcBef>
              <a:buFont typeface="Wingdings" panose="020B0604020202020204" pitchFamily="34" charset="0"/>
              <a:buChar char="v"/>
            </a:pPr>
            <a:endParaRPr lang="en-GB">
              <a:latin typeface="Calibri"/>
              <a:cs typeface="Calibri"/>
            </a:endParaRPr>
          </a:p>
          <a:p>
            <a:pPr>
              <a:lnSpc>
                <a:spcPct val="90000"/>
              </a:lnSpc>
              <a:spcBef>
                <a:spcPts val="0"/>
              </a:spcBef>
              <a:buFont typeface="Wingdings" panose="020B0604020202020204" pitchFamily="34" charset="0"/>
              <a:buChar char="v"/>
            </a:pPr>
            <a:endParaRPr lang="en-GB">
              <a:latin typeface="Calibri"/>
              <a:cs typeface="Calibri"/>
            </a:endParaRPr>
          </a:p>
          <a:p>
            <a:pPr>
              <a:lnSpc>
                <a:spcPct val="90000"/>
              </a:lnSpc>
              <a:buFont typeface="Wingdings" panose="020B0604020202020204" pitchFamily="34" charset="0"/>
              <a:buChar char="v"/>
            </a:pPr>
            <a:endParaRPr lang="en-GB">
              <a:latin typeface="Calibri"/>
              <a:cs typeface="Calibri"/>
            </a:endParaRPr>
          </a:p>
        </p:txBody>
      </p:sp>
    </p:spTree>
    <p:extLst>
      <p:ext uri="{BB962C8B-B14F-4D97-AF65-F5344CB8AC3E}">
        <p14:creationId xmlns:p14="http://schemas.microsoft.com/office/powerpoint/2010/main" val="353406336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F3631-7274-67E2-EB42-2CE90D72D239}"/>
              </a:ext>
            </a:extLst>
          </p:cNvPr>
          <p:cNvSpPr>
            <a:spLocks noGrp="1"/>
          </p:cNvSpPr>
          <p:nvPr>
            <p:ph type="title"/>
          </p:nvPr>
        </p:nvSpPr>
        <p:spPr>
          <a:xfrm>
            <a:off x="5536734" y="609600"/>
            <a:ext cx="3737268" cy="983344"/>
          </a:xfrm>
        </p:spPr>
        <p:txBody>
          <a:bodyPr>
            <a:normAutofit/>
          </a:bodyPr>
          <a:lstStyle/>
          <a:p>
            <a:pPr>
              <a:lnSpc>
                <a:spcPct val="90000"/>
              </a:lnSpc>
            </a:pPr>
            <a:r>
              <a:rPr lang="en-GB" sz="1600" dirty="0">
                <a:latin typeface="Calibri"/>
                <a:ea typeface="+mj-lt"/>
                <a:cs typeface="Calibri Light"/>
              </a:rPr>
              <a:t>I</a:t>
            </a:r>
            <a:r>
              <a:rPr lang="en-GB" sz="1600" dirty="0">
                <a:latin typeface="Calibri"/>
                <a:cs typeface="Calibri Light"/>
              </a:rPr>
              <a:t> completed five classes attach to this module. Each class allows you to practice what you have seen on the video and complete each task. </a:t>
            </a:r>
            <a:endParaRPr lang="en-GB" sz="1600">
              <a:latin typeface="Calibri"/>
              <a:cs typeface="Calibri"/>
            </a:endParaRPr>
          </a:p>
        </p:txBody>
      </p:sp>
      <p:sp>
        <p:nvSpPr>
          <p:cNvPr id="3" name="Content Placeholder 2">
            <a:extLst>
              <a:ext uri="{FF2B5EF4-FFF2-40B4-BE49-F238E27FC236}">
                <a16:creationId xmlns:a16="http://schemas.microsoft.com/office/drawing/2014/main" id="{E0D7C0EB-8AD8-3572-7313-625F5B89D1B9}"/>
              </a:ext>
            </a:extLst>
          </p:cNvPr>
          <p:cNvSpPr>
            <a:spLocks noGrp="1"/>
          </p:cNvSpPr>
          <p:nvPr>
            <p:ph idx="1"/>
          </p:nvPr>
        </p:nvSpPr>
        <p:spPr>
          <a:xfrm>
            <a:off x="5057163" y="2062618"/>
            <a:ext cx="4064439" cy="3880773"/>
          </a:xfrm>
        </p:spPr>
        <p:txBody>
          <a:bodyPr vert="horz" lIns="91440" tIns="45720" rIns="91440" bIns="45720" rtlCol="0">
            <a:normAutofit/>
          </a:bodyPr>
          <a:lstStyle/>
          <a:p>
            <a:pPr marL="457200" indent="-457200">
              <a:buFont typeface="Wingdings" panose="020B0604020202020204" pitchFamily="34" charset="0"/>
              <a:buChar char="q"/>
            </a:pPr>
            <a:r>
              <a:rPr lang="en-GB" dirty="0">
                <a:ea typeface="+mn-lt"/>
                <a:cs typeface="+mn-lt"/>
              </a:rPr>
              <a:t>Connect and collaborate from anywhere with digital tools</a:t>
            </a:r>
            <a:endParaRPr lang="en-US" dirty="0">
              <a:ea typeface="+mn-lt"/>
              <a:cs typeface="+mn-lt"/>
            </a:endParaRPr>
          </a:p>
          <a:p>
            <a:pPr marL="457200" indent="-457200">
              <a:buFont typeface="Wingdings" panose="020B0604020202020204" pitchFamily="34" charset="0"/>
              <a:buChar char="q"/>
            </a:pPr>
            <a:r>
              <a:rPr lang="en-GB" dirty="0">
                <a:ea typeface="+mn-lt"/>
                <a:cs typeface="+mn-lt"/>
              </a:rPr>
              <a:t>Structure an argument in a presentation </a:t>
            </a:r>
            <a:endParaRPr lang="en-US" dirty="0">
              <a:ea typeface="+mn-lt"/>
              <a:cs typeface="+mn-lt"/>
            </a:endParaRPr>
          </a:p>
          <a:p>
            <a:pPr marL="457200" indent="-457200">
              <a:buFont typeface="Wingdings" panose="020B0604020202020204" pitchFamily="34" charset="0"/>
              <a:buChar char="q"/>
            </a:pPr>
            <a:r>
              <a:rPr lang="en-GB" dirty="0">
                <a:ea typeface="+mn-lt"/>
                <a:cs typeface="+mn-lt"/>
              </a:rPr>
              <a:t>Make a promotional flyer </a:t>
            </a:r>
            <a:endParaRPr lang="en-US" dirty="0">
              <a:ea typeface="+mn-lt"/>
              <a:cs typeface="+mn-lt"/>
            </a:endParaRPr>
          </a:p>
          <a:p>
            <a:pPr marL="457200" indent="-457200">
              <a:buFont typeface="Wingdings" panose="020B0604020202020204" pitchFamily="34" charset="0"/>
              <a:buChar char="q"/>
            </a:pPr>
            <a:r>
              <a:rPr lang="en-GB" dirty="0">
                <a:ea typeface="+mn-lt"/>
                <a:cs typeface="+mn-lt"/>
              </a:rPr>
              <a:t>Avoid Online Scams </a:t>
            </a:r>
            <a:endParaRPr lang="en-US" dirty="0">
              <a:ea typeface="+mn-lt"/>
              <a:cs typeface="+mn-lt"/>
            </a:endParaRPr>
          </a:p>
          <a:p>
            <a:pPr marL="457200" indent="-457200">
              <a:buFont typeface="Wingdings" panose="020B0604020202020204" pitchFamily="34" charset="0"/>
              <a:buChar char="q"/>
            </a:pPr>
            <a:r>
              <a:rPr lang="en-GB" dirty="0">
                <a:ea typeface="+mn-lt"/>
                <a:cs typeface="+mn-lt"/>
              </a:rPr>
              <a:t>Brainstorm ideas in a group</a:t>
            </a:r>
            <a:endParaRPr lang="en-US">
              <a:cs typeface="Calibri"/>
            </a:endParaRPr>
          </a:p>
        </p:txBody>
      </p:sp>
      <p:pic>
        <p:nvPicPr>
          <p:cNvPr id="5" name="Picture 4" descr="Glasses on top of a book">
            <a:extLst>
              <a:ext uri="{FF2B5EF4-FFF2-40B4-BE49-F238E27FC236}">
                <a16:creationId xmlns:a16="http://schemas.microsoft.com/office/drawing/2014/main" id="{3A41FDF4-8A21-AECF-E1D4-7D5F273D6343}"/>
              </a:ext>
            </a:extLst>
          </p:cNvPr>
          <p:cNvPicPr>
            <a:picLocks noChangeAspect="1"/>
          </p:cNvPicPr>
          <p:nvPr/>
        </p:nvPicPr>
        <p:blipFill rotWithShape="1">
          <a:blip r:embed="rId2"/>
          <a:srcRect l="13526" r="34394" b="9"/>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13323894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6"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9">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48" name="Straight Connector 11">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19">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579B402-BBB7-2592-3DF6-5A2334BCCA01}"/>
              </a:ext>
            </a:extLst>
          </p:cNvPr>
          <p:cNvSpPr>
            <a:spLocks noGrp="1"/>
          </p:cNvSpPr>
          <p:nvPr>
            <p:ph type="title"/>
          </p:nvPr>
        </p:nvSpPr>
        <p:spPr>
          <a:xfrm>
            <a:off x="677334" y="609600"/>
            <a:ext cx="8596668" cy="1320800"/>
          </a:xfrm>
        </p:spPr>
        <p:txBody>
          <a:bodyPr>
            <a:normAutofit/>
          </a:bodyPr>
          <a:lstStyle/>
          <a:p>
            <a:r>
              <a:rPr lang="en-GB">
                <a:latin typeface="Calibri"/>
                <a:cs typeface="Calibri Light"/>
              </a:rPr>
              <a:t>CONCLUSION</a:t>
            </a:r>
            <a:endParaRPr lang="en-GB">
              <a:latin typeface="Calibri"/>
              <a:cs typeface="Calibri"/>
            </a:endParaRPr>
          </a:p>
        </p:txBody>
      </p:sp>
      <p:sp>
        <p:nvSpPr>
          <p:cNvPr id="3" name="Content Placeholder 2">
            <a:extLst>
              <a:ext uri="{FF2B5EF4-FFF2-40B4-BE49-F238E27FC236}">
                <a16:creationId xmlns:a16="http://schemas.microsoft.com/office/drawing/2014/main" id="{187BD79D-9762-BD44-5A9B-D9789AC1C874}"/>
              </a:ext>
            </a:extLst>
          </p:cNvPr>
          <p:cNvSpPr>
            <a:spLocks noGrp="1"/>
          </p:cNvSpPr>
          <p:nvPr>
            <p:ph idx="1"/>
          </p:nvPr>
        </p:nvSpPr>
        <p:spPr>
          <a:xfrm>
            <a:off x="677334" y="1224418"/>
            <a:ext cx="8596668" cy="5317686"/>
          </a:xfrm>
        </p:spPr>
        <p:txBody>
          <a:bodyPr vert="horz" lIns="91440" tIns="45720" rIns="91440" bIns="45720" rtlCol="0" anchor="t">
            <a:noAutofit/>
          </a:bodyPr>
          <a:lstStyle/>
          <a:p>
            <a:pPr marL="0" indent="0">
              <a:lnSpc>
                <a:spcPct val="90000"/>
              </a:lnSpc>
              <a:buNone/>
            </a:pPr>
            <a:r>
              <a:rPr lang="en-GB" dirty="0">
                <a:latin typeface="Calibri"/>
                <a:ea typeface="+mn-lt"/>
                <a:cs typeface="+mn-lt"/>
              </a:rPr>
              <a:t>I have learnt many valuable skills that I am able to apply to my professional goals, educational goals and personal goals. With the skills that I have gained I am able to be more confident in the way I use technology and how I am able to monetise certain aspects of it. When I completed make a promotional flyer course, I gained skills I can apply in the real world and to my personal life especially when designing event invites, party flyers, promotional flyers and so much more.  Another area that I was not familiar with,  although I have heard of mind mapping before I had not done it or attempted to. Completing the exercise on applied digital skills with google has now given me the confidence and skills to use this technique in the future whether it be in my personal or professional development.</a:t>
            </a:r>
          </a:p>
          <a:p>
            <a:pPr marL="0" indent="0">
              <a:lnSpc>
                <a:spcPct val="90000"/>
              </a:lnSpc>
              <a:buNone/>
            </a:pPr>
            <a:r>
              <a:rPr lang="en-GB" dirty="0">
                <a:latin typeface="Calibri"/>
                <a:ea typeface="+mn-lt"/>
                <a:cs typeface="+mn-lt"/>
              </a:rPr>
              <a:t>An area of improvement with google talk course could be considered for review.  Although I had followed all the steps and was confident in the answers, I had given I was left with doubt and uncertainty. At the end there are a series of questions which seem to be a test but also a survey. This was very confusing. I also noted that though each course disappear from my dashboard there was no feedback or an acknowledgement of completion. This I believe is an issues as we are not given feedback in any capacity – this could be improved.</a:t>
            </a:r>
          </a:p>
          <a:p>
            <a:pPr>
              <a:lnSpc>
                <a:spcPct val="90000"/>
              </a:lnSpc>
            </a:pPr>
            <a:r>
              <a:rPr lang="en-GB" dirty="0">
                <a:latin typeface="Calibri"/>
                <a:ea typeface="+mn-lt"/>
                <a:cs typeface="+mn-lt"/>
              </a:rPr>
              <a:t>these skills will allow me to produce new ideas</a:t>
            </a:r>
            <a:endParaRPr lang="en-GB" dirty="0">
              <a:latin typeface="Calibri"/>
              <a:cs typeface="Calibri"/>
            </a:endParaRPr>
          </a:p>
          <a:p>
            <a:pPr>
              <a:lnSpc>
                <a:spcPct val="90000"/>
              </a:lnSpc>
            </a:pPr>
            <a:r>
              <a:rPr lang="en-GB" dirty="0">
                <a:latin typeface="Calibri"/>
                <a:ea typeface="+mn-lt"/>
                <a:cs typeface="+mn-lt"/>
              </a:rPr>
              <a:t>event planning</a:t>
            </a:r>
            <a:endParaRPr lang="en-GB" dirty="0">
              <a:latin typeface="Calibri"/>
              <a:cs typeface="Calibri"/>
            </a:endParaRPr>
          </a:p>
          <a:p>
            <a:pPr>
              <a:lnSpc>
                <a:spcPct val="90000"/>
              </a:lnSpc>
            </a:pPr>
            <a:r>
              <a:rPr lang="en-GB" dirty="0">
                <a:latin typeface="Calibri"/>
                <a:ea typeface="+mn-lt"/>
                <a:cs typeface="+mn-lt"/>
              </a:rPr>
              <a:t>personal project</a:t>
            </a:r>
            <a:endParaRPr lang="en-GB" dirty="0">
              <a:latin typeface="Calibri"/>
              <a:cs typeface="Calibri"/>
            </a:endParaRPr>
          </a:p>
          <a:p>
            <a:pPr>
              <a:lnSpc>
                <a:spcPct val="90000"/>
              </a:lnSpc>
            </a:pPr>
            <a:r>
              <a:rPr lang="en-GB" dirty="0">
                <a:latin typeface="Calibri"/>
                <a:ea typeface="+mn-lt"/>
                <a:cs typeface="+mn-lt"/>
              </a:rPr>
              <a:t>new job opportunities</a:t>
            </a:r>
            <a:endParaRPr lang="en-GB" dirty="0">
              <a:latin typeface="Calibri"/>
              <a:cs typeface="Calibri"/>
            </a:endParaRPr>
          </a:p>
        </p:txBody>
      </p:sp>
    </p:spTree>
    <p:extLst>
      <p:ext uri="{BB962C8B-B14F-4D97-AF65-F5344CB8AC3E}">
        <p14:creationId xmlns:p14="http://schemas.microsoft.com/office/powerpoint/2010/main" val="79155074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7" name="Group 106">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8" name="Straight Connector 107">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9" name="Straight Connector 108">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0"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1"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Isosceles Triangle 111">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3"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4"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5"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6" name="Isosceles Triangle 115">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7" name="Isosceles Triangle 116">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19" name="Rectangle 118">
            <a:extLst>
              <a:ext uri="{FF2B5EF4-FFF2-40B4-BE49-F238E27FC236}">
                <a16:creationId xmlns:a16="http://schemas.microsoft.com/office/drawing/2014/main" id="{82D1CBBC-6E9F-4212-9806-7A638C828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1"/>
            <a:ext cx="12192000" cy="22859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21" name="Group 120">
            <a:extLst>
              <a:ext uri="{FF2B5EF4-FFF2-40B4-BE49-F238E27FC236}">
                <a16:creationId xmlns:a16="http://schemas.microsoft.com/office/drawing/2014/main" id="{8EC26330-6D02-4C84-B89F-C5A8CF2B56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25267" y="-8467"/>
            <a:ext cx="4766733" cy="6866467"/>
            <a:chOff x="7425267" y="-8467"/>
            <a:chExt cx="4766733" cy="6866467"/>
          </a:xfrm>
        </p:grpSpPr>
        <p:cxnSp>
          <p:nvCxnSpPr>
            <p:cNvPr id="122" name="Straight Connector 121">
              <a:extLst>
                <a:ext uri="{FF2B5EF4-FFF2-40B4-BE49-F238E27FC236}">
                  <a16:creationId xmlns:a16="http://schemas.microsoft.com/office/drawing/2014/main" id="{5A5297F0-74D7-4E56-8C85-DD608539D4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96547" y="4572001"/>
              <a:ext cx="393665" cy="2285999"/>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23" name="Straight Connector 122">
              <a:extLst>
                <a:ext uri="{FF2B5EF4-FFF2-40B4-BE49-F238E27FC236}">
                  <a16:creationId xmlns:a16="http://schemas.microsoft.com/office/drawing/2014/main" id="{6E424313-B840-4A19-A378-B1D1774B50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7425267" y="4572001"/>
              <a:ext cx="3383073" cy="2285999"/>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24" name="Rectangle 23">
              <a:extLst>
                <a:ext uri="{FF2B5EF4-FFF2-40B4-BE49-F238E27FC236}">
                  <a16:creationId xmlns:a16="http://schemas.microsoft.com/office/drawing/2014/main" id="{872B411D-D18B-488A-B22A-9F139EED8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5" name="Rectangle 25">
              <a:extLst>
                <a:ext uri="{FF2B5EF4-FFF2-40B4-BE49-F238E27FC236}">
                  <a16:creationId xmlns:a16="http://schemas.microsoft.com/office/drawing/2014/main" id="{9519FBF2-9C9F-49B5-AE1A-AB5049D503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6" name="Isosceles Triangle 125">
              <a:extLst>
                <a:ext uri="{FF2B5EF4-FFF2-40B4-BE49-F238E27FC236}">
                  <a16:creationId xmlns:a16="http://schemas.microsoft.com/office/drawing/2014/main" id="{A30DE6B7-51C9-49A9-9B80-91E1A8D603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7" name="Rectangle 27">
              <a:extLst>
                <a:ext uri="{FF2B5EF4-FFF2-40B4-BE49-F238E27FC236}">
                  <a16:creationId xmlns:a16="http://schemas.microsoft.com/office/drawing/2014/main" id="{EDFE8946-BACE-4C56-9B6E-85E11C0995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8" name="Rectangle 28">
              <a:extLst>
                <a:ext uri="{FF2B5EF4-FFF2-40B4-BE49-F238E27FC236}">
                  <a16:creationId xmlns:a16="http://schemas.microsoft.com/office/drawing/2014/main" id="{390A658F-D524-467C-BDFC-D37A227BF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9" name="Rectangle 29">
              <a:extLst>
                <a:ext uri="{FF2B5EF4-FFF2-40B4-BE49-F238E27FC236}">
                  <a16:creationId xmlns:a16="http://schemas.microsoft.com/office/drawing/2014/main" id="{4F01FE87-3030-45CD-B330-DBA287297D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0" name="Isosceles Triangle 129">
              <a:extLst>
                <a:ext uri="{FF2B5EF4-FFF2-40B4-BE49-F238E27FC236}">
                  <a16:creationId xmlns:a16="http://schemas.microsoft.com/office/drawing/2014/main" id="{A89C2E5F-7F20-475D-88BE-29D4128DDC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32" name="Rectangle 131">
            <a:extLst>
              <a:ext uri="{FF2B5EF4-FFF2-40B4-BE49-F238E27FC236}">
                <a16:creationId xmlns:a16="http://schemas.microsoft.com/office/drawing/2014/main" id="{28EC6EDD-78EB-4A50-85CB-7C3CE363A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1C543A2-F83D-9A11-4103-65AB3BF94681}"/>
              </a:ext>
            </a:extLst>
          </p:cNvPr>
          <p:cNvSpPr txBox="1"/>
          <p:nvPr/>
        </p:nvSpPr>
        <p:spPr>
          <a:xfrm>
            <a:off x="677334" y="425470"/>
            <a:ext cx="8596668" cy="3880773"/>
          </a:xfrm>
          <a:prstGeom prst="rect">
            <a:avLst/>
          </a:prstGeom>
        </p:spPr>
        <p:txBody>
          <a:bodyPr rot="0" spcFirstLastPara="0" vert="horz" lIns="91440" tIns="45720" rIns="91440" bIns="45720" numCol="1" spcCol="0" rtlCol="0" fromWordArt="0" anchor="ctr" anchorCtr="0" forceAA="0" compatLnSpc="1">
            <a:prstTxWarp prst="textNoShape">
              <a:avLst/>
            </a:prstTxWarp>
            <a:norm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457200">
              <a:spcBef>
                <a:spcPts val="1000"/>
              </a:spcBef>
              <a:buClr>
                <a:schemeClr val="accent1"/>
              </a:buClr>
              <a:buSzPct val="80000"/>
            </a:pPr>
            <a:r>
              <a:rPr lang="en-US" dirty="0">
                <a:solidFill>
                  <a:schemeClr val="tx1">
                    <a:lumMod val="75000"/>
                    <a:lumOff val="25000"/>
                  </a:schemeClr>
                </a:solidFill>
              </a:rPr>
              <a:t>I was able to use apply the skills I learnt on google talk when designing this presentation. This is evidence that the skills being taught are extremely valuable life skills that is needed. These skills are necessary so that the ability to develop is constant and evolving with the advancement of technology. I also would have appreciated more detailed lecture slides. Overall, this module was very informative, and I enjoyed the module and the skills that I have learned that I will carry with me.</a:t>
            </a:r>
          </a:p>
          <a:p>
            <a:pPr defTabSz="457200">
              <a:spcBef>
                <a:spcPts val="1000"/>
              </a:spcBef>
              <a:buClr>
                <a:schemeClr val="accent1"/>
              </a:buClr>
              <a:buSzPct val="80000"/>
              <a:buFont typeface="Wingdings 3" charset="2"/>
              <a:buChar char=""/>
            </a:pPr>
            <a:endParaRPr lang="en-US" dirty="0">
              <a:solidFill>
                <a:schemeClr val="tx1">
                  <a:lumMod val="75000"/>
                  <a:lumOff val="25000"/>
                </a:schemeClr>
              </a:solidFill>
            </a:endParaRPr>
          </a:p>
        </p:txBody>
      </p:sp>
    </p:spTree>
    <p:extLst>
      <p:ext uri="{BB962C8B-B14F-4D97-AF65-F5344CB8AC3E}">
        <p14:creationId xmlns:p14="http://schemas.microsoft.com/office/powerpoint/2010/main" val="189357039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Facet</vt:lpstr>
      <vt:lpstr>Reflective account  Digital Technologies</vt:lpstr>
      <vt:lpstr>My IT experience before this course</vt:lpstr>
      <vt:lpstr>I have learned about multiple professions that are digital focused and/or that uses IT as the main model for their business. Some of the software that I learned about within the field of engineering are listed below.</vt:lpstr>
      <vt:lpstr>I completed five classes attach to this module. Each class allows you to practice what you have seen on the video and complete each task. </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458</cp:revision>
  <dcterms:created xsi:type="dcterms:W3CDTF">2022-12-13T09:52:02Z</dcterms:created>
  <dcterms:modified xsi:type="dcterms:W3CDTF">2022-12-13T13:42:43Z</dcterms:modified>
</cp:coreProperties>
</file>