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359" r:id="rId3"/>
    <p:sldId id="361" r:id="rId4"/>
    <p:sldId id="338" r:id="rId5"/>
    <p:sldId id="344" r:id="rId6"/>
    <p:sldId id="360" r:id="rId7"/>
    <p:sldId id="337" r:id="rId8"/>
    <p:sldId id="345" r:id="rId9"/>
    <p:sldId id="352" r:id="rId10"/>
    <p:sldId id="335" r:id="rId11"/>
    <p:sldId id="353" r:id="rId12"/>
    <p:sldId id="280" r:id="rId13"/>
    <p:sldId id="282" r:id="rId14"/>
    <p:sldId id="283" r:id="rId15"/>
    <p:sldId id="284" r:id="rId16"/>
    <p:sldId id="350" r:id="rId17"/>
    <p:sldId id="351" r:id="rId18"/>
    <p:sldId id="285" r:id="rId19"/>
    <p:sldId id="286" r:id="rId20"/>
    <p:sldId id="346" r:id="rId21"/>
    <p:sldId id="347" r:id="rId22"/>
    <p:sldId id="354" r:id="rId23"/>
    <p:sldId id="279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843" autoAdjust="0"/>
    <p:restoredTop sz="95794" autoAdjust="0"/>
  </p:normalViewPr>
  <p:slideViewPr>
    <p:cSldViewPr>
      <p:cViewPr varScale="1">
        <p:scale>
          <a:sx n="111" d="100"/>
          <a:sy n="111" d="100"/>
        </p:scale>
        <p:origin x="576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/>
            </a:br>
            <a:r>
              <a:rPr lang="en-GB" altLang="en-US" b="1"/>
              <a:t>  Management and Organisations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1 – </a:t>
            </a:r>
            <a:r>
              <a:rPr lang="en-GB" altLang="en-US" sz="2400" b="1"/>
              <a:t>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C54E7-EA3F-62FA-A71A-640E0AD3E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B9780-AA9F-76E1-49FC-D2A9992D455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400" dirty="0"/>
              <a:t>Management Studies</a:t>
            </a:r>
          </a:p>
          <a:p>
            <a:pPr lvl="1"/>
            <a:r>
              <a:rPr lang="en-US" sz="2000" dirty="0"/>
              <a:t>Importance of management studies</a:t>
            </a:r>
          </a:p>
          <a:p>
            <a:r>
              <a:rPr lang="en-US" sz="2400" dirty="0"/>
              <a:t>Management and organization</a:t>
            </a:r>
          </a:p>
          <a:p>
            <a:pPr lvl="1"/>
            <a:r>
              <a:rPr lang="en-US" sz="2000" dirty="0" err="1"/>
              <a:t>Organisation</a:t>
            </a:r>
            <a:endParaRPr lang="en-US" sz="2000" dirty="0"/>
          </a:p>
          <a:p>
            <a:pPr lvl="1"/>
            <a:r>
              <a:rPr lang="en-US" sz="2000" dirty="0"/>
              <a:t>Management </a:t>
            </a:r>
          </a:p>
          <a:p>
            <a:pPr lvl="1"/>
            <a:r>
              <a:rPr lang="en-US" sz="2000" dirty="0"/>
              <a:t>Defining management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99A25-4FC9-D627-85CB-1300145B8E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400" dirty="0"/>
              <a:t>Managers</a:t>
            </a:r>
          </a:p>
          <a:p>
            <a:pPr lvl="1"/>
            <a:r>
              <a:rPr lang="en-US" sz="1800" dirty="0"/>
              <a:t>Levels of Managers</a:t>
            </a:r>
          </a:p>
          <a:p>
            <a:r>
              <a:rPr lang="en-US" sz="2400" dirty="0"/>
              <a:t>Importance of Managers</a:t>
            </a:r>
          </a:p>
          <a:p>
            <a:r>
              <a:rPr lang="en-US" sz="2400" dirty="0"/>
              <a:t>Effectiveness versus efficiency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C1187-DD05-6D5A-DB1B-00573121F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591E8F-CD29-C540-B878-55AA4FEAB1B9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2C967-0953-2801-3673-950F205A20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28E0E42-E21B-EE45-9B68-F25F6BC4190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4092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Students Must Know: 6 Basic Competencies of the Management Major |  Universitas Multimedia Nusantara">
            <a:extLst>
              <a:ext uri="{FF2B5EF4-FFF2-40B4-BE49-F238E27FC236}">
                <a16:creationId xmlns:a16="http://schemas.microsoft.com/office/drawing/2014/main" id="{46FB6198-2515-39E4-C7E3-9D93AAD15A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404664"/>
            <a:ext cx="8928992" cy="511256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F443C-E47C-9FB2-E27B-D2670A1339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10/06/2024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A68001-9292-F088-7229-E3950D1C7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134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3D70-162A-79D1-23E7-F60706DC3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</a:t>
            </a:r>
            <a:r>
              <a:rPr lang="en-US" dirty="0"/>
              <a:t> </a:t>
            </a:r>
            <a:r>
              <a:rPr lang="en-US" sz="3600" b="1" dirty="0"/>
              <a:t>Studies </a:t>
            </a:r>
            <a:r>
              <a:rPr lang="en-US" sz="2400" dirty="0"/>
              <a:t>(1 of 2)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0757E-5198-D35E-0FF1-693943C12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study of management is fundamental for multiple reasons. It provides future managers valuable insights and skills that are applicable in a wide range of professional settings.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065DB-9C27-B298-DE31-65E826450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DC0369-0B4E-8D46-97C5-FE7CA469B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95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21AE1-E789-13DD-1D5F-CC3B211C9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</a:t>
            </a:r>
            <a:r>
              <a:rPr lang="en-US" sz="3600" dirty="0"/>
              <a:t> </a:t>
            </a:r>
            <a:r>
              <a:rPr lang="en-US" sz="3600" b="1" dirty="0"/>
              <a:t>of</a:t>
            </a:r>
            <a:r>
              <a:rPr lang="en-US" sz="3600" dirty="0"/>
              <a:t> </a:t>
            </a:r>
            <a:r>
              <a:rPr lang="en-US" sz="3600" b="1" dirty="0"/>
              <a:t>Management</a:t>
            </a:r>
            <a:r>
              <a:rPr lang="en-US" sz="3600" dirty="0"/>
              <a:t> </a:t>
            </a:r>
            <a:r>
              <a:rPr lang="en-US" sz="3600" b="1" dirty="0"/>
              <a:t>Studies </a:t>
            </a:r>
            <a:r>
              <a:rPr lang="en-US" sz="2400" dirty="0"/>
              <a:t>(2 of 2)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00B1D-2340-4066-E092-D017A7BAF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/>
              <a:t>Here are some key reasons highlighting the importance of management studies:</a:t>
            </a:r>
          </a:p>
          <a:p>
            <a:r>
              <a:rPr lang="en-US" sz="2400" dirty="0"/>
              <a:t>Strategic planning</a:t>
            </a:r>
          </a:p>
          <a:p>
            <a:r>
              <a:rPr lang="en-US" sz="2400" dirty="0"/>
              <a:t>Decision-making</a:t>
            </a:r>
          </a:p>
          <a:p>
            <a:r>
              <a:rPr lang="en-US" sz="2400" dirty="0"/>
              <a:t>Problem solving</a:t>
            </a:r>
          </a:p>
          <a:p>
            <a:r>
              <a:rPr lang="en-US" sz="2400" dirty="0"/>
              <a:t>Communication</a:t>
            </a:r>
          </a:p>
          <a:p>
            <a:r>
              <a:rPr lang="en-US" sz="2400" dirty="0"/>
              <a:t>Resource management</a:t>
            </a:r>
          </a:p>
          <a:p>
            <a:r>
              <a:rPr lang="en-US" sz="2400" dirty="0"/>
              <a:t>Innovation and creativity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9CCCD-103F-D806-A4E9-61204BB7C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35827-E2A5-E46E-4F91-1F2685027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9485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FB263-2956-3814-D7B7-F1D4CD16F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Management</a:t>
            </a:r>
          </a:p>
        </p:txBody>
      </p:sp>
      <p:pic>
        <p:nvPicPr>
          <p:cNvPr id="7" name="Content Placeholder 6" descr="A diagram of a management system&#10;&#10;Description automatically generated">
            <a:extLst>
              <a:ext uri="{FF2B5EF4-FFF2-40B4-BE49-F238E27FC236}">
                <a16:creationId xmlns:a16="http://schemas.microsoft.com/office/drawing/2014/main" id="{037822EE-88F7-DB6B-3668-0D3B14B170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00" y="1729581"/>
            <a:ext cx="7594600" cy="36576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3E13F-7B0A-9194-42DD-60C7CCA38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9E272C-9928-8AE6-AB34-8136C3BAF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C5F0F6-4206-6DC4-3948-C1F7AE2B1987}"/>
              </a:ext>
            </a:extLst>
          </p:cNvPr>
          <p:cNvSpPr txBox="1"/>
          <p:nvPr/>
        </p:nvSpPr>
        <p:spPr>
          <a:xfrm>
            <a:off x="3447333" y="5387181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 et al.,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895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A6F67-2C9B-5DDF-CB66-C9851FBF6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</a:t>
            </a:r>
            <a:r>
              <a:rPr lang="en-US" dirty="0"/>
              <a:t> </a:t>
            </a:r>
            <a:r>
              <a:rPr lang="en-US" sz="3600" b="1" dirty="0"/>
              <a:t>and</a:t>
            </a:r>
            <a:r>
              <a:rPr lang="en-US" dirty="0"/>
              <a:t> </a:t>
            </a:r>
            <a:r>
              <a:rPr lang="en-US" sz="3600" b="1" dirty="0" err="1"/>
              <a:t>Organisations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491DA-2ACC-AF66-E1B8-3FD2F4F3D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Management and organisation are closely intertwined concepts, as management is a fundamental aspect of running and operating an organisation.</a:t>
            </a:r>
          </a:p>
          <a:p>
            <a:r>
              <a:rPr lang="en-US" sz="2400" dirty="0"/>
              <a:t>The success of an </a:t>
            </a:r>
            <a:r>
              <a:rPr lang="en-US" sz="2400" dirty="0" err="1"/>
              <a:t>organisation</a:t>
            </a:r>
            <a:r>
              <a:rPr lang="en-US" sz="2400" dirty="0"/>
              <a:t> often depends on the quality of its management practices, leadership, and the ability to adapt to changing conditions in the business environment.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C6AB7-3DB3-1E3C-E03E-9D0AE035A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061D9A-F5A7-F432-685F-04B555990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8736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Diagram of a diagram of management&#10;&#10;Description automatically generated">
            <a:extLst>
              <a:ext uri="{FF2B5EF4-FFF2-40B4-BE49-F238E27FC236}">
                <a16:creationId xmlns:a16="http://schemas.microsoft.com/office/drawing/2014/main" id="{4FCD3BF3-65EF-9358-8D79-28DF37FD98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60648"/>
            <a:ext cx="8352928" cy="54006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0EE36-99F6-4861-AD57-DE185DD59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456D34-1B63-EC82-4BDD-2520FF3FC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2DD845-2AA9-3A30-4A3F-E65994690B54}"/>
              </a:ext>
            </a:extLst>
          </p:cNvPr>
          <p:cNvSpPr txBox="1"/>
          <p:nvPr/>
        </p:nvSpPr>
        <p:spPr>
          <a:xfrm>
            <a:off x="3586540" y="5373216"/>
            <a:ext cx="2258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effectLst/>
                <a:latin typeface="Source Sans Pro" panose="020B0503030403020204" pitchFamily="34" charset="0"/>
              </a:rPr>
              <a:t>(Cole and Kelly,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361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5C39-71CB-69A4-FE92-4C05E8C4A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 err="1"/>
              <a:t>Organisation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C7D0D-51D1-838C-FB8D-5AEDBE19BA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err="1"/>
              <a:t>Organisations</a:t>
            </a:r>
            <a:r>
              <a:rPr lang="en-US" sz="2400" dirty="0"/>
              <a:t> are structured entities comprising individuals, resources, and systems that collaborate to pursue common goals.</a:t>
            </a:r>
          </a:p>
          <a:p>
            <a:r>
              <a:rPr lang="en-US" sz="2400" dirty="0"/>
              <a:t>An </a:t>
            </a:r>
            <a:r>
              <a:rPr lang="en-US" sz="2400" dirty="0" err="1"/>
              <a:t>organisation</a:t>
            </a:r>
            <a:r>
              <a:rPr lang="en-US" sz="2400" dirty="0"/>
              <a:t> is a cycle of activities that is comprised of </a:t>
            </a:r>
            <a:r>
              <a:rPr lang="en-US" sz="2400" b="1" dirty="0"/>
              <a:t>management</a:t>
            </a:r>
            <a:r>
              <a:rPr lang="en-US" sz="2400" dirty="0"/>
              <a:t>, </a:t>
            </a:r>
            <a:r>
              <a:rPr lang="en-US" sz="2400" b="1" dirty="0"/>
              <a:t>managers</a:t>
            </a:r>
            <a:r>
              <a:rPr lang="en-US" sz="2400" dirty="0"/>
              <a:t>, and </a:t>
            </a:r>
            <a:r>
              <a:rPr lang="en-US" sz="2400" b="1" dirty="0"/>
              <a:t>managing</a:t>
            </a:r>
            <a:r>
              <a:rPr lang="en-US" sz="2400" dirty="0"/>
              <a:t> to achieve the business short term and long-term objectives.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C7FE4-22EA-3D72-C632-4DF193E25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1E1BD2-F57D-85CA-231F-F87A96E9A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7736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2A828-1B1A-108D-FF41-B3795A15A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63E31-EEDB-B8D2-6933-EA07A88E0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Management involves making decisions, setting priorities, and allocating resources to ensure that the </a:t>
            </a:r>
            <a:r>
              <a:rPr lang="en-US" dirty="0" err="1"/>
              <a:t>organisation's</a:t>
            </a:r>
            <a:r>
              <a:rPr lang="en-US" dirty="0"/>
              <a:t> activities are carried out effectively and efficiently.</a:t>
            </a:r>
          </a:p>
        </p:txBody>
      </p:sp>
      <p:pic>
        <p:nvPicPr>
          <p:cNvPr id="1026" name="Picture 2" descr="Droit du travail pour les Managers - Pouvoir réagir au quotidien - Ackware  - Centre de formation à Reims">
            <a:extLst>
              <a:ext uri="{FF2B5EF4-FFF2-40B4-BE49-F238E27FC236}">
                <a16:creationId xmlns:a16="http://schemas.microsoft.com/office/drawing/2014/main" id="{6DD9299D-10DD-E658-CA7A-F08FD17ACC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383141"/>
            <a:ext cx="4038600" cy="242316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A5936-40CA-4A7B-E4F3-918615AAB2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10/06/2024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3CEB0-65EB-C114-162C-2F5E686C96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5351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86F54-E936-9461-9A5B-244B6266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Defining Management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B772B-E441-601B-0328-4F17CD7AB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Management is defined as the process of planning, </a:t>
            </a:r>
            <a:r>
              <a:rPr lang="en-US" sz="2400" dirty="0" err="1"/>
              <a:t>organising</a:t>
            </a:r>
            <a:r>
              <a:rPr lang="en-US" sz="2400" dirty="0"/>
              <a:t>, coordinating, and controlling resources such as human, financial, and technological within an </a:t>
            </a:r>
            <a:r>
              <a:rPr lang="en-US" sz="2400" dirty="0" err="1"/>
              <a:t>organisation</a:t>
            </a:r>
            <a:r>
              <a:rPr lang="en-US" sz="2400" dirty="0"/>
              <a:t> to achieve its goals and objectives (Robbins  et al., 2021)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A6BC5-EA09-F95C-4964-57159391D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75EFF7-66E9-FE99-1B0C-4A02424F1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1026" name="Picture 2" descr="Management Training | Dallas &amp; Forth Worth, Texas">
            <a:extLst>
              <a:ext uri="{FF2B5EF4-FFF2-40B4-BE49-F238E27FC236}">
                <a16:creationId xmlns:a16="http://schemas.microsoft.com/office/drawing/2014/main" id="{AB5A89FF-8FDF-AD9F-927C-BAA3411829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29000"/>
            <a:ext cx="2903860" cy="227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698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F92E8-FC6E-7BBE-C72C-0BB350D6D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6DE85-560B-E3EB-DA65-FE8198FF09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sz="2400" dirty="0"/>
              <a:t>“Someone who coordinates and oversees the work of other people so </a:t>
            </a:r>
            <a:r>
              <a:rPr lang="en-US" sz="2400" dirty="0" err="1"/>
              <a:t>organisational</a:t>
            </a:r>
            <a:r>
              <a:rPr lang="en-US" sz="2400" dirty="0"/>
              <a:t> goals can be accomplished” (Robbins et al., 2021).</a:t>
            </a:r>
          </a:p>
        </p:txBody>
      </p:sp>
      <p:pic>
        <p:nvPicPr>
          <p:cNvPr id="2050" name="Picture 2" descr="Management PNG Transparent Images Free Download | Vector Files | Pngtree">
            <a:extLst>
              <a:ext uri="{FF2B5EF4-FFF2-40B4-BE49-F238E27FC236}">
                <a16:creationId xmlns:a16="http://schemas.microsoft.com/office/drawing/2014/main" id="{4B363A34-64AD-788E-FF7A-6E30CF06B9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24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6E6D7-1243-D979-F5FF-B0D175CD0B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10/06/2024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74AF89-4F8F-9817-8577-EB93C6F754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3732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EE071-102A-500F-0A33-BB851CB43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Levels of Managers </a:t>
            </a:r>
            <a:r>
              <a:rPr lang="en-US" sz="2000" dirty="0"/>
              <a:t>(1 of 5)</a:t>
            </a:r>
            <a:endParaRPr lang="en-US" sz="3600" dirty="0"/>
          </a:p>
        </p:txBody>
      </p:sp>
      <p:pic>
        <p:nvPicPr>
          <p:cNvPr id="9" name="Content Placeholder 6" descr="A diagram of a company's management&#10;&#10;Description automatically generated">
            <a:extLst>
              <a:ext uri="{FF2B5EF4-FFF2-40B4-BE49-F238E27FC236}">
                <a16:creationId xmlns:a16="http://schemas.microsoft.com/office/drawing/2014/main" id="{FCC46EFA-B38B-DA79-B260-5CFE8480DA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394" y="1600201"/>
            <a:ext cx="8203212" cy="391703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841057-F2D7-FCD1-6FD1-A4BABB01B7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10/06/2024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DE84F1-D3D2-A999-FFD0-222F406DE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20296A-F792-93E1-C129-85521327E165}"/>
              </a:ext>
            </a:extLst>
          </p:cNvPr>
          <p:cNvSpPr txBox="1"/>
          <p:nvPr/>
        </p:nvSpPr>
        <p:spPr>
          <a:xfrm>
            <a:off x="3447333" y="5387181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 et al.,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837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50ADE-740B-2835-759B-0D30C5E1F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Top Managers </a:t>
            </a:r>
            <a:r>
              <a:rPr lang="en-US" sz="2000" dirty="0"/>
              <a:t>(2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62D85-DAEC-C9B9-BC93-ACB3E0FA3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6184"/>
            <a:ext cx="8229600" cy="3917032"/>
          </a:xfrm>
        </p:spPr>
        <p:txBody>
          <a:bodyPr/>
          <a:lstStyle/>
          <a:p>
            <a:r>
              <a:rPr lang="en-US" sz="2400" dirty="0"/>
              <a:t>Managers at the top level of an </a:t>
            </a:r>
            <a:r>
              <a:rPr lang="en-US" sz="2400" dirty="0" err="1"/>
              <a:t>organisation</a:t>
            </a:r>
            <a:r>
              <a:rPr lang="en-US" sz="2400" dirty="0"/>
              <a:t>, often referred to as executives or senior leaders, play a crucial role in shaping the overall direction and success of the entire company. </a:t>
            </a:r>
          </a:p>
          <a:p>
            <a:r>
              <a:rPr lang="en-US" sz="2400" dirty="0"/>
              <a:t>Their responsibilities extend beyond day-to-day operations to making decisions that have a broad impact across the </a:t>
            </a:r>
            <a:r>
              <a:rPr lang="en-US" sz="2400" dirty="0" err="1"/>
              <a:t>organisation</a:t>
            </a:r>
            <a:r>
              <a:rPr lang="en-US" sz="2400" dirty="0"/>
              <a:t>. </a:t>
            </a:r>
          </a:p>
          <a:p>
            <a:r>
              <a:rPr lang="en-US" sz="2400" dirty="0"/>
              <a:t>This includes formulating strategies that align with the company's long-term goals and providing the vision and direction necessary for the </a:t>
            </a:r>
            <a:r>
              <a:rPr lang="en-US" sz="2400" dirty="0" err="1"/>
              <a:t>organisation's</a:t>
            </a:r>
            <a:r>
              <a:rPr lang="en-US" sz="2400" dirty="0"/>
              <a:t> sustained growth and success.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8DF49-9B8B-18E9-F662-2DCD13ECB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4B2710-4EAA-E804-F5EE-41CA28261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979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1EB15-12C4-7809-8F31-BAF1CF8C1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Middle Managers </a:t>
            </a:r>
            <a:r>
              <a:rPr lang="en-US" sz="2000" dirty="0"/>
              <a:t>(3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EDAC8-EEA2-B60B-6490-7741833DA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Middle managers, situated between top-level executives and first-line managers, play a pivotal role in </a:t>
            </a:r>
            <a:r>
              <a:rPr lang="en-US" sz="2400" dirty="0" err="1"/>
              <a:t>organisational</a:t>
            </a:r>
            <a:r>
              <a:rPr lang="en-US" sz="2400" dirty="0"/>
              <a:t> management. </a:t>
            </a:r>
          </a:p>
          <a:p>
            <a:r>
              <a:rPr lang="en-US" sz="2400" dirty="0"/>
              <a:t>The middle managers are responsible for translating the high-level strategies and goals set by top management into actionable plans for their specific departments or teams.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11071-12F1-754F-72E6-90A58602F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9B101B-A865-3C6F-3D70-88D5DBE7A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1829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F09A8-10BB-1ACC-3658-E88CEB737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First-line Managers </a:t>
            </a:r>
            <a:r>
              <a:rPr lang="en-US" sz="2000" dirty="0"/>
              <a:t>(4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6408F-D048-649F-C941-F1FF644E6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First-line managers hold a crucial position in </a:t>
            </a:r>
            <a:r>
              <a:rPr lang="en-US" sz="2400" dirty="0" err="1"/>
              <a:t>organisational</a:t>
            </a:r>
            <a:r>
              <a:rPr lang="en-US" sz="2400" dirty="0"/>
              <a:t> hierarchy. </a:t>
            </a:r>
          </a:p>
          <a:p>
            <a:r>
              <a:rPr lang="en-US" sz="2400" dirty="0"/>
              <a:t>These managers directly oversee the day-to-day activities of front-line employees and are responsible for ensuring that tasks are efficiently carried out to meet operational goals. </a:t>
            </a:r>
          </a:p>
          <a:p>
            <a:r>
              <a:rPr lang="en-US" sz="2400" dirty="0"/>
              <a:t>They play a key role in guiding, instructing, and supporting front-line staff, addressing immediate challenges, and ensuring that </a:t>
            </a:r>
            <a:r>
              <a:rPr lang="en-US" sz="2400" dirty="0" err="1"/>
              <a:t>organisational</a:t>
            </a:r>
            <a:r>
              <a:rPr lang="en-US" sz="2400" dirty="0"/>
              <a:t> policies are implemented effectively.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C2A7DB-AD75-32D6-A52A-23A7F28EC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960B3-788E-AE73-FDCC-FAD5F8D70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7784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1A20-0666-2D1C-522D-4A4B51AF2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Non managerial Employees </a:t>
            </a:r>
            <a:r>
              <a:rPr lang="en-US" sz="2000" dirty="0"/>
              <a:t>(5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3743B-0C7E-380E-0C04-B164449B5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US" sz="2400" dirty="0"/>
              <a:t>Non-managerial employees form the backbone of an </a:t>
            </a:r>
            <a:r>
              <a:rPr lang="en-US" sz="2400" dirty="0" err="1"/>
              <a:t>organisation</a:t>
            </a:r>
            <a:r>
              <a:rPr lang="en-US" sz="2400" dirty="0"/>
              <a:t>, as they are primarily responsible for the production of goods or delivery of services that directly address the needs of the </a:t>
            </a:r>
            <a:r>
              <a:rPr lang="en-US" sz="2400" dirty="0" err="1"/>
              <a:t>organisation's</a:t>
            </a:r>
            <a:r>
              <a:rPr lang="en-US" sz="2400" dirty="0"/>
              <a:t> customers. </a:t>
            </a:r>
          </a:p>
          <a:p>
            <a:r>
              <a:rPr lang="en-US" sz="2400" dirty="0"/>
              <a:t>Non-managerial employees are hands-on contributors who perform the day-to-day tasks necessary for the </a:t>
            </a:r>
            <a:r>
              <a:rPr lang="en-US" sz="2400" dirty="0" err="1"/>
              <a:t>organisation's</a:t>
            </a:r>
            <a:r>
              <a:rPr lang="en-US" sz="2400" dirty="0"/>
              <a:t> core functions. </a:t>
            </a:r>
          </a:p>
          <a:p>
            <a:r>
              <a:rPr lang="en-US" sz="2400" dirty="0"/>
              <a:t>Their roles often involve tasks such as manufacturing products, providing customer service, delivering services, or creating the tangible outputs that customers interact with.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6389A5-A6B5-A39A-5B69-5CAAC70B2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5607D6-7A57-689B-62BC-83CD53036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3366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DF465-ECA5-DA57-0D2A-0B37F1A1C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Managers </a:t>
            </a:r>
            <a:r>
              <a:rPr lang="en-US" sz="2400" dirty="0"/>
              <a:t>(1 of 4)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16450-CB13-63AD-958B-35D7E184B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According to Robbins et al. (2021), managers are important for three reasons</a:t>
            </a:r>
            <a:r>
              <a:rPr lang="en-US" sz="2800" dirty="0"/>
              <a:t>:</a:t>
            </a:r>
          </a:p>
          <a:p>
            <a:pPr lvl="1"/>
            <a:r>
              <a:rPr lang="en-US" sz="2400" dirty="0" err="1"/>
              <a:t>Organisations</a:t>
            </a:r>
            <a:r>
              <a:rPr lang="en-US" sz="2400" dirty="0"/>
              <a:t> need their managerial skills and competences.</a:t>
            </a:r>
          </a:p>
          <a:p>
            <a:pPr lvl="1"/>
            <a:r>
              <a:rPr lang="en-US" sz="2400" dirty="0"/>
              <a:t>Managers are fundamental in getting the </a:t>
            </a:r>
            <a:r>
              <a:rPr lang="en-US" sz="2400" dirty="0" err="1"/>
              <a:t>organisation</a:t>
            </a:r>
            <a:r>
              <a:rPr lang="en-US" sz="2400" dirty="0"/>
              <a:t> work done.</a:t>
            </a:r>
          </a:p>
          <a:p>
            <a:pPr lvl="1"/>
            <a:r>
              <a:rPr lang="en-US" sz="2400" dirty="0"/>
              <a:t>Managers are able to make a difference in an </a:t>
            </a:r>
            <a:r>
              <a:rPr lang="en-US" sz="2400" dirty="0" err="1"/>
              <a:t>organisation</a:t>
            </a:r>
            <a:r>
              <a:rPr lang="en-US" sz="2400" dirty="0"/>
              <a:t> performance.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75522-0230-19C9-034F-7E59677E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702524-CE65-6171-1239-5F8755425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41139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F16F8-DF08-83E5-0EA8-684DB46D6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Managerial skills and competences </a:t>
            </a:r>
            <a:br>
              <a:rPr lang="en-US" sz="3600" b="1" dirty="0"/>
            </a:br>
            <a:r>
              <a:rPr lang="en-US" sz="2000" dirty="0"/>
              <a:t>(2 of 4)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E176A-AB61-290A-37EB-240588D558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In today's dynamic and uncertain market, managerial skills and competences are increasingly crucial due to the numerous challenges </a:t>
            </a:r>
            <a:r>
              <a:rPr lang="en-US" sz="2400" dirty="0" err="1"/>
              <a:t>organisations</a:t>
            </a:r>
            <a:r>
              <a:rPr lang="en-US" sz="2400" dirty="0"/>
              <a:t> face. </a:t>
            </a:r>
          </a:p>
          <a:p>
            <a:r>
              <a:rPr lang="en-US" sz="2400" dirty="0"/>
              <a:t>Managers need to navigate uncertainties such as rapid technological advancements, global economic shifts, and unexpected disruptions, which can impact industries and markets. </a:t>
            </a:r>
          </a:p>
          <a:p>
            <a:r>
              <a:rPr lang="en-US" sz="2400" dirty="0"/>
              <a:t>The ability to adapt to change, make informed decisions in uncertain situations, and strategically plan for the future are essential managerial skills.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9B44B-D50A-E9D1-7E9C-F8171B45E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C8D83F-4944-72E3-1938-3210E5F00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02976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B79ED-20F4-7B43-8447-F3822C2DD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Getting the organization work done </a:t>
            </a:r>
            <a:r>
              <a:rPr lang="en-US" sz="2000" dirty="0"/>
              <a:t>(3 of 4)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75B0-2586-FA59-7DA4-C508A8CD85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play a fundamental role in translating </a:t>
            </a:r>
            <a:r>
              <a:rPr lang="en-US" sz="2400" dirty="0" err="1"/>
              <a:t>organisational</a:t>
            </a:r>
            <a:r>
              <a:rPr lang="en-US" sz="2400" dirty="0"/>
              <a:t> plans and strategies into actionable tasks.</a:t>
            </a:r>
          </a:p>
          <a:p>
            <a:r>
              <a:rPr lang="en-US" sz="2400" dirty="0"/>
              <a:t>Through their managerial functions, such as planning, </a:t>
            </a:r>
            <a:r>
              <a:rPr lang="en-US" sz="2400" dirty="0" err="1"/>
              <a:t>organising</a:t>
            </a:r>
            <a:r>
              <a:rPr lang="en-US" sz="2400" dirty="0"/>
              <a:t>, directing, and controlling, managers facilitate the smooth functioning of the </a:t>
            </a:r>
            <a:r>
              <a:rPr lang="en-US" sz="2400" dirty="0" err="1"/>
              <a:t>organisation</a:t>
            </a:r>
            <a:r>
              <a:rPr lang="en-US" sz="2400" dirty="0"/>
              <a:t>, ensuring that work is executed at all </a:t>
            </a:r>
            <a:r>
              <a:rPr lang="en-US" sz="2400" dirty="0" err="1"/>
              <a:t>organisation</a:t>
            </a:r>
            <a:r>
              <a:rPr lang="en-US" sz="2400" dirty="0"/>
              <a:t> levels.</a:t>
            </a:r>
          </a:p>
          <a:p>
            <a:r>
              <a:rPr lang="en-US" sz="2400" dirty="0"/>
              <a:t>Managers are responsible for overseeing day-to-day operations, coordinating activities, and ensuring that tasks are carried out efficiently and effectively and in alignment with </a:t>
            </a:r>
            <a:r>
              <a:rPr lang="en-US" sz="2400" dirty="0" err="1"/>
              <a:t>organisational</a:t>
            </a:r>
            <a:r>
              <a:rPr lang="en-US" sz="2400" dirty="0"/>
              <a:t> goals.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E6EAC-CFBB-28D0-5D64-AFBAD2FAB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973423-F493-021B-A765-6452D74A8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4859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A5427-77EE-9AA6-8CBC-FF87EA836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Impact on Organizational Performance </a:t>
            </a:r>
            <a:r>
              <a:rPr lang="en-US" sz="2400" dirty="0"/>
              <a:t>(3 of 4)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EFA31-DFA4-9DF0-EAC8-B9C5CC3FF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have a direct impact on the performance of an </a:t>
            </a:r>
            <a:r>
              <a:rPr lang="en-US" sz="2400" dirty="0" err="1"/>
              <a:t>organisation</a:t>
            </a:r>
            <a:r>
              <a:rPr lang="en-US" sz="2400" dirty="0"/>
              <a:t>. Their management, decision-making, and ability to motivate and guide teams influence how well the </a:t>
            </a:r>
            <a:r>
              <a:rPr lang="en-US" sz="2400" dirty="0" err="1"/>
              <a:t>organisation</a:t>
            </a:r>
            <a:r>
              <a:rPr lang="en-US" sz="2400" dirty="0"/>
              <a:t> performs in terms of productivity, efficiency, and achieving objectives. </a:t>
            </a:r>
          </a:p>
          <a:p>
            <a:r>
              <a:rPr lang="en-US" sz="2400" dirty="0"/>
              <a:t>Effective and efficient management can lead to improved employee morale, innovation, and overall </a:t>
            </a:r>
            <a:r>
              <a:rPr lang="en-US" sz="2400" dirty="0" err="1"/>
              <a:t>organisational</a:t>
            </a:r>
            <a:r>
              <a:rPr lang="en-US" sz="2400" dirty="0"/>
              <a:t> success. </a:t>
            </a:r>
          </a:p>
          <a:p>
            <a:r>
              <a:rPr lang="en-US" sz="2400" dirty="0"/>
              <a:t>Conversely, poor management can result in inefficiencies, conflicts, and a decline in performance.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7FA99-E7AB-9B85-7E51-FC245D70A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39A6CB-25BE-3C42-C644-D3E45236F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3868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520D-1F00-3CC6-0867-87B05AA33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B8B5B-D506-9BEA-A547-E3769CDB6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In pairs, research and identify additional benefits attributed to managers.</a:t>
            </a:r>
          </a:p>
          <a:p>
            <a:r>
              <a:rPr lang="en-US" sz="2800" dirty="0"/>
              <a:t>List and explain what advantages do managers bring to </a:t>
            </a:r>
            <a:r>
              <a:rPr lang="en-US" sz="2800" dirty="0" err="1"/>
              <a:t>organisations</a:t>
            </a:r>
            <a:r>
              <a:rPr lang="en-US" sz="2800" dirty="0"/>
              <a:t>?</a:t>
            </a:r>
          </a:p>
          <a:p>
            <a:r>
              <a:rPr lang="en-US" sz="2800" dirty="0"/>
              <a:t>In your opinion, are managers essentials in today’s </a:t>
            </a:r>
            <a:r>
              <a:rPr lang="en-US" sz="2800" dirty="0" err="1"/>
              <a:t>organisations</a:t>
            </a:r>
            <a:r>
              <a:rPr lang="en-US" sz="2800" dirty="0"/>
              <a:t>? Justify your answer.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2E74E-64F3-1017-54C7-44F642350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666776-6072-47E6-C3F5-1BD77C801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05503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4EA0E-EDC3-5A91-6454-9EF1B5908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8312F-6979-ED80-6982-DEDD6AC7E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400" dirty="0"/>
              <a:t>Robbins, S.P., Coulter, M.K. and Randel, A. (2021) Management. Global edition. Harlow, England: Pearson Education.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3A682-4148-4389-B6A0-931859B86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B16CAC-779D-2C27-4E5C-B10C087BE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84122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3797</TotalTime>
  <Words>1096</Words>
  <Application>Microsoft Macintosh PowerPoint</Application>
  <PresentationFormat>On-screen Show (4:3)</PresentationFormat>
  <Paragraphs>123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Source Sans Pro</vt:lpstr>
      <vt:lpstr>Verdana</vt:lpstr>
      <vt:lpstr>20140311PresentationUWTSDTemplate</vt:lpstr>
      <vt:lpstr>   Management and Organisations       LCBB4008         Week 1 – Session 2 </vt:lpstr>
      <vt:lpstr>Objectives</vt:lpstr>
      <vt:lpstr>PowerPoint Presentation</vt:lpstr>
      <vt:lpstr>Management Studies (1 of 2)</vt:lpstr>
      <vt:lpstr>Importance of Management Studies (2 of 2)</vt:lpstr>
      <vt:lpstr>Importance of Management</vt:lpstr>
      <vt:lpstr>Management and Organisations</vt:lpstr>
      <vt:lpstr>PowerPoint Presentation</vt:lpstr>
      <vt:lpstr>Organisation</vt:lpstr>
      <vt:lpstr>Management</vt:lpstr>
      <vt:lpstr>Defining Management</vt:lpstr>
      <vt:lpstr>Managers</vt:lpstr>
      <vt:lpstr>Levels of Managers (1 of 5)</vt:lpstr>
      <vt:lpstr>Top Managers (2 of 5)</vt:lpstr>
      <vt:lpstr>Middle Managers (3 of 5)</vt:lpstr>
      <vt:lpstr>First-line Managers (4 of 5)</vt:lpstr>
      <vt:lpstr>Non managerial Employees (5 of 5)</vt:lpstr>
      <vt:lpstr>Importance of Managers (1 of 4)</vt:lpstr>
      <vt:lpstr>Managerial skills and competences  (2 of 4)</vt:lpstr>
      <vt:lpstr>Getting the organization work done (3 of 4)</vt:lpstr>
      <vt:lpstr>Impact on Organizational Performance (3 of 4)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Ecomaj Consulting</cp:lastModifiedBy>
  <cp:revision>145</cp:revision>
  <cp:lastPrinted>2018-07-02T15:32:24Z</cp:lastPrinted>
  <dcterms:created xsi:type="dcterms:W3CDTF">2002-10-07T19:43:58Z</dcterms:created>
  <dcterms:modified xsi:type="dcterms:W3CDTF">2024-06-10T19:36:06Z</dcterms:modified>
</cp:coreProperties>
</file>