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8" r:id="rId9"/>
    <p:sldId id="269" r:id="rId10"/>
    <p:sldId id="270" r:id="rId11"/>
    <p:sldId id="271" r:id="rId12"/>
    <p:sldId id="272" r:id="rId13"/>
    <p:sldId id="273" r:id="rId14"/>
    <p:sldId id="265" r:id="rId15"/>
    <p:sldId id="277" r:id="rId16"/>
    <p:sldId id="267" r:id="rId17"/>
    <p:sldId id="278" r:id="rId18"/>
    <p:sldId id="266" r:id="rId19"/>
    <p:sldId id="274" r:id="rId20"/>
    <p:sldId id="279" r:id="rId21"/>
    <p:sldId id="276" r:id="rId22"/>
    <p:sldId id="259" r:id="rId23"/>
    <p:sldId id="275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044" autoAdjust="0"/>
    <p:restoredTop sz="94660"/>
  </p:normalViewPr>
  <p:slideViewPr>
    <p:cSldViewPr snapToGrid="0">
      <p:cViewPr varScale="1">
        <p:scale>
          <a:sx n="68" d="100"/>
          <a:sy n="68" d="100"/>
        </p:scale>
        <p:origin x="77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ssaysauce.com/business-essays/tesco-case-study/" TargetMode="Externa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businessteacher.org.uk/case-studies/tesco.php" TargetMode="Externa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topic/tesco-0" TargetMode="External"/><Relationship Id="rId2" Type="http://schemas.openxmlformats.org/officeDocument/2006/relationships/hyperlink" Target="https://www.independent.co.uk/topic/Christma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independent.co.uk/topic/plastic" TargetMode="Externa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65655-4F21-48E5-877D-A6CF27FBC9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1065627"/>
            <a:ext cx="8915399" cy="2262781"/>
          </a:xfrm>
        </p:spPr>
        <p:txBody>
          <a:bodyPr>
            <a:normAutofit fontScale="90000"/>
          </a:bodyPr>
          <a:lstStyle/>
          <a:p>
            <a:r>
              <a:rPr lang="en-GB" dirty="0"/>
              <a:t>Leading and Implementing Workplace Change</a:t>
            </a:r>
            <a:br>
              <a:rPr lang="en-GB" dirty="0"/>
            </a:br>
            <a:r>
              <a:rPr lang="en-GB" dirty="0"/>
              <a:t>Proposal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6D083E-B9C9-49F4-87FE-CA2654B169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5317588"/>
            <a:ext cx="8915399" cy="586074"/>
          </a:xfrm>
        </p:spPr>
        <p:txBody>
          <a:bodyPr/>
          <a:lstStyle/>
          <a:p>
            <a:r>
              <a:rPr lang="en-GB" dirty="0"/>
              <a:t>by Mohammed </a:t>
            </a:r>
            <a:r>
              <a:rPr lang="en-GB" dirty="0" err="1"/>
              <a:t>Sujon</a:t>
            </a:r>
            <a:r>
              <a:rPr lang="en-GB" dirty="0"/>
              <a:t> and Mohammad </a:t>
            </a:r>
            <a:r>
              <a:rPr lang="en-GB" dirty="0" err="1"/>
              <a:t>Touhid</a:t>
            </a:r>
            <a:r>
              <a:rPr lang="en-GB" dirty="0"/>
              <a:t> Chowdhury</a:t>
            </a:r>
          </a:p>
        </p:txBody>
      </p:sp>
    </p:spTree>
    <p:extLst>
      <p:ext uri="{BB962C8B-B14F-4D97-AF65-F5344CB8AC3E}">
        <p14:creationId xmlns:p14="http://schemas.microsoft.com/office/powerpoint/2010/main" val="2168955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C1FDFCC8-7B49-4A46-9821-F7CB7F265D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3024187"/>
            <a:ext cx="3048000" cy="8096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F160B80-4647-4E31-8848-52B0C73BF7C5}"/>
              </a:ext>
            </a:extLst>
          </p:cNvPr>
          <p:cNvSpPr txBox="1"/>
          <p:nvPr/>
        </p:nvSpPr>
        <p:spPr>
          <a:xfrm>
            <a:off x="2058571" y="1913210"/>
            <a:ext cx="949100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organisation of this proposal is UK’s largest retailer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2A995B5-5E9C-4593-98C5-AA3EC974E0C0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</p:spTree>
    <p:extLst>
      <p:ext uri="{BB962C8B-B14F-4D97-AF65-F5344CB8AC3E}">
        <p14:creationId xmlns:p14="http://schemas.microsoft.com/office/powerpoint/2010/main" val="3872982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0EF68EA-5A04-450E-8A7D-01347D1FEAB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3BEA6F-6EB0-4DE2-8130-D63EBF0C8D43}"/>
              </a:ext>
            </a:extLst>
          </p:cNvPr>
          <p:cNvSpPr txBox="1"/>
          <p:nvPr/>
        </p:nvSpPr>
        <p:spPr>
          <a:xfrm>
            <a:off x="1589649" y="1826454"/>
            <a:ext cx="10058399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The company has few key changes for continue business growth.</a:t>
            </a:r>
          </a:p>
          <a:p>
            <a:endParaRPr lang="en-GB" sz="2800" dirty="0"/>
          </a:p>
          <a:p>
            <a:pPr marL="514350" indent="-514350">
              <a:buAutoNum type="arabicPeriod"/>
            </a:pPr>
            <a:r>
              <a:rPr lang="en-GB" sz="2800" dirty="0"/>
              <a:t>Management</a:t>
            </a:r>
          </a:p>
          <a:p>
            <a:pPr marL="514350" indent="-514350">
              <a:buAutoNum type="arabicPeriod"/>
            </a:pPr>
            <a:endParaRPr lang="en-GB" sz="2800" dirty="0"/>
          </a:p>
          <a:p>
            <a:pPr marL="514350" indent="-514350" defTabSz="523875">
              <a:buAutoNum type="arabicPeriod"/>
            </a:pPr>
            <a:r>
              <a:rPr lang="en-GB" sz="2800" dirty="0"/>
              <a:t>Business Culture</a:t>
            </a:r>
          </a:p>
          <a:p>
            <a:pPr marL="514350" indent="-514350" defTabSz="523875">
              <a:buAutoNum type="arabicPeriod"/>
            </a:pPr>
            <a:endParaRPr lang="en-GB" sz="2800" dirty="0"/>
          </a:p>
          <a:p>
            <a:pPr marL="514350" indent="-514350" defTabSz="523875">
              <a:buAutoNum type="arabicPeriod"/>
            </a:pPr>
            <a:r>
              <a:rPr lang="en-GB" sz="2800" dirty="0"/>
              <a:t>Business Campaign and Service</a:t>
            </a:r>
          </a:p>
        </p:txBody>
      </p:sp>
    </p:spTree>
    <p:extLst>
      <p:ext uri="{BB962C8B-B14F-4D97-AF65-F5344CB8AC3E}">
        <p14:creationId xmlns:p14="http://schemas.microsoft.com/office/powerpoint/2010/main" val="2765405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4FFF7C-5D53-4EF1-8DC5-CEC5FF3B66D7}"/>
              </a:ext>
            </a:extLst>
          </p:cNvPr>
          <p:cNvSpPr txBox="1"/>
          <p:nvPr/>
        </p:nvSpPr>
        <p:spPr>
          <a:xfrm>
            <a:off x="1899138" y="4800101"/>
            <a:ext cx="89329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“</a:t>
            </a:r>
            <a:r>
              <a:rPr lang="en-GB" sz="2800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Turning our business around will require a change in our culture, as well as in our processes and our brand proposition</a:t>
            </a: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”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(Farrell, 2014)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D0819-5A93-4F0B-97F6-C7FFEA51ED14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C76849-1487-4B63-9412-E1E3E862C9D7}"/>
              </a:ext>
            </a:extLst>
          </p:cNvPr>
          <p:cNvSpPr txBox="1"/>
          <p:nvPr/>
        </p:nvSpPr>
        <p:spPr>
          <a:xfrm>
            <a:off x="1674056" y="801858"/>
            <a:ext cx="942535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/>
                </a:solidFill>
              </a:rPr>
              <a:t>Management: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company had a big change in management in year 2014, when Tesco had £250 million deficit in revenue.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(Farrell, 2014)</a:t>
            </a:r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company has appointed Mr. Dave Lewis as a new CEO.</a:t>
            </a:r>
          </a:p>
        </p:txBody>
      </p:sp>
      <p:pic>
        <p:nvPicPr>
          <p:cNvPr id="5" name="Picture 2" descr="Image result for Dave Lewis businessman">
            <a:extLst>
              <a:ext uri="{FF2B5EF4-FFF2-40B4-BE49-F238E27FC236}">
                <a16:creationId xmlns:a16="http://schemas.microsoft.com/office/drawing/2014/main" id="{65BEE5C4-CCAF-4C83-B07F-0BD188FF1F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7214" y="2762313"/>
            <a:ext cx="3232030" cy="180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0C09B9C-32C3-4AF9-945A-90078079D38F}"/>
              </a:ext>
            </a:extLst>
          </p:cNvPr>
          <p:cNvSpPr txBox="1"/>
          <p:nvPr/>
        </p:nvSpPr>
        <p:spPr>
          <a:xfrm>
            <a:off x="5897564" y="4523102"/>
            <a:ext cx="20116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200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Image: </a:t>
            </a:r>
            <a:r>
              <a:rPr lang="en-GB" sz="1200" dirty="0" err="1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IBTimes</a:t>
            </a:r>
            <a:r>
              <a:rPr lang="en-GB" sz="1200" dirty="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UK</a:t>
            </a:r>
            <a:endParaRPr lang="en-GB" sz="1200" dirty="0">
              <a:solidFill>
                <a:schemeClr val="bg1">
                  <a:lumMod val="6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46297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20EC057-CDF7-4E03-968F-035AB5FCE3BE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EED46A-F16C-4FD0-9CFB-D2522830B124}"/>
              </a:ext>
            </a:extLst>
          </p:cNvPr>
          <p:cNvSpPr txBox="1"/>
          <p:nvPr/>
        </p:nvSpPr>
        <p:spPr>
          <a:xfrm>
            <a:off x="2067951" y="731517"/>
            <a:ext cx="3080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523875"/>
            <a:r>
              <a:rPr lang="en-GB" sz="2800" b="1" dirty="0">
                <a:solidFill>
                  <a:schemeClr val="accent1"/>
                </a:solidFill>
              </a:rPr>
              <a:t>Business Culture: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664FC1-F1EE-4502-92B3-B6C69F7BBA42}"/>
              </a:ext>
            </a:extLst>
          </p:cNvPr>
          <p:cNvSpPr txBox="1"/>
          <p:nvPr/>
        </p:nvSpPr>
        <p:spPr>
          <a:xfrm>
            <a:off x="2180492" y="1519311"/>
            <a:ext cx="9326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581530-0385-43AA-909E-13642964A3B1}"/>
              </a:ext>
            </a:extLst>
          </p:cNvPr>
          <p:cNvSpPr txBox="1"/>
          <p:nvPr/>
        </p:nvSpPr>
        <p:spPr>
          <a:xfrm>
            <a:off x="1406777" y="1378635"/>
            <a:ext cx="10649241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Communication: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Communication between higher management and store operator’s.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Hierarchy needs of motivation: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Paying standard salary, providing pension, personal locker and flexible hours.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Competitive price: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No more “buy one, get one free” offers due to customers interest.</a:t>
            </a:r>
          </a:p>
          <a:p>
            <a:endParaRPr lang="en-GB" sz="28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Technology: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Introducing new technology for 	quicker checkout.</a:t>
            </a:r>
          </a:p>
        </p:txBody>
      </p:sp>
    </p:spTree>
    <p:extLst>
      <p:ext uri="{BB962C8B-B14F-4D97-AF65-F5344CB8AC3E}">
        <p14:creationId xmlns:p14="http://schemas.microsoft.com/office/powerpoint/2010/main" val="183424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D8FC56-C375-4AFE-A169-3EE2DDA059DD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8649956-5245-4593-AE57-605E9620218F}"/>
              </a:ext>
            </a:extLst>
          </p:cNvPr>
          <p:cNvSpPr/>
          <p:nvPr/>
        </p:nvSpPr>
        <p:spPr>
          <a:xfrm>
            <a:off x="1756019" y="703384"/>
            <a:ext cx="57182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523875"/>
            <a:r>
              <a:rPr lang="en-GB" sz="2800" b="1" dirty="0"/>
              <a:t>Business Campaign and Service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C88180-DD42-4677-8C2F-98379DB98A71}"/>
              </a:ext>
            </a:extLst>
          </p:cNvPr>
          <p:cNvSpPr txBox="1"/>
          <p:nvPr/>
        </p:nvSpPr>
        <p:spPr>
          <a:xfrm>
            <a:off x="1871004" y="1589649"/>
            <a:ext cx="6738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“Every little helps”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A58568-C159-45E4-9F07-F6654BA793DC}"/>
              </a:ext>
            </a:extLst>
          </p:cNvPr>
          <p:cNvSpPr txBox="1"/>
          <p:nvPr/>
        </p:nvSpPr>
        <p:spPr>
          <a:xfrm>
            <a:off x="1871004" y="2364227"/>
            <a:ext cx="6738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‘Serving shoppers a little better every day’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E9E3540-45C9-4816-9600-AD0FA423F476}"/>
              </a:ext>
            </a:extLst>
          </p:cNvPr>
          <p:cNvSpPr txBox="1"/>
          <p:nvPr/>
        </p:nvSpPr>
        <p:spPr>
          <a:xfrm>
            <a:off x="1871004" y="3258771"/>
            <a:ext cx="67384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‘You Won’t Pay More’ </a:t>
            </a:r>
          </a:p>
        </p:txBody>
      </p:sp>
    </p:spTree>
    <p:extLst>
      <p:ext uri="{BB962C8B-B14F-4D97-AF65-F5344CB8AC3E}">
        <p14:creationId xmlns:p14="http://schemas.microsoft.com/office/powerpoint/2010/main" val="533368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8844D9F-103E-4993-8907-2552BDB69E1B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1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68FE6-6398-4AA7-8D53-E1BC88ED6BFC}"/>
              </a:ext>
            </a:extLst>
          </p:cNvPr>
          <p:cNvSpPr/>
          <p:nvPr/>
        </p:nvSpPr>
        <p:spPr>
          <a:xfrm>
            <a:off x="1702190" y="703384"/>
            <a:ext cx="10002129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“As a business, serving shoppers is at the heart of everything we do”</a:t>
            </a:r>
          </a:p>
          <a:p>
            <a:pPr algn="r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(Our Tesco Exclusively for colleagues, 2020)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48F9AD-BEB5-4D7F-8AB0-ACD87183FC9A}"/>
              </a:ext>
            </a:extLst>
          </p:cNvPr>
          <p:cNvSpPr txBox="1"/>
          <p:nvPr/>
        </p:nvSpPr>
        <p:spPr>
          <a:xfrm>
            <a:off x="1941342" y="2110154"/>
            <a:ext cx="952382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Customer Relation and </a:t>
            </a:r>
            <a:r>
              <a:rPr lang="en-GB" sz="28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clubcard</a:t>
            </a:r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plus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Quality maintained products and services.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Customers rewards. </a:t>
            </a:r>
          </a:p>
        </p:txBody>
      </p:sp>
    </p:spTree>
    <p:extLst>
      <p:ext uri="{BB962C8B-B14F-4D97-AF65-F5344CB8AC3E}">
        <p14:creationId xmlns:p14="http://schemas.microsoft.com/office/powerpoint/2010/main" val="6868230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A42B89-DD8B-45C6-A7F9-A08255FC72F6}"/>
              </a:ext>
            </a:extLst>
          </p:cNvPr>
          <p:cNvSpPr txBox="1"/>
          <p:nvPr/>
        </p:nvSpPr>
        <p:spPr>
          <a:xfrm>
            <a:off x="2025748" y="689313"/>
            <a:ext cx="793417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Company Information: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Founded in 1919 by Jack Cohen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Largest retailer in UK</a:t>
            </a:r>
          </a:p>
          <a:p>
            <a:r>
              <a:rPr lang="en-GB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Tesco a public Limited Company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3EE434-ADB4-4A11-B5A3-01B2E1AA54EE}"/>
              </a:ext>
            </a:extLst>
          </p:cNvPr>
          <p:cNvSpPr txBox="1"/>
          <p:nvPr/>
        </p:nvSpPr>
        <p:spPr>
          <a:xfrm>
            <a:off x="2025748" y="3038617"/>
            <a:ext cx="793417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Non Food Products: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Total employees: Employing 362000 Staffs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Number of stores: 2300 Stores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Location: Cheshunt, Herefordshire.</a:t>
            </a:r>
          </a:p>
        </p:txBody>
      </p:sp>
    </p:spTree>
    <p:extLst>
      <p:ext uri="{BB962C8B-B14F-4D97-AF65-F5344CB8AC3E}">
        <p14:creationId xmlns:p14="http://schemas.microsoft.com/office/powerpoint/2010/main" val="39494546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2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798FE73-AD61-400A-942B-9C2C0C535B62}"/>
              </a:ext>
            </a:extLst>
          </p:cNvPr>
          <p:cNvSpPr txBox="1"/>
          <p:nvPr/>
        </p:nvSpPr>
        <p:spPr>
          <a:xfrm>
            <a:off x="2025748" y="1730321"/>
            <a:ext cx="793417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Revenue: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Main Rivals: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Market Position</a:t>
            </a:r>
          </a:p>
        </p:txBody>
      </p:sp>
    </p:spTree>
    <p:extLst>
      <p:ext uri="{BB962C8B-B14F-4D97-AF65-F5344CB8AC3E}">
        <p14:creationId xmlns:p14="http://schemas.microsoft.com/office/powerpoint/2010/main" val="7189411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63475DD-A9E5-4D41-AABF-94399F2D466A}"/>
              </a:ext>
            </a:extLst>
          </p:cNvPr>
          <p:cNvSpPr txBox="1"/>
          <p:nvPr/>
        </p:nvSpPr>
        <p:spPr>
          <a:xfrm>
            <a:off x="2025748" y="675243"/>
            <a:ext cx="7934178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Why Change: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Market Challenges:</a:t>
            </a:r>
          </a:p>
          <a:p>
            <a:endParaRPr lang="en-GB" sz="16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Share Price: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6DCB2B-6066-4709-80F4-1A77A0E32D6D}"/>
              </a:ext>
            </a:extLst>
          </p:cNvPr>
          <p:cNvSpPr txBox="1"/>
          <p:nvPr/>
        </p:nvSpPr>
        <p:spPr>
          <a:xfrm>
            <a:off x="2025748" y="2968277"/>
            <a:ext cx="793417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SWOT analysis for Tesco: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Strength: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Improving in technology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Long standing company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Various store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69143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652718-3494-4793-85AF-5FB87B65BD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70748FB-F56E-4BED-A2ED-99C2CEE7CD2A}"/>
              </a:ext>
            </a:extLst>
          </p:cNvPr>
          <p:cNvSpPr txBox="1"/>
          <p:nvPr/>
        </p:nvSpPr>
        <p:spPr>
          <a:xfrm>
            <a:off x="2025748" y="3812337"/>
            <a:ext cx="793417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Opportunity: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Low price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Clubcard plus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9EA0A1-6A83-4AA7-8A42-8A08632BBF14}"/>
              </a:ext>
            </a:extLst>
          </p:cNvPr>
          <p:cNvSpPr txBox="1"/>
          <p:nvPr/>
        </p:nvSpPr>
        <p:spPr>
          <a:xfrm>
            <a:off x="2025748" y="703384"/>
            <a:ext cx="793417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Weakness: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Price war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Employee leaving the organisation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Share price drop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Customer behaviour </a:t>
            </a:r>
          </a:p>
        </p:txBody>
      </p:sp>
    </p:spTree>
    <p:extLst>
      <p:ext uri="{BB962C8B-B14F-4D97-AF65-F5344CB8AC3E}">
        <p14:creationId xmlns:p14="http://schemas.microsoft.com/office/powerpoint/2010/main" val="240642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652718-3494-4793-85AF-5FB87B65BDF3}"/>
              </a:ext>
            </a:extLst>
          </p:cNvPr>
          <p:cNvSpPr txBox="1"/>
          <p:nvPr/>
        </p:nvSpPr>
        <p:spPr>
          <a:xfrm>
            <a:off x="126610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D0DD55-39B7-45EE-9045-24959430508C}"/>
              </a:ext>
            </a:extLst>
          </p:cNvPr>
          <p:cNvSpPr txBox="1"/>
          <p:nvPr/>
        </p:nvSpPr>
        <p:spPr>
          <a:xfrm>
            <a:off x="2025748" y="703384"/>
            <a:ext cx="793417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Threats: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Less Counter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Losing key employees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Drop in share price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7B368C-71A2-4D34-8808-4ECF50D87310}"/>
              </a:ext>
            </a:extLst>
          </p:cNvPr>
          <p:cNvSpPr txBox="1"/>
          <p:nvPr/>
        </p:nvSpPr>
        <p:spPr>
          <a:xfrm>
            <a:off x="2025748" y="3263704"/>
            <a:ext cx="7934178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Pestle analysis for Tesco: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External factors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Political factor (Brexit)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Tesco stop sourcing clothes from Bangladesh factory on safety fears.</a:t>
            </a:r>
          </a:p>
        </p:txBody>
      </p:sp>
    </p:spTree>
    <p:extLst>
      <p:ext uri="{BB962C8B-B14F-4D97-AF65-F5344CB8AC3E}">
        <p14:creationId xmlns:p14="http://schemas.microsoft.com/office/powerpoint/2010/main" val="670046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70A8D2-CD11-49A3-AB29-792B93DA7CE4}"/>
              </a:ext>
            </a:extLst>
          </p:cNvPr>
          <p:cNvSpPr txBox="1"/>
          <p:nvPr/>
        </p:nvSpPr>
        <p:spPr>
          <a:xfrm>
            <a:off x="2025748" y="703384"/>
            <a:ext cx="7934178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Pestle analysis for Tesco:</a:t>
            </a:r>
          </a:p>
          <a:p>
            <a:endParaRPr lang="en-GB" sz="1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Economical factors: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Increase of national minimum wage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The Telegraph report:</a:t>
            </a:r>
          </a:p>
          <a:p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Over 140,000 people work for </a:t>
            </a:r>
            <a:r>
              <a:rPr lang="en-GB" sz="2400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tesco</a:t>
            </a:r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 on minimum wage, the report also state they were paying employees below the national minimum wage previously. (Armstrong, 2017)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Social factors, includes;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Change shopping habit</a:t>
            </a:r>
          </a:p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Looking for bargain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CDC0FA6-C9C5-4CC6-9AC5-C4216E3E622B}"/>
              </a:ext>
            </a:extLst>
          </p:cNvPr>
          <p:cNvSpPr txBox="1"/>
          <p:nvPr/>
        </p:nvSpPr>
        <p:spPr>
          <a:xfrm>
            <a:off x="126610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3</a:t>
            </a:r>
          </a:p>
        </p:txBody>
      </p:sp>
    </p:spTree>
    <p:extLst>
      <p:ext uri="{BB962C8B-B14F-4D97-AF65-F5344CB8AC3E}">
        <p14:creationId xmlns:p14="http://schemas.microsoft.com/office/powerpoint/2010/main" val="21190278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C7A3733-5077-41D2-9EB1-B99A2F93C6D9}"/>
              </a:ext>
            </a:extLst>
          </p:cNvPr>
          <p:cNvSpPr/>
          <p:nvPr/>
        </p:nvSpPr>
        <p:spPr>
          <a:xfrm>
            <a:off x="1735558" y="712146"/>
            <a:ext cx="8141844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b="1" dirty="0">
                <a:solidFill>
                  <a:srgbClr val="333333"/>
                </a:solidFill>
                <a:latin typeface="ProximaNova-b7"/>
              </a:rPr>
              <a:t>Lewin's Change Model 1940</a:t>
            </a:r>
          </a:p>
          <a:p>
            <a:r>
              <a:rPr lang="en-GB" sz="2800" dirty="0">
                <a:solidFill>
                  <a:srgbClr val="333333"/>
                </a:solidFill>
                <a:latin typeface="ProximaNova-b7"/>
              </a:rPr>
              <a:t>This model were found in many case studies of </a:t>
            </a:r>
            <a:r>
              <a:rPr lang="en-GB" sz="2800" dirty="0" err="1">
                <a:solidFill>
                  <a:srgbClr val="333333"/>
                </a:solidFill>
                <a:latin typeface="ProximaNova-b7"/>
              </a:rPr>
              <a:t>tesco’s</a:t>
            </a:r>
            <a:r>
              <a:rPr lang="en-GB" sz="2800" dirty="0">
                <a:solidFill>
                  <a:srgbClr val="333333"/>
                </a:solidFill>
                <a:latin typeface="ProximaNova-b7"/>
              </a:rPr>
              <a:t>.</a:t>
            </a:r>
            <a:endParaRPr lang="en-GB" sz="2800" dirty="0"/>
          </a:p>
        </p:txBody>
      </p:sp>
      <p:pic>
        <p:nvPicPr>
          <p:cNvPr id="4" name="Picture 3" descr="lewins model">
            <a:extLst>
              <a:ext uri="{FF2B5EF4-FFF2-40B4-BE49-F238E27FC236}">
                <a16:creationId xmlns:a16="http://schemas.microsoft.com/office/drawing/2014/main" id="{62384AB8-BD2B-4AED-9891-16E26EE1DBF3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8135"/>
          <a:stretch/>
        </p:blipFill>
        <p:spPr bwMode="auto">
          <a:xfrm>
            <a:off x="3161846" y="1944914"/>
            <a:ext cx="5868307" cy="233816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A7C4976-C5B1-48D1-AA33-C9C730105AE9}"/>
              </a:ext>
            </a:extLst>
          </p:cNvPr>
          <p:cNvSpPr/>
          <p:nvPr/>
        </p:nvSpPr>
        <p:spPr>
          <a:xfrm>
            <a:off x="6218934" y="4339347"/>
            <a:ext cx="2811219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400" dirty="0">
                <a:solidFill>
                  <a:srgbClr val="333333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Lewin's Change Model (Lopez, 2017)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CD8918-FA40-4B30-8BD6-2A19008F7A82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</p:spTree>
    <p:extLst>
      <p:ext uri="{BB962C8B-B14F-4D97-AF65-F5344CB8AC3E}">
        <p14:creationId xmlns:p14="http://schemas.microsoft.com/office/powerpoint/2010/main" val="36861697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9AF8C6E-60FD-4C3F-A3AD-ABF5BEDC68F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6E9179-CB8D-4BCA-91BC-FA12C8A5F015}"/>
              </a:ext>
            </a:extLst>
          </p:cNvPr>
          <p:cNvSpPr txBox="1"/>
          <p:nvPr/>
        </p:nvSpPr>
        <p:spPr>
          <a:xfrm>
            <a:off x="2082018" y="998806"/>
            <a:ext cx="928467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Unfreeze:</a:t>
            </a:r>
          </a:p>
          <a:p>
            <a:r>
              <a:rPr lang="en-GB" dirty="0"/>
              <a:t>Mr. Lewis has unfreeze all the old process and culture of the stores.</a:t>
            </a:r>
          </a:p>
          <a:p>
            <a:endParaRPr lang="en-GB" dirty="0"/>
          </a:p>
          <a:p>
            <a:r>
              <a:rPr lang="en-GB" dirty="0"/>
              <a:t>Change :</a:t>
            </a:r>
          </a:p>
          <a:p>
            <a:r>
              <a:rPr lang="en-GB" dirty="0"/>
              <a:t>Implemented new culture, technology and campaign to motivate staffs.</a:t>
            </a:r>
          </a:p>
          <a:p>
            <a:endParaRPr lang="en-GB" dirty="0"/>
          </a:p>
          <a:p>
            <a:r>
              <a:rPr lang="en-GB" dirty="0"/>
              <a:t>Refreeze:</a:t>
            </a:r>
          </a:p>
          <a:p>
            <a:r>
              <a:rPr lang="en-GB" dirty="0"/>
              <a:t>When the management notice the changes are working they refreeze until further changes needed.</a:t>
            </a:r>
          </a:p>
        </p:txBody>
      </p:sp>
    </p:spTree>
    <p:extLst>
      <p:ext uri="{BB962C8B-B14F-4D97-AF65-F5344CB8AC3E}">
        <p14:creationId xmlns:p14="http://schemas.microsoft.com/office/powerpoint/2010/main" val="25347928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B79D7F2-F625-47EC-B6D8-21567E8D4DE4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98E918-F017-4198-B200-D526072987DD}"/>
              </a:ext>
            </a:extLst>
          </p:cNvPr>
          <p:cNvSpPr txBox="1"/>
          <p:nvPr/>
        </p:nvSpPr>
        <p:spPr>
          <a:xfrm>
            <a:off x="2053883" y="745588"/>
            <a:ext cx="68368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C00000"/>
                </a:solidFill>
              </a:rPr>
              <a:t>Kubler-Ross Change Curve in Business</a:t>
            </a:r>
            <a:endParaRPr lang="en-GB" sz="2800" b="1" dirty="0">
              <a:solidFill>
                <a:srgbClr val="C0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8EA0E9D-31D9-4D2C-83E9-AC686A9E686B}"/>
              </a:ext>
            </a:extLst>
          </p:cNvPr>
          <p:cNvSpPr txBox="1"/>
          <p:nvPr/>
        </p:nvSpPr>
        <p:spPr>
          <a:xfrm>
            <a:off x="2166424" y="1378629"/>
            <a:ext cx="918620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The 5 stages of change curve are found in </a:t>
            </a:r>
            <a:r>
              <a:rPr lang="en-US" sz="2800" dirty="0" err="1"/>
              <a:t>tesco</a:t>
            </a:r>
            <a:r>
              <a:rPr lang="en-US" sz="2800" dirty="0"/>
              <a:t> as follows:</a:t>
            </a:r>
          </a:p>
          <a:p>
            <a:endParaRPr lang="en-US" sz="16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</a:rPr>
              <a:t>Denial</a:t>
            </a:r>
          </a:p>
          <a:p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From 2014, changes start taking affect to employees working style. Many denial to accept the changes or left the job.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</a:rPr>
              <a:t>Anger</a:t>
            </a:r>
          </a:p>
          <a:p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changes were creating anger of using new technology and change the things they were doing in way for long time.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  <a:cs typeface="Calibri Light" panose="020F0302020204030204" pitchFamily="34" charset="0"/>
              </a:rPr>
              <a:t>Bargaining</a:t>
            </a:r>
          </a:p>
          <a:p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When the were in anger stage </a:t>
            </a:r>
            <a:r>
              <a:rPr lang="en-US" sz="2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tesco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start fulfill employee hierarchy needs. Flexible hour was most compromising in this stage.</a:t>
            </a:r>
          </a:p>
          <a:p>
            <a:endParaRPr lang="en-US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288603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E5BE96A-F1C1-44F7-A836-3DEA56FE82F4}"/>
              </a:ext>
            </a:extLst>
          </p:cNvPr>
          <p:cNvSpPr txBox="1"/>
          <p:nvPr/>
        </p:nvSpPr>
        <p:spPr>
          <a:xfrm>
            <a:off x="2166424" y="1378629"/>
            <a:ext cx="918620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</a:rPr>
              <a:t>Depression</a:t>
            </a:r>
          </a:p>
          <a:p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stage is quite common in </a:t>
            </a:r>
            <a:r>
              <a:rPr lang="en-US" sz="2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tesco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staff. Many employee get depression and </a:t>
            </a:r>
            <a:r>
              <a:rPr lang="en-US" sz="2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tesco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has changed the culture of working hours. Tesco also keeps extra staff in store to cover illness, sadness or depression of missing target.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0070C0"/>
                </a:solidFill>
              </a:rPr>
              <a:t>Acceptance</a:t>
            </a:r>
          </a:p>
          <a:p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When </a:t>
            </a:r>
            <a:r>
              <a:rPr lang="en-US" sz="2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tesco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understand the losing of market share and revenue the company accept the changes needed in management and processes.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88111E-44E7-41BC-890A-E9DE307F1327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</p:spTree>
    <p:extLst>
      <p:ext uri="{BB962C8B-B14F-4D97-AF65-F5344CB8AC3E}">
        <p14:creationId xmlns:p14="http://schemas.microsoft.com/office/powerpoint/2010/main" val="218261930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177278E-E05A-4729-822B-EC3C564E5DCE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3CCB412-4F3F-4547-B962-58BBCFE374C0}"/>
              </a:ext>
            </a:extLst>
          </p:cNvPr>
          <p:cNvSpPr/>
          <p:nvPr/>
        </p:nvSpPr>
        <p:spPr>
          <a:xfrm>
            <a:off x="1753772" y="703384"/>
            <a:ext cx="9753600" cy="56381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McKinsey 7 S Model</a:t>
            </a:r>
          </a:p>
          <a:p>
            <a:r>
              <a:rPr lang="en-GB" sz="2800" dirty="0"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It was developed by consultants working for McKinsey &amp; Company in the 1980s and features seven steps or stages for managing change.</a:t>
            </a:r>
            <a:endParaRPr lang="en-GB" sz="2800" b="1" dirty="0"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Strategy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Structure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Systems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Shared values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Style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Staff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2800" b="1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Skills</a:t>
            </a:r>
            <a:r>
              <a:rPr lang="en-GB" sz="2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–</a:t>
            </a:r>
          </a:p>
        </p:txBody>
      </p:sp>
    </p:spTree>
    <p:extLst>
      <p:ext uri="{BB962C8B-B14F-4D97-AF65-F5344CB8AC3E}">
        <p14:creationId xmlns:p14="http://schemas.microsoft.com/office/powerpoint/2010/main" val="344300957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77488A-79DF-4680-93BC-A1166EA4A75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53E010-F949-408B-8749-6B4F16BF9BE8}"/>
              </a:ext>
            </a:extLst>
          </p:cNvPr>
          <p:cNvSpPr txBox="1"/>
          <p:nvPr/>
        </p:nvSpPr>
        <p:spPr>
          <a:xfrm>
            <a:off x="2039815" y="1589643"/>
            <a:ext cx="9425354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Essay Sauce:</a:t>
            </a:r>
          </a:p>
          <a:p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A Case Study Documenting Tesco’s Success and Challenges.</a:t>
            </a:r>
          </a:p>
          <a:p>
            <a:endParaRPr lang="en-US" dirty="0"/>
          </a:p>
          <a:p>
            <a:r>
              <a:rPr lang="en-US" dirty="0"/>
              <a:t>Tesco has a good range of products, including own label products. </a:t>
            </a:r>
          </a:p>
          <a:p>
            <a:r>
              <a:rPr lang="en-US" dirty="0"/>
              <a:t>It seeks to provide excellent customer service and ensure high levels of customer satisfaction.</a:t>
            </a:r>
          </a:p>
          <a:p>
            <a:r>
              <a:rPr lang="en-US" dirty="0"/>
              <a:t>Tesco has also been strong in public relations, advertising and building profile in catchment areas on a local level.  This local approach to marketing appears to be a key driver for success.</a:t>
            </a:r>
            <a:endParaRPr lang="en-US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lang="en-US" sz="2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Published on: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October 23, 2019</a:t>
            </a:r>
          </a:p>
          <a:p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File format: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Text</a:t>
            </a:r>
          </a:p>
          <a:p>
            <a:r>
              <a:rPr lang="en-US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Number of pages: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2</a:t>
            </a:r>
          </a:p>
          <a:p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Link: 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https://www.essaysauce.com/business-essays/tesco-case-study/</a:t>
            </a:r>
            <a:r>
              <a:rPr lang="en-US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558CBB-1DF6-4FCC-8192-489B9F4A1C2A}"/>
              </a:ext>
            </a:extLst>
          </p:cNvPr>
          <p:cNvSpPr txBox="1"/>
          <p:nvPr/>
        </p:nvSpPr>
        <p:spPr>
          <a:xfrm>
            <a:off x="2039815" y="930232"/>
            <a:ext cx="94253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Through the examination of this proposal few cases were studied.</a:t>
            </a:r>
          </a:p>
        </p:txBody>
      </p:sp>
    </p:spTree>
    <p:extLst>
      <p:ext uri="{BB962C8B-B14F-4D97-AF65-F5344CB8AC3E}">
        <p14:creationId xmlns:p14="http://schemas.microsoft.com/office/powerpoint/2010/main" val="4134397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995618-284A-4447-8012-61A4AF6666D7}"/>
              </a:ext>
            </a:extLst>
          </p:cNvPr>
          <p:cNvSpPr txBox="1"/>
          <p:nvPr/>
        </p:nvSpPr>
        <p:spPr>
          <a:xfrm>
            <a:off x="2039815" y="703384"/>
            <a:ext cx="942535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2. Business Teacher 2003-2019</a:t>
            </a: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Published a case study on Tesco and analyse the success.</a:t>
            </a:r>
          </a:p>
          <a:p>
            <a:endParaRPr lang="en-GB" sz="24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dirty="0"/>
              <a:t>The success of Tesco can be attributed to the strength of its brand and customer loyalty.</a:t>
            </a:r>
          </a:p>
          <a:p>
            <a:r>
              <a:rPr lang="en-US" dirty="0"/>
              <a:t>With Tesco’s ongoing commitment to providing high value and low</a:t>
            </a:r>
          </a:p>
          <a:p>
            <a:r>
              <a:rPr lang="en-US" dirty="0"/>
              <a:t>prices they make it extremely clear that their primary focus is their customers.</a:t>
            </a:r>
          </a:p>
          <a:p>
            <a:endParaRPr lang="en-GB" sz="2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Link: </a:t>
            </a:r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https://businessteacher.org.uk/case-studies/tesco.php</a:t>
            </a:r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B800035-FD4B-4229-B0EC-FD3EB0E95C7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4</a:t>
            </a:r>
          </a:p>
        </p:txBody>
      </p:sp>
    </p:spTree>
    <p:extLst>
      <p:ext uri="{BB962C8B-B14F-4D97-AF65-F5344CB8AC3E}">
        <p14:creationId xmlns:p14="http://schemas.microsoft.com/office/powerpoint/2010/main" val="62141029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C20038-5929-48EB-8E7C-1B34936A7323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33F64EE-A400-4C9F-8867-C39118688D26}"/>
              </a:ext>
            </a:extLst>
          </p:cNvPr>
          <p:cNvSpPr txBox="1"/>
          <p:nvPr/>
        </p:nvSpPr>
        <p:spPr>
          <a:xfrm>
            <a:off x="1828799" y="534572"/>
            <a:ext cx="93972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Light" panose="020F0302020204030204" pitchFamily="34" charset="0"/>
                <a:cs typeface="Calibri Light" panose="020F0302020204030204" pitchFamily="34" charset="0"/>
              </a:rPr>
              <a:t>The change process of Tesco has been judged and it is a successful steps according to public statements.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31C76E-7943-47F8-B736-23DB555CA5A2}"/>
              </a:ext>
            </a:extLst>
          </p:cNvPr>
          <p:cNvSpPr txBox="1"/>
          <p:nvPr/>
        </p:nvSpPr>
        <p:spPr>
          <a:xfrm>
            <a:off x="1941343" y="1449974"/>
            <a:ext cx="9706706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Independent digital news </a:t>
            </a:r>
          </a:p>
          <a:p>
            <a:pPr fontAlgn="base"/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1. It represents the best UK festive performance since the 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Christmas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 2009. Across both the UK and Ireland, comparable sales were up 2.6 per cent.</a:t>
            </a:r>
          </a:p>
          <a:p>
            <a:pPr fontAlgn="base"/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Tesco said that its “Festive 5” Christmas vegetable offer proved particularly popular with customers, selling 19.7 million units over the three weeks to Christmas. (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Sembhy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, 2019)</a:t>
            </a:r>
          </a:p>
          <a:p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 2.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Tesco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has pledged to remove shrink-wrapped multipacks across all its own-brand and branded tinned food in a move that will remove 350 million tonnes of 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  <a:hlinkClick r:id="rId4"/>
              </a:rPr>
              <a:t>plastic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 a year.  Tesco wants to remove all plastic-wrapped multipacks and replace them with multi-buy deals. (Young, 2020)</a:t>
            </a:r>
          </a:p>
          <a:p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3. Jason Tarry, chief executive of Tesco’s UK and Irish business, said Tesco needed to adapt to remain competitive: “We’re making changes to our UK stores and head office to simplify what we do and how we do it, so we’re better able to meet the needs of our customers.”</a:t>
            </a:r>
          </a:p>
          <a:p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4. The remaining fish, meat and deli counters in around 700 Tesco stores will be run on a full-time or flexible basis. (The Week, 2019) Tesco is “aiming to make £1.5 billion in cost savings by 2020”. (</a:t>
            </a:r>
            <a:r>
              <a:rPr lang="en-GB" sz="20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McCahill</a:t>
            </a:r>
            <a:r>
              <a:rPr lang="en-GB" sz="2000" dirty="0">
                <a:latin typeface="Calibri Light" panose="020F0302020204030204" pitchFamily="34" charset="0"/>
                <a:cs typeface="Calibri Light" panose="020F0302020204030204" pitchFamily="34" charset="0"/>
              </a:rPr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149826766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3C5299C-FA7A-4C91-90BE-EFDAD74902EF}"/>
              </a:ext>
            </a:extLst>
          </p:cNvPr>
          <p:cNvSpPr txBox="1"/>
          <p:nvPr/>
        </p:nvSpPr>
        <p:spPr>
          <a:xfrm>
            <a:off x="196948" y="703384"/>
            <a:ext cx="12098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chemeClr val="bg1"/>
                </a:solidFill>
              </a:rPr>
              <a:t>Task 6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F017BD9-A539-46D7-B5D4-827DDF4ABE3F}"/>
              </a:ext>
            </a:extLst>
          </p:cNvPr>
          <p:cNvSpPr txBox="1"/>
          <p:nvPr/>
        </p:nvSpPr>
        <p:spPr>
          <a:xfrm>
            <a:off x="2025748" y="703384"/>
            <a:ext cx="79341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Aim of proposal:</a:t>
            </a:r>
          </a:p>
          <a:p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sz="2800" b="1" dirty="0">
                <a:solidFill>
                  <a:srgbClr val="C00000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Objectives of proposal:</a:t>
            </a:r>
            <a:endParaRPr lang="en-GB" sz="2800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48472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05884EF-A49F-451C-855B-2C86CE6DDB67}"/>
              </a:ext>
            </a:extLst>
          </p:cNvPr>
          <p:cNvSpPr txBox="1"/>
          <p:nvPr/>
        </p:nvSpPr>
        <p:spPr>
          <a:xfrm>
            <a:off x="1631852" y="351689"/>
            <a:ext cx="9889587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Reference List:</a:t>
            </a:r>
          </a:p>
          <a:p>
            <a:r>
              <a:rPr lang="en-US" sz="1600" dirty="0"/>
              <a:t>Farrell, S. B. a. S., 2014. </a:t>
            </a:r>
            <a:r>
              <a:rPr lang="en-US" sz="1600" i="1" dirty="0"/>
              <a:t>Tesco must change culture and reinvent brand, new boss tells employees. </a:t>
            </a:r>
            <a:r>
              <a:rPr lang="en-US" sz="1600" dirty="0"/>
              <a:t>[Online] </a:t>
            </a:r>
            <a:br>
              <a:rPr lang="en-US" sz="1600" dirty="0"/>
            </a:br>
            <a:r>
              <a:rPr lang="en-US" sz="1600" dirty="0"/>
              <a:t>Available at: </a:t>
            </a:r>
            <a:r>
              <a:rPr lang="en-US" sz="1600" u="sng" dirty="0"/>
              <a:t>https://www.theguardian.com/business/2014/sep/26/tesco-must-change-culture-reinvent-brand</a:t>
            </a:r>
            <a:br>
              <a:rPr lang="en-US" sz="1600" dirty="0"/>
            </a:br>
            <a:r>
              <a:rPr lang="en-US" sz="1600" dirty="0"/>
              <a:t>[Accessed 19th February 2020].</a:t>
            </a:r>
          </a:p>
          <a:p>
            <a:r>
              <a:rPr lang="en-US" sz="1600" dirty="0"/>
              <a:t>Our Tesco Exclusively for colleagues, 2020. </a:t>
            </a:r>
            <a:r>
              <a:rPr lang="en-US" sz="1600" i="1" dirty="0"/>
              <a:t>Our core purpose and values. </a:t>
            </a:r>
            <a:r>
              <a:rPr lang="en-US" sz="1600" dirty="0"/>
              <a:t>[Online] </a:t>
            </a:r>
            <a:br>
              <a:rPr lang="en-US" sz="1600" dirty="0"/>
            </a:br>
            <a:r>
              <a:rPr lang="en-US" sz="1600" dirty="0"/>
              <a:t>Available at: </a:t>
            </a:r>
            <a:r>
              <a:rPr lang="en-US" sz="1600" u="sng" dirty="0"/>
              <a:t>https://www.ourtesco.com/working-at-tesco/our-company/our-values/</a:t>
            </a:r>
            <a:br>
              <a:rPr lang="en-US" sz="1600" dirty="0"/>
            </a:br>
            <a:r>
              <a:rPr lang="en-US" sz="1600" dirty="0"/>
              <a:t>[Accessed 24th February 2020].</a:t>
            </a:r>
          </a:p>
          <a:p>
            <a:r>
              <a:rPr lang="en-US" sz="1600" dirty="0" err="1"/>
              <a:t>Sembhy</a:t>
            </a:r>
            <a:r>
              <a:rPr lang="en-US" sz="1600" dirty="0"/>
              <a:t>, R., 2019. </a:t>
            </a:r>
            <a:r>
              <a:rPr lang="en-US" sz="1600" i="1" dirty="0"/>
              <a:t>Tesco celebrates best Christmas sales since 2009. </a:t>
            </a:r>
            <a:r>
              <a:rPr lang="en-US" sz="1600" dirty="0"/>
              <a:t>[Online] </a:t>
            </a:r>
            <a:br>
              <a:rPr lang="en-US" sz="1600" dirty="0"/>
            </a:br>
            <a:r>
              <a:rPr lang="en-US" sz="1600" dirty="0"/>
              <a:t>Available at: </a:t>
            </a:r>
            <a:r>
              <a:rPr lang="en-US" sz="1600" u="sng" dirty="0"/>
              <a:t>https://www.independent.co.uk/news/business/news/tesco-christmas-sales-trading-figures-uk-supermarkets-a8720606.html</a:t>
            </a:r>
            <a:br>
              <a:rPr lang="en-US" sz="1600" dirty="0"/>
            </a:br>
            <a:r>
              <a:rPr lang="en-US" sz="1600" dirty="0"/>
              <a:t>[Accessed 23rd February 2020].</a:t>
            </a:r>
            <a:endParaRPr lang="en-GB" sz="1600" dirty="0"/>
          </a:p>
          <a:p>
            <a:r>
              <a:rPr lang="en-US" sz="1600" dirty="0"/>
              <a:t>The Week, 2019. </a:t>
            </a:r>
            <a:r>
              <a:rPr lang="en-US" sz="1600" i="1" dirty="0"/>
              <a:t>What is changing at Tesco?. </a:t>
            </a:r>
            <a:r>
              <a:rPr lang="en-US" sz="1600" dirty="0"/>
              <a:t>[Online] </a:t>
            </a:r>
            <a:br>
              <a:rPr lang="en-US" sz="1600" dirty="0"/>
            </a:br>
            <a:r>
              <a:rPr lang="en-US" sz="1600" dirty="0"/>
              <a:t>Available at: </a:t>
            </a:r>
            <a:r>
              <a:rPr lang="en-US" sz="1600" u="sng" dirty="0"/>
              <a:t>https://www.theweek.co.uk/99270/what-is-changing-at-tesco</a:t>
            </a:r>
            <a:br>
              <a:rPr lang="en-US" sz="1600" dirty="0"/>
            </a:br>
            <a:r>
              <a:rPr lang="en-US" sz="1600" dirty="0"/>
              <a:t>[Accessed 22nd February 2020].</a:t>
            </a:r>
          </a:p>
          <a:p>
            <a:r>
              <a:rPr lang="en-US" sz="1600" dirty="0" err="1"/>
              <a:t>McCahill</a:t>
            </a:r>
            <a:r>
              <a:rPr lang="en-US" sz="1600" dirty="0"/>
              <a:t>, E., 2019. </a:t>
            </a:r>
            <a:r>
              <a:rPr lang="en-US" sz="1600" i="1" dirty="0"/>
              <a:t>Tesco 'to axe 15,000 jobs and close meat, fish and deli counters in £1.5bn purge'. </a:t>
            </a:r>
            <a:r>
              <a:rPr lang="en-US" sz="1600" dirty="0"/>
              <a:t>[Online] </a:t>
            </a:r>
            <a:br>
              <a:rPr lang="en-US" sz="1600" dirty="0"/>
            </a:br>
            <a:r>
              <a:rPr lang="en-US" sz="1600" dirty="0"/>
              <a:t>Available at: </a:t>
            </a:r>
            <a:r>
              <a:rPr lang="en-US" sz="1600" u="sng" dirty="0"/>
              <a:t>https://www.mirror.co.uk/news/uk-news/breaking-tesco-to-axe-15000-13912379</a:t>
            </a:r>
            <a:br>
              <a:rPr lang="en-US" sz="1600" dirty="0"/>
            </a:br>
            <a:r>
              <a:rPr lang="en-US" sz="1600" dirty="0"/>
              <a:t>[Accessed 23rd February 2020].</a:t>
            </a:r>
            <a:endParaRPr lang="en-GB" sz="1600" dirty="0"/>
          </a:p>
          <a:p>
            <a:r>
              <a:rPr lang="en-US" sz="1600" dirty="0"/>
              <a:t>Young, S., 2020. </a:t>
            </a:r>
            <a:r>
              <a:rPr lang="en-US" sz="1600" i="1" dirty="0"/>
              <a:t>Tesco to scrap plastic-wrapped multipack tins to help tackle pollution. </a:t>
            </a:r>
            <a:r>
              <a:rPr lang="en-US" sz="1600" dirty="0"/>
              <a:t>[Online] </a:t>
            </a:r>
            <a:br>
              <a:rPr lang="en-US" sz="1600" dirty="0"/>
            </a:br>
            <a:r>
              <a:rPr lang="en-US" sz="1600" dirty="0"/>
              <a:t>Available at: </a:t>
            </a:r>
            <a:r>
              <a:rPr lang="en-US" sz="1600" u="sng" dirty="0"/>
              <a:t>https://www.independent.co.uk/life-style/tesco-plastic-packaging-tins-pollution-environment-waste-a9299791.html</a:t>
            </a:r>
            <a:br>
              <a:rPr lang="en-US" sz="1600" dirty="0"/>
            </a:br>
            <a:r>
              <a:rPr lang="en-US" sz="1600" dirty="0"/>
              <a:t>[Accessed 22nd </a:t>
            </a:r>
            <a:r>
              <a:rPr lang="en-US" sz="1600" dirty="0" err="1"/>
              <a:t>Febraury</a:t>
            </a:r>
            <a:r>
              <a:rPr lang="en-US" sz="1600" dirty="0"/>
              <a:t> 2020].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73228316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{C1285666-A106-493A-95E4-5A29FFB20198}tf02892315</Template>
  <TotalTime>840</TotalTime>
  <Words>1454</Words>
  <Application>Microsoft Office PowerPoint</Application>
  <PresentationFormat>Widescreen</PresentationFormat>
  <Paragraphs>187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1" baseType="lpstr">
      <vt:lpstr>Arial</vt:lpstr>
      <vt:lpstr>Calibri</vt:lpstr>
      <vt:lpstr>Calibri Light</vt:lpstr>
      <vt:lpstr>Century Gothic</vt:lpstr>
      <vt:lpstr>ProximaNova-b7</vt:lpstr>
      <vt:lpstr>Symbol</vt:lpstr>
      <vt:lpstr>Wingdings 3</vt:lpstr>
      <vt:lpstr>Wisp</vt:lpstr>
      <vt:lpstr>Leading and Implementing Workplace Change Proposal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Leading and Implementing Workplace Change Proposal Presentation</dc:title>
  <dc:creator>yasir chowdhury</dc:creator>
  <cp:lastModifiedBy>yasir chowdhury</cp:lastModifiedBy>
  <cp:revision>52</cp:revision>
  <dcterms:created xsi:type="dcterms:W3CDTF">2020-02-12T00:47:11Z</dcterms:created>
  <dcterms:modified xsi:type="dcterms:W3CDTF">2020-02-27T03:16:07Z</dcterms:modified>
</cp:coreProperties>
</file>