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2" r:id="rId3"/>
    <p:sldId id="257" r:id="rId4"/>
    <p:sldId id="272" r:id="rId5"/>
    <p:sldId id="258" r:id="rId6"/>
    <p:sldId id="259" r:id="rId7"/>
    <p:sldId id="260" r:id="rId8"/>
    <p:sldId id="271" r:id="rId9"/>
    <p:sldId id="269" r:id="rId10"/>
    <p:sldId id="270" r:id="rId11"/>
    <p:sldId id="267" r:id="rId12"/>
    <p:sldId id="264"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etrica Dana (2215984)" initials="PD(" lastIdx="1" clrIdx="0">
    <p:extLst>
      <p:ext uri="{19B8F6BF-5375-455C-9EA6-DF929625EA0E}">
        <p15:presenceInfo xmlns:p15="http://schemas.microsoft.com/office/powerpoint/2012/main" userId="S-1-5-21-238587402-1839429979-1465428462-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64" autoAdjust="0"/>
    <p:restoredTop sz="73371" autoAdjust="0"/>
  </p:normalViewPr>
  <p:slideViewPr>
    <p:cSldViewPr snapToGrid="0">
      <p:cViewPr varScale="1">
        <p:scale>
          <a:sx n="72" d="100"/>
          <a:sy n="72" d="100"/>
        </p:scale>
        <p:origin x="9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11-25T20:26:25.873"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F9D316-1036-4A91-9D65-382735855BCE}" type="datetimeFigureOut">
              <a:rPr lang="en-US" smtClean="0"/>
              <a:t>11/25/2022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47B891-8C0A-4634-A03A-5FF314266E96}" type="slidenum">
              <a:rPr lang="en-US" smtClean="0"/>
              <a:t>‹#›</a:t>
            </a:fld>
            <a:endParaRPr lang="en-US"/>
          </a:p>
        </p:txBody>
      </p:sp>
    </p:spTree>
    <p:extLst>
      <p:ext uri="{BB962C8B-B14F-4D97-AF65-F5344CB8AC3E}">
        <p14:creationId xmlns:p14="http://schemas.microsoft.com/office/powerpoint/2010/main" val="564232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47B891-8C0A-4634-A03A-5FF314266E96}" type="slidenum">
              <a:rPr lang="en-US" smtClean="0"/>
              <a:t>1</a:t>
            </a:fld>
            <a:endParaRPr lang="en-US"/>
          </a:p>
        </p:txBody>
      </p:sp>
    </p:spTree>
    <p:extLst>
      <p:ext uri="{BB962C8B-B14F-4D97-AF65-F5344CB8AC3E}">
        <p14:creationId xmlns:p14="http://schemas.microsoft.com/office/powerpoint/2010/main" val="1978847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effectLst/>
                <a:latin typeface="Times New Roman" panose="02020603050405020304" pitchFamily="18" charset="0"/>
                <a:ea typeface="Calibri" panose="020F0502020204030204" pitchFamily="34" charset="0"/>
              </a:rPr>
              <a:t> Lastly, it will show the Pestle analysis which is known as Political, Economic, Social, Technological, environmental and legal factors.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3</a:t>
            </a:fld>
            <a:endParaRPr lang="en-US"/>
          </a:p>
        </p:txBody>
      </p:sp>
    </p:spTree>
    <p:extLst>
      <p:ext uri="{BB962C8B-B14F-4D97-AF65-F5344CB8AC3E}">
        <p14:creationId xmlns:p14="http://schemas.microsoft.com/office/powerpoint/2010/main" val="1312449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 The country is rich in culture and belief system. India already has many foreign brands and </a:t>
            </a:r>
            <a:r>
              <a:rPr lang="en-US" dirty="0" err="1"/>
              <a:t>organisations</a:t>
            </a:r>
            <a:r>
              <a:rPr lang="en-US" dirty="0"/>
              <a:t> operating in the country which makes it a foreign business friendly country (Wei, </a:t>
            </a:r>
            <a:r>
              <a:rPr lang="en-US" dirty="0" err="1"/>
              <a:t>Thurasamy</a:t>
            </a:r>
            <a:r>
              <a:rPr lang="en-US" dirty="0"/>
              <a:t> and </a:t>
            </a:r>
            <a:r>
              <a:rPr lang="en-US" dirty="0" err="1"/>
              <a:t>Popa</a:t>
            </a:r>
            <a:r>
              <a:rPr lang="en-US" dirty="0"/>
              <a:t>, 2018). Also, it is the largest democracy in the world and has a great level of political stability in the nation which makes doing business with an ease. Country has a lot of different types of consumers from different background, which allows Sainsbury to launch luxury and affordable both types of products in the country. </a:t>
            </a:r>
          </a:p>
          <a:p>
            <a:endParaRPr lang="en-US" dirty="0"/>
          </a:p>
        </p:txBody>
      </p:sp>
      <p:sp>
        <p:nvSpPr>
          <p:cNvPr id="4" name="Slide Number Placeholder 3"/>
          <p:cNvSpPr>
            <a:spLocks noGrp="1"/>
          </p:cNvSpPr>
          <p:nvPr>
            <p:ph type="sldNum" sz="quarter" idx="10"/>
          </p:nvPr>
        </p:nvSpPr>
        <p:spPr/>
        <p:txBody>
          <a:bodyPr/>
          <a:lstStyle/>
          <a:p>
            <a:fld id="{8A47B891-8C0A-4634-A03A-5FF314266E96}" type="slidenum">
              <a:rPr lang="en-US" smtClean="0"/>
              <a:t>4</a:t>
            </a:fld>
            <a:endParaRPr lang="en-US"/>
          </a:p>
        </p:txBody>
      </p:sp>
    </p:spTree>
    <p:extLst>
      <p:ext uri="{BB962C8B-B14F-4D97-AF65-F5344CB8AC3E}">
        <p14:creationId xmlns:p14="http://schemas.microsoft.com/office/powerpoint/2010/main" val="827346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Illiteracy: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There are 74.04% people in 2011 are discovered as literate, there is broad inequality between urban and rural area, male and female. The country needs to improve the literacy for its development.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5</a:t>
            </a:fld>
            <a:endParaRPr lang="en-US"/>
          </a:p>
        </p:txBody>
      </p:sp>
    </p:spTree>
    <p:extLst>
      <p:ext uri="{BB962C8B-B14F-4D97-AF65-F5344CB8AC3E}">
        <p14:creationId xmlns:p14="http://schemas.microsoft.com/office/powerpoint/2010/main" val="3609727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Regional sales manager-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id the individual that reports to the national sales manager, it needs excellent communication and interpersonal skills. The manager is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reponsible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for the daily activities into outlet.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Finance and accounting-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financial department is essential and needed in retailing stores. The reports of accounts of income, paying expenses, cash flow control and many more is the responsibility of Financial manager.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Human Resources-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is the most essential aspect into retailing market, it concentrates on the right candidate for the particular job and it is due to the success of the company depends on the right sales team.</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Logistics-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This department entrusted with the responsibility that ensures its entire procedure and improves the accordance that aim at the company for the efficient price.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Marketing-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considers the performance such as advertisement, public reaction and sales promotion and it requires the peoples with specialized knowledge and creativity.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6</a:t>
            </a:fld>
            <a:endParaRPr lang="en-US"/>
          </a:p>
        </p:txBody>
      </p:sp>
    </p:spTree>
    <p:extLst>
      <p:ext uri="{BB962C8B-B14F-4D97-AF65-F5344CB8AC3E}">
        <p14:creationId xmlns:p14="http://schemas.microsoft.com/office/powerpoint/2010/main" val="3947640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b="1" dirty="0">
                <a:effectLst/>
                <a:latin typeface="Times New Roman" panose="02020603050405020304" pitchFamily="18" charset="0"/>
                <a:cs typeface="Times New Roman" panose="02020603050405020304" pitchFamily="18" charset="0"/>
              </a:rPr>
              <a:t>Political Factor</a:t>
            </a:r>
            <a:r>
              <a:rPr lang="en-US" sz="1200" b="1" dirty="0">
                <a:effectLst/>
                <a:latin typeface="Times New Roman" panose="02020603050405020304" pitchFamily="18" charset="0"/>
                <a:cs typeface="Times New Roman" panose="02020603050405020304" pitchFamily="18" charset="0"/>
              </a:rPr>
              <a:t>:</a:t>
            </a:r>
            <a:r>
              <a:rPr lang="en-US" sz="1200" b="1" baseline="0" dirty="0">
                <a:effectLst/>
                <a:latin typeface="Times New Roman" panose="02020603050405020304" pitchFamily="18" charset="0"/>
                <a:cs typeface="Times New Roman" panose="02020603050405020304" pitchFamily="18" charset="0"/>
              </a:rPr>
              <a:t> </a:t>
            </a:r>
            <a:r>
              <a:rPr lang="en-GB" sz="1200" b="0" kern="1200" baseline="0" dirty="0">
                <a:solidFill>
                  <a:schemeClr val="tx1"/>
                </a:solidFill>
                <a:effectLst/>
                <a:latin typeface="+mn-lt"/>
                <a:ea typeface="+mn-ea"/>
                <a:cs typeface="+mn-cs"/>
              </a:rPr>
              <a:t>I</a:t>
            </a:r>
            <a:r>
              <a:rPr lang="en-GB" sz="1200" kern="1200" dirty="0">
                <a:solidFill>
                  <a:schemeClr val="tx1"/>
                </a:solidFill>
                <a:effectLst/>
                <a:latin typeface="+mn-lt"/>
                <a:ea typeface="+mn-ea"/>
                <a:cs typeface="+mn-cs"/>
              </a:rPr>
              <a:t>mpact the capital market of India, through several years the country is carrying the political turbulence and buying the disputes with near countries. The situation is developed by few years and the political factor stay the concern. </a:t>
            </a:r>
            <a:endParaRPr lang="en-GB" sz="1200" b="1" dirty="0">
              <a:effectLst/>
              <a:latin typeface="Times New Roman" panose="02020603050405020304" pitchFamily="18" charset="0"/>
              <a:ea typeface="Calibri" panose="020F0502020204030204" pitchFamily="34" charset="0"/>
              <a:cs typeface="Times New Roman" panose="02020603050405020304" pitchFamily="18" charset="0"/>
            </a:endParaRPr>
          </a:p>
          <a:p>
            <a:pPr lvl="0"/>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Economic Factor: </a:t>
            </a:r>
            <a:r>
              <a:rPr lang="en-GB" sz="1200" kern="1200" dirty="0">
                <a:solidFill>
                  <a:schemeClr val="tx1"/>
                </a:solidFill>
                <a:effectLst/>
                <a:latin typeface="+mn-lt"/>
                <a:ea typeface="+mn-ea"/>
                <a:cs typeface="+mn-cs"/>
              </a:rPr>
              <a:t>This factor identifies the profit making and aids the company for establishing short and long term aims.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favourable thing for the business expansion is taxation policy of Indian government, that as well the extended market posses in several possibilities for the business.</a:t>
            </a:r>
            <a:endParaRPr lang="en-US" sz="1200" kern="1200" dirty="0">
              <a:solidFill>
                <a:schemeClr val="tx1"/>
              </a:solidFill>
              <a:effectLst/>
              <a:latin typeface="+mn-lt"/>
              <a:ea typeface="+mn-ea"/>
              <a:cs typeface="+mn-cs"/>
            </a:endParaRPr>
          </a:p>
          <a:p>
            <a:pPr marL="0" marR="0" algn="just">
              <a:lnSpc>
                <a:spcPct val="150000"/>
              </a:lnSpc>
              <a:spcBef>
                <a:spcPts val="0"/>
              </a:spcBef>
              <a:spcAft>
                <a:spcPts val="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lvl="0"/>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Social Factor: </a:t>
            </a:r>
            <a:r>
              <a:rPr lang="en-GB" sz="1200" kern="1200" dirty="0">
                <a:solidFill>
                  <a:schemeClr val="tx1"/>
                </a:solidFill>
                <a:effectLst/>
                <a:latin typeface="+mn-lt"/>
                <a:ea typeface="+mn-ea"/>
                <a:cs typeface="+mn-cs"/>
              </a:rPr>
              <a:t>The inequality happens most in India, the organization must aware of local culture and belief and other thing to ruin the business in the country.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is another reason that is massive market that is favouring the multinational countries for the business concern enlargement.</a:t>
            </a:r>
            <a:endParaRPr lang="en-US" sz="1200" kern="1200" dirty="0">
              <a:solidFill>
                <a:schemeClr val="tx1"/>
              </a:solidFill>
              <a:effectLst/>
              <a:latin typeface="+mn-lt"/>
              <a:ea typeface="+mn-ea"/>
              <a:cs typeface="+mn-cs"/>
            </a:endParaRPr>
          </a:p>
          <a:p>
            <a:pPr marL="0" marR="0" algn="just">
              <a:lnSpc>
                <a:spcPct val="150000"/>
              </a:lnSpc>
              <a:spcBef>
                <a:spcPts val="0"/>
              </a:spcBef>
              <a:spcAft>
                <a:spcPts val="0"/>
              </a:spcAft>
            </a:pPr>
            <a:endParaRPr lang="en-GB" sz="1200" b="1" dirty="0">
              <a:effectLst/>
              <a:latin typeface="Times New Roman" panose="02020603050405020304" pitchFamily="18" charset="0"/>
              <a:ea typeface="Calibri" panose="020F0502020204030204" pitchFamily="34" charset="0"/>
              <a:cs typeface="Times New Roman" panose="02020603050405020304" pitchFamily="18" charset="0"/>
            </a:endParaRPr>
          </a:p>
          <a:p>
            <a:pPr lvl="0"/>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Technological Factor: </a:t>
            </a:r>
            <a:r>
              <a:rPr lang="en-GB" sz="1200" kern="1200" dirty="0">
                <a:solidFill>
                  <a:schemeClr val="tx1"/>
                </a:solidFill>
                <a:effectLst/>
                <a:latin typeface="+mn-lt"/>
                <a:ea typeface="+mn-ea"/>
                <a:cs typeface="+mn-cs"/>
              </a:rPr>
              <a:t>The foreign organizations are investing in India and it is due to technological progression.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investment in technological advancement will benefit the economic growth of country.</a:t>
            </a:r>
            <a:endParaRPr lang="en-US" sz="1200" kern="1200" dirty="0">
              <a:solidFill>
                <a:schemeClr val="tx1"/>
              </a:solidFill>
              <a:effectLst/>
              <a:latin typeface="+mn-lt"/>
              <a:ea typeface="+mn-ea"/>
              <a:cs typeface="+mn-cs"/>
            </a:endParaRPr>
          </a:p>
          <a:p>
            <a:pPr marL="0" marR="0" indent="0" algn="just" defTabSz="914400" rtl="0" eaLnBrk="1" fontAlgn="auto" latinLnBrk="0" hangingPunct="1">
              <a:lnSpc>
                <a:spcPct val="150000"/>
              </a:lnSpc>
              <a:spcBef>
                <a:spcPts val="0"/>
              </a:spcBef>
              <a:spcAft>
                <a:spcPts val="0"/>
              </a:spcAft>
              <a:buClrTx/>
              <a:buSzTx/>
              <a:buFontTx/>
              <a:buNone/>
              <a:tabLst/>
              <a:defRPr/>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lvl="0"/>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Environmental Factor: </a:t>
            </a:r>
            <a:r>
              <a:rPr lang="en-GB" sz="1200" kern="1200" dirty="0">
                <a:solidFill>
                  <a:schemeClr val="tx1"/>
                </a:solidFill>
                <a:effectLst/>
                <a:latin typeface="+mn-lt"/>
                <a:ea typeface="+mn-ea"/>
                <a:cs typeface="+mn-cs"/>
              </a:rPr>
              <a:t>The needs are increasing for the eco-friendly items and the customer procedure has alteration the requirement of supply frame work.</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unpredictable nature of the country's climate may especially harm the organizations.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nation economy and business is also raised by its natural beauty that attracts tourist.</a:t>
            </a:r>
            <a:endParaRPr lang="en-US" sz="1200" kern="1200" dirty="0">
              <a:solidFill>
                <a:schemeClr val="tx1"/>
              </a:solidFill>
              <a:effectLst/>
              <a:latin typeface="+mn-lt"/>
              <a:ea typeface="+mn-ea"/>
              <a:cs typeface="+mn-cs"/>
            </a:endParaRPr>
          </a:p>
          <a:p>
            <a:pPr marL="0" marR="0" algn="just">
              <a:lnSpc>
                <a:spcPct val="150000"/>
              </a:lnSpc>
              <a:spcBef>
                <a:spcPts val="0"/>
              </a:spcBef>
              <a:spcAft>
                <a:spcPts val="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lvl="0"/>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Legal Factor: </a:t>
            </a:r>
            <a:r>
              <a:rPr lang="en-GB" sz="1200" kern="1200" dirty="0">
                <a:solidFill>
                  <a:schemeClr val="tx1"/>
                </a:solidFill>
                <a:effectLst/>
                <a:latin typeface="+mn-lt"/>
                <a:ea typeface="+mn-ea"/>
                <a:cs typeface="+mn-cs"/>
              </a:rPr>
              <a:t>The flexible regulation regarding the international trade into countries that offers the opportunity growth to multinational companies.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new alteration in few employability and discrimination law may impact the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cost to the organization.</a:t>
            </a:r>
            <a:endParaRPr lang="en-US" sz="1200" kern="1200" dirty="0">
              <a:solidFill>
                <a:schemeClr val="tx1"/>
              </a:solidFill>
              <a:effectLst/>
              <a:latin typeface="+mn-lt"/>
              <a:ea typeface="+mn-ea"/>
              <a:cs typeface="+mn-cs"/>
            </a:endParaRPr>
          </a:p>
          <a:p>
            <a:pPr marL="0" marR="0" algn="just">
              <a:lnSpc>
                <a:spcPct val="150000"/>
              </a:lnSpc>
              <a:spcBef>
                <a:spcPts val="0"/>
              </a:spcBef>
              <a:spcAft>
                <a:spcPts val="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7</a:t>
            </a:fld>
            <a:endParaRPr lang="en-US"/>
          </a:p>
        </p:txBody>
      </p:sp>
    </p:spTree>
    <p:extLst>
      <p:ext uri="{BB962C8B-B14F-4D97-AF65-F5344CB8AC3E}">
        <p14:creationId xmlns:p14="http://schemas.microsoft.com/office/powerpoint/2010/main" val="4287069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9</a:t>
            </a:fld>
            <a:endParaRPr lang="en-US"/>
          </a:p>
        </p:txBody>
      </p:sp>
    </p:spTree>
    <p:extLst>
      <p:ext uri="{BB962C8B-B14F-4D97-AF65-F5344CB8AC3E}">
        <p14:creationId xmlns:p14="http://schemas.microsoft.com/office/powerpoint/2010/main" val="342641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10</a:t>
            </a:fld>
            <a:endParaRPr lang="en-US"/>
          </a:p>
        </p:txBody>
      </p:sp>
    </p:spTree>
    <p:extLst>
      <p:ext uri="{BB962C8B-B14F-4D97-AF65-F5344CB8AC3E}">
        <p14:creationId xmlns:p14="http://schemas.microsoft.com/office/powerpoint/2010/main" val="4291500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dirty="0">
                <a:effectLst/>
                <a:latin typeface="Times New Roman" panose="02020603050405020304" pitchFamily="18" charset="0"/>
                <a:ea typeface="Calibri" panose="020F0502020204030204" pitchFamily="34" charset="0"/>
              </a:rPr>
              <a:t>Furthermore, it has shown the Pestle analysis which is known as Political, Economic, Social, Technological, environmental and legal factors.</a:t>
            </a:r>
          </a:p>
        </p:txBody>
      </p:sp>
      <p:sp>
        <p:nvSpPr>
          <p:cNvPr id="4" name="Slide Number Placeholder 3"/>
          <p:cNvSpPr>
            <a:spLocks noGrp="1"/>
          </p:cNvSpPr>
          <p:nvPr>
            <p:ph type="sldNum" sz="quarter" idx="10"/>
          </p:nvPr>
        </p:nvSpPr>
        <p:spPr/>
        <p:txBody>
          <a:bodyPr/>
          <a:lstStyle/>
          <a:p>
            <a:fld id="{8A47B891-8C0A-4634-A03A-5FF314266E96}" type="slidenum">
              <a:rPr lang="en-US" smtClean="0"/>
              <a:t>11</a:t>
            </a:fld>
            <a:endParaRPr lang="en-US"/>
          </a:p>
        </p:txBody>
      </p:sp>
    </p:spTree>
    <p:extLst>
      <p:ext uri="{BB962C8B-B14F-4D97-AF65-F5344CB8AC3E}">
        <p14:creationId xmlns:p14="http://schemas.microsoft.com/office/powerpoint/2010/main" val="3809228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solidFill>
                  <a:srgbClr val="222222"/>
                </a:solidFill>
                <a:effectLst/>
                <a:latin typeface="Times New Roman" panose="02020603050405020304" pitchFamily="18" charset="0"/>
                <a:ea typeface="Calibri" panose="020F0502020204030204" pitchFamily="34" charset="0"/>
              </a:rPr>
              <a:t>SAHRASH, M. and RAO, H., THE COSMETIC INDUSTRY IN INDIA-A PESTLE ANALYSIS. </a:t>
            </a:r>
            <a:r>
              <a:rPr lang="en-GB" sz="1200" i="1" dirty="0">
                <a:solidFill>
                  <a:srgbClr val="222222"/>
                </a:solidFill>
                <a:effectLst/>
                <a:latin typeface="Times New Roman" panose="02020603050405020304" pitchFamily="18" charset="0"/>
                <a:ea typeface="Calibri" panose="020F0502020204030204" pitchFamily="34" charset="0"/>
              </a:rPr>
              <a:t>PBME.</a:t>
            </a:r>
            <a:r>
              <a:rPr lang="en-GB" sz="1200" dirty="0">
                <a:solidFill>
                  <a:srgbClr val="222222"/>
                </a:solidFill>
                <a:effectLst/>
                <a:latin typeface="Times New Roman" panose="02020603050405020304" pitchFamily="18" charset="0"/>
                <a:ea typeface="Calibri" panose="020F0502020204030204" pitchFamily="34" charset="0"/>
              </a:rPr>
              <a:t> p.46.</a:t>
            </a:r>
            <a:endParaRPr lang="en-US" sz="1200" dirty="0">
              <a:effectLst/>
              <a:latin typeface="Times New Roman" panose="02020603050405020304" pitchFamily="18" charset="0"/>
              <a:ea typeface="Calibri" panose="020F0502020204030204" pitchFamily="34" charset="0"/>
            </a:endParaRPr>
          </a:p>
          <a:p>
            <a:pPr algn="just"/>
            <a:endParaRPr lang="en-US" dirty="0"/>
          </a:p>
        </p:txBody>
      </p:sp>
      <p:sp>
        <p:nvSpPr>
          <p:cNvPr id="4" name="Slide Number Placeholder 3"/>
          <p:cNvSpPr>
            <a:spLocks noGrp="1"/>
          </p:cNvSpPr>
          <p:nvPr>
            <p:ph type="sldNum" sz="quarter" idx="10"/>
          </p:nvPr>
        </p:nvSpPr>
        <p:spPr/>
        <p:txBody>
          <a:bodyPr/>
          <a:lstStyle/>
          <a:p>
            <a:fld id="{8A47B891-8C0A-4634-A03A-5FF314266E96}" type="slidenum">
              <a:rPr lang="en-US" smtClean="0"/>
              <a:t>12</a:t>
            </a:fld>
            <a:endParaRPr lang="en-US"/>
          </a:p>
        </p:txBody>
      </p:sp>
    </p:spTree>
    <p:extLst>
      <p:ext uri="{BB962C8B-B14F-4D97-AF65-F5344CB8AC3E}">
        <p14:creationId xmlns:p14="http://schemas.microsoft.com/office/powerpoint/2010/main" val="3209093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reepik.com/free-photos-vectors/briber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488" y="1616148"/>
            <a:ext cx="9973340" cy="5241851"/>
          </a:xfrm>
        </p:spPr>
        <p:txBody>
          <a:bodyPr/>
          <a:lstStyle/>
          <a:p>
            <a:pPr marL="0" marR="0" algn="ctr">
              <a:lnSpc>
                <a:spcPct val="150000"/>
              </a:lnSpc>
              <a:spcBef>
                <a:spcPts val="0"/>
              </a:spcBef>
              <a:spcAft>
                <a:spcPts val="0"/>
              </a:spcAft>
            </a:pPr>
            <a:r>
              <a:rPr lang="en-GB" sz="6000" b="1" u="sng" dirty="0">
                <a:solidFill>
                  <a:srgbClr val="000000"/>
                </a:solidFill>
                <a:effectLst/>
                <a:latin typeface="Times New Roman" panose="02020603050405020304" pitchFamily="18" charset="0"/>
                <a:ea typeface="Calibri" panose="020F0502020204030204" pitchFamily="34" charset="0"/>
              </a:rPr>
              <a:t>Global Business</a:t>
            </a:r>
            <a:br>
              <a:rPr lang="en-US" sz="6000" dirty="0">
                <a:solidFill>
                  <a:srgbClr val="000000"/>
                </a:solidFill>
                <a:effectLst/>
                <a:latin typeface="Times New Roman" panose="02020603050405020304" pitchFamily="18" charset="0"/>
                <a:ea typeface="Calibri" panose="020F0502020204030204" pitchFamily="34" charset="0"/>
              </a:rPr>
            </a:br>
            <a:r>
              <a:rPr lang="en-GB" sz="6000" b="1" u="sng" dirty="0">
                <a:solidFill>
                  <a:srgbClr val="000000"/>
                </a:solidFill>
                <a:effectLst/>
                <a:latin typeface="Times New Roman" panose="02020603050405020304" pitchFamily="18" charset="0"/>
                <a:ea typeface="Calibri" panose="020F0502020204030204" pitchFamily="34" charset="0"/>
              </a:rPr>
              <a:t>Environment</a:t>
            </a:r>
            <a:br>
              <a:rPr lang="en-GB" sz="6000" b="1" u="sng" dirty="0">
                <a:solidFill>
                  <a:srgbClr val="000000"/>
                </a:solidFill>
                <a:latin typeface="Times New Roman" panose="02020603050405020304" pitchFamily="18" charset="0"/>
                <a:ea typeface="Calibri" panose="020F0502020204030204" pitchFamily="34" charset="0"/>
              </a:rPr>
            </a:br>
            <a:r>
              <a:rPr lang="en-GB" sz="1600" b="1" u="sng" dirty="0">
                <a:solidFill>
                  <a:srgbClr val="000000"/>
                </a:solidFill>
                <a:latin typeface="Times New Roman" panose="02020603050405020304" pitchFamily="18" charset="0"/>
                <a:ea typeface="Calibri" panose="020F0502020204030204" pitchFamily="34" charset="0"/>
              </a:rPr>
              <a:t>Lecturer-Dr Nadeem Mirza </a:t>
            </a:r>
            <a:br>
              <a:rPr lang="en-GB" sz="1600" b="1" u="sng" dirty="0">
                <a:solidFill>
                  <a:srgbClr val="000000"/>
                </a:solidFill>
                <a:effectLst/>
                <a:latin typeface="Times New Roman" panose="02020603050405020304" pitchFamily="18" charset="0"/>
                <a:ea typeface="Calibri" panose="020F0502020204030204" pitchFamily="34" charset="0"/>
              </a:rPr>
            </a:br>
            <a:r>
              <a:rPr lang="en-GB" sz="1600" b="1" u="sng" dirty="0">
                <a:solidFill>
                  <a:srgbClr val="000000"/>
                </a:solidFill>
                <a:effectLst/>
                <a:latin typeface="Times New Roman" panose="02020603050405020304" pitchFamily="18" charset="0"/>
                <a:ea typeface="Calibri" panose="020F0502020204030204" pitchFamily="34" charset="0"/>
              </a:rPr>
              <a:t>STUDENT PETRICA DANA</a:t>
            </a:r>
            <a:br>
              <a:rPr lang="en-GB" sz="1600" b="1" u="sng" dirty="0">
                <a:solidFill>
                  <a:srgbClr val="000000"/>
                </a:solidFill>
                <a:effectLst/>
                <a:latin typeface="Times New Roman" panose="02020603050405020304" pitchFamily="18" charset="0"/>
                <a:ea typeface="Calibri" panose="020F0502020204030204" pitchFamily="34" charset="0"/>
              </a:rPr>
            </a:br>
            <a:r>
              <a:rPr lang="en-GB" sz="1600" b="1" u="sng" dirty="0">
                <a:solidFill>
                  <a:srgbClr val="000000"/>
                </a:solidFill>
                <a:effectLst/>
                <a:latin typeface="Times New Roman" panose="02020603050405020304" pitchFamily="18" charset="0"/>
                <a:ea typeface="Calibri" panose="020F0502020204030204" pitchFamily="34" charset="0"/>
              </a:rPr>
              <a:t>ID </a:t>
            </a:r>
            <a:r>
              <a:rPr lang="en-GB" sz="1600" b="1" u="sng" dirty="0">
                <a:solidFill>
                  <a:srgbClr val="000000"/>
                </a:solidFill>
                <a:latin typeface="Times New Roman" panose="02020603050405020304" pitchFamily="18" charset="0"/>
                <a:ea typeface="Calibri" panose="020F0502020204030204" pitchFamily="34" charset="0"/>
              </a:rPr>
              <a:t>2215984</a:t>
            </a:r>
            <a:br>
              <a:rPr lang="en-GB" sz="1600" b="1" u="sng" dirty="0">
                <a:solidFill>
                  <a:srgbClr val="000000"/>
                </a:solidFill>
                <a:latin typeface="Times New Roman" panose="02020603050405020304" pitchFamily="18" charset="0"/>
                <a:ea typeface="Calibri" panose="020F0502020204030204" pitchFamily="34" charset="0"/>
              </a:rPr>
            </a:br>
            <a:r>
              <a:rPr lang="en-GB" sz="1600" b="1" u="sng" dirty="0">
                <a:solidFill>
                  <a:srgbClr val="000000"/>
                </a:solidFill>
                <a:latin typeface="Times New Roman" panose="02020603050405020304" pitchFamily="18" charset="0"/>
                <a:ea typeface="Calibri" panose="020F0502020204030204" pitchFamily="34" charset="0"/>
              </a:rPr>
              <a:t>Module cod -LCBB4005</a:t>
            </a:r>
            <a:br>
              <a:rPr lang="en-GB" sz="1600" b="1" u="sng" dirty="0">
                <a:solidFill>
                  <a:srgbClr val="000000"/>
                </a:solidFill>
                <a:effectLst/>
                <a:latin typeface="Times New Roman" panose="02020603050405020304" pitchFamily="18" charset="0"/>
                <a:ea typeface="Calibri" panose="020F0502020204030204" pitchFamily="34" charset="0"/>
              </a:rPr>
            </a:br>
            <a:endParaRPr lang="en-US" sz="1600" dirty="0">
              <a:solidFill>
                <a:srgbClr val="000000"/>
              </a:solidFill>
              <a:effectLst/>
              <a:latin typeface="Times New Roman" panose="02020603050405020304" pitchFamily="18" charset="0"/>
              <a:ea typeface="Calibri" panose="020F0502020204030204" pitchFamily="34" charset="0"/>
            </a:endParaRPr>
          </a:p>
        </p:txBody>
      </p:sp>
      <p:pic>
        <p:nvPicPr>
          <p:cNvPr id="3" name="Picture 2">
            <a:extLst>
              <a:ext uri="{FF2B5EF4-FFF2-40B4-BE49-F238E27FC236}">
                <a16:creationId xmlns:a16="http://schemas.microsoft.com/office/drawing/2014/main" id="{55EBBC93-CD81-400F-B670-F11BF2BDC073}"/>
              </a:ext>
            </a:extLst>
          </p:cNvPr>
          <p:cNvPicPr>
            <a:picLocks noChangeAspect="1"/>
          </p:cNvPicPr>
          <p:nvPr/>
        </p:nvPicPr>
        <p:blipFill>
          <a:blip r:embed="rId3"/>
          <a:stretch>
            <a:fillRect/>
          </a:stretch>
        </p:blipFill>
        <p:spPr>
          <a:xfrm>
            <a:off x="469730" y="-116258"/>
            <a:ext cx="3639627" cy="1816765"/>
          </a:xfrm>
          <a:prstGeom prst="rect">
            <a:avLst/>
          </a:prstGeom>
        </p:spPr>
      </p:pic>
    </p:spTree>
    <p:extLst>
      <p:ext uri="{BB962C8B-B14F-4D97-AF65-F5344CB8AC3E}">
        <p14:creationId xmlns:p14="http://schemas.microsoft.com/office/powerpoint/2010/main" val="3855199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solidFill>
                  <a:schemeClr val="tx1"/>
                </a:solidFill>
                <a:latin typeface="Times New Roman" panose="02020603050405020304" pitchFamily="18" charset="0"/>
                <a:cs typeface="Times New Roman" panose="02020603050405020304" pitchFamily="18" charset="0"/>
              </a:rPr>
              <a:t>TABLE OF CONTENTS</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4034A92B-CE98-4072-AF72-0D01DBC9C7B8}"/>
              </a:ext>
            </a:extLst>
          </p:cNvPr>
          <p:cNvSpPr>
            <a:spLocks noGrp="1" noChangeArrowheads="1"/>
          </p:cNvSpPr>
          <p:nvPr>
            <p:ph idx="1"/>
          </p:nvPr>
        </p:nvSpPr>
        <p:spPr bwMode="auto">
          <a:xfrm>
            <a:off x="677335" y="1781366"/>
            <a:ext cx="8596668" cy="4613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43600" algn="r"/>
              </a:tabLst>
              <a:defRPr>
                <a:solidFill>
                  <a:schemeClr val="tx1"/>
                </a:solidFill>
                <a:latin typeface="Arial" panose="020B0604020202020204" pitchFamily="34" charset="0"/>
              </a:defRPr>
            </a:lvl1pPr>
            <a:lvl2pPr eaLnBrk="0" fontAlgn="base" hangingPunct="0">
              <a:spcBef>
                <a:spcPct val="0"/>
              </a:spcBef>
              <a:spcAft>
                <a:spcPct val="0"/>
              </a:spcAft>
              <a:tabLst>
                <a:tab pos="5943600" algn="r"/>
              </a:tabLst>
              <a:defRPr>
                <a:solidFill>
                  <a:schemeClr val="tx1"/>
                </a:solidFill>
                <a:latin typeface="Arial" panose="020B0604020202020204" pitchFamily="34" charset="0"/>
              </a:defRPr>
            </a:lvl2pPr>
            <a:lvl3pPr eaLnBrk="0" fontAlgn="base" hangingPunct="0">
              <a:spcBef>
                <a:spcPct val="0"/>
              </a:spcBef>
              <a:spcAft>
                <a:spcPct val="0"/>
              </a:spcAft>
              <a:tabLst>
                <a:tab pos="5943600" algn="r"/>
              </a:tabLst>
              <a:defRPr>
                <a:solidFill>
                  <a:schemeClr val="tx1"/>
                </a:solidFill>
                <a:latin typeface="Arial" panose="020B0604020202020204" pitchFamily="34" charset="0"/>
              </a:defRPr>
            </a:lvl3pPr>
            <a:lvl4pPr eaLnBrk="0" fontAlgn="base" hangingPunct="0">
              <a:spcBef>
                <a:spcPct val="0"/>
              </a:spcBef>
              <a:spcAft>
                <a:spcPct val="0"/>
              </a:spcAft>
              <a:tabLst>
                <a:tab pos="5943600" algn="r"/>
              </a:tabLst>
              <a:defRPr>
                <a:solidFill>
                  <a:schemeClr val="tx1"/>
                </a:solidFill>
                <a:latin typeface="Arial" panose="020B0604020202020204" pitchFamily="34" charset="0"/>
              </a:defRPr>
            </a:lvl4pPr>
            <a:lvl5pPr eaLnBrk="0" fontAlgn="base" hangingPunct="0">
              <a:spcBef>
                <a:spcPct val="0"/>
              </a:spcBef>
              <a:spcAft>
                <a:spcPct val="0"/>
              </a:spcAft>
              <a:tabLst>
                <a:tab pos="5943600" algn="r"/>
              </a:tabLst>
              <a:defRPr>
                <a:solidFill>
                  <a:schemeClr val="tx1"/>
                </a:solidFill>
                <a:latin typeface="Arial" panose="020B0604020202020204" pitchFamily="34" charset="0"/>
              </a:defRPr>
            </a:lvl5pPr>
            <a:lvl6pPr eaLnBrk="0" fontAlgn="base" hangingPunct="0">
              <a:spcBef>
                <a:spcPct val="0"/>
              </a:spcBef>
              <a:spcAft>
                <a:spcPct val="0"/>
              </a:spcAft>
              <a:tabLst>
                <a:tab pos="5943600" algn="r"/>
              </a:tabLst>
              <a:defRPr>
                <a:solidFill>
                  <a:schemeClr val="tx1"/>
                </a:solidFill>
                <a:latin typeface="Arial" panose="020B0604020202020204" pitchFamily="34" charset="0"/>
              </a:defRPr>
            </a:lvl6pPr>
            <a:lvl7pPr eaLnBrk="0" fontAlgn="base" hangingPunct="0">
              <a:spcBef>
                <a:spcPct val="0"/>
              </a:spcBef>
              <a:spcAft>
                <a:spcPct val="0"/>
              </a:spcAft>
              <a:tabLst>
                <a:tab pos="5943600" algn="r"/>
              </a:tabLst>
              <a:defRPr>
                <a:solidFill>
                  <a:schemeClr val="tx1"/>
                </a:solidFill>
                <a:latin typeface="Arial" panose="020B0604020202020204" pitchFamily="34" charset="0"/>
              </a:defRPr>
            </a:lvl7pPr>
            <a:lvl8pPr eaLnBrk="0" fontAlgn="base" hangingPunct="0">
              <a:spcBef>
                <a:spcPct val="0"/>
              </a:spcBef>
              <a:spcAft>
                <a:spcPct val="0"/>
              </a:spcAft>
              <a:tabLst>
                <a:tab pos="5943600" algn="r"/>
              </a:tabLst>
              <a:defRPr>
                <a:solidFill>
                  <a:schemeClr val="tx1"/>
                </a:solidFill>
                <a:latin typeface="Arial" panose="020B0604020202020204" pitchFamily="34" charset="0"/>
              </a:defRPr>
            </a:lvl8pPr>
            <a:lvl9pPr eaLnBrk="0" fontAlgn="base" hangingPunct="0">
              <a:spcBef>
                <a:spcPct val="0"/>
              </a:spcBef>
              <a:spcAft>
                <a:spcPct val="0"/>
              </a:spcAft>
              <a:tabLst>
                <a:tab pos="5943600" algn="r"/>
              </a:tabLst>
              <a:defRPr>
                <a:solidFill>
                  <a:schemeClr val="tx1"/>
                </a:solidFill>
                <a:latin typeface="Arial" panose="020B0604020202020204" pitchFamily="34" charset="0"/>
              </a:defRPr>
            </a:lvl9pPr>
          </a:lstStyle>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Business –SUPER MARKET</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Country -INDIA</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Introduction</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Introduction of the country.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Key issues and opportunities of the country.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Pestle analysis of the country.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Challenges facing by the country.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Barriers of the country.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Strategies to operate in the country.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Conclusion	</a:t>
            </a:r>
          </a:p>
          <a:p>
            <a:pPr algn="just">
              <a:lnSpc>
                <a:spcPct val="150000"/>
              </a:lnSpc>
              <a:spcBef>
                <a:spcPts val="0"/>
              </a:spcBef>
              <a:spcAft>
                <a:spcPts val="0"/>
              </a:spcAft>
            </a:pPr>
            <a:r>
              <a:rPr lang="en-US" dirty="0">
                <a:latin typeface="Times New Roman" panose="02020603050405020304" pitchFamily="18" charset="0"/>
                <a:ea typeface="Calibri" panose="020F0502020204030204" pitchFamily="34" charset="0"/>
              </a:rPr>
              <a:t>REFERENCES</a:t>
            </a:r>
          </a:p>
        </p:txBody>
      </p:sp>
      <p:pic>
        <p:nvPicPr>
          <p:cNvPr id="3" name="Picture 2">
            <a:extLst>
              <a:ext uri="{FF2B5EF4-FFF2-40B4-BE49-F238E27FC236}">
                <a16:creationId xmlns:a16="http://schemas.microsoft.com/office/drawing/2014/main" id="{554CA5B0-8008-4558-A6C4-E6237E3AB122}"/>
              </a:ext>
            </a:extLst>
          </p:cNvPr>
          <p:cNvPicPr>
            <a:picLocks noChangeAspect="1"/>
          </p:cNvPicPr>
          <p:nvPr/>
        </p:nvPicPr>
        <p:blipFill>
          <a:blip r:embed="rId2"/>
          <a:stretch>
            <a:fillRect/>
          </a:stretch>
        </p:blipFill>
        <p:spPr>
          <a:xfrm>
            <a:off x="3905486" y="1495517"/>
            <a:ext cx="1693796" cy="1188742"/>
          </a:xfrm>
          <a:prstGeom prst="rect">
            <a:avLst/>
          </a:prstGeom>
        </p:spPr>
      </p:pic>
    </p:spTree>
    <p:extLst>
      <p:ext uri="{BB962C8B-B14F-4D97-AF65-F5344CB8AC3E}">
        <p14:creationId xmlns:p14="http://schemas.microsoft.com/office/powerpoint/2010/main" val="246367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77333" y="1930401"/>
            <a:ext cx="8317377" cy="2343019"/>
          </a:xfrm>
        </p:spPr>
        <p:txBody>
          <a:bodyPr>
            <a:norm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Business environment is the sum of internal and external factors that affect the organizational functions and direct and indirect work of company. </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This presentation will explain the key opportunities and challenges that present in development of country, the key issues that uncovered while doing the business.</a:t>
            </a:r>
          </a:p>
        </p:txBody>
      </p:sp>
    </p:spTree>
    <p:extLst>
      <p:ext uri="{BB962C8B-B14F-4D97-AF65-F5344CB8AC3E}">
        <p14:creationId xmlns:p14="http://schemas.microsoft.com/office/powerpoint/2010/main" val="1723805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Introduction of the country</a:t>
            </a:r>
          </a:p>
        </p:txBody>
      </p:sp>
      <p:sp>
        <p:nvSpPr>
          <p:cNvPr id="3" name="Content Placeholder 2"/>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India is a second largest country in the world by population count with more than 140 crore people, which offers a lot of customers for the businesses. Delhi is the capital of country.</a:t>
            </a:r>
          </a:p>
          <a:p>
            <a:r>
              <a:rPr lang="en-GB" dirty="0">
                <a:latin typeface="Times New Roman" panose="02020603050405020304" pitchFamily="18" charset="0"/>
                <a:cs typeface="Times New Roman" panose="02020603050405020304" pitchFamily="18" charset="0"/>
              </a:rPr>
              <a:t> Area: 3,287,000 km²</a:t>
            </a:r>
          </a:p>
          <a:p>
            <a:r>
              <a:rPr lang="en-GB" dirty="0">
                <a:latin typeface="Times New Roman" panose="02020603050405020304" pitchFamily="18" charset="0"/>
                <a:cs typeface="Times New Roman" panose="02020603050405020304" pitchFamily="18" charset="0"/>
              </a:rPr>
              <a:t>Population: 1.393 billion (2021) World Bank</a:t>
            </a:r>
          </a:p>
          <a:p>
            <a:r>
              <a:rPr lang="en-GB" dirty="0">
                <a:latin typeface="Times New Roman" panose="02020603050405020304" pitchFamily="18" charset="0"/>
                <a:cs typeface="Times New Roman" panose="02020603050405020304" pitchFamily="18" charset="0"/>
              </a:rPr>
              <a:t>President: </a:t>
            </a:r>
            <a:r>
              <a:rPr lang="en-GB" dirty="0" err="1">
                <a:latin typeface="Times New Roman" panose="02020603050405020304" pitchFamily="18" charset="0"/>
                <a:cs typeface="Times New Roman" panose="02020603050405020304" pitchFamily="18" charset="0"/>
              </a:rPr>
              <a:t>Draupadi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Murm</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 Hindi is the official language and English is second official language of the country. </a:t>
            </a:r>
          </a:p>
          <a:p>
            <a:r>
              <a:rPr lang="en-US" dirty="0">
                <a:latin typeface="Times New Roman" panose="02020603050405020304" pitchFamily="18" charset="0"/>
                <a:cs typeface="Times New Roman" panose="02020603050405020304" pitchFamily="18" charset="0"/>
              </a:rPr>
              <a:t>It is one of the fastest growing economies in the world which has a vision to be the largest economy in the world with 10 trillion-dollar economy. </a:t>
            </a:r>
          </a:p>
          <a:p>
            <a:r>
              <a:rPr lang="en-US" dirty="0">
                <a:latin typeface="Times New Roman" panose="02020603050405020304" pitchFamily="18" charset="0"/>
                <a:cs typeface="Times New Roman" panose="02020603050405020304" pitchFamily="18" charset="0"/>
              </a:rPr>
              <a:t>Such figures speak of good consumerism in the country which makes supermarket like Sainsbury a good business opportunity in the country</a:t>
            </a:r>
          </a:p>
        </p:txBody>
      </p:sp>
      <p:pic>
        <p:nvPicPr>
          <p:cNvPr id="4" name="Picture 3">
            <a:extLst>
              <a:ext uri="{FF2B5EF4-FFF2-40B4-BE49-F238E27FC236}">
                <a16:creationId xmlns:a16="http://schemas.microsoft.com/office/drawing/2014/main" id="{26041A58-95E6-407C-9748-14BE4D92FFC7}"/>
              </a:ext>
            </a:extLst>
          </p:cNvPr>
          <p:cNvPicPr>
            <a:picLocks noChangeAspect="1"/>
          </p:cNvPicPr>
          <p:nvPr/>
        </p:nvPicPr>
        <p:blipFill>
          <a:blip r:embed="rId3"/>
          <a:stretch>
            <a:fillRect/>
          </a:stretch>
        </p:blipFill>
        <p:spPr>
          <a:xfrm>
            <a:off x="9079783" y="0"/>
            <a:ext cx="3112217" cy="3242930"/>
          </a:xfrm>
          <a:prstGeom prst="rect">
            <a:avLst/>
          </a:prstGeom>
        </p:spPr>
      </p:pic>
      <p:sp>
        <p:nvSpPr>
          <p:cNvPr id="5" name="TextBox 4">
            <a:extLst>
              <a:ext uri="{FF2B5EF4-FFF2-40B4-BE49-F238E27FC236}">
                <a16:creationId xmlns:a16="http://schemas.microsoft.com/office/drawing/2014/main" id="{0DC4FD48-B9E2-4F8E-B85F-C3803DA7989C}"/>
              </a:ext>
            </a:extLst>
          </p:cNvPr>
          <p:cNvSpPr txBox="1"/>
          <p:nvPr/>
        </p:nvSpPr>
        <p:spPr>
          <a:xfrm>
            <a:off x="9792587" y="3242930"/>
            <a:ext cx="1722080" cy="369332"/>
          </a:xfrm>
          <a:prstGeom prst="rect">
            <a:avLst/>
          </a:prstGeom>
          <a:noFill/>
        </p:spPr>
        <p:txBody>
          <a:bodyPr wrap="square" rtlCol="0">
            <a:spAutoFit/>
          </a:bodyPr>
          <a:lstStyle/>
          <a:p>
            <a:r>
              <a:rPr lang="en-GB" dirty="0"/>
              <a:t>Google</a:t>
            </a:r>
          </a:p>
        </p:txBody>
      </p:sp>
    </p:spTree>
    <p:extLst>
      <p:ext uri="{BB962C8B-B14F-4D97-AF65-F5344CB8AC3E}">
        <p14:creationId xmlns:p14="http://schemas.microsoft.com/office/powerpoint/2010/main" val="3440827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31876"/>
            <a:ext cx="8596668" cy="1652908"/>
          </a:xfrm>
        </p:spPr>
        <p:txBody>
          <a:bodyPr>
            <a:noAutofit/>
          </a:bodyPr>
          <a:lstStyle/>
          <a:p>
            <a:pPr algn="ctr"/>
            <a:r>
              <a:rPr lang="en-GB" b="1" u="sng" dirty="0">
                <a:solidFill>
                  <a:srgbClr val="000000"/>
                </a:solidFill>
                <a:effectLst/>
                <a:latin typeface="Times New Roman" panose="02020603050405020304" pitchFamily="18" charset="0"/>
              </a:rPr>
              <a:t>1). Key issues and opportunities of the country</a:t>
            </a:r>
            <a:br>
              <a:rPr lang="en-US" b="1" u="sng" dirty="0">
                <a:solidFill>
                  <a:srgbClr val="000000"/>
                </a:solidFill>
                <a:effectLst/>
                <a:latin typeface="Times New Roman" panose="02020603050405020304" pitchFamily="18" charset="0"/>
              </a:rPr>
            </a:br>
            <a:endParaRPr lang="en-US"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295331"/>
            <a:ext cx="6003384" cy="3746032"/>
          </a:xfrm>
        </p:spPr>
        <p:txBody>
          <a:bodyPr>
            <a:norm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are several key issues that occur in India given below:</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Corruption: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corruption is most widely spread endemic in India, that must be handled quickly. There are rare offices in public and private sector that are away from corruption. The economy has suffered the most due to this, the people concerned and while the act time comes closer the peoples not lacking found.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92ED37F-E57B-4A63-853A-335675C19BDB}"/>
              </a:ext>
            </a:extLst>
          </p:cNvPr>
          <p:cNvPicPr>
            <a:picLocks noChangeAspect="1"/>
          </p:cNvPicPr>
          <p:nvPr/>
        </p:nvPicPr>
        <p:blipFill>
          <a:blip r:embed="rId3"/>
          <a:stretch>
            <a:fillRect/>
          </a:stretch>
        </p:blipFill>
        <p:spPr>
          <a:xfrm>
            <a:off x="6846038" y="1058330"/>
            <a:ext cx="5345962" cy="4795284"/>
          </a:xfrm>
          <a:prstGeom prst="rect">
            <a:avLst/>
          </a:prstGeom>
        </p:spPr>
      </p:pic>
      <p:sp>
        <p:nvSpPr>
          <p:cNvPr id="7" name="TextBox 6">
            <a:extLst>
              <a:ext uri="{FF2B5EF4-FFF2-40B4-BE49-F238E27FC236}">
                <a16:creationId xmlns:a16="http://schemas.microsoft.com/office/drawing/2014/main" id="{C5D60FF4-AAAE-4B54-8B69-1452184EE4B8}"/>
              </a:ext>
            </a:extLst>
          </p:cNvPr>
          <p:cNvSpPr txBox="1"/>
          <p:nvPr/>
        </p:nvSpPr>
        <p:spPr>
          <a:xfrm>
            <a:off x="8952614" y="5756738"/>
            <a:ext cx="2456120" cy="369332"/>
          </a:xfrm>
          <a:prstGeom prst="rect">
            <a:avLst/>
          </a:prstGeom>
          <a:noFill/>
        </p:spPr>
        <p:txBody>
          <a:bodyPr wrap="square" rtlCol="0">
            <a:spAutoFit/>
          </a:bodyPr>
          <a:lstStyle/>
          <a:p>
            <a:r>
              <a:rPr lang="en-GB" dirty="0"/>
              <a:t>www.freepik.com</a:t>
            </a:r>
          </a:p>
        </p:txBody>
      </p:sp>
    </p:spTree>
    <p:extLst>
      <p:ext uri="{BB962C8B-B14F-4D97-AF65-F5344CB8AC3E}">
        <p14:creationId xmlns:p14="http://schemas.microsoft.com/office/powerpoint/2010/main" val="2117802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marR="0" lvl="1" algn="ctr">
              <a:lnSpc>
                <a:spcPct val="150000"/>
              </a:lnSpc>
              <a:spcBef>
                <a:spcPts val="0"/>
              </a:spcBef>
              <a:spcAft>
                <a:spcPts val="0"/>
              </a:spcAft>
              <a:tabLst>
                <a:tab pos="0" algn="l"/>
              </a:tabLst>
            </a:pPr>
            <a:r>
              <a:rPr lang="en-US" sz="3600" b="1" u="sng" dirty="0">
                <a:solidFill>
                  <a:srgbClr val="000000"/>
                </a:solidFill>
                <a:effectLst/>
                <a:latin typeface="Times New Roman" panose="02020603050405020304" pitchFamily="18" charset="0"/>
              </a:rPr>
              <a:t>Continued…</a:t>
            </a:r>
          </a:p>
        </p:txBody>
      </p:sp>
      <p:sp>
        <p:nvSpPr>
          <p:cNvPr id="3" name="Content Placeholder 2"/>
          <p:cNvSpPr>
            <a:spLocks noGrp="1"/>
          </p:cNvSpPr>
          <p:nvPr>
            <p:ph idx="1"/>
          </p:nvPr>
        </p:nvSpPr>
        <p:spPr>
          <a:xfrm>
            <a:off x="677334" y="2160589"/>
            <a:ext cx="9063825" cy="4389501"/>
          </a:xfrm>
        </p:spPr>
        <p:txBody>
          <a:bodyPr>
            <a:norm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Here are some retailing opportunities in India described: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Sales and related job-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essential aspect on retailing industry is sales that is the important part of outlet operations. Thus, the sales team work is to sell the items to the consumers.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Store manager-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person who has the daily operation or management responsibility of retailing outlet is store manager and the individual whom the working staff submits the store report.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Visual Merchandiser-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the activity that promotes the sale of product, it aids in growth of sales and visual merchandize is the equipment that achieves the sales target.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754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10896"/>
            <a:ext cx="8596668" cy="1619504"/>
          </a:xfrm>
        </p:spPr>
        <p:txBody>
          <a:bodyPr>
            <a:normAutofit/>
          </a:bodyPr>
          <a:lstStyle/>
          <a:p>
            <a:pPr marL="0" marR="0" indent="0" algn="ctr">
              <a:lnSpc>
                <a:spcPct val="150000"/>
              </a:lnSpc>
              <a:spcBef>
                <a:spcPts val="0"/>
              </a:spcBef>
              <a:spcAft>
                <a:spcPts val="0"/>
              </a:spcAft>
              <a:tabLst>
                <a:tab pos="0" algn="l"/>
                <a:tab pos="457200" algn="l"/>
              </a:tabLst>
            </a:pPr>
            <a:r>
              <a:rPr lang="en-GB" b="1" dirty="0">
                <a:solidFill>
                  <a:schemeClr val="tx1"/>
                </a:solidFill>
                <a:effectLst/>
                <a:latin typeface="Times New Roman" panose="02020603050405020304" pitchFamily="18" charset="0"/>
                <a:ea typeface="Calibri" panose="020F0502020204030204" pitchFamily="34" charset="0"/>
              </a:rPr>
              <a:t>2). Pestle analysis of the country</a:t>
            </a:r>
            <a:endParaRPr lang="en-US" b="1" u="sng" dirty="0">
              <a:solidFill>
                <a:schemeClr val="tx1"/>
              </a:solidFill>
              <a:effectLst/>
              <a:latin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91920222"/>
              </p:ext>
            </p:extLst>
          </p:nvPr>
        </p:nvGraphicFramePr>
        <p:xfrm>
          <a:off x="808836" y="1930400"/>
          <a:ext cx="8333664" cy="3965574"/>
        </p:xfrm>
        <a:graphic>
          <a:graphicData uri="http://schemas.openxmlformats.org/drawingml/2006/table">
            <a:tbl>
              <a:tblPr>
                <a:tableStyleId>{5C22544A-7EE6-4342-B048-85BDC9FD1C3A}</a:tableStyleId>
              </a:tblPr>
              <a:tblGrid>
                <a:gridCol w="1388944">
                  <a:extLst>
                    <a:ext uri="{9D8B030D-6E8A-4147-A177-3AD203B41FA5}">
                      <a16:colId xmlns:a16="http://schemas.microsoft.com/office/drawing/2014/main" val="3281236566"/>
                    </a:ext>
                  </a:extLst>
                </a:gridCol>
                <a:gridCol w="1388944">
                  <a:extLst>
                    <a:ext uri="{9D8B030D-6E8A-4147-A177-3AD203B41FA5}">
                      <a16:colId xmlns:a16="http://schemas.microsoft.com/office/drawing/2014/main" val="670327314"/>
                    </a:ext>
                  </a:extLst>
                </a:gridCol>
                <a:gridCol w="1388944">
                  <a:extLst>
                    <a:ext uri="{9D8B030D-6E8A-4147-A177-3AD203B41FA5}">
                      <a16:colId xmlns:a16="http://schemas.microsoft.com/office/drawing/2014/main" val="348462965"/>
                    </a:ext>
                  </a:extLst>
                </a:gridCol>
                <a:gridCol w="1388944">
                  <a:extLst>
                    <a:ext uri="{9D8B030D-6E8A-4147-A177-3AD203B41FA5}">
                      <a16:colId xmlns:a16="http://schemas.microsoft.com/office/drawing/2014/main" val="2589039062"/>
                    </a:ext>
                  </a:extLst>
                </a:gridCol>
                <a:gridCol w="1388944">
                  <a:extLst>
                    <a:ext uri="{9D8B030D-6E8A-4147-A177-3AD203B41FA5}">
                      <a16:colId xmlns:a16="http://schemas.microsoft.com/office/drawing/2014/main" val="136986520"/>
                    </a:ext>
                  </a:extLst>
                </a:gridCol>
                <a:gridCol w="1388944">
                  <a:extLst>
                    <a:ext uri="{9D8B030D-6E8A-4147-A177-3AD203B41FA5}">
                      <a16:colId xmlns:a16="http://schemas.microsoft.com/office/drawing/2014/main" val="2151622193"/>
                    </a:ext>
                  </a:extLst>
                </a:gridCol>
              </a:tblGrid>
              <a:tr h="616220">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Political Factor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Economic Factor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Social Factor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Technological Factor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Environmental Factor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Legal Factor</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extLst>
                  <a:ext uri="{0D108BD9-81ED-4DB2-BD59-A6C34878D82A}">
                    <a16:rowId xmlns:a16="http://schemas.microsoft.com/office/drawing/2014/main" val="1861500233"/>
                  </a:ext>
                </a:extLst>
              </a:tr>
              <a:tr h="3349354">
                <a:tc>
                  <a:txBody>
                    <a:bodyPr/>
                    <a:lstStyle/>
                    <a:p>
                      <a:pPr marL="0" marR="0" algn="just">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India has made numerous attempts for decreasing the political interference in the business, operation and establishing in general by private sector.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increasing opportunities for the business is promised by the growing GDP of India.</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population of the nation is the big benefit for the business, it aids company to get the workers at affordable cost.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technology of the country is increasing and India has most of the robust IT sector that check constant software progress.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The population of the nation is the big benefit for the business, it aids company to get the workers at affordable cost.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organization must stay by the rule and regulation only to each country they operate.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4797" marR="34797" marT="34797" marB="34797"/>
                </a:tc>
                <a:extLst>
                  <a:ext uri="{0D108BD9-81ED-4DB2-BD59-A6C34878D82A}">
                    <a16:rowId xmlns:a16="http://schemas.microsoft.com/office/drawing/2014/main" val="1404840094"/>
                  </a:ext>
                </a:extLst>
              </a:tr>
            </a:tbl>
          </a:graphicData>
        </a:graphic>
      </p:graphicFrame>
      <p:pic>
        <p:nvPicPr>
          <p:cNvPr id="5" name="Picture 4"/>
          <p:cNvPicPr>
            <a:picLocks noChangeAspect="1"/>
          </p:cNvPicPr>
          <p:nvPr/>
        </p:nvPicPr>
        <p:blipFill>
          <a:blip r:embed="rId3"/>
          <a:stretch>
            <a:fillRect/>
          </a:stretch>
        </p:blipFill>
        <p:spPr>
          <a:xfrm>
            <a:off x="9265831" y="4339244"/>
            <a:ext cx="2926169" cy="2273713"/>
          </a:xfrm>
          <a:prstGeom prst="rect">
            <a:avLst/>
          </a:prstGeom>
        </p:spPr>
      </p:pic>
    </p:spTree>
    <p:extLst>
      <p:ext uri="{BB962C8B-B14F-4D97-AF65-F5344CB8AC3E}">
        <p14:creationId xmlns:p14="http://schemas.microsoft.com/office/powerpoint/2010/main" val="2628057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Challenges facing by the country</a:t>
            </a:r>
            <a:br>
              <a:rPr lang="en-US" dirty="0"/>
            </a:br>
            <a:endParaRPr lang="en-US" dirty="0"/>
          </a:p>
        </p:txBody>
      </p:sp>
      <p:sp>
        <p:nvSpPr>
          <p:cNvPr id="3" name="Content Placeholder 2"/>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Pollution</a:t>
            </a:r>
            <a:r>
              <a:rPr lang="en-US" dirty="0">
                <a:latin typeface="Times New Roman" panose="02020603050405020304" pitchFamily="18" charset="0"/>
                <a:cs typeface="Times New Roman" panose="02020603050405020304" pitchFamily="18" charset="0"/>
              </a:rPr>
              <a:t>: India is facing pollution and environmental problem challenges at present, the pollution is increasing day by day and the peoples doesn't care about this problem.</a:t>
            </a:r>
          </a:p>
          <a:p>
            <a:r>
              <a:rPr lang="en-US" b="1" dirty="0">
                <a:latin typeface="Times New Roman" panose="02020603050405020304" pitchFamily="18" charset="0"/>
                <a:cs typeface="Times New Roman" panose="02020603050405020304" pitchFamily="18" charset="0"/>
              </a:rPr>
              <a:t>Woman</a:t>
            </a: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safety</a:t>
            </a:r>
            <a:r>
              <a:rPr lang="en-US" dirty="0">
                <a:latin typeface="Times New Roman" panose="02020603050405020304" pitchFamily="18" charset="0"/>
                <a:cs typeface="Times New Roman" panose="02020603050405020304" pitchFamily="18" charset="0"/>
              </a:rPr>
              <a:t>: in the safety of women India lags behind and the problems like domestic violence must be tackle instantly, the both men and women utilize equivalent opportunity, but there is not good safety of women.</a:t>
            </a:r>
          </a:p>
        </p:txBody>
      </p:sp>
      <p:pic>
        <p:nvPicPr>
          <p:cNvPr id="5" name="Picture 4">
            <a:extLst>
              <a:ext uri="{FF2B5EF4-FFF2-40B4-BE49-F238E27FC236}">
                <a16:creationId xmlns:a16="http://schemas.microsoft.com/office/drawing/2014/main" id="{CA5789D6-7E8D-40A5-A648-EF14FBD1CC83}"/>
              </a:ext>
            </a:extLst>
          </p:cNvPr>
          <p:cNvPicPr>
            <a:picLocks noChangeAspect="1"/>
          </p:cNvPicPr>
          <p:nvPr/>
        </p:nvPicPr>
        <p:blipFill>
          <a:blip r:embed="rId2"/>
          <a:stretch>
            <a:fillRect/>
          </a:stretch>
        </p:blipFill>
        <p:spPr>
          <a:xfrm>
            <a:off x="7694429" y="4284921"/>
            <a:ext cx="4497571" cy="2573079"/>
          </a:xfrm>
          <a:prstGeom prst="rect">
            <a:avLst/>
          </a:prstGeom>
        </p:spPr>
      </p:pic>
      <p:sp>
        <p:nvSpPr>
          <p:cNvPr id="6" name="TextBox 5">
            <a:extLst>
              <a:ext uri="{FF2B5EF4-FFF2-40B4-BE49-F238E27FC236}">
                <a16:creationId xmlns:a16="http://schemas.microsoft.com/office/drawing/2014/main" id="{E80D7C7D-0D31-4C7D-A949-A0A4860E343C}"/>
              </a:ext>
            </a:extLst>
          </p:cNvPr>
          <p:cNvSpPr txBox="1"/>
          <p:nvPr/>
        </p:nvSpPr>
        <p:spPr>
          <a:xfrm>
            <a:off x="9420447" y="6283842"/>
            <a:ext cx="1307804" cy="369332"/>
          </a:xfrm>
          <a:prstGeom prst="rect">
            <a:avLst/>
          </a:prstGeom>
          <a:noFill/>
        </p:spPr>
        <p:txBody>
          <a:bodyPr wrap="square" rtlCol="0">
            <a:spAutoFit/>
          </a:bodyPr>
          <a:lstStyle/>
          <a:p>
            <a:r>
              <a:rPr lang="en-GB" dirty="0"/>
              <a:t>Sky News</a:t>
            </a:r>
          </a:p>
        </p:txBody>
      </p:sp>
      <p:pic>
        <p:nvPicPr>
          <p:cNvPr id="7" name="Picture 6">
            <a:extLst>
              <a:ext uri="{FF2B5EF4-FFF2-40B4-BE49-F238E27FC236}">
                <a16:creationId xmlns:a16="http://schemas.microsoft.com/office/drawing/2014/main" id="{7F105E24-4A9E-4C7A-9080-8CADB1D06843}"/>
              </a:ext>
            </a:extLst>
          </p:cNvPr>
          <p:cNvPicPr>
            <a:picLocks noChangeAspect="1"/>
          </p:cNvPicPr>
          <p:nvPr/>
        </p:nvPicPr>
        <p:blipFill>
          <a:blip r:embed="rId3"/>
          <a:stretch>
            <a:fillRect/>
          </a:stretch>
        </p:blipFill>
        <p:spPr>
          <a:xfrm>
            <a:off x="9058941" y="1711842"/>
            <a:ext cx="3133060" cy="2573079"/>
          </a:xfrm>
          <a:prstGeom prst="rect">
            <a:avLst/>
          </a:prstGeom>
        </p:spPr>
      </p:pic>
    </p:spTree>
    <p:extLst>
      <p:ext uri="{BB962C8B-B14F-4D97-AF65-F5344CB8AC3E}">
        <p14:creationId xmlns:p14="http://schemas.microsoft.com/office/powerpoint/2010/main" val="2047370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72896"/>
          </a:xfrm>
        </p:spPr>
        <p:txBody>
          <a:bodyPr>
            <a:normAutofit/>
          </a:bodyPr>
          <a:lstStyle/>
          <a:p>
            <a:pPr marL="457200" marR="0" lvl="1" algn="ctr">
              <a:lnSpc>
                <a:spcPct val="150000"/>
              </a:lnSpc>
              <a:spcBef>
                <a:spcPts val="0"/>
              </a:spcBef>
              <a:spcAft>
                <a:spcPts val="0"/>
              </a:spcAft>
              <a:tabLst>
                <a:tab pos="0" algn="l"/>
              </a:tabLst>
            </a:pPr>
            <a:r>
              <a:rPr lang="en-GB" sz="3600" b="1" u="sng" dirty="0">
                <a:solidFill>
                  <a:srgbClr val="000000"/>
                </a:solidFill>
                <a:latin typeface="Times New Roman" panose="02020603050405020304" pitchFamily="18" charset="0"/>
              </a:rPr>
              <a:t>Barriers of the country</a:t>
            </a:r>
            <a:endParaRPr lang="en-US" sz="3600" b="1" u="sng" dirty="0">
              <a:solidFill>
                <a:srgbClr val="000000"/>
              </a:solidFill>
              <a:effectLst/>
              <a:latin typeface="Times New Roman" panose="02020603050405020304" pitchFamily="18" charset="0"/>
            </a:endParaRPr>
          </a:p>
        </p:txBody>
      </p:sp>
      <p:sp>
        <p:nvSpPr>
          <p:cNvPr id="3" name="Content Placeholder 2"/>
          <p:cNvSpPr>
            <a:spLocks noGrp="1"/>
          </p:cNvSpPr>
          <p:nvPr>
            <p:ph idx="1"/>
          </p:nvPr>
        </p:nvSpPr>
        <p:spPr>
          <a:xfrm>
            <a:off x="677334" y="1682496"/>
            <a:ext cx="5418666" cy="4358867"/>
          </a:xfrm>
        </p:spPr>
        <p:txBody>
          <a:bodyPr>
            <a:normAutofit/>
          </a:bodyPr>
          <a:lstStyle/>
          <a:p>
            <a:pPr marL="0" algn="just">
              <a:lnSpc>
                <a:spcPct val="150000"/>
              </a:lnSpc>
              <a:spcBef>
                <a:spcPts val="0"/>
              </a:spcBef>
            </a:pPr>
            <a:r>
              <a:rPr lang="en-US" b="1" dirty="0">
                <a:latin typeface="Times New Roman" panose="02020603050405020304" pitchFamily="18" charset="0"/>
                <a:ea typeface="Calibri" panose="020F0502020204030204" pitchFamily="34" charset="0"/>
                <a:cs typeface="Times New Roman" panose="02020603050405020304" pitchFamily="18" charset="0"/>
              </a:rPr>
              <a:t>Corruption: </a:t>
            </a:r>
            <a:r>
              <a:rPr lang="en-US" dirty="0">
                <a:latin typeface="Times New Roman" panose="02020603050405020304" pitchFamily="18" charset="0"/>
                <a:ea typeface="Calibri" panose="020F0502020204030204" pitchFamily="34" charset="0"/>
                <a:cs typeface="Times New Roman" panose="02020603050405020304" pitchFamily="18" charset="0"/>
              </a:rPr>
              <a:t>In India it is spread broadly, that have to be handle fast and there are few offices in private and public sector which is untouched through corruption. Through this the peoples of India not discover  lack while the time comes.</a:t>
            </a:r>
          </a:p>
          <a:p>
            <a:pPr marL="0" algn="just">
              <a:lnSpc>
                <a:spcPct val="150000"/>
              </a:lnSpc>
              <a:spcBef>
                <a:spcPts val="0"/>
              </a:spcBef>
            </a:pPr>
            <a:r>
              <a:rPr lang="en-US" b="1" dirty="0">
                <a:latin typeface="Times New Roman" panose="02020603050405020304" pitchFamily="18" charset="0"/>
                <a:ea typeface="Calibri" panose="020F0502020204030204" pitchFamily="34" charset="0"/>
                <a:cs typeface="Times New Roman" panose="02020603050405020304" pitchFamily="18" charset="0"/>
              </a:rPr>
              <a:t>	Health care system: </a:t>
            </a:r>
            <a:r>
              <a:rPr lang="en-US" dirty="0">
                <a:latin typeface="Times New Roman" panose="02020603050405020304" pitchFamily="18" charset="0"/>
                <a:ea typeface="Calibri" panose="020F0502020204030204" pitchFamily="34" charset="0"/>
                <a:cs typeface="Times New Roman" panose="02020603050405020304" pitchFamily="18" charset="0"/>
              </a:rPr>
              <a:t>The worlds most popular democracy region India is not able to give healthcare facility properly to their citizens. This resource lack mostly in the rural area of the country where the villagers are not having access of health care.</a:t>
            </a:r>
          </a:p>
        </p:txBody>
      </p:sp>
      <p:pic>
        <p:nvPicPr>
          <p:cNvPr id="4" name="Picture 3">
            <a:extLst>
              <a:ext uri="{FF2B5EF4-FFF2-40B4-BE49-F238E27FC236}">
                <a16:creationId xmlns:a16="http://schemas.microsoft.com/office/drawing/2014/main" id="{2DB59F86-6DA8-4585-A530-D1234D01B536}"/>
              </a:ext>
            </a:extLst>
          </p:cNvPr>
          <p:cNvPicPr>
            <a:picLocks noChangeAspect="1"/>
          </p:cNvPicPr>
          <p:nvPr/>
        </p:nvPicPr>
        <p:blipFill>
          <a:blip r:embed="rId3"/>
          <a:stretch>
            <a:fillRect/>
          </a:stretch>
        </p:blipFill>
        <p:spPr>
          <a:xfrm>
            <a:off x="7123813" y="1467294"/>
            <a:ext cx="4856087" cy="4274288"/>
          </a:xfrm>
          <a:prstGeom prst="rect">
            <a:avLst/>
          </a:prstGeom>
        </p:spPr>
      </p:pic>
      <p:sp>
        <p:nvSpPr>
          <p:cNvPr id="5" name="TextBox 4">
            <a:extLst>
              <a:ext uri="{FF2B5EF4-FFF2-40B4-BE49-F238E27FC236}">
                <a16:creationId xmlns:a16="http://schemas.microsoft.com/office/drawing/2014/main" id="{EB8A4AB6-CE38-4D4A-9D05-745B64BFAA42}"/>
              </a:ext>
            </a:extLst>
          </p:cNvPr>
          <p:cNvSpPr txBox="1"/>
          <p:nvPr/>
        </p:nvSpPr>
        <p:spPr>
          <a:xfrm>
            <a:off x="8931349" y="5263116"/>
            <a:ext cx="2166362" cy="369332"/>
          </a:xfrm>
          <a:prstGeom prst="rect">
            <a:avLst/>
          </a:prstGeom>
          <a:noFill/>
        </p:spPr>
        <p:txBody>
          <a:bodyPr wrap="none" rtlCol="0">
            <a:spAutoFit/>
          </a:bodyPr>
          <a:lstStyle/>
          <a:p>
            <a:r>
              <a:rPr lang="en-GB" dirty="0"/>
              <a:t>Broughton Primary </a:t>
            </a:r>
          </a:p>
        </p:txBody>
      </p:sp>
    </p:spTree>
    <p:extLst>
      <p:ext uri="{BB962C8B-B14F-4D97-AF65-F5344CB8AC3E}">
        <p14:creationId xmlns:p14="http://schemas.microsoft.com/office/powerpoint/2010/main" val="3371336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72896"/>
          </a:xfrm>
        </p:spPr>
        <p:txBody>
          <a:bodyPr>
            <a:normAutofit/>
          </a:bodyPr>
          <a:lstStyle/>
          <a:p>
            <a:pPr marL="457200" marR="0" lvl="1" algn="ctr">
              <a:lnSpc>
                <a:spcPct val="150000"/>
              </a:lnSpc>
              <a:spcBef>
                <a:spcPts val="0"/>
              </a:spcBef>
              <a:spcAft>
                <a:spcPts val="0"/>
              </a:spcAft>
              <a:tabLst>
                <a:tab pos="0" algn="l"/>
              </a:tabLst>
            </a:pPr>
            <a:r>
              <a:rPr lang="en-US" sz="3600" b="1" u="sng" dirty="0">
                <a:solidFill>
                  <a:srgbClr val="000000"/>
                </a:solidFill>
                <a:latin typeface="Times New Roman" panose="02020603050405020304" pitchFamily="18" charset="0"/>
              </a:rPr>
              <a:t>Strategies to operate in the country.</a:t>
            </a:r>
            <a:endParaRPr lang="en-US" sz="3600" b="1" u="sng" dirty="0">
              <a:solidFill>
                <a:srgbClr val="000000"/>
              </a:solidFill>
              <a:effectLst/>
              <a:latin typeface="Times New Roman" panose="02020603050405020304" pitchFamily="18" charset="0"/>
            </a:endParaRPr>
          </a:p>
        </p:txBody>
      </p:sp>
      <p:sp>
        <p:nvSpPr>
          <p:cNvPr id="3" name="Content Placeholder 2"/>
          <p:cNvSpPr>
            <a:spLocks noGrp="1"/>
          </p:cNvSpPr>
          <p:nvPr>
            <p:ph idx="1"/>
          </p:nvPr>
        </p:nvSpPr>
        <p:spPr>
          <a:xfrm>
            <a:off x="677334" y="1682496"/>
            <a:ext cx="8740986" cy="4358867"/>
          </a:xfrm>
        </p:spPr>
        <p:txBody>
          <a:bodyPr>
            <a:normAutofit/>
          </a:bodyPr>
          <a:lstStyle/>
          <a:p>
            <a:pPr marL="0" algn="just">
              <a:lnSpc>
                <a:spcPct val="150000"/>
              </a:lnSpc>
              <a:spcBef>
                <a:spcPts val="0"/>
              </a:spcBef>
            </a:pPr>
            <a:r>
              <a:rPr lang="en-US" dirty="0">
                <a:latin typeface="Times New Roman" panose="02020603050405020304" pitchFamily="18" charset="0"/>
                <a:ea typeface="Calibri" panose="020F0502020204030204" pitchFamily="34" charset="0"/>
                <a:cs typeface="Times New Roman" panose="02020603050405020304" pitchFamily="18" charset="0"/>
              </a:rPr>
              <a:t>If multinational company wants to achieve the Indian market the must have to understand the country first and grab the information about the market. The company have to provide the best offers and provide information about the company. Although, its product through advertisement via social media that attracts the people easily.</a:t>
            </a:r>
          </a:p>
        </p:txBody>
      </p:sp>
    </p:spTree>
    <p:extLst>
      <p:ext uri="{BB962C8B-B14F-4D97-AF65-F5344CB8AC3E}">
        <p14:creationId xmlns:p14="http://schemas.microsoft.com/office/powerpoint/2010/main" val="1732451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6571"/>
            <a:ext cx="8596668" cy="2024743"/>
          </a:xfrm>
        </p:spPr>
        <p:txBody>
          <a:bodyPr>
            <a:normAutofit/>
          </a:bodyPr>
          <a:lstStyle/>
          <a:p>
            <a:pPr lvl="0" algn="ctr"/>
            <a:r>
              <a:rPr lang="en-US" b="1" u="sng" dirty="0">
                <a:solidFill>
                  <a:schemeClr val="tx1"/>
                </a:solidFill>
                <a:latin typeface="Times New Roman" panose="02020603050405020304" pitchFamily="18" charset="0"/>
                <a:cs typeface="Times New Roman" panose="02020603050405020304" pitchFamily="18" charset="0"/>
              </a:rPr>
              <a:t>CONCLUSION</a:t>
            </a:r>
            <a:endParaRPr lang="en-US" dirty="0"/>
          </a:p>
        </p:txBody>
      </p:sp>
      <p:sp>
        <p:nvSpPr>
          <p:cNvPr id="3" name="Content Placeholder 2"/>
          <p:cNvSpPr>
            <a:spLocks noGrp="1"/>
          </p:cNvSpPr>
          <p:nvPr>
            <p:ph idx="1"/>
          </p:nvPr>
        </p:nvSpPr>
        <p:spPr>
          <a:xfrm>
            <a:off x="677334" y="1874520"/>
            <a:ext cx="8901006" cy="4166843"/>
          </a:xfrm>
        </p:spPr>
        <p:txBody>
          <a:bodyPr>
            <a:normAutofit/>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rPr>
              <a:t>This presentation has been concluded the business environment which is the sum of internal and external factors. </a:t>
            </a:r>
          </a:p>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rPr>
              <a:t>It has been explained the key opportunities and challenges that present in development of country, the key issues that uncovered while doing the business. </a:t>
            </a:r>
          </a:p>
        </p:txBody>
      </p:sp>
    </p:spTree>
    <p:extLst>
      <p:ext uri="{BB962C8B-B14F-4D97-AF65-F5344CB8AC3E}">
        <p14:creationId xmlns:p14="http://schemas.microsoft.com/office/powerpoint/2010/main" val="4090094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u="sng" dirty="0">
                <a:solidFill>
                  <a:schemeClr val="tx1"/>
                </a:solidFill>
                <a:latin typeface="Times New Roman" panose="02020603050405020304" pitchFamily="18" charset="0"/>
                <a:cs typeface="Times New Roman" panose="02020603050405020304" pitchFamily="18" charset="0"/>
              </a:rPr>
              <a:t>REFERENCES</a:t>
            </a:r>
            <a:br>
              <a:rPr lang="en-US" b="1" dirty="0"/>
            </a:br>
            <a:endParaRPr lang="en-US" dirty="0"/>
          </a:p>
        </p:txBody>
      </p:sp>
      <p:sp>
        <p:nvSpPr>
          <p:cNvPr id="3" name="Content Placeholder 2"/>
          <p:cNvSpPr>
            <a:spLocks noGrp="1"/>
          </p:cNvSpPr>
          <p:nvPr>
            <p:ph idx="1"/>
          </p:nvPr>
        </p:nvSpPr>
        <p:spPr>
          <a:xfrm>
            <a:off x="677334" y="1554479"/>
            <a:ext cx="8596668" cy="5207827"/>
          </a:xfrm>
        </p:spPr>
        <p:txBody>
          <a:bodyPr>
            <a:normAutofit lnSpcReduction="10000"/>
          </a:bodyPr>
          <a:lstStyle/>
          <a:p>
            <a:pPr marL="294640" indent="-285750" algn="just">
              <a:lnSpc>
                <a:spcPct val="150000"/>
              </a:lnSpc>
              <a:spcBef>
                <a:spcPts val="0"/>
              </a:spcBef>
            </a:pPr>
            <a:r>
              <a:rPr lang="en-GB" sz="1800" dirty="0">
                <a:solidFill>
                  <a:srgbClr val="222222"/>
                </a:solidFill>
                <a:effectLst/>
                <a:latin typeface="Times New Roman" panose="02020603050405020304" pitchFamily="18" charset="0"/>
                <a:ea typeface="Calibri" panose="020F0502020204030204" pitchFamily="34" charset="0"/>
              </a:rPr>
              <a:t>Garcia-</a:t>
            </a:r>
            <a:r>
              <a:rPr lang="en-GB" sz="1800" dirty="0" err="1">
                <a:solidFill>
                  <a:srgbClr val="222222"/>
                </a:solidFill>
                <a:effectLst/>
                <a:latin typeface="Times New Roman" panose="02020603050405020304" pitchFamily="18" charset="0"/>
                <a:ea typeface="Calibri" panose="020F0502020204030204" pitchFamily="34" charset="0"/>
              </a:rPr>
              <a:t>Muiña</a:t>
            </a:r>
            <a:r>
              <a:rPr lang="en-GB" sz="1800" dirty="0">
                <a:solidFill>
                  <a:srgbClr val="222222"/>
                </a:solidFill>
                <a:effectLst/>
                <a:latin typeface="Times New Roman" panose="02020603050405020304" pitchFamily="18" charset="0"/>
                <a:ea typeface="Calibri" panose="020F0502020204030204" pitchFamily="34" charset="0"/>
              </a:rPr>
              <a:t>, F.E., and et.al., 2018. The paradigms of Industry 4.0 and circular economy as enabling drivers for the competitiveness of businesses and territories: The case of an Italian ceramic tiles manufacturing company. </a:t>
            </a:r>
            <a:r>
              <a:rPr lang="en-GB" sz="1800" i="1" dirty="0">
                <a:solidFill>
                  <a:srgbClr val="222222"/>
                </a:solidFill>
                <a:effectLst/>
                <a:latin typeface="Times New Roman" panose="02020603050405020304" pitchFamily="18" charset="0"/>
                <a:ea typeface="Calibri" panose="020F0502020204030204" pitchFamily="34" charset="0"/>
              </a:rPr>
              <a:t>Social Sciences.</a:t>
            </a:r>
            <a:r>
              <a:rPr lang="en-GB" sz="1800" dirty="0">
                <a:solidFill>
                  <a:srgbClr val="222222"/>
                </a:solidFill>
                <a:effectLst/>
                <a:latin typeface="Times New Roman" panose="02020603050405020304" pitchFamily="18" charset="0"/>
                <a:ea typeface="Calibri" panose="020F0502020204030204" pitchFamily="34" charset="0"/>
              </a:rPr>
              <a:t> 7(12). p.255.</a:t>
            </a:r>
            <a:endParaRPr lang="en-US" sz="1800" dirty="0">
              <a:effectLst/>
              <a:latin typeface="Times New Roman" panose="02020603050405020304" pitchFamily="18" charset="0"/>
              <a:ea typeface="Calibri" panose="020F0502020204030204" pitchFamily="34" charset="0"/>
            </a:endParaRPr>
          </a:p>
          <a:p>
            <a:pPr marL="294640" indent="-285750" algn="just">
              <a:lnSpc>
                <a:spcPct val="150000"/>
              </a:lnSpc>
              <a:spcBef>
                <a:spcPts val="0"/>
              </a:spcBef>
            </a:pPr>
            <a:r>
              <a:rPr lang="en-GB" sz="1800" dirty="0" err="1">
                <a:solidFill>
                  <a:srgbClr val="222222"/>
                </a:solidFill>
                <a:effectLst/>
                <a:latin typeface="Times New Roman" panose="02020603050405020304" pitchFamily="18" charset="0"/>
                <a:ea typeface="Calibri" panose="020F0502020204030204" pitchFamily="34" charset="0"/>
              </a:rPr>
              <a:t>Dźwigoł</a:t>
            </a:r>
            <a:r>
              <a:rPr lang="en-GB" sz="1800" dirty="0">
                <a:solidFill>
                  <a:srgbClr val="222222"/>
                </a:solidFill>
                <a:effectLst/>
                <a:latin typeface="Times New Roman" panose="02020603050405020304" pitchFamily="18" charset="0"/>
                <a:ea typeface="Calibri" panose="020F0502020204030204" pitchFamily="34" charset="0"/>
              </a:rPr>
              <a:t>, H., and et.al., 2019. Evaluation of the energy security as a component of national security of the country. </a:t>
            </a:r>
            <a:r>
              <a:rPr lang="en-GB" sz="1800" i="1" dirty="0">
                <a:solidFill>
                  <a:srgbClr val="222222"/>
                </a:solidFill>
                <a:effectLst/>
                <a:latin typeface="Times New Roman" panose="02020603050405020304" pitchFamily="18" charset="0"/>
                <a:ea typeface="Calibri" panose="020F0502020204030204" pitchFamily="34" charset="0"/>
              </a:rPr>
              <a:t>Journal of Security &amp; Sustainability Issues.</a:t>
            </a:r>
            <a:r>
              <a:rPr lang="en-GB" sz="1800" dirty="0">
                <a:solidFill>
                  <a:srgbClr val="222222"/>
                </a:solidFill>
                <a:effectLst/>
                <a:latin typeface="Times New Roman" panose="02020603050405020304" pitchFamily="18" charset="0"/>
                <a:ea typeface="Calibri" panose="020F0502020204030204" pitchFamily="34" charset="0"/>
              </a:rPr>
              <a:t> 8(3).</a:t>
            </a:r>
            <a:endParaRPr lang="en-US" sz="1800" dirty="0">
              <a:effectLst/>
              <a:latin typeface="Times New Roman" panose="02020603050405020304" pitchFamily="18" charset="0"/>
              <a:ea typeface="Calibri" panose="020F0502020204030204" pitchFamily="34" charset="0"/>
            </a:endParaRPr>
          </a:p>
          <a:p>
            <a:pPr marL="294640" indent="-285750" algn="just">
              <a:lnSpc>
                <a:spcPct val="150000"/>
              </a:lnSpc>
              <a:spcBef>
                <a:spcPts val="0"/>
              </a:spcBef>
            </a:pPr>
            <a:r>
              <a:rPr lang="en-GB" sz="1800" dirty="0">
                <a:solidFill>
                  <a:srgbClr val="222222"/>
                </a:solidFill>
                <a:effectLst/>
                <a:latin typeface="Times New Roman" panose="02020603050405020304" pitchFamily="18" charset="0"/>
                <a:ea typeface="Calibri" panose="020F0502020204030204" pitchFamily="34" charset="0"/>
              </a:rPr>
              <a:t>Costa, J., and et.al., 2018. What challenges and opportunities will lead to success?. </a:t>
            </a:r>
            <a:r>
              <a:rPr lang="en-GB" sz="1800" i="1" dirty="0">
                <a:solidFill>
                  <a:srgbClr val="222222"/>
                </a:solidFill>
                <a:effectLst/>
                <a:latin typeface="Times New Roman" panose="02020603050405020304" pitchFamily="18" charset="0"/>
                <a:ea typeface="Calibri" panose="020F0502020204030204" pitchFamily="34" charset="0"/>
              </a:rPr>
              <a:t>Worldwide Hospitality and Tourism Themes</a:t>
            </a:r>
            <a:r>
              <a:rPr lang="en-GB" sz="1800" dirty="0">
                <a:solidFill>
                  <a:srgbClr val="222222"/>
                </a:solidFill>
                <a:effectLst/>
                <a:latin typeface="Times New Roman" panose="02020603050405020304" pitchFamily="18" charset="0"/>
                <a:ea typeface="Calibri" panose="020F0502020204030204" pitchFamily="34" charset="0"/>
              </a:rPr>
              <a:t>.</a:t>
            </a:r>
          </a:p>
          <a:p>
            <a:pPr marL="294640" indent="-285750" algn="just">
              <a:lnSpc>
                <a:spcPct val="150000"/>
              </a:lnSpc>
              <a:spcBef>
                <a:spcPts val="0"/>
              </a:spcBef>
            </a:pPr>
            <a:r>
              <a:rPr lang="en-GB" dirty="0">
                <a:solidFill>
                  <a:srgbClr val="222222"/>
                </a:solidFill>
                <a:latin typeface="Times New Roman" panose="02020603050405020304" pitchFamily="18" charset="0"/>
                <a:ea typeface="Calibri" panose="020F0502020204030204" pitchFamily="34" charset="0"/>
              </a:rPr>
              <a:t>Images (Google)</a:t>
            </a:r>
          </a:p>
          <a:p>
            <a:pPr marL="294640" indent="-285750" algn="just">
              <a:lnSpc>
                <a:spcPct val="150000"/>
              </a:lnSpc>
              <a:spcBef>
                <a:spcPts val="0"/>
              </a:spcBef>
            </a:pPr>
            <a:r>
              <a:rPr lang="en-US" dirty="0">
                <a:latin typeface="Times New Roman" panose="02020603050405020304" pitchFamily="18" charset="0"/>
                <a:ea typeface="Calibri" panose="020F0502020204030204" pitchFamily="34" charset="0"/>
                <a:hlinkClick r:id="rId3"/>
              </a:rPr>
              <a:t>https://www.freepik.com/free-photos-vectors/bribery</a:t>
            </a:r>
            <a:endParaRPr lang="en-US" dirty="0">
              <a:latin typeface="Times New Roman" panose="02020603050405020304" pitchFamily="18" charset="0"/>
              <a:ea typeface="Calibri" panose="020F0502020204030204" pitchFamily="34" charset="0"/>
            </a:endParaRPr>
          </a:p>
          <a:p>
            <a:pPr marL="294640" indent="-285750" algn="just">
              <a:lnSpc>
                <a:spcPct val="150000"/>
              </a:lnSpc>
              <a:spcBef>
                <a:spcPts val="0"/>
              </a:spcBef>
            </a:pPr>
            <a:r>
              <a:rPr lang="en-US" dirty="0">
                <a:latin typeface="Times New Roman" panose="02020603050405020304" pitchFamily="18" charset="0"/>
                <a:ea typeface="Calibri" panose="020F0502020204030204" pitchFamily="34" charset="0"/>
              </a:rPr>
              <a:t>Sky News.com</a:t>
            </a:r>
          </a:p>
          <a:p>
            <a:pPr marL="294640" indent="-285750" algn="just">
              <a:lnSpc>
                <a:spcPct val="150000"/>
              </a:lnSpc>
              <a:spcBef>
                <a:spcPts val="0"/>
              </a:spcBef>
            </a:pPr>
            <a:r>
              <a:rPr lang="en-US" dirty="0" err="1">
                <a:latin typeface="Times New Roman" panose="02020603050405020304" pitchFamily="18" charset="0"/>
                <a:ea typeface="Calibri" panose="020F0502020204030204" pitchFamily="34" charset="0"/>
              </a:rPr>
              <a:t>MyIndia</a:t>
            </a:r>
            <a:r>
              <a:rPr lang="en-US" dirty="0">
                <a:latin typeface="Times New Roman" panose="02020603050405020304" pitchFamily="18" charset="0"/>
                <a:ea typeface="Calibri" panose="020F0502020204030204" pitchFamily="34" charset="0"/>
              </a:rPr>
              <a:t> -</a:t>
            </a:r>
            <a:r>
              <a:rPr lang="en-GB" dirty="0">
                <a:latin typeface="Times New Roman" panose="02020603050405020304" pitchFamily="18" charset="0"/>
                <a:ea typeface="Calibri" panose="020F0502020204030204" pitchFamily="34" charset="0"/>
              </a:rPr>
              <a:t>Women Security: Prevention is Better Than Cure, What Safety Measures to Follow! S (OCT 2020)</a:t>
            </a:r>
          </a:p>
          <a:p>
            <a:pPr marL="294640" indent="-285750" algn="just">
              <a:lnSpc>
                <a:spcPct val="150000"/>
              </a:lnSpc>
              <a:spcBef>
                <a:spcPts val="0"/>
              </a:spcBef>
            </a:pPr>
            <a:r>
              <a:rPr lang="en-GB" dirty="0">
                <a:latin typeface="Times New Roman" panose="02020603050405020304" pitchFamily="18" charset="0"/>
                <a:ea typeface="Calibri" panose="020F0502020204030204" pitchFamily="34" charset="0"/>
              </a:rPr>
              <a:t>https://broughtonprimary.org/2019/08/19/health-care-plans-and-medication/</a:t>
            </a:r>
          </a:p>
          <a:p>
            <a:pPr marL="294640" indent="-285750" algn="just">
              <a:lnSpc>
                <a:spcPct val="150000"/>
              </a:lnSpc>
              <a:spcBef>
                <a:spcPts val="0"/>
              </a:spcBef>
            </a:pPr>
            <a:endParaRPr lang="en-US" dirty="0">
              <a:latin typeface="Times New Roman" panose="02020603050405020304" pitchFamily="18" charset="0"/>
              <a:ea typeface="Calibri" panose="020F0502020204030204" pitchFamily="34" charset="0"/>
            </a:endParaRPr>
          </a:p>
          <a:p>
            <a:pPr marL="294640" indent="-285750" algn="just">
              <a:lnSpc>
                <a:spcPct val="150000"/>
              </a:lnSpc>
              <a:spcBef>
                <a:spcPts val="0"/>
              </a:spcBef>
            </a:pPr>
            <a:endParaRPr lang="en-US" sz="1800" dirty="0">
              <a:effectLst/>
              <a:latin typeface="Times New Roman" panose="02020603050405020304" pitchFamily="18" charset="0"/>
              <a:ea typeface="Calibri" panose="020F0502020204030204" pitchFamily="34"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7286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07270" y="1376265"/>
            <a:ext cx="7575735" cy="4105470"/>
          </a:xfrm>
          <a:prstGeom prst="rect">
            <a:avLst/>
          </a:prstGeom>
        </p:spPr>
      </p:pic>
    </p:spTree>
    <p:extLst>
      <p:ext uri="{BB962C8B-B14F-4D97-AF65-F5344CB8AC3E}">
        <p14:creationId xmlns:p14="http://schemas.microsoft.com/office/powerpoint/2010/main" val="21705710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181</TotalTime>
  <Words>1690</Words>
  <Application>Microsoft Office PowerPoint</Application>
  <PresentationFormat>Widescreen</PresentationFormat>
  <Paragraphs>106</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Trebuchet MS</vt:lpstr>
      <vt:lpstr>Wingdings</vt:lpstr>
      <vt:lpstr>Wingdings 3</vt:lpstr>
      <vt:lpstr>Facet</vt:lpstr>
      <vt:lpstr>Global Business Environment Lecturer-Dr Nadeem Mirza  STUDENT PETRICA DANA ID 2215984 Module cod -LCBB4005 </vt:lpstr>
      <vt:lpstr>TABLE OF CONTENTS </vt:lpstr>
      <vt:lpstr>INTRODUCTION</vt:lpstr>
      <vt:lpstr>Introduction of the country</vt:lpstr>
      <vt:lpstr>1). Key issues and opportunities of the country </vt:lpstr>
      <vt:lpstr>Continued…</vt:lpstr>
      <vt:lpstr>2). Pestle analysis of the country</vt:lpstr>
      <vt:lpstr>Challenges facing by the country </vt:lpstr>
      <vt:lpstr>Barriers of the country</vt:lpstr>
      <vt:lpstr>Strategies to operate in the country.</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Petrica Dana (2215984)</cp:lastModifiedBy>
  <cp:revision>82</cp:revision>
  <dcterms:created xsi:type="dcterms:W3CDTF">2022-09-07T06:10:07Z</dcterms:created>
  <dcterms:modified xsi:type="dcterms:W3CDTF">2022-11-25T21:17:54Z</dcterms:modified>
</cp:coreProperties>
</file>