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58" r:id="rId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C18FC2-BD22-C1CD-61FE-6B6829FEDADF}" v="2213" dt="2022-10-19T11:50:32.448"/>
    <p1510:client id="{79927C22-52BD-45A2-BE0E-036829E2F1EA}" v="177" dt="2022-10-19T10:40:59.355"/>
    <p1510:client id="{7FC50B17-423F-C1FB-7573-8849C1235A61}" v="112" dt="2022-10-19T12:08:30.703"/>
    <p1510:client id="{8B4DD823-A750-D131-D5BD-BD0C5676CC70}" v="1119" dt="2022-10-21T14:06:04.133"/>
    <p1510:client id="{F6B7147D-2843-82F5-46D7-F0387696599F}" v="51" dt="2022-10-21T10:08:41.9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theme" Target="theme/theme1.xml" Id="rId8" /><Relationship Type="http://schemas.openxmlformats.org/officeDocument/2006/relationships/slide" Target="slides/slide2.xml" Id="rId3" /><Relationship Type="http://schemas.openxmlformats.org/officeDocument/2006/relationships/viewProps" Target="viewProps.xml" Id="rId7" /><Relationship Type="http://schemas.openxmlformats.org/officeDocument/2006/relationships/slide" Target="slides/slide1.xml" Id="rId2" /><Relationship Type="http://schemas.openxmlformats.org/officeDocument/2006/relationships/slideMaster" Target="slideMasters/slideMaster1.xml" Id="rId1" /><Relationship Type="http://schemas.openxmlformats.org/officeDocument/2006/relationships/presProps" Target="presProps.xml" Id="rId6" /><Relationship Type="http://schemas.microsoft.com/office/2015/10/relationships/revisionInfo" Target="revisionInfo.xml" Id="rId11" /><Relationship Type="http://schemas.openxmlformats.org/officeDocument/2006/relationships/slide" Target="slides/slide4.xml" Id="rId5" /><Relationship Type="http://schemas.openxmlformats.org/officeDocument/2006/relationships/slide" Target="slides/slide3.xml" Id="rId4" /><Relationship Type="http://schemas.openxmlformats.org/officeDocument/2006/relationships/tableStyles" Target="tableStyles.xml" Id="rId9"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21/10/2022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21/10/2022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21/10/2022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21/10/2022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21/10/2022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hyperlink" Target="https://www.bbc.co.uk/bitesize/topics/z7x78xs/articles/zs8f8mn" TargetMode="External"/><Relationship Id="rId3" Type="http://schemas.openxmlformats.org/officeDocument/2006/relationships/hyperlink" Target="https://www.healthdirect.gov.au/circulatory-system" TargetMode="External"/><Relationship Id="rId7" Type="http://schemas.openxmlformats.org/officeDocument/2006/relationships/hyperlink" Target="https://www.nature.com/articles/415219a" TargetMode="External"/><Relationship Id="rId2" Type="http://schemas.openxmlformats.org/officeDocument/2006/relationships/hyperlink" Target="https://th.bing.com/th/id/R.cea4d904e568b14f5596b210aed40e70?rik=NnEpYzGawf046A&amp;riu=http%3a%2f%2fanatomyandphysiologyi.com%2fwp-content%2fuploads%2f2013%2f09%2fPosterior-surface-view-of-the-human-heart.jpg&amp;ehk=b3FNAnOWt7akzjRRaUPrcGt6tzeV7UahRuNbAHjlnm4%3d&amp;risl=&amp;pid=ImgRaw&amp;r=0" TargetMode="External"/><Relationship Id="rId1" Type="http://schemas.openxmlformats.org/officeDocument/2006/relationships/slideLayout" Target="../slideLayouts/slideLayout2.xml"/><Relationship Id="rId6" Type="http://schemas.openxmlformats.org/officeDocument/2006/relationships/hyperlink" Target="https://www.sciencedirect.com/science/article/pii/S0140673607613002?casa_token=okroVHltKQYAAAAA%3Aq9F-QtxX5a83wxhIwCVav0vWL9es-6bn2krvklM-YIOYaYIlVDjBZaqt1LywVq3BxKStStOs7i8" TargetMode="External"/><Relationship Id="rId5" Type="http://schemas.openxmlformats.org/officeDocument/2006/relationships/hyperlink" Target="https://www.uclaextension.edu/sites/default/files/styles/course_hero/public/2017-10/introduction-to-human-physiology-physcixl3.jpg?itok=2eAUoxNA" TargetMode="External"/><Relationship Id="rId4" Type="http://schemas.openxmlformats.org/officeDocument/2006/relationships/hyperlink" Target="https://antranik.org/wp-content/uploads/2011/12/heart-as-double-pump-pulmonary-circuit-systemic-circuit.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8E10AF2F-4577-FC49-49F9-BE825ADD07E4}"/>
              </a:ext>
            </a:extLst>
          </p:cNvPr>
          <p:cNvPicPr>
            <a:picLocks noChangeAspect="1"/>
          </p:cNvPicPr>
          <p:nvPr/>
        </p:nvPicPr>
        <p:blipFill rotWithShape="1">
          <a:blip r:embed="rId2"/>
          <a:srcRect l="5231" r="746" b="820"/>
          <a:stretch/>
        </p:blipFill>
        <p:spPr>
          <a:xfrm>
            <a:off x="3523488" y="10"/>
            <a:ext cx="8668512" cy="6857990"/>
          </a:xfrm>
          <a:prstGeom prst="rect">
            <a:avLst/>
          </a:prstGeom>
        </p:spPr>
      </p:pic>
      <p:sp>
        <p:nvSpPr>
          <p:cNvPr id="16" name="Rectangle 10">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77981" y="1122363"/>
            <a:ext cx="4023360" cy="3204134"/>
          </a:xfrm>
        </p:spPr>
        <p:txBody>
          <a:bodyPr anchor="b">
            <a:normAutofit/>
          </a:bodyPr>
          <a:lstStyle/>
          <a:p>
            <a:pPr algn="l"/>
            <a:r>
              <a:rPr lang="en-GB" sz="4800">
                <a:cs typeface="Calibri Light"/>
              </a:rPr>
              <a:t>Introduction to physiology</a:t>
            </a:r>
            <a:endParaRPr lang="en-GB" sz="4800"/>
          </a:p>
          <a:p>
            <a:pPr algn="l"/>
            <a:endParaRPr lang="en-GB" sz="4800">
              <a:cs typeface="Calibri Light"/>
            </a:endParaRPr>
          </a:p>
        </p:txBody>
      </p:sp>
      <p:sp>
        <p:nvSpPr>
          <p:cNvPr id="3" name="Subtitle 2"/>
          <p:cNvSpPr>
            <a:spLocks noGrp="1"/>
          </p:cNvSpPr>
          <p:nvPr>
            <p:ph type="subTitle" idx="1"/>
          </p:nvPr>
        </p:nvSpPr>
        <p:spPr>
          <a:xfrm>
            <a:off x="477980" y="4872922"/>
            <a:ext cx="4023359" cy="1208141"/>
          </a:xfrm>
        </p:spPr>
        <p:txBody>
          <a:bodyPr vert="horz" lIns="91440" tIns="45720" rIns="91440" bIns="45720" rtlCol="0" anchor="t">
            <a:normAutofit/>
          </a:bodyPr>
          <a:lstStyle/>
          <a:p>
            <a:pPr algn="l"/>
            <a:r>
              <a:rPr lang="en-GB" sz="1300" dirty="0">
                <a:ea typeface="+mn-lt"/>
                <a:cs typeface="+mn-lt"/>
              </a:rPr>
              <a:t>Name - Zartasha </a:t>
            </a:r>
            <a:r>
              <a:rPr lang="en-GB" sz="1300" dirty="0" err="1">
                <a:ea typeface="+mn-lt"/>
                <a:cs typeface="+mn-lt"/>
              </a:rPr>
              <a:t>Zahied</a:t>
            </a:r>
            <a:endParaRPr lang="en-US" sz="1300" dirty="0" err="1">
              <a:ea typeface="+mn-lt"/>
              <a:cs typeface="+mn-lt"/>
            </a:endParaRPr>
          </a:p>
          <a:p>
            <a:pPr algn="l"/>
            <a:r>
              <a:rPr lang="en-GB" sz="1300" dirty="0">
                <a:ea typeface="+mn-lt"/>
                <a:cs typeface="+mn-lt"/>
              </a:rPr>
              <a:t>Student ID – 2015319</a:t>
            </a:r>
          </a:p>
          <a:p>
            <a:pPr algn="l"/>
            <a:r>
              <a:rPr lang="en-GB" sz="1300" dirty="0">
                <a:ea typeface="+mn-lt"/>
                <a:cs typeface="+mn-lt"/>
              </a:rPr>
              <a:t>Module code - BMHP5003_BIRM</a:t>
            </a:r>
          </a:p>
          <a:p>
            <a:pPr algn="l"/>
            <a:r>
              <a:rPr lang="en-GB" sz="1300" dirty="0">
                <a:ea typeface="+mn-lt"/>
                <a:cs typeface="+mn-lt"/>
              </a:rPr>
              <a:t>Lecturer – Rachael Rivers</a:t>
            </a:r>
          </a:p>
          <a:p>
            <a:pPr algn="l"/>
            <a:endParaRPr lang="en-GB" sz="1300">
              <a:cs typeface="Calibri"/>
            </a:endParaRP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80E20-02B0-435E-4603-CDC536A3B610}"/>
              </a:ext>
            </a:extLst>
          </p:cNvPr>
          <p:cNvSpPr>
            <a:spLocks noGrp="1"/>
          </p:cNvSpPr>
          <p:nvPr>
            <p:ph type="title"/>
          </p:nvPr>
        </p:nvSpPr>
        <p:spPr>
          <a:xfrm>
            <a:off x="910087" y="-94587"/>
            <a:ext cx="10515600" cy="930095"/>
          </a:xfrm>
        </p:spPr>
        <p:txBody>
          <a:bodyPr>
            <a:normAutofit fontScale="90000"/>
          </a:bodyPr>
          <a:lstStyle/>
          <a:p>
            <a:pPr algn="ctr"/>
            <a:br>
              <a:rPr lang="en-GB" sz="2000" b="1" dirty="0">
                <a:latin typeface="Arial"/>
                <a:cs typeface="Calibri Light"/>
              </a:rPr>
            </a:br>
            <a:r>
              <a:rPr lang="en-GB" sz="2000" b="1" dirty="0">
                <a:latin typeface="Arial"/>
                <a:cs typeface="Calibri Light"/>
              </a:rPr>
              <a:t>Blood circulatory system </a:t>
            </a:r>
            <a:br>
              <a:rPr lang="en-GB" sz="2000" b="1" dirty="0">
                <a:latin typeface="Arial"/>
                <a:cs typeface="Calibri Light"/>
              </a:rPr>
            </a:br>
            <a:r>
              <a:rPr lang="en-GB" sz="2000" b="1" dirty="0">
                <a:latin typeface="Arial"/>
                <a:cs typeface="Calibri Light"/>
              </a:rPr>
              <a:t>this poster will be looking at the heart and the circulatory system, in addition to this we will be looking at Atrial fibrillation and how it affects the heart.</a:t>
            </a:r>
            <a:endParaRPr lang="en-US" sz="2000" b="1">
              <a:latin typeface="Arial"/>
              <a:cs typeface="Calibri Light"/>
            </a:endParaRPr>
          </a:p>
        </p:txBody>
      </p:sp>
      <p:pic>
        <p:nvPicPr>
          <p:cNvPr id="4" name="Picture 4" descr="Diagram&#10;&#10;Description automatically generated">
            <a:extLst>
              <a:ext uri="{FF2B5EF4-FFF2-40B4-BE49-F238E27FC236}">
                <a16:creationId xmlns:a16="http://schemas.microsoft.com/office/drawing/2014/main" id="{A3049FF3-BADF-F4C3-E8CE-546FD513584D}"/>
              </a:ext>
            </a:extLst>
          </p:cNvPr>
          <p:cNvPicPr>
            <a:picLocks noChangeAspect="1"/>
          </p:cNvPicPr>
          <p:nvPr/>
        </p:nvPicPr>
        <p:blipFill>
          <a:blip r:embed="rId2"/>
          <a:stretch>
            <a:fillRect/>
          </a:stretch>
        </p:blipFill>
        <p:spPr>
          <a:xfrm>
            <a:off x="468701" y="1362899"/>
            <a:ext cx="2987615" cy="2220013"/>
          </a:xfrm>
          <a:prstGeom prst="rect">
            <a:avLst/>
          </a:prstGeom>
        </p:spPr>
      </p:pic>
      <p:pic>
        <p:nvPicPr>
          <p:cNvPr id="5" name="Picture 5" descr="Diagram&#10;&#10;Description automatically generated">
            <a:extLst>
              <a:ext uri="{FF2B5EF4-FFF2-40B4-BE49-F238E27FC236}">
                <a16:creationId xmlns:a16="http://schemas.microsoft.com/office/drawing/2014/main" id="{2A67646F-F7B4-BB38-5F75-6EA329E66D43}"/>
              </a:ext>
            </a:extLst>
          </p:cNvPr>
          <p:cNvPicPr>
            <a:picLocks noChangeAspect="1"/>
          </p:cNvPicPr>
          <p:nvPr/>
        </p:nvPicPr>
        <p:blipFill rotWithShape="1">
          <a:blip r:embed="rId3"/>
          <a:srcRect t="10294" r="524" b="-490"/>
          <a:stretch/>
        </p:blipFill>
        <p:spPr>
          <a:xfrm>
            <a:off x="9023231" y="1284706"/>
            <a:ext cx="2728840" cy="3258764"/>
          </a:xfrm>
          <a:prstGeom prst="rect">
            <a:avLst/>
          </a:prstGeom>
        </p:spPr>
      </p:pic>
      <p:sp>
        <p:nvSpPr>
          <p:cNvPr id="6" name="TextBox 5">
            <a:extLst>
              <a:ext uri="{FF2B5EF4-FFF2-40B4-BE49-F238E27FC236}">
                <a16:creationId xmlns:a16="http://schemas.microsoft.com/office/drawing/2014/main" id="{0381256F-BF9C-5559-3762-A5BC20C9C347}"/>
              </a:ext>
            </a:extLst>
          </p:cNvPr>
          <p:cNvSpPr txBox="1"/>
          <p:nvPr/>
        </p:nvSpPr>
        <p:spPr>
          <a:xfrm>
            <a:off x="9160773" y="1008212"/>
            <a:ext cx="244834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FF0000"/>
                </a:solidFill>
                <a:latin typeface="Arial"/>
                <a:cs typeface="Calibri"/>
              </a:rPr>
              <a:t>Oxygenating blood</a:t>
            </a:r>
            <a:endParaRPr lang="en-GB" b="1">
              <a:solidFill>
                <a:srgbClr val="FF0000"/>
              </a:solidFill>
              <a:latin typeface="Arial"/>
              <a:cs typeface="Arial"/>
            </a:endParaRPr>
          </a:p>
        </p:txBody>
      </p:sp>
      <p:sp>
        <p:nvSpPr>
          <p:cNvPr id="3" name="TextBox 2">
            <a:extLst>
              <a:ext uri="{FF2B5EF4-FFF2-40B4-BE49-F238E27FC236}">
                <a16:creationId xmlns:a16="http://schemas.microsoft.com/office/drawing/2014/main" id="{5CAEC5B1-D604-7EC3-3980-0BBC41B5BE96}"/>
              </a:ext>
            </a:extLst>
          </p:cNvPr>
          <p:cNvSpPr txBox="1"/>
          <p:nvPr/>
        </p:nvSpPr>
        <p:spPr>
          <a:xfrm>
            <a:off x="1081895" y="1003577"/>
            <a:ext cx="146985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FF0000"/>
                </a:solidFill>
                <a:latin typeface="Arial"/>
                <a:cs typeface="Calibri"/>
              </a:rPr>
              <a:t>The heart</a:t>
            </a:r>
          </a:p>
        </p:txBody>
      </p:sp>
      <p:sp>
        <p:nvSpPr>
          <p:cNvPr id="7" name="TextBox 6">
            <a:extLst>
              <a:ext uri="{FF2B5EF4-FFF2-40B4-BE49-F238E27FC236}">
                <a16:creationId xmlns:a16="http://schemas.microsoft.com/office/drawing/2014/main" id="{B915658B-0F5B-AD9D-794B-166AC72318A5}"/>
              </a:ext>
            </a:extLst>
          </p:cNvPr>
          <p:cNvSpPr txBox="1"/>
          <p:nvPr/>
        </p:nvSpPr>
        <p:spPr>
          <a:xfrm>
            <a:off x="356880" y="3743787"/>
            <a:ext cx="3340677"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dirty="0">
                <a:solidFill>
                  <a:srgbClr val="FF0000"/>
                </a:solidFill>
                <a:latin typeface="Arial"/>
                <a:cs typeface="Calibri"/>
              </a:rPr>
              <a:t>Functions of the circulatory system:</a:t>
            </a:r>
            <a:endParaRPr lang="en-GB" sz="1100" b="1">
              <a:solidFill>
                <a:srgbClr val="FF0000"/>
              </a:solidFill>
              <a:latin typeface="Arial"/>
              <a:cs typeface="Calibri"/>
            </a:endParaRPr>
          </a:p>
          <a:p>
            <a:r>
              <a:rPr lang="en-GB" sz="1100" dirty="0">
                <a:latin typeface="Arial"/>
                <a:ea typeface="+mn-lt"/>
                <a:cs typeface="+mn-lt"/>
              </a:rPr>
              <a:t>The role of the circulatory system is to transport blood around the body. Blood flow keeps tissues, muscles, and organs healthy and functioning. </a:t>
            </a:r>
            <a:endParaRPr lang="en-GB" sz="1100">
              <a:latin typeface="Arial"/>
              <a:cs typeface="Arial"/>
            </a:endParaRPr>
          </a:p>
          <a:p>
            <a:r>
              <a:rPr lang="en-GB" sz="1100" dirty="0">
                <a:latin typeface="Arial"/>
                <a:ea typeface="+mn-lt"/>
                <a:cs typeface="+mn-lt"/>
              </a:rPr>
              <a:t>The body's waste is moved out of the body with the aid of the circulatory system. These wastes consist of: </a:t>
            </a:r>
            <a:endParaRPr lang="en-GB" sz="1100">
              <a:latin typeface="Arial"/>
              <a:cs typeface="Arial"/>
            </a:endParaRPr>
          </a:p>
          <a:p>
            <a:pPr marL="171450" indent="-171450">
              <a:buFont typeface="Arial"/>
              <a:buChar char="•"/>
            </a:pPr>
            <a:r>
              <a:rPr lang="en-GB" sz="1100" dirty="0">
                <a:latin typeface="Arial"/>
                <a:ea typeface="+mn-lt"/>
                <a:cs typeface="+mn-lt"/>
              </a:rPr>
              <a:t>carbon dioxide produced by breathing.</a:t>
            </a:r>
            <a:endParaRPr lang="en-GB" sz="1100">
              <a:latin typeface="Arial"/>
              <a:cs typeface="Calibri" panose="020F0502020204030204"/>
            </a:endParaRPr>
          </a:p>
          <a:p>
            <a:pPr marL="171450" indent="-171450">
              <a:buFont typeface="Arial"/>
              <a:buChar char="•"/>
            </a:pPr>
            <a:r>
              <a:rPr lang="en-GB" sz="1100" dirty="0">
                <a:latin typeface="Arial"/>
                <a:ea typeface="+mn-lt"/>
                <a:cs typeface="+mn-lt"/>
              </a:rPr>
              <a:t>metabolites from the organs.</a:t>
            </a:r>
            <a:endParaRPr lang="en-GB" sz="1100">
              <a:latin typeface="Arial"/>
              <a:cs typeface="Calibri" panose="020F0502020204030204"/>
            </a:endParaRPr>
          </a:p>
          <a:p>
            <a:pPr marL="171450" indent="-171450">
              <a:buFont typeface="Arial"/>
              <a:buChar char="•"/>
            </a:pPr>
            <a:r>
              <a:rPr lang="en-GB" sz="1100" dirty="0">
                <a:latin typeface="Arial"/>
                <a:ea typeface="+mn-lt"/>
                <a:cs typeface="+mn-lt"/>
              </a:rPr>
              <a:t>Waste generated by the foods and beverages you consume</a:t>
            </a:r>
            <a:r>
              <a:rPr lang="en-GB" sz="1100" dirty="0">
                <a:latin typeface="Arial"/>
                <a:cs typeface="Calibri"/>
              </a:rPr>
              <a:t>.</a:t>
            </a:r>
            <a:endParaRPr lang="en-GB" dirty="0">
              <a:cs typeface="Calibri" panose="020F0502020204030204"/>
            </a:endParaRPr>
          </a:p>
          <a:p>
            <a:r>
              <a:rPr lang="en-GB" sz="1100" b="1" dirty="0">
                <a:solidFill>
                  <a:srgbClr val="FF0000"/>
                </a:solidFill>
                <a:latin typeface="Arial"/>
                <a:cs typeface="Calibri"/>
              </a:rPr>
              <a:t>How the circulatory system works...</a:t>
            </a:r>
          </a:p>
          <a:p>
            <a:r>
              <a:rPr lang="en-GB" sz="1100" dirty="0">
                <a:latin typeface="Arial"/>
                <a:cs typeface="Calibri"/>
              </a:rPr>
              <a:t> blood vessels, including; arteries, veins and capillaries, help the circulatory system to function.</a:t>
            </a:r>
            <a:endParaRPr lang="en-GB" sz="1100" dirty="0">
              <a:latin typeface="Arial"/>
              <a:cs typeface="Arial"/>
            </a:endParaRPr>
          </a:p>
          <a:p>
            <a:r>
              <a:rPr lang="en-GB" sz="1100" dirty="0">
                <a:latin typeface="Arial"/>
                <a:cs typeface="Calibri"/>
              </a:rPr>
              <a:t>The blood vessels work with your heart and lungs to continuously circulate blood around the body.</a:t>
            </a:r>
          </a:p>
        </p:txBody>
      </p:sp>
      <p:sp>
        <p:nvSpPr>
          <p:cNvPr id="8" name="TextBox 7">
            <a:extLst>
              <a:ext uri="{FF2B5EF4-FFF2-40B4-BE49-F238E27FC236}">
                <a16:creationId xmlns:a16="http://schemas.microsoft.com/office/drawing/2014/main" id="{EB747346-29A8-20AC-8F31-8628E45F5AC4}"/>
              </a:ext>
            </a:extLst>
          </p:cNvPr>
          <p:cNvSpPr txBox="1"/>
          <p:nvPr/>
        </p:nvSpPr>
        <p:spPr>
          <a:xfrm>
            <a:off x="3637014" y="1073294"/>
            <a:ext cx="2757236" cy="12772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dirty="0">
                <a:solidFill>
                  <a:srgbClr val="FF0000"/>
                </a:solidFill>
                <a:latin typeface="Arial"/>
                <a:cs typeface="Calibri"/>
              </a:rPr>
              <a:t>Circulatory system parts</a:t>
            </a:r>
            <a:r>
              <a:rPr lang="en-GB" sz="1100" b="1" dirty="0">
                <a:latin typeface="Arial"/>
                <a:cs typeface="Calibri"/>
              </a:rPr>
              <a:t> </a:t>
            </a:r>
          </a:p>
          <a:p>
            <a:r>
              <a:rPr lang="en-GB" sz="1100" dirty="0">
                <a:solidFill>
                  <a:srgbClr val="FF0000"/>
                </a:solidFill>
                <a:latin typeface="Arial"/>
                <a:cs typeface="Calibri"/>
              </a:rPr>
              <a:t>Heart</a:t>
            </a:r>
            <a:r>
              <a:rPr lang="en-GB" sz="1100" dirty="0">
                <a:latin typeface="Arial"/>
                <a:cs typeface="Calibri"/>
              </a:rPr>
              <a:t> – An organ made up of muscles that pumps blood throughout your body.</a:t>
            </a:r>
          </a:p>
          <a:p>
            <a:r>
              <a:rPr lang="en-GB" sz="1100" dirty="0">
                <a:solidFill>
                  <a:srgbClr val="FF0000"/>
                </a:solidFill>
                <a:latin typeface="Arial"/>
                <a:cs typeface="Calibri"/>
              </a:rPr>
              <a:t>Blood vessels</a:t>
            </a:r>
            <a:r>
              <a:rPr lang="en-GB" sz="1100" dirty="0">
                <a:latin typeface="Arial"/>
                <a:cs typeface="Calibri"/>
              </a:rPr>
              <a:t> – arteries, veins and capillaries </a:t>
            </a:r>
          </a:p>
          <a:p>
            <a:r>
              <a:rPr lang="en-GB" sz="1100" dirty="0">
                <a:solidFill>
                  <a:srgbClr val="FF0000"/>
                </a:solidFill>
                <a:latin typeface="Arial"/>
                <a:cs typeface="Calibri"/>
              </a:rPr>
              <a:t>Blood</a:t>
            </a:r>
            <a:r>
              <a:rPr lang="en-GB" sz="1100" dirty="0">
                <a:latin typeface="Arial"/>
                <a:cs typeface="Calibri"/>
              </a:rPr>
              <a:t> – made up of white and red blood cells, plasma and platelets.</a:t>
            </a:r>
          </a:p>
        </p:txBody>
      </p:sp>
      <p:sp>
        <p:nvSpPr>
          <p:cNvPr id="9" name="TextBox 8">
            <a:extLst>
              <a:ext uri="{FF2B5EF4-FFF2-40B4-BE49-F238E27FC236}">
                <a16:creationId xmlns:a16="http://schemas.microsoft.com/office/drawing/2014/main" id="{7047D76C-BE13-9D7F-E708-6383463B464F}"/>
              </a:ext>
            </a:extLst>
          </p:cNvPr>
          <p:cNvSpPr txBox="1"/>
          <p:nvPr/>
        </p:nvSpPr>
        <p:spPr>
          <a:xfrm>
            <a:off x="6813363" y="886077"/>
            <a:ext cx="2356846" cy="5509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dirty="0">
                <a:solidFill>
                  <a:srgbClr val="0070C0"/>
                </a:solidFill>
                <a:latin typeface="Arial"/>
                <a:cs typeface="Calibri"/>
              </a:rPr>
              <a:t>Arteries </a:t>
            </a:r>
            <a:r>
              <a:rPr lang="en-GB" sz="1100" dirty="0">
                <a:latin typeface="Arial"/>
                <a:ea typeface="+mn-lt"/>
                <a:cs typeface="+mn-lt"/>
              </a:rPr>
              <a:t>The aorta, the largest artery in the body, is a thin, muscular tube that carries oxygenated blood from the heart to the rest of your body. </a:t>
            </a:r>
            <a:endParaRPr lang="en-GB" sz="1100" dirty="0">
              <a:latin typeface="Arial"/>
              <a:cs typeface="Calibri"/>
            </a:endParaRPr>
          </a:p>
          <a:p>
            <a:r>
              <a:rPr lang="en-GB" sz="1100" dirty="0">
                <a:latin typeface="Arial"/>
                <a:ea typeface="+mn-lt"/>
                <a:cs typeface="+mn-lt"/>
              </a:rPr>
              <a:t>Beginning at the heart, it moves up the chest before entering the stomach.</a:t>
            </a:r>
            <a:endParaRPr lang="en-GB" sz="1100">
              <a:latin typeface="Arial"/>
              <a:cs typeface="Arial"/>
            </a:endParaRPr>
          </a:p>
          <a:p>
            <a:r>
              <a:rPr lang="en-GB" sz="1100" dirty="0">
                <a:latin typeface="Arial"/>
                <a:ea typeface="+mn-lt"/>
                <a:cs typeface="+mn-lt"/>
              </a:rPr>
              <a:t>The aorta, from which the coronary arteries originate, divides into smaller arteries (arterioles)</a:t>
            </a:r>
            <a:endParaRPr lang="en-GB" sz="1100" dirty="0">
              <a:latin typeface="Arial"/>
              <a:cs typeface="Arial"/>
            </a:endParaRPr>
          </a:p>
          <a:p>
            <a:r>
              <a:rPr lang="en-GB" sz="1100" b="1" dirty="0">
                <a:solidFill>
                  <a:srgbClr val="0070C0"/>
                </a:solidFill>
                <a:latin typeface="Arial"/>
                <a:ea typeface="+mn-lt"/>
                <a:cs typeface="+mn-lt"/>
              </a:rPr>
              <a:t>Veins</a:t>
            </a:r>
            <a:r>
              <a:rPr lang="en-GB" sz="1100" dirty="0">
                <a:solidFill>
                  <a:srgbClr val="0070C0"/>
                </a:solidFill>
                <a:latin typeface="Arial"/>
                <a:ea typeface="+mn-lt"/>
                <a:cs typeface="+mn-lt"/>
              </a:rPr>
              <a:t>:</a:t>
            </a:r>
            <a:r>
              <a:rPr lang="en-GB" sz="1100" dirty="0">
                <a:latin typeface="Arial"/>
                <a:ea typeface="+mn-lt"/>
                <a:cs typeface="+mn-lt"/>
              </a:rPr>
              <a:t> These blood vessels transport back to the heart oxygen-depleted blood. </a:t>
            </a:r>
            <a:endParaRPr lang="en-GB" sz="1100">
              <a:latin typeface="Arial"/>
              <a:cs typeface="Calibri"/>
            </a:endParaRPr>
          </a:p>
          <a:p>
            <a:r>
              <a:rPr lang="en-GB" sz="1100" dirty="0">
                <a:latin typeface="Arial"/>
                <a:ea typeface="+mn-lt"/>
                <a:cs typeface="+mn-lt"/>
              </a:rPr>
              <a:t>Veins begin as tiny venules and expand in size as they get closer to the heart.</a:t>
            </a:r>
            <a:endParaRPr lang="en-GB" sz="1100">
              <a:latin typeface="Arial"/>
              <a:cs typeface="Calibri"/>
            </a:endParaRPr>
          </a:p>
          <a:p>
            <a:r>
              <a:rPr lang="en-GB" sz="1100" dirty="0">
                <a:latin typeface="Arial"/>
                <a:ea typeface="+mn-lt"/>
                <a:cs typeface="+mn-lt"/>
              </a:rPr>
              <a:t>The heart receives blood from two cental veins.</a:t>
            </a:r>
            <a:endParaRPr lang="en-GB" sz="1100">
              <a:latin typeface="Arial"/>
              <a:cs typeface="Calibri"/>
            </a:endParaRPr>
          </a:p>
          <a:p>
            <a:r>
              <a:rPr lang="en-GB" sz="1100" dirty="0">
                <a:latin typeface="Arial"/>
                <a:ea typeface="+mn-lt"/>
                <a:cs typeface="+mn-lt"/>
              </a:rPr>
              <a:t>Blood is transported to the heart  from the upper body by the superior vena cava.</a:t>
            </a:r>
            <a:endParaRPr lang="en-GB" sz="1100">
              <a:latin typeface="Arial"/>
              <a:cs typeface="Calibri"/>
            </a:endParaRPr>
          </a:p>
          <a:p>
            <a:r>
              <a:rPr lang="en-GB" sz="1100" dirty="0">
                <a:latin typeface="Arial"/>
                <a:ea typeface="+mn-lt"/>
                <a:cs typeface="+mn-lt"/>
              </a:rPr>
              <a:t>Blood is transported to the heart via the inferior vena cava from the lower body.</a:t>
            </a:r>
            <a:endParaRPr lang="en-GB" sz="1100">
              <a:latin typeface="Arial"/>
              <a:cs typeface="Calibri"/>
            </a:endParaRPr>
          </a:p>
          <a:p>
            <a:r>
              <a:rPr lang="en-GB" sz="1100" b="1" dirty="0">
                <a:solidFill>
                  <a:srgbClr val="0070C0"/>
                </a:solidFill>
                <a:latin typeface="Arial"/>
                <a:ea typeface="+mn-lt"/>
                <a:cs typeface="+mn-lt"/>
              </a:rPr>
              <a:t>Capillaries </a:t>
            </a:r>
            <a:r>
              <a:rPr lang="en-GB" sz="1100" dirty="0">
                <a:latin typeface="Arial"/>
                <a:ea typeface="+mn-lt"/>
                <a:cs typeface="+mn-lt"/>
              </a:rPr>
              <a:t>- These blood vessels, known as capillaries, link venules and arterioles (the very small arteries). Oxygen, carbon dioxide, nutrients, and waste products can pass through capillaries' thin walls and into and out of cells.</a:t>
            </a:r>
            <a:endParaRPr lang="en-GB" sz="1100" dirty="0">
              <a:latin typeface="Arial"/>
            </a:endParaRPr>
          </a:p>
        </p:txBody>
      </p:sp>
      <p:cxnSp>
        <p:nvCxnSpPr>
          <p:cNvPr id="10" name="Connector: Elbow 9">
            <a:extLst>
              <a:ext uri="{FF2B5EF4-FFF2-40B4-BE49-F238E27FC236}">
                <a16:creationId xmlns:a16="http://schemas.microsoft.com/office/drawing/2014/main" id="{BD82FB59-44E9-DF2E-BAAE-148AD3211A11}"/>
              </a:ext>
            </a:extLst>
          </p:cNvPr>
          <p:cNvCxnSpPr/>
          <p:nvPr/>
        </p:nvCxnSpPr>
        <p:spPr>
          <a:xfrm flipV="1">
            <a:off x="5994640" y="997491"/>
            <a:ext cx="871268" cy="726983"/>
          </a:xfrm>
          <a:prstGeom prst="bentConnector3">
            <a:avLst/>
          </a:prstGeom>
          <a:ln>
            <a:tailEnd type="triangle"/>
          </a:ln>
        </p:spPr>
        <p:style>
          <a:lnRef idx="3">
            <a:schemeClr val="dk1"/>
          </a:lnRef>
          <a:fillRef idx="0">
            <a:schemeClr val="dk1"/>
          </a:fillRef>
          <a:effectRef idx="2">
            <a:schemeClr val="dk1"/>
          </a:effectRef>
          <a:fontRef idx="minor">
            <a:schemeClr val="tx1"/>
          </a:fontRef>
        </p:style>
      </p:cxnSp>
      <p:sp>
        <p:nvSpPr>
          <p:cNvPr id="11" name="TextBox 10">
            <a:extLst>
              <a:ext uri="{FF2B5EF4-FFF2-40B4-BE49-F238E27FC236}">
                <a16:creationId xmlns:a16="http://schemas.microsoft.com/office/drawing/2014/main" id="{A4D0850A-E67A-8BDF-C976-F449A96040E4}"/>
              </a:ext>
            </a:extLst>
          </p:cNvPr>
          <p:cNvSpPr txBox="1"/>
          <p:nvPr/>
        </p:nvSpPr>
        <p:spPr>
          <a:xfrm>
            <a:off x="9070975" y="4651374"/>
            <a:ext cx="2844800" cy="19543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solidFill>
                  <a:srgbClr val="0070C0"/>
                </a:solidFill>
                <a:latin typeface="Arial"/>
                <a:cs typeface="Calibri"/>
              </a:rPr>
              <a:t>Blood circulation </a:t>
            </a:r>
          </a:p>
          <a:p>
            <a:r>
              <a:rPr lang="en-GB" sz="1100" dirty="0">
                <a:latin typeface="Arial"/>
                <a:cs typeface="Calibri"/>
              </a:rPr>
              <a:t>This diagram shows the principle of blood saturated with oxygen leaving the heart from the left ventricle, passing around all the organs of the body and returning to the right side of the heart in a deoxygenated state.</a:t>
            </a:r>
          </a:p>
          <a:p>
            <a:r>
              <a:rPr lang="en-GB" sz="1100" dirty="0">
                <a:latin typeface="Arial"/>
                <a:cs typeface="Calibri"/>
              </a:rPr>
              <a:t>It is then pumped through the lungs where it returns to an oxygenated state back to the left side of the heart and the cycle is repeated.</a:t>
            </a:r>
          </a:p>
        </p:txBody>
      </p:sp>
      <p:sp>
        <p:nvSpPr>
          <p:cNvPr id="12" name="TextBox 11">
            <a:extLst>
              <a:ext uri="{FF2B5EF4-FFF2-40B4-BE49-F238E27FC236}">
                <a16:creationId xmlns:a16="http://schemas.microsoft.com/office/drawing/2014/main" id="{0E4ED420-1CC6-BAB4-13C8-790C11F419AE}"/>
              </a:ext>
            </a:extLst>
          </p:cNvPr>
          <p:cNvSpPr txBox="1"/>
          <p:nvPr/>
        </p:nvSpPr>
        <p:spPr>
          <a:xfrm>
            <a:off x="3698995" y="2568253"/>
            <a:ext cx="3114675"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latin typeface="Arial"/>
                <a:ea typeface="+mn-lt"/>
                <a:cs typeface="+mn-lt"/>
              </a:rPr>
              <a:t>One of the four chambers of your heart, the right atrium, collects deoxygenated blood. </a:t>
            </a:r>
            <a:endParaRPr lang="en-US" sz="1100" dirty="0">
              <a:latin typeface="Arial"/>
              <a:cs typeface="Calibri" panose="020F0502020204030204"/>
            </a:endParaRPr>
          </a:p>
          <a:p>
            <a:r>
              <a:rPr lang="en-GB" sz="1100" dirty="0">
                <a:latin typeface="Arial"/>
                <a:ea typeface="+mn-lt"/>
                <a:cs typeface="+mn-lt"/>
              </a:rPr>
              <a:t>Once it enters the right ventricle, it is pumped to the lungs where red blood cells absorb oxygen and expel carbon dioxide. </a:t>
            </a:r>
            <a:endParaRPr lang="en-GB" sz="1100">
              <a:latin typeface="Arial"/>
              <a:ea typeface="+mn-lt"/>
              <a:cs typeface="Arial"/>
            </a:endParaRPr>
          </a:p>
          <a:p>
            <a:r>
              <a:rPr lang="en-GB" sz="1100" dirty="0">
                <a:latin typeface="Arial"/>
                <a:ea typeface="+mn-lt"/>
                <a:cs typeface="+mn-lt"/>
              </a:rPr>
              <a:t>The carbon dioxide is exhaled. </a:t>
            </a:r>
            <a:endParaRPr lang="en-GB" sz="1100">
              <a:latin typeface="Arial"/>
              <a:cs typeface="Arial"/>
            </a:endParaRPr>
          </a:p>
          <a:p>
            <a:r>
              <a:rPr lang="en-GB" sz="1100" dirty="0">
                <a:latin typeface="Arial"/>
                <a:ea typeface="+mn-lt"/>
                <a:cs typeface="+mn-lt"/>
              </a:rPr>
              <a:t>The blood that is oxygenated returns to your left atrium and then moves into your left ventricle. </a:t>
            </a:r>
            <a:endParaRPr lang="en-GB" sz="1100" dirty="0">
              <a:latin typeface="Arial"/>
              <a:ea typeface="+mn-lt"/>
              <a:cs typeface="Arial"/>
            </a:endParaRPr>
          </a:p>
          <a:p>
            <a:r>
              <a:rPr lang="en-GB" sz="1100" dirty="0">
                <a:latin typeface="Arial"/>
                <a:ea typeface="+mn-lt"/>
                <a:cs typeface="+mn-lt"/>
              </a:rPr>
              <a:t>Your aorta and arteries receive oxygen-rich blood from your left ventricle, which then distributes it to every part of your body.</a:t>
            </a:r>
            <a:endParaRPr lang="en-GB" sz="1100">
              <a:latin typeface="Arial"/>
              <a:ea typeface="+mn-lt"/>
              <a:cs typeface="Arial"/>
            </a:endParaRPr>
          </a:p>
          <a:p>
            <a:r>
              <a:rPr lang="en-GB" sz="1100" dirty="0">
                <a:latin typeface="Arial"/>
                <a:ea typeface="+mn-lt"/>
                <a:cs typeface="+mn-lt"/>
              </a:rPr>
              <a:t>The blood absorbs nutrients from the small intestine along the way. </a:t>
            </a:r>
            <a:endParaRPr lang="en-GB" sz="1100">
              <a:latin typeface="Arial"/>
              <a:cs typeface="Arial"/>
            </a:endParaRPr>
          </a:p>
          <a:p>
            <a:r>
              <a:rPr lang="en-GB" sz="1100" dirty="0">
                <a:latin typeface="Arial"/>
                <a:ea typeface="+mn-lt"/>
                <a:cs typeface="+mn-lt"/>
              </a:rPr>
              <a:t>Your blood encounters tissues and cells as it enters capillaries. While removing carbon dioxide and waste, nutrients and oxygen are provided.</a:t>
            </a:r>
            <a:endParaRPr lang="en-GB" dirty="0"/>
          </a:p>
        </p:txBody>
      </p:sp>
      <p:cxnSp>
        <p:nvCxnSpPr>
          <p:cNvPr id="13" name="Connector: Elbow 12">
            <a:extLst>
              <a:ext uri="{FF2B5EF4-FFF2-40B4-BE49-F238E27FC236}">
                <a16:creationId xmlns:a16="http://schemas.microsoft.com/office/drawing/2014/main" id="{3C42EF2E-7161-8BBC-1144-625A5C3430F1}"/>
              </a:ext>
            </a:extLst>
          </p:cNvPr>
          <p:cNvCxnSpPr/>
          <p:nvPr/>
        </p:nvCxnSpPr>
        <p:spPr>
          <a:xfrm flipV="1">
            <a:off x="3521075" y="2685126"/>
            <a:ext cx="260591" cy="3198149"/>
          </a:xfrm>
          <a:prstGeom prst="bentConnector3">
            <a:avLst/>
          </a:prstGeom>
          <a:ln>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1710393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203BF-829C-980C-07A1-456806CD2EAF}"/>
              </a:ext>
            </a:extLst>
          </p:cNvPr>
          <p:cNvSpPr>
            <a:spLocks noGrp="1"/>
          </p:cNvSpPr>
          <p:nvPr>
            <p:ph type="title"/>
          </p:nvPr>
        </p:nvSpPr>
        <p:spPr>
          <a:xfrm>
            <a:off x="101600" y="-3175"/>
            <a:ext cx="11976100" cy="1325563"/>
          </a:xfrm>
        </p:spPr>
        <p:txBody>
          <a:bodyPr>
            <a:normAutofit/>
          </a:bodyPr>
          <a:lstStyle/>
          <a:p>
            <a:pPr algn="ctr"/>
            <a:r>
              <a:rPr lang="en-GB" sz="1800" b="1" dirty="0">
                <a:latin typeface="Arial"/>
                <a:cs typeface="Calibri Light"/>
              </a:rPr>
              <a:t>Atrial fibrillation</a:t>
            </a:r>
            <a:br>
              <a:rPr lang="en-GB" sz="1800" b="1" dirty="0">
                <a:latin typeface="Arial"/>
                <a:cs typeface="Calibri Light"/>
              </a:rPr>
            </a:br>
            <a:r>
              <a:rPr lang="en-GB" sz="1800" b="1" dirty="0">
                <a:latin typeface="Arial"/>
                <a:ea typeface="+mj-lt"/>
                <a:cs typeface="+mj-lt"/>
              </a:rPr>
              <a:t>The most prevalent sustained cardiac rhythm disorder, atrial fibrillation, increases the risk of heart failure, stroke, thromboembolism, and poor quality of life.</a:t>
            </a:r>
            <a:endParaRPr lang="en-GB" sz="1800" b="1">
              <a:latin typeface="Arial"/>
              <a:cs typeface="Calibri Light" panose="020F0302020204030204"/>
            </a:endParaRPr>
          </a:p>
        </p:txBody>
      </p:sp>
      <p:pic>
        <p:nvPicPr>
          <p:cNvPr id="4" name="Picture 4" descr="Diagram&#10;&#10;Description automatically generated">
            <a:extLst>
              <a:ext uri="{FF2B5EF4-FFF2-40B4-BE49-F238E27FC236}">
                <a16:creationId xmlns:a16="http://schemas.microsoft.com/office/drawing/2014/main" id="{DAC43057-C7E1-CB45-E699-656C8155013F}"/>
              </a:ext>
            </a:extLst>
          </p:cNvPr>
          <p:cNvPicPr>
            <a:picLocks noGrp="1" noChangeAspect="1"/>
          </p:cNvPicPr>
          <p:nvPr>
            <p:ph idx="1"/>
          </p:nvPr>
        </p:nvPicPr>
        <p:blipFill>
          <a:blip r:embed="rId2"/>
          <a:stretch>
            <a:fillRect/>
          </a:stretch>
        </p:blipFill>
        <p:spPr>
          <a:xfrm>
            <a:off x="4290624" y="1711325"/>
            <a:ext cx="7171832" cy="4016058"/>
          </a:xfrm>
        </p:spPr>
      </p:pic>
      <p:sp>
        <p:nvSpPr>
          <p:cNvPr id="5" name="TextBox 4">
            <a:extLst>
              <a:ext uri="{FF2B5EF4-FFF2-40B4-BE49-F238E27FC236}">
                <a16:creationId xmlns:a16="http://schemas.microsoft.com/office/drawing/2014/main" id="{4033A214-3DAF-D007-BA65-A90E08F37FC5}"/>
              </a:ext>
            </a:extLst>
          </p:cNvPr>
          <p:cNvSpPr txBox="1"/>
          <p:nvPr/>
        </p:nvSpPr>
        <p:spPr>
          <a:xfrm>
            <a:off x="177800" y="1314450"/>
            <a:ext cx="3873500" cy="26314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latin typeface="Arial"/>
                <a:cs typeface="Calibri"/>
              </a:rPr>
              <a:t>The major cause of AF is damaged heart electrical system. </a:t>
            </a:r>
            <a:endParaRPr lang="en-US" sz="1100">
              <a:latin typeface="Arial"/>
              <a:cs typeface="Arial"/>
            </a:endParaRPr>
          </a:p>
          <a:p>
            <a:r>
              <a:rPr lang="en-GB" sz="1100" dirty="0">
                <a:latin typeface="Arial"/>
                <a:cs typeface="Calibri"/>
              </a:rPr>
              <a:t>Atrial Fibrillation is caused when the upper chambers of the heart do not work in alliance with the bottom two chambers (ventricles).</a:t>
            </a:r>
            <a:endParaRPr lang="en-GB" sz="1100">
              <a:latin typeface="Arial"/>
              <a:cs typeface="Arial"/>
            </a:endParaRPr>
          </a:p>
          <a:p>
            <a:r>
              <a:rPr lang="en-GB" sz="1100" dirty="0">
                <a:latin typeface="Arial"/>
                <a:cs typeface="Calibri"/>
              </a:rPr>
              <a:t>Other causes include </a:t>
            </a:r>
          </a:p>
          <a:p>
            <a:pPr>
              <a:buFont typeface="Arial"/>
              <a:buChar char="•"/>
            </a:pPr>
            <a:r>
              <a:rPr lang="en-GB" sz="1100" dirty="0">
                <a:latin typeface="Arial"/>
                <a:ea typeface="+mn-lt"/>
                <a:cs typeface="+mn-lt"/>
              </a:rPr>
              <a:t>Coronary heart disease or disease of blood vessels of the heart</a:t>
            </a:r>
            <a:endParaRPr lang="en-GB" sz="1100" dirty="0">
              <a:latin typeface="Arial"/>
              <a:cs typeface="Calibri"/>
            </a:endParaRPr>
          </a:p>
          <a:p>
            <a:pPr>
              <a:buFont typeface="Arial"/>
              <a:buChar char="•"/>
            </a:pPr>
            <a:r>
              <a:rPr lang="en-GB" sz="1100" dirty="0">
                <a:latin typeface="Arial"/>
                <a:ea typeface="+mn-lt"/>
                <a:cs typeface="+mn-lt"/>
              </a:rPr>
              <a:t>Abnormal heart valves</a:t>
            </a:r>
            <a:endParaRPr lang="en-GB" sz="1100">
              <a:latin typeface="Arial"/>
              <a:cs typeface="Arial"/>
            </a:endParaRPr>
          </a:p>
          <a:p>
            <a:pPr>
              <a:buFont typeface="Arial"/>
              <a:buChar char="•"/>
            </a:pPr>
            <a:r>
              <a:rPr lang="en-GB" sz="1100" dirty="0">
                <a:latin typeface="Arial"/>
                <a:ea typeface="+mn-lt"/>
                <a:cs typeface="+mn-lt"/>
              </a:rPr>
              <a:t>Metabolic disorders such as overactive thyroid gland, diabetes</a:t>
            </a:r>
            <a:endParaRPr lang="en-GB" sz="1100">
              <a:latin typeface="Arial"/>
              <a:cs typeface="Arial"/>
            </a:endParaRPr>
          </a:p>
          <a:p>
            <a:pPr>
              <a:buFont typeface="Arial"/>
              <a:buChar char="•"/>
            </a:pPr>
            <a:r>
              <a:rPr lang="en-GB" sz="1100" dirty="0">
                <a:latin typeface="Arial"/>
                <a:ea typeface="+mn-lt"/>
                <a:cs typeface="+mn-lt"/>
              </a:rPr>
              <a:t>Exposure to stimulants including certain medications and tobacco</a:t>
            </a:r>
            <a:endParaRPr lang="en-GB" sz="1100">
              <a:latin typeface="Arial"/>
              <a:cs typeface="Arial"/>
            </a:endParaRPr>
          </a:p>
          <a:p>
            <a:pPr>
              <a:buFont typeface="Arial"/>
              <a:buChar char="•"/>
            </a:pPr>
            <a:r>
              <a:rPr lang="en-GB" sz="1100" dirty="0">
                <a:latin typeface="Arial"/>
                <a:ea typeface="+mn-lt"/>
                <a:cs typeface="+mn-lt"/>
              </a:rPr>
              <a:t>Previous heart surgeries</a:t>
            </a:r>
            <a:endParaRPr lang="en-GB" sz="1100">
              <a:latin typeface="Arial"/>
              <a:cs typeface="Arial"/>
            </a:endParaRPr>
          </a:p>
          <a:p>
            <a:pPr>
              <a:buFont typeface="Arial"/>
              <a:buChar char="•"/>
            </a:pPr>
            <a:r>
              <a:rPr lang="en-GB" sz="1100" dirty="0">
                <a:latin typeface="Arial"/>
                <a:ea typeface="+mn-lt"/>
                <a:cs typeface="+mn-lt"/>
              </a:rPr>
              <a:t>Stress</a:t>
            </a:r>
            <a:endParaRPr lang="en-GB" sz="1100">
              <a:latin typeface="Arial"/>
              <a:cs typeface="Arial"/>
            </a:endParaRPr>
          </a:p>
          <a:p>
            <a:r>
              <a:rPr lang="en-GB" sz="1100" dirty="0">
                <a:latin typeface="Arial"/>
                <a:cs typeface="Calibri"/>
              </a:rPr>
              <a:t>(Dr Kabir Sethi, Dm cardiology)</a:t>
            </a:r>
          </a:p>
        </p:txBody>
      </p:sp>
      <p:sp>
        <p:nvSpPr>
          <p:cNvPr id="6" name="TextBox 5">
            <a:extLst>
              <a:ext uri="{FF2B5EF4-FFF2-40B4-BE49-F238E27FC236}">
                <a16:creationId xmlns:a16="http://schemas.microsoft.com/office/drawing/2014/main" id="{3D8563B6-4896-60AC-6181-09CE0067DEFA}"/>
              </a:ext>
            </a:extLst>
          </p:cNvPr>
          <p:cNvSpPr txBox="1"/>
          <p:nvPr/>
        </p:nvSpPr>
        <p:spPr>
          <a:xfrm>
            <a:off x="107949" y="3994150"/>
            <a:ext cx="3381375" cy="12772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latin typeface="Arial"/>
                <a:cs typeface="Calibri"/>
              </a:rPr>
              <a:t>Atrial fibrillation is diagnosed a routine physical examination in most cases.</a:t>
            </a:r>
          </a:p>
          <a:p>
            <a:r>
              <a:rPr lang="en-GB" sz="1100" dirty="0">
                <a:latin typeface="Arial"/>
                <a:cs typeface="Calibri"/>
              </a:rPr>
              <a:t>Other common tests and procedures include:</a:t>
            </a:r>
          </a:p>
          <a:p>
            <a:pPr marL="285750" indent="-285750">
              <a:buFont typeface="Arial"/>
              <a:buChar char="•"/>
            </a:pPr>
            <a:r>
              <a:rPr lang="en-GB" sz="1100" dirty="0">
                <a:latin typeface="Arial"/>
                <a:cs typeface="Calibri"/>
              </a:rPr>
              <a:t>Echocardiogram </a:t>
            </a:r>
          </a:p>
          <a:p>
            <a:pPr marL="285750" indent="-285750">
              <a:buFont typeface="Arial"/>
              <a:buChar char="•"/>
            </a:pPr>
            <a:r>
              <a:rPr lang="en-GB" sz="1100" dirty="0">
                <a:latin typeface="Arial"/>
                <a:cs typeface="Calibri"/>
              </a:rPr>
              <a:t>Complete blood count (CBC)</a:t>
            </a:r>
          </a:p>
          <a:p>
            <a:pPr marL="285750" indent="-285750">
              <a:buFont typeface="Arial"/>
              <a:buChar char="•"/>
            </a:pPr>
            <a:r>
              <a:rPr lang="en-GB" sz="1100" dirty="0">
                <a:latin typeface="Arial"/>
                <a:cs typeface="Calibri"/>
              </a:rPr>
              <a:t>Thyroid function test (TFTs)</a:t>
            </a:r>
          </a:p>
          <a:p>
            <a:pPr marL="285750" indent="-285750">
              <a:buFont typeface="Arial"/>
              <a:buChar char="•"/>
            </a:pPr>
            <a:r>
              <a:rPr lang="en-GB" sz="1100" dirty="0">
                <a:latin typeface="Arial"/>
                <a:cs typeface="Calibri"/>
              </a:rPr>
              <a:t>electrocardiogram</a:t>
            </a:r>
          </a:p>
        </p:txBody>
      </p:sp>
      <p:sp>
        <p:nvSpPr>
          <p:cNvPr id="7" name="TextBox 6">
            <a:extLst>
              <a:ext uri="{FF2B5EF4-FFF2-40B4-BE49-F238E27FC236}">
                <a16:creationId xmlns:a16="http://schemas.microsoft.com/office/drawing/2014/main" id="{40792ACE-1469-B4F9-31B9-B2CD2AB7B7AD}"/>
              </a:ext>
            </a:extLst>
          </p:cNvPr>
          <p:cNvSpPr txBox="1"/>
          <p:nvPr/>
        </p:nvSpPr>
        <p:spPr>
          <a:xfrm>
            <a:off x="53974" y="5419725"/>
            <a:ext cx="3508375" cy="9387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latin typeface="Arial"/>
                <a:cs typeface="Calibri"/>
              </a:rPr>
              <a:t>Some of the recognised symptoms for AF include:</a:t>
            </a:r>
          </a:p>
          <a:p>
            <a:r>
              <a:rPr lang="en-GB" sz="1100" dirty="0">
                <a:latin typeface="Arial"/>
                <a:cs typeface="Calibri"/>
              </a:rPr>
              <a:t>Reduction in physical activity </a:t>
            </a:r>
          </a:p>
          <a:p>
            <a:r>
              <a:rPr lang="en-GB" sz="1100" dirty="0">
                <a:latin typeface="Arial"/>
                <a:cs typeface="Calibri"/>
              </a:rPr>
              <a:t>Chest pain</a:t>
            </a:r>
          </a:p>
          <a:p>
            <a:r>
              <a:rPr lang="en-GB" sz="1100" dirty="0">
                <a:latin typeface="Arial"/>
                <a:cs typeface="Calibri"/>
              </a:rPr>
              <a:t>Tiredness </a:t>
            </a:r>
          </a:p>
          <a:p>
            <a:r>
              <a:rPr lang="en-GB" sz="1100" dirty="0">
                <a:latin typeface="Arial"/>
                <a:cs typeface="Calibri"/>
              </a:rPr>
              <a:t>Heart palpitations</a:t>
            </a:r>
          </a:p>
        </p:txBody>
      </p:sp>
    </p:spTree>
    <p:extLst>
      <p:ext uri="{BB962C8B-B14F-4D97-AF65-F5344CB8AC3E}">
        <p14:creationId xmlns:p14="http://schemas.microsoft.com/office/powerpoint/2010/main" val="5122149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F8771D-D59C-5BBD-4B55-3DEB2061E9EA}"/>
              </a:ext>
            </a:extLst>
          </p:cNvPr>
          <p:cNvSpPr>
            <a:spLocks noGrp="1"/>
          </p:cNvSpPr>
          <p:nvPr>
            <p:ph type="title"/>
          </p:nvPr>
        </p:nvSpPr>
        <p:spPr/>
        <p:txBody>
          <a:bodyPr/>
          <a:lstStyle/>
          <a:p>
            <a:pPr algn="ctr"/>
            <a:r>
              <a:rPr lang="en-GB" b="1" dirty="0">
                <a:cs typeface="Calibri Light"/>
              </a:rPr>
              <a:t>References </a:t>
            </a:r>
            <a:endParaRPr lang="en-US"/>
          </a:p>
        </p:txBody>
      </p:sp>
      <p:sp>
        <p:nvSpPr>
          <p:cNvPr id="5" name="Content Placeholder 4">
            <a:extLst>
              <a:ext uri="{FF2B5EF4-FFF2-40B4-BE49-F238E27FC236}">
                <a16:creationId xmlns:a16="http://schemas.microsoft.com/office/drawing/2014/main" id="{E5EB15B0-F32E-B56B-72B9-5C1AAC6758DC}"/>
              </a:ext>
            </a:extLst>
          </p:cNvPr>
          <p:cNvSpPr>
            <a:spLocks noGrp="1"/>
          </p:cNvSpPr>
          <p:nvPr>
            <p:ph idx="1"/>
          </p:nvPr>
        </p:nvSpPr>
        <p:spPr/>
        <p:txBody>
          <a:bodyPr vert="horz" lIns="91440" tIns="45720" rIns="91440" bIns="45720" rtlCol="0" anchor="t">
            <a:normAutofit/>
          </a:bodyPr>
          <a:lstStyle/>
          <a:p>
            <a:r>
              <a:rPr lang="en-GB" sz="1100" i="1" dirty="0">
                <a:latin typeface="Arial"/>
                <a:ea typeface="+mn-lt"/>
                <a:cs typeface="+mn-lt"/>
              </a:rPr>
              <a:t>anatomy and physiology</a:t>
            </a:r>
            <a:r>
              <a:rPr lang="en-GB" sz="1100" dirty="0">
                <a:latin typeface="Arial"/>
                <a:ea typeface="+mn-lt"/>
                <a:cs typeface="+mn-lt"/>
              </a:rPr>
              <a:t> (2022) </a:t>
            </a:r>
            <a:r>
              <a:rPr lang="en-GB" sz="1100" i="1" dirty="0">
                <a:latin typeface="Arial"/>
                <a:ea typeface="+mn-lt"/>
                <a:cs typeface="+mn-lt"/>
              </a:rPr>
              <a:t>Th.bing.com</a:t>
            </a:r>
            <a:r>
              <a:rPr lang="en-GB" sz="1100" dirty="0">
                <a:latin typeface="Arial"/>
                <a:ea typeface="+mn-lt"/>
                <a:cs typeface="+mn-lt"/>
              </a:rPr>
              <a:t>. Available at: </a:t>
            </a:r>
            <a:r>
              <a:rPr lang="en-GB" sz="1100" dirty="0">
                <a:latin typeface="Arial"/>
                <a:ea typeface="+mn-lt"/>
                <a:cs typeface="+mn-lt"/>
                <a:hlinkClick r:id="rId2"/>
              </a:rPr>
              <a:t>https://th.bing.com/th/id/R.cea4d904e568b14f5596b210aed40e70?rik=NnEpYzGawf046A&amp;riu=http%3a%2f%2fanatomyandphysiologyi.com%2fwp-content%2fuploads%2f2013%2f09%2fPosterior-surface-view-of-the-human-heart.jpg&amp;ehk=b3FNAnOWt7akzjRRaUPrcGt6tzeV7UahRuNbAHjlnm4%3d&amp;risl=&amp;pid=ImgRaw&amp;r=0</a:t>
            </a:r>
            <a:r>
              <a:rPr lang="en-GB" sz="1100" dirty="0">
                <a:latin typeface="Arial"/>
                <a:ea typeface="+mn-lt"/>
                <a:cs typeface="+mn-lt"/>
              </a:rPr>
              <a:t> (Accessed: 2022). </a:t>
            </a:r>
            <a:endParaRPr lang="en-GB" sz="1100">
              <a:latin typeface="Arial"/>
              <a:cs typeface="Calibri"/>
            </a:endParaRPr>
          </a:p>
          <a:p>
            <a:r>
              <a:rPr lang="en-GB" sz="1100" i="1" dirty="0">
                <a:latin typeface="Arial"/>
                <a:ea typeface="+mn-lt"/>
                <a:cs typeface="+mn-lt"/>
              </a:rPr>
              <a:t>Circulatory system</a:t>
            </a:r>
            <a:r>
              <a:rPr lang="en-GB" sz="1100" dirty="0">
                <a:latin typeface="Arial"/>
                <a:ea typeface="+mn-lt"/>
                <a:cs typeface="+mn-lt"/>
              </a:rPr>
              <a:t> (2022) </a:t>
            </a:r>
            <a:r>
              <a:rPr lang="en-GB" sz="1100" i="1" dirty="0">
                <a:latin typeface="Arial"/>
                <a:ea typeface="+mn-lt"/>
                <a:cs typeface="+mn-lt"/>
              </a:rPr>
              <a:t>Healthdirect.gov.au</a:t>
            </a:r>
            <a:r>
              <a:rPr lang="en-GB" sz="1100" dirty="0">
                <a:latin typeface="Arial"/>
                <a:ea typeface="+mn-lt"/>
                <a:cs typeface="+mn-lt"/>
              </a:rPr>
              <a:t>. health direct. Available at: </a:t>
            </a:r>
            <a:r>
              <a:rPr lang="en-GB" sz="1100" dirty="0">
                <a:latin typeface="Arial"/>
                <a:ea typeface="+mn-lt"/>
                <a:cs typeface="+mn-lt"/>
                <a:hlinkClick r:id="rId3"/>
              </a:rPr>
              <a:t>https://www.healthdirect.gov.au/circulatory-system</a:t>
            </a:r>
            <a:r>
              <a:rPr lang="en-GB" sz="1100" dirty="0">
                <a:latin typeface="Arial"/>
                <a:ea typeface="+mn-lt"/>
                <a:cs typeface="+mn-lt"/>
              </a:rPr>
              <a:t> (Accessed: 2022). </a:t>
            </a:r>
            <a:endParaRPr lang="en-GB" sz="1100">
              <a:latin typeface="Arial"/>
              <a:cs typeface="Calibri"/>
            </a:endParaRPr>
          </a:p>
          <a:p>
            <a:r>
              <a:rPr lang="en-GB" sz="1100" i="1" dirty="0">
                <a:latin typeface="Arial"/>
                <a:ea typeface="+mn-lt"/>
                <a:cs typeface="+mn-lt"/>
              </a:rPr>
              <a:t>the heart as a double pump</a:t>
            </a:r>
            <a:r>
              <a:rPr lang="en-GB" sz="1100" dirty="0">
                <a:latin typeface="Arial"/>
                <a:ea typeface="+mn-lt"/>
                <a:cs typeface="+mn-lt"/>
              </a:rPr>
              <a:t> (2022) </a:t>
            </a:r>
            <a:r>
              <a:rPr lang="en-GB" sz="1100" i="1" dirty="0">
                <a:latin typeface="Arial"/>
                <a:ea typeface="+mn-lt"/>
                <a:cs typeface="+mn-lt"/>
              </a:rPr>
              <a:t>Antranik.org</a:t>
            </a:r>
            <a:r>
              <a:rPr lang="en-GB" sz="1100" dirty="0">
                <a:latin typeface="Arial"/>
                <a:ea typeface="+mn-lt"/>
                <a:cs typeface="+mn-lt"/>
              </a:rPr>
              <a:t>. Available at: </a:t>
            </a:r>
            <a:r>
              <a:rPr lang="en-GB" sz="1100" dirty="0">
                <a:latin typeface="Arial"/>
                <a:ea typeface="+mn-lt"/>
                <a:cs typeface="+mn-lt"/>
                <a:hlinkClick r:id="rId4"/>
              </a:rPr>
              <a:t>https://antranik.org/wp-content/uploads/2011/12/heart-as-double-pump-pulmonary-circuit-systemic-circuit.jpg</a:t>
            </a:r>
            <a:r>
              <a:rPr lang="en-GB" sz="1100" dirty="0">
                <a:latin typeface="Arial"/>
                <a:ea typeface="+mn-lt"/>
                <a:cs typeface="+mn-lt"/>
              </a:rPr>
              <a:t> (Accessed: 2022). </a:t>
            </a:r>
            <a:endParaRPr lang="en-GB" sz="1100">
              <a:latin typeface="Arial"/>
              <a:cs typeface="Calibri"/>
            </a:endParaRPr>
          </a:p>
          <a:p>
            <a:r>
              <a:rPr lang="en-GB" sz="1100" i="1" dirty="0">
                <a:latin typeface="Arial"/>
                <a:ea typeface="+mn-lt"/>
                <a:cs typeface="+mn-lt"/>
              </a:rPr>
              <a:t>introduction to human physiology</a:t>
            </a:r>
            <a:r>
              <a:rPr lang="en-GB" sz="1100" dirty="0">
                <a:latin typeface="Arial"/>
                <a:ea typeface="+mn-lt"/>
                <a:cs typeface="+mn-lt"/>
              </a:rPr>
              <a:t> (2022) </a:t>
            </a:r>
            <a:r>
              <a:rPr lang="en-GB" sz="1100" i="1" dirty="0">
                <a:latin typeface="Arial"/>
                <a:ea typeface="+mn-lt"/>
                <a:cs typeface="+mn-lt"/>
              </a:rPr>
              <a:t>Uclaextension.edu</a:t>
            </a:r>
            <a:r>
              <a:rPr lang="en-GB" sz="1100" dirty="0">
                <a:latin typeface="Arial"/>
                <a:ea typeface="+mn-lt"/>
                <a:cs typeface="+mn-lt"/>
              </a:rPr>
              <a:t>. Available at: </a:t>
            </a:r>
            <a:r>
              <a:rPr lang="en-GB" sz="1100" dirty="0">
                <a:latin typeface="Arial"/>
                <a:ea typeface="+mn-lt"/>
                <a:cs typeface="+mn-lt"/>
                <a:hlinkClick r:id="rId5"/>
              </a:rPr>
              <a:t>https://www.uclaextension.edu/sites/default/files/styles/course_hero/public/2017-10/introduction-to-human-physiology-physcixl3.jpg?itok=2eAUoxNA</a:t>
            </a:r>
            <a:r>
              <a:rPr lang="en-GB" sz="1100" dirty="0">
                <a:latin typeface="Arial"/>
                <a:ea typeface="+mn-lt"/>
                <a:cs typeface="+mn-lt"/>
              </a:rPr>
              <a:t> (Accessed: 2022). </a:t>
            </a:r>
            <a:endParaRPr lang="en-GB" sz="1100">
              <a:latin typeface="Arial"/>
              <a:cs typeface="Calibri"/>
            </a:endParaRPr>
          </a:p>
          <a:p>
            <a:r>
              <a:rPr lang="en-GB" sz="1100" dirty="0">
                <a:latin typeface="Arial"/>
                <a:ea typeface="+mn-lt"/>
                <a:cs typeface="+mn-lt"/>
              </a:rPr>
              <a:t>Lip, G.Y.H. and Tse, H.-F. (2007) </a:t>
            </a:r>
            <a:r>
              <a:rPr lang="en-GB" sz="1100" i="1" dirty="0">
                <a:latin typeface="Arial"/>
                <a:ea typeface="+mn-lt"/>
                <a:cs typeface="+mn-lt"/>
              </a:rPr>
              <a:t>Management of Atrial Fibrillation</a:t>
            </a:r>
            <a:r>
              <a:rPr lang="en-GB" sz="1100" dirty="0">
                <a:latin typeface="Arial"/>
                <a:ea typeface="+mn-lt"/>
                <a:cs typeface="+mn-lt"/>
              </a:rPr>
              <a:t>, </a:t>
            </a:r>
            <a:r>
              <a:rPr lang="en-GB" sz="1100" i="1" dirty="0">
                <a:latin typeface="Arial"/>
                <a:ea typeface="+mn-lt"/>
                <a:cs typeface="+mn-lt"/>
              </a:rPr>
              <a:t>The Lancet</a:t>
            </a:r>
            <a:r>
              <a:rPr lang="en-GB" sz="1100" dirty="0">
                <a:latin typeface="Arial"/>
                <a:ea typeface="+mn-lt"/>
                <a:cs typeface="+mn-lt"/>
              </a:rPr>
              <a:t>. Elsevier. Available at: </a:t>
            </a:r>
            <a:r>
              <a:rPr lang="en-GB" sz="1100" dirty="0">
                <a:latin typeface="Arial"/>
                <a:ea typeface="+mn-lt"/>
                <a:cs typeface="+mn-lt"/>
                <a:hlinkClick r:id="rId6"/>
              </a:rPr>
              <a:t>https://www.sciencedirect.com/science/article/pii/S0140673607613002?casa_token=okroVHltKQYAAAAA%3Aq9F-QtxX5a83wxhIwCVav0vWL9es-6bn2krvklM-YIOYaYIlVDjBZaqt1LywVq3BxKStStOs7i8</a:t>
            </a:r>
            <a:r>
              <a:rPr lang="en-GB" sz="1100" dirty="0">
                <a:latin typeface="Arial"/>
                <a:ea typeface="+mn-lt"/>
                <a:cs typeface="+mn-lt"/>
              </a:rPr>
              <a:t> (Accessed: October 21, 2022). </a:t>
            </a:r>
            <a:endParaRPr lang="en-GB" sz="1100">
              <a:latin typeface="Arial"/>
              <a:cs typeface="Calibri"/>
            </a:endParaRPr>
          </a:p>
          <a:p>
            <a:r>
              <a:rPr lang="en-GB" sz="1100" dirty="0" err="1">
                <a:latin typeface="Arial"/>
                <a:ea typeface="+mn-lt"/>
                <a:cs typeface="+mn-lt"/>
              </a:rPr>
              <a:t>Nattel</a:t>
            </a:r>
            <a:r>
              <a:rPr lang="en-GB" sz="1100" dirty="0">
                <a:latin typeface="Arial"/>
                <a:ea typeface="+mn-lt"/>
                <a:cs typeface="+mn-lt"/>
              </a:rPr>
              <a:t>, S. (2002) </a:t>
            </a:r>
            <a:r>
              <a:rPr lang="en-GB" sz="1100" i="1" dirty="0">
                <a:latin typeface="Arial"/>
                <a:ea typeface="+mn-lt"/>
                <a:cs typeface="+mn-lt"/>
              </a:rPr>
              <a:t>New ideas about atrial fibrillation 50 years on</a:t>
            </a:r>
            <a:r>
              <a:rPr lang="en-GB" sz="1100" dirty="0">
                <a:latin typeface="Arial"/>
                <a:ea typeface="+mn-lt"/>
                <a:cs typeface="+mn-lt"/>
              </a:rPr>
              <a:t>, </a:t>
            </a:r>
            <a:r>
              <a:rPr lang="en-GB" sz="1100" i="1" dirty="0">
                <a:latin typeface="Arial"/>
                <a:ea typeface="+mn-lt"/>
                <a:cs typeface="+mn-lt"/>
              </a:rPr>
              <a:t>Nature News</a:t>
            </a:r>
            <a:r>
              <a:rPr lang="en-GB" sz="1100" dirty="0">
                <a:latin typeface="Arial"/>
                <a:ea typeface="+mn-lt"/>
                <a:cs typeface="+mn-lt"/>
              </a:rPr>
              <a:t>. Nature Publishing Group. Available at: </a:t>
            </a:r>
            <a:r>
              <a:rPr lang="en-GB" sz="1100" dirty="0">
                <a:latin typeface="Arial"/>
                <a:ea typeface="+mn-lt"/>
                <a:cs typeface="+mn-lt"/>
                <a:hlinkClick r:id="rId7"/>
              </a:rPr>
              <a:t>https://www.nature.com/articles/415219a</a:t>
            </a:r>
            <a:r>
              <a:rPr lang="en-GB" sz="1100" dirty="0">
                <a:latin typeface="Arial"/>
                <a:ea typeface="+mn-lt"/>
                <a:cs typeface="+mn-lt"/>
              </a:rPr>
              <a:t> (Accessed: October 21, 2022). </a:t>
            </a:r>
            <a:endParaRPr lang="en-GB" sz="1100">
              <a:latin typeface="Arial"/>
              <a:cs typeface="Calibri"/>
            </a:endParaRPr>
          </a:p>
          <a:p>
            <a:r>
              <a:rPr lang="en-GB" sz="1100" i="1" dirty="0">
                <a:latin typeface="Arial"/>
                <a:ea typeface="+mn-lt"/>
                <a:cs typeface="+mn-lt"/>
              </a:rPr>
              <a:t>What is the circulatory system?</a:t>
            </a:r>
            <a:r>
              <a:rPr lang="en-GB" sz="1100" dirty="0">
                <a:latin typeface="Arial"/>
                <a:ea typeface="+mn-lt"/>
                <a:cs typeface="+mn-lt"/>
              </a:rPr>
              <a:t> (2022) </a:t>
            </a:r>
            <a:r>
              <a:rPr lang="en-GB" sz="1100" i="1" dirty="0">
                <a:latin typeface="Arial"/>
                <a:ea typeface="+mn-lt"/>
                <a:cs typeface="+mn-lt"/>
              </a:rPr>
              <a:t>BBC Bitesize</a:t>
            </a:r>
            <a:r>
              <a:rPr lang="en-GB" sz="1100" dirty="0">
                <a:latin typeface="Arial"/>
                <a:ea typeface="+mn-lt"/>
                <a:cs typeface="+mn-lt"/>
              </a:rPr>
              <a:t>. Available at: </a:t>
            </a:r>
            <a:r>
              <a:rPr lang="en-GB" sz="1100" dirty="0">
                <a:latin typeface="Arial"/>
                <a:ea typeface="+mn-lt"/>
                <a:cs typeface="+mn-lt"/>
                <a:hlinkClick r:id="rId8"/>
              </a:rPr>
              <a:t>https://www.bbc.co.uk/bitesize/topics/z7x78xs/articles/zs8f8mn</a:t>
            </a:r>
            <a:r>
              <a:rPr lang="en-GB" sz="1100" dirty="0">
                <a:latin typeface="Arial"/>
                <a:ea typeface="+mn-lt"/>
                <a:cs typeface="+mn-lt"/>
              </a:rPr>
              <a:t> (Accessed: 2022). </a:t>
            </a:r>
            <a:endParaRPr lang="en-GB" sz="1100">
              <a:latin typeface="Arial"/>
              <a:cs typeface="Calibri"/>
            </a:endParaRPr>
          </a:p>
          <a:p>
            <a:endParaRPr lang="en-GB" sz="1100" dirty="0">
              <a:cs typeface="Calibri"/>
            </a:endParaRPr>
          </a:p>
        </p:txBody>
      </p:sp>
    </p:spTree>
    <p:extLst>
      <p:ext uri="{BB962C8B-B14F-4D97-AF65-F5344CB8AC3E}">
        <p14:creationId xmlns:p14="http://schemas.microsoft.com/office/powerpoint/2010/main" val="106106263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4</Slides>
  <Notes>0</Notes>
  <HiddenSlides>0</HiddenSlides>
  <MMClips>0</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office theme</vt:lpstr>
      <vt:lpstr>Introduction to physiology </vt:lpstr>
      <vt:lpstr> Blood circulatory system  this poster will be looking at the heart and the circulatory system, in addition to this we will be looking at Atrial fibrillation and how it affects the heart.</vt:lpstr>
      <vt:lpstr>Atrial fibrillation The most prevalent sustained cardiac rhythm disorder, atrial fibrillation, increases the risk of heart failure, stroke, thromboembolism, and poor quality of life.</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515</cp:revision>
  <dcterms:created xsi:type="dcterms:W3CDTF">2022-10-19T10:18:38Z</dcterms:created>
  <dcterms:modified xsi:type="dcterms:W3CDTF">2022-10-21T14:06:05Z</dcterms:modified>
</cp:coreProperties>
</file>