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EFBE"/>
    <a:srgbClr val="F7E999"/>
    <a:srgbClr val="F0E08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E72EAC-9278-83A2-C0B2-91F2D165A0DF}" v="179" dt="2025-01-14T14:09:45.6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yler Condon (2404497)" userId="S::2404497@student.uwtsd.ac.uk::cab9e315-3be0-4015-963c-51797dab84b7" providerId="AD" clId="Web-{67E72EAC-9278-83A2-C0B2-91F2D165A0DF}"/>
    <pc:docChg chg="addSld delSld modSld sldOrd">
      <pc:chgData name="Tyler Condon (2404497)" userId="S::2404497@student.uwtsd.ac.uk::cab9e315-3be0-4015-963c-51797dab84b7" providerId="AD" clId="Web-{67E72EAC-9278-83A2-C0B2-91F2D165A0DF}" dt="2025-01-14T14:09:45.672" v="154" actId="1076"/>
      <pc:docMkLst>
        <pc:docMk/>
      </pc:docMkLst>
      <pc:sldChg chg="del">
        <pc:chgData name="Tyler Condon (2404497)" userId="S::2404497@student.uwtsd.ac.uk::cab9e315-3be0-4015-963c-51797dab84b7" providerId="AD" clId="Web-{67E72EAC-9278-83A2-C0B2-91F2D165A0DF}" dt="2025-01-14T13:50:29.444" v="1"/>
        <pc:sldMkLst>
          <pc:docMk/>
          <pc:sldMk cId="109857222" sldId="256"/>
        </pc:sldMkLst>
      </pc:sldChg>
      <pc:sldChg chg="addSp delSp modSp add del replId">
        <pc:chgData name="Tyler Condon (2404497)" userId="S::2404497@student.uwtsd.ac.uk::cab9e315-3be0-4015-963c-51797dab84b7" providerId="AD" clId="Web-{67E72EAC-9278-83A2-C0B2-91F2D165A0DF}" dt="2025-01-14T13:58:59.663" v="55"/>
        <pc:sldMkLst>
          <pc:docMk/>
          <pc:sldMk cId="2911027348" sldId="257"/>
        </pc:sldMkLst>
        <pc:spChg chg="add del mod">
          <ac:chgData name="Tyler Condon (2404497)" userId="S::2404497@student.uwtsd.ac.uk::cab9e315-3be0-4015-963c-51797dab84b7" providerId="AD" clId="Web-{67E72EAC-9278-83A2-C0B2-91F2D165A0DF}" dt="2025-01-14T13:52:51.749" v="16"/>
          <ac:spMkLst>
            <pc:docMk/>
            <pc:sldMk cId="2911027348" sldId="257"/>
            <ac:spMk id="4" creationId="{84FC2E4C-66BD-5C1B-7650-1C3588044894}"/>
          </ac:spMkLst>
        </pc:spChg>
      </pc:sldChg>
      <pc:sldChg chg="addSp delSp modSp new mod ord setBg">
        <pc:chgData name="Tyler Condon (2404497)" userId="S::2404497@student.uwtsd.ac.uk::cab9e315-3be0-4015-963c-51797dab84b7" providerId="AD" clId="Web-{67E72EAC-9278-83A2-C0B2-91F2D165A0DF}" dt="2025-01-14T13:56:48.264" v="42"/>
        <pc:sldMkLst>
          <pc:docMk/>
          <pc:sldMk cId="1670122412" sldId="258"/>
        </pc:sldMkLst>
        <pc:spChg chg="add del mod">
          <ac:chgData name="Tyler Condon (2404497)" userId="S::2404497@student.uwtsd.ac.uk::cab9e315-3be0-4015-963c-51797dab84b7" providerId="AD" clId="Web-{67E72EAC-9278-83A2-C0B2-91F2D165A0DF}" dt="2025-01-14T13:51:37.510" v="6"/>
          <ac:spMkLst>
            <pc:docMk/>
            <pc:sldMk cId="1670122412" sldId="258"/>
            <ac:spMk id="2" creationId="{FE5486F7-337F-B664-2878-9068C91F240C}"/>
          </ac:spMkLst>
        </pc:spChg>
        <pc:spChg chg="add mod">
          <ac:chgData name="Tyler Condon (2404497)" userId="S::2404497@student.uwtsd.ac.uk::cab9e315-3be0-4015-963c-51797dab84b7" providerId="AD" clId="Web-{67E72EAC-9278-83A2-C0B2-91F2D165A0DF}" dt="2025-01-14T13:55:21.946" v="38" actId="20577"/>
          <ac:spMkLst>
            <pc:docMk/>
            <pc:sldMk cId="1670122412" sldId="258"/>
            <ac:spMk id="3" creationId="{EAF39692-F112-13E1-6DAC-F04AECE5C601}"/>
          </ac:spMkLst>
        </pc:spChg>
      </pc:sldChg>
      <pc:sldChg chg="addSp delSp modSp new mod setBg">
        <pc:chgData name="Tyler Condon (2404497)" userId="S::2404497@student.uwtsd.ac.uk::cab9e315-3be0-4015-963c-51797dab84b7" providerId="AD" clId="Web-{67E72EAC-9278-83A2-C0B2-91F2D165A0DF}" dt="2025-01-14T14:05:52.845" v="87" actId="1076"/>
        <pc:sldMkLst>
          <pc:docMk/>
          <pc:sldMk cId="2992542454" sldId="259"/>
        </pc:sldMkLst>
        <pc:spChg chg="add del mod">
          <ac:chgData name="Tyler Condon (2404497)" userId="S::2404497@student.uwtsd.ac.uk::cab9e315-3be0-4015-963c-51797dab84b7" providerId="AD" clId="Web-{67E72EAC-9278-83A2-C0B2-91F2D165A0DF}" dt="2025-01-14T13:58:55.522" v="53"/>
          <ac:spMkLst>
            <pc:docMk/>
            <pc:sldMk cId="2992542454" sldId="259"/>
            <ac:spMk id="2" creationId="{617694EA-96A7-719C-383D-AD173D35E727}"/>
          </ac:spMkLst>
        </pc:spChg>
        <pc:spChg chg="add mod">
          <ac:chgData name="Tyler Condon (2404497)" userId="S::2404497@student.uwtsd.ac.uk::cab9e315-3be0-4015-963c-51797dab84b7" providerId="AD" clId="Web-{67E72EAC-9278-83A2-C0B2-91F2D165A0DF}" dt="2025-01-14T13:59:53.885" v="76" actId="20577"/>
          <ac:spMkLst>
            <pc:docMk/>
            <pc:sldMk cId="2992542454" sldId="259"/>
            <ac:spMk id="3" creationId="{274A5567-45A1-3D26-0DAC-1977F86E11B3}"/>
          </ac:spMkLst>
        </pc:spChg>
        <pc:picChg chg="add mod">
          <ac:chgData name="Tyler Condon (2404497)" userId="S::2404497@student.uwtsd.ac.uk::cab9e315-3be0-4015-963c-51797dab84b7" providerId="AD" clId="Web-{67E72EAC-9278-83A2-C0B2-91F2D165A0DF}" dt="2025-01-14T14:05:52.845" v="87" actId="1076"/>
          <ac:picMkLst>
            <pc:docMk/>
            <pc:sldMk cId="2992542454" sldId="259"/>
            <ac:picMk id="4" creationId="{13BB4AEF-2BD4-A146-AA33-A366D198FDC4}"/>
          </ac:picMkLst>
        </pc:picChg>
      </pc:sldChg>
      <pc:sldChg chg="addSp delSp modSp new mod setBg">
        <pc:chgData name="Tyler Condon (2404497)" userId="S::2404497@student.uwtsd.ac.uk::cab9e315-3be0-4015-963c-51797dab84b7" providerId="AD" clId="Web-{67E72EAC-9278-83A2-C0B2-91F2D165A0DF}" dt="2025-01-14T14:07:26.632" v="120" actId="14100"/>
        <pc:sldMkLst>
          <pc:docMk/>
          <pc:sldMk cId="3787968248" sldId="260"/>
        </pc:sldMkLst>
        <pc:spChg chg="add del mod">
          <ac:chgData name="Tyler Condon (2404497)" userId="S::2404497@student.uwtsd.ac.uk::cab9e315-3be0-4015-963c-51797dab84b7" providerId="AD" clId="Web-{67E72EAC-9278-83A2-C0B2-91F2D165A0DF}" dt="2025-01-14T14:05:38.766" v="82"/>
          <ac:spMkLst>
            <pc:docMk/>
            <pc:sldMk cId="3787968248" sldId="260"/>
            <ac:spMk id="2" creationId="{E08B428C-D18E-4340-B16C-7E36DA8D1388}"/>
          </ac:spMkLst>
        </pc:spChg>
        <pc:spChg chg="add mod">
          <ac:chgData name="Tyler Condon (2404497)" userId="S::2404497@student.uwtsd.ac.uk::cab9e315-3be0-4015-963c-51797dab84b7" providerId="AD" clId="Web-{67E72EAC-9278-83A2-C0B2-91F2D165A0DF}" dt="2025-01-14T14:07:15.194" v="116" actId="20577"/>
          <ac:spMkLst>
            <pc:docMk/>
            <pc:sldMk cId="3787968248" sldId="260"/>
            <ac:spMk id="3" creationId="{1B1A941C-A60A-A8C0-5D67-4AA626437904}"/>
          </ac:spMkLst>
        </pc:spChg>
        <pc:picChg chg="add mod">
          <ac:chgData name="Tyler Condon (2404497)" userId="S::2404497@student.uwtsd.ac.uk::cab9e315-3be0-4015-963c-51797dab84b7" providerId="AD" clId="Web-{67E72EAC-9278-83A2-C0B2-91F2D165A0DF}" dt="2025-01-14T14:07:26.632" v="120" actId="14100"/>
          <ac:picMkLst>
            <pc:docMk/>
            <pc:sldMk cId="3787968248" sldId="260"/>
            <ac:picMk id="4" creationId="{FB35DCDB-C7AC-335D-CE6D-8A5E995D3CB7}"/>
          </ac:picMkLst>
        </pc:picChg>
      </pc:sldChg>
      <pc:sldChg chg="addSp delSp modSp new mod setBg">
        <pc:chgData name="Tyler Condon (2404497)" userId="S::2404497@student.uwtsd.ac.uk::cab9e315-3be0-4015-963c-51797dab84b7" providerId="AD" clId="Web-{67E72EAC-9278-83A2-C0B2-91F2D165A0DF}" dt="2025-01-14T14:09:45.672" v="154" actId="1076"/>
        <pc:sldMkLst>
          <pc:docMk/>
          <pc:sldMk cId="34998581" sldId="261"/>
        </pc:sldMkLst>
        <pc:spChg chg="add del mod">
          <ac:chgData name="Tyler Condon (2404497)" userId="S::2404497@student.uwtsd.ac.uk::cab9e315-3be0-4015-963c-51797dab84b7" providerId="AD" clId="Web-{67E72EAC-9278-83A2-C0B2-91F2D165A0DF}" dt="2025-01-14T14:07:52.806" v="124"/>
          <ac:spMkLst>
            <pc:docMk/>
            <pc:sldMk cId="34998581" sldId="261"/>
            <ac:spMk id="2" creationId="{F73897DA-BA1E-63EA-B0F7-E9AB0D997C55}"/>
          </ac:spMkLst>
        </pc:spChg>
        <pc:spChg chg="add mod">
          <ac:chgData name="Tyler Condon (2404497)" userId="S::2404497@student.uwtsd.ac.uk::cab9e315-3be0-4015-963c-51797dab84b7" providerId="AD" clId="Web-{67E72EAC-9278-83A2-C0B2-91F2D165A0DF}" dt="2025-01-14T14:09:45.672" v="154" actId="1076"/>
          <ac:spMkLst>
            <pc:docMk/>
            <pc:sldMk cId="34998581" sldId="261"/>
            <ac:spMk id="3" creationId="{47CB8DA2-0BAE-DFB5-F7E7-6680EEBD5CE2}"/>
          </ac:spMkLst>
        </pc:spChg>
        <pc:spChg chg="add mod">
          <ac:chgData name="Tyler Condon (2404497)" userId="S::2404497@student.uwtsd.ac.uk::cab9e315-3be0-4015-963c-51797dab84b7" providerId="AD" clId="Web-{67E72EAC-9278-83A2-C0B2-91F2D165A0DF}" dt="2025-01-14T14:09:39.906" v="153" actId="20577"/>
          <ac:spMkLst>
            <pc:docMk/>
            <pc:sldMk cId="34998581" sldId="261"/>
            <ac:spMk id="4" creationId="{967CFA27-43C8-D546-F363-B154A9B7C7DD}"/>
          </ac:spMkLst>
        </pc:spChg>
      </pc:sldChg>
      <pc:sldChg chg="add del replId">
        <pc:chgData name="Tyler Condon (2404497)" userId="S::2404497@student.uwtsd.ac.uk::cab9e315-3be0-4015-963c-51797dab84b7" providerId="AD" clId="Web-{67E72EAC-9278-83A2-C0B2-91F2D165A0DF}" dt="2025-01-14T14:05:46.626" v="84"/>
        <pc:sldMkLst>
          <pc:docMk/>
          <pc:sldMk cId="3188689265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E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AF39692-F112-13E1-6DAC-F04AECE5C601}"/>
              </a:ext>
            </a:extLst>
          </p:cNvPr>
          <p:cNvSpPr txBox="1"/>
          <p:nvPr/>
        </p:nvSpPr>
        <p:spPr>
          <a:xfrm>
            <a:off x="385916" y="717754"/>
            <a:ext cx="10301748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PESTLE Analysis for GWR Political: </a:t>
            </a:r>
          </a:p>
          <a:p>
            <a:endParaRPr lang="en-US" dirty="0"/>
          </a:p>
          <a:p>
            <a:r>
              <a:rPr lang="en-US" dirty="0"/>
              <a:t>Government policies incentivizing sustainable travel and investments in public transport align with GWR’s green initiatives (Government of the UK, 2021). </a:t>
            </a:r>
          </a:p>
          <a:p>
            <a:endParaRPr lang="en-US" dirty="0"/>
          </a:p>
          <a:p>
            <a:r>
              <a:rPr lang="en-US" dirty="0"/>
              <a:t>Economic: With economic uncertainty and tighter budgets, young adults seek affordable travel options like GWR, which provides group and student discounts (GWR, 2023). </a:t>
            </a:r>
          </a:p>
          <a:p>
            <a:endParaRPr lang="en-US" dirty="0"/>
          </a:p>
          <a:p>
            <a:r>
              <a:rPr lang="en-US" dirty="0"/>
              <a:t>Social:  Increased demand for social experiences like festivals and the growing trend toward sustainable travel drive young people to choose trains over cars (Mintel, 2021). </a:t>
            </a:r>
          </a:p>
          <a:p>
            <a:endParaRPr lang="en-US" dirty="0"/>
          </a:p>
          <a:p>
            <a:r>
              <a:rPr lang="en-US" dirty="0"/>
              <a:t>Technological: GWR’s mobile app, online booking, and Wi-Fi-enabled trains cater to digital natives who prefer tech-savvy and convenient options for booking travel </a:t>
            </a:r>
          </a:p>
          <a:p>
            <a:endParaRPr lang="en-US" dirty="0"/>
          </a:p>
          <a:p>
            <a:r>
              <a:rPr lang="en-US" dirty="0"/>
              <a:t>Legal: Strict safety regulations and accessibility standards ensure that GWR can provide a secure and inclusive travel experience for all passengers. </a:t>
            </a:r>
          </a:p>
          <a:p>
            <a:endParaRPr lang="en-US" dirty="0"/>
          </a:p>
          <a:p>
            <a:r>
              <a:rPr lang="en-US" dirty="0"/>
              <a:t>Environmental: Trains are more eco-friendly than cars, appealing to Gen Z’s and millennials  concern for the environment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122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E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74A5567-45A1-3D26-0DAC-1977F86E11B3}"/>
              </a:ext>
            </a:extLst>
          </p:cNvPr>
          <p:cNvSpPr txBox="1"/>
          <p:nvPr/>
        </p:nvSpPr>
        <p:spPr>
          <a:xfrm>
            <a:off x="324465" y="1479755"/>
            <a:ext cx="8814618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 4 Ps of Marketing for GWR Campaign- </a:t>
            </a:r>
          </a:p>
          <a:p>
            <a:endParaRPr lang="en-US" dirty="0"/>
          </a:p>
          <a:p>
            <a:r>
              <a:rPr lang="en-US" dirty="0"/>
              <a:t> Product: GWR’s train travel offers comfort, convenience, and sustainability. Features like Wi-Fi, group discounts, and onboard facilities cater to young festival goers (GWR, 2023). </a:t>
            </a:r>
          </a:p>
          <a:p>
            <a:endParaRPr lang="en-US" dirty="0"/>
          </a:p>
          <a:p>
            <a:r>
              <a:rPr lang="en-US" dirty="0"/>
              <a:t>Price: Affordable pricing with group discounts, student </a:t>
            </a:r>
            <a:r>
              <a:rPr lang="en-US" err="1"/>
              <a:t>railcards</a:t>
            </a:r>
            <a:r>
              <a:rPr lang="en-US" dirty="0"/>
              <a:t>, and advance booking deals provide budget-friendly travel options</a:t>
            </a:r>
          </a:p>
          <a:p>
            <a:endParaRPr lang="en-US" dirty="0"/>
          </a:p>
          <a:p>
            <a:r>
              <a:rPr lang="en-US" dirty="0"/>
              <a:t>Place: GWR services major cities, with direct routes to Leeds, making it the most efficient and hassle-free travel choice for festival goers  (GWR, 2023). </a:t>
            </a:r>
          </a:p>
          <a:p>
            <a:endParaRPr lang="en-US" dirty="0"/>
          </a:p>
          <a:p>
            <a:r>
              <a:rPr lang="en-US" dirty="0"/>
              <a:t> Promotion: Social media campaigns on TikTok and Instagram to engage the target audience. Partnering with influencers to display the festival journey. </a:t>
            </a:r>
          </a:p>
          <a:p>
            <a:br>
              <a:rPr lang="en-US" b="1"/>
            </a:br>
            <a:endParaRPr lang="en-US"/>
          </a:p>
        </p:txBody>
      </p:sp>
      <p:pic>
        <p:nvPicPr>
          <p:cNvPr id="4" name="Picture 3" descr="File:Cartoon Man Filming A Business Client For A Marketing Video ...">
            <a:extLst>
              <a:ext uri="{FF2B5EF4-FFF2-40B4-BE49-F238E27FC236}">
                <a16:creationId xmlns:a16="http://schemas.microsoft.com/office/drawing/2014/main" id="{13BB4AEF-2BD4-A146-AA33-A366D198FD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7363" y="155318"/>
            <a:ext cx="2924175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542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E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1A941C-A60A-A8C0-5D67-4AA626437904}"/>
              </a:ext>
            </a:extLst>
          </p:cNvPr>
          <p:cNvSpPr txBox="1"/>
          <p:nvPr/>
        </p:nvSpPr>
        <p:spPr>
          <a:xfrm>
            <a:off x="17207" y="11062"/>
            <a:ext cx="12157586" cy="6771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Financial Viability &amp; Campaign Impact-</a:t>
            </a:r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Campaign Budget &amp; Costs Estimated Campaign Budget: Total: £8,000 </a:t>
            </a:r>
          </a:p>
          <a:p>
            <a:endParaRPr lang="en-US" sz="1600" dirty="0"/>
          </a:p>
          <a:p>
            <a:r>
              <a:rPr lang="en-US" sz="1600" dirty="0"/>
              <a:t>Return on Investment (ROI): </a:t>
            </a:r>
            <a:endParaRPr lang="en-US" dirty="0"/>
          </a:p>
          <a:p>
            <a:r>
              <a:rPr lang="en-US" sz="1600" dirty="0"/>
              <a:t>Ticket Sales Impact: </a:t>
            </a:r>
          </a:p>
          <a:p>
            <a:r>
              <a:rPr lang="en-US" sz="1600" dirty="0"/>
              <a:t>We anticipate a 10-15% increase in GWR ticket sales for Leeds Festival based on influencer reach and targeted promotion Campaign Impact: </a:t>
            </a:r>
          </a:p>
          <a:p>
            <a:br>
              <a:rPr lang="en-US" sz="1600" dirty="0"/>
            </a:br>
            <a:r>
              <a:rPr lang="en-US" sz="1600" dirty="0"/>
              <a:t>Brand Awareness: Increased visibility of GWR as the go-to travel option for festival goers, especially in eco-conscious youth demographics. </a:t>
            </a:r>
          </a:p>
          <a:p>
            <a:br>
              <a:rPr lang="en-US" sz="1600" dirty="0"/>
            </a:br>
            <a:r>
              <a:rPr lang="en-US" sz="1600" dirty="0"/>
              <a:t>Customer Engagement: Interactive content and influencer collaborations will foster high engagement and drive conversions. </a:t>
            </a:r>
          </a:p>
          <a:p>
            <a:br>
              <a:rPr lang="en-US" sz="1600" dirty="0"/>
            </a:br>
            <a:r>
              <a:rPr lang="en-US" sz="1600" dirty="0"/>
              <a:t>Anticipated Sales: Targeting 50,000+ impressions, leading to a 10-15% rise in sales. </a:t>
            </a:r>
          </a:p>
          <a:p>
            <a:r>
              <a:rPr lang="en-US" sz="1600" dirty="0"/>
              <a:t> All Aboard with GWR! </a:t>
            </a:r>
          </a:p>
          <a:p>
            <a:br>
              <a:rPr lang="en-US" sz="1600" dirty="0"/>
            </a:br>
            <a:r>
              <a:rPr lang="en-US" sz="1600" dirty="0"/>
              <a:t>Our campaign leverages social media, influencer marketing, and digital content to promote GWR as the easiest and most affordable travel option to Leeds Festival. </a:t>
            </a:r>
          </a:p>
          <a:p>
            <a:br>
              <a:rPr lang="en-US" sz="1600" dirty="0"/>
            </a:br>
            <a:r>
              <a:rPr lang="en-US" sz="1600" dirty="0"/>
              <a:t>With an £8,000 budget, we forecast significant returns in ticket sales, customer engagement, and brand visibility. </a:t>
            </a:r>
          </a:p>
          <a:p>
            <a:br>
              <a:rPr lang="en-US" sz="1600" dirty="0"/>
            </a:br>
            <a:r>
              <a:rPr lang="en-US" sz="1600" dirty="0"/>
              <a:t>Let us drive GWR’s growth by tapping into the Gen Z market and promoting eco-friendly travel to one of the UK's biggest events! </a:t>
            </a:r>
          </a:p>
          <a:p>
            <a:br>
              <a:rPr lang="en-US" dirty="0"/>
            </a:br>
            <a:endParaRPr lang="en-US" sz="1600" dirty="0"/>
          </a:p>
        </p:txBody>
      </p:sp>
      <p:pic>
        <p:nvPicPr>
          <p:cNvPr id="4" name="Picture 3" descr="Train 2 (colour 2) | Free SVG">
            <a:extLst>
              <a:ext uri="{FF2B5EF4-FFF2-40B4-BE49-F238E27FC236}">
                <a16:creationId xmlns:a16="http://schemas.microsoft.com/office/drawing/2014/main" id="{FB35DCDB-C7AC-335D-CE6D-8A5E995D3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9182" y="-544923"/>
            <a:ext cx="2967639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968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EFB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CB8DA2-0BAE-DFB5-F7E7-6680EEBD5CE2}"/>
              </a:ext>
            </a:extLst>
          </p:cNvPr>
          <p:cNvSpPr txBox="1"/>
          <p:nvPr/>
        </p:nvSpPr>
        <p:spPr>
          <a:xfrm>
            <a:off x="183127" y="1442885"/>
            <a:ext cx="11629102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GOV.UK. (2022). </a:t>
            </a:r>
            <a:r>
              <a:rPr lang="en-US" i="1" dirty="0">
                <a:latin typeface="Times New Roman"/>
                <a:cs typeface="Times New Roman"/>
              </a:rPr>
              <a:t>Greening Government Commitments 2021 to 2025</a:t>
            </a:r>
            <a:r>
              <a:rPr lang="en-US" dirty="0">
                <a:latin typeface="Times New Roman"/>
                <a:cs typeface="Times New Roman"/>
              </a:rPr>
              <a:t>. [online] Available at: https://www.gov.uk/government/publications/greening-government-commitments-2021-to-2025/greening-government-commitments-2021-to-2025 [Accessed 20 Dec. 2025].</a:t>
            </a: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Gwr.com. (2024). </a:t>
            </a:r>
            <a:r>
              <a:rPr lang="en-US" i="1" err="1">
                <a:latin typeface="Times New Roman"/>
                <a:cs typeface="Times New Roman"/>
              </a:rPr>
              <a:t>GroupSave</a:t>
            </a:r>
            <a:r>
              <a:rPr lang="en-US" i="1" dirty="0">
                <a:latin typeface="Times New Roman"/>
                <a:cs typeface="Times New Roman"/>
              </a:rPr>
              <a:t> | Great Western Railway</a:t>
            </a:r>
            <a:r>
              <a:rPr lang="en-US" dirty="0">
                <a:latin typeface="Times New Roman"/>
                <a:cs typeface="Times New Roman"/>
              </a:rPr>
              <a:t>. [online] Available at: https://www.gwr.com/your-tickets/ways-to-save/cheap-tickets/groupsave [Accessed 30 Dec. 2024].</a:t>
            </a:r>
          </a:p>
          <a:p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UK Young Traveller 2021. (n.d.). [online] </a:t>
            </a:r>
            <a:r>
              <a:rPr lang="en-US" i="1" dirty="0">
                <a:latin typeface="Times New Roman"/>
                <a:cs typeface="Times New Roman"/>
              </a:rPr>
              <a:t>UK Young Traveller 2021</a:t>
            </a:r>
            <a:r>
              <a:rPr lang="en-US" dirty="0">
                <a:latin typeface="Times New Roman"/>
                <a:cs typeface="Times New Roman"/>
              </a:rPr>
              <a:t>. Available at: https://store.mintel.com/report/uk-the-young-traveller-market-report [Accessed 6 Jan. 2025].</a:t>
            </a: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7CFA27-43C8-D546-F363-B154A9B7C7DD}"/>
              </a:ext>
            </a:extLst>
          </p:cNvPr>
          <p:cNvSpPr txBox="1"/>
          <p:nvPr/>
        </p:nvSpPr>
        <p:spPr>
          <a:xfrm>
            <a:off x="184354" y="798870"/>
            <a:ext cx="78166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</a:t>
            </a:r>
            <a:r>
              <a:rPr lang="en-GB" dirty="0"/>
              <a:t> list-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8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64</cp:revision>
  <dcterms:created xsi:type="dcterms:W3CDTF">2025-01-14T13:49:26Z</dcterms:created>
  <dcterms:modified xsi:type="dcterms:W3CDTF">2025-01-14T14:09:52Z</dcterms:modified>
</cp:coreProperties>
</file>