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40" r:id="rId4"/>
  </p:sldMasterIdLst>
  <p:notesMasterIdLst>
    <p:notesMasterId r:id="rId13"/>
  </p:notesMasterIdLst>
  <p:sldIdLst>
    <p:sldId id="256" r:id="rId5"/>
    <p:sldId id="267" r:id="rId6"/>
    <p:sldId id="292" r:id="rId7"/>
    <p:sldId id="294" r:id="rId8"/>
    <p:sldId id="298" r:id="rId9"/>
    <p:sldId id="300" r:id="rId10"/>
    <p:sldId id="297" r:id="rId11"/>
    <p:sldId id="29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74F79-E5CA-41AB-A060-1B584B22551B}" v="4" dt="2020-10-28T13:46:06.6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3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Hold for several minutes of applause…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570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time for audience to grasp the enormity of the revelation.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360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time for audience to grasp the enormity of the revelation.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775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474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95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75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7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91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231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454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010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812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905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321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40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3702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87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322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4422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475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76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88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alendar-png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dershipfreak.wordpress.com/2011/01/31/trusting-you-makes-them-happy/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netivist.org/debate/should-public-services-be-privatized" TargetMode="Externa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237491" cy="4581245"/>
          </a:xfrm>
        </p:spPr>
        <p:txBody>
          <a:bodyPr anchor="ctr">
            <a:normAutofit/>
          </a:bodyPr>
          <a:lstStyle/>
          <a:p>
            <a:r>
              <a:rPr lang="en-US" sz="5400" dirty="0">
                <a:latin typeface="Cooper Black" panose="0208090404030B020404" pitchFamily="18" charset="0"/>
                <a:cs typeface="Arial" panose="020B0604020202020204" pitchFamily="34" charset="0"/>
              </a:rPr>
              <a:t>performance Management: A Development Vehicle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2085" y="1483996"/>
            <a:ext cx="3265713" cy="781032"/>
          </a:xfrm>
        </p:spPr>
        <p:txBody>
          <a:bodyPr anchor="ctr">
            <a:noAutofit/>
          </a:bodyPr>
          <a:lstStyle/>
          <a:p>
            <a:pPr algn="r"/>
            <a:r>
              <a:rPr lang="en-US" sz="3200" b="1" dirty="0"/>
              <a:t>Gareth Lewis 1909139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65838C-5827-4946-A881-4A2ED9FDDE6E}"/>
              </a:ext>
            </a:extLst>
          </p:cNvPr>
          <p:cNvSpPr txBox="1"/>
          <p:nvPr/>
        </p:nvSpPr>
        <p:spPr>
          <a:xfrm>
            <a:off x="7415867" y="3229761"/>
            <a:ext cx="3983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 Leadership and Management (Skills in the Workplace) Developing Relationships and Workplace Achievement</a:t>
            </a:r>
          </a:p>
        </p:txBody>
      </p:sp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278297"/>
            <a:ext cx="7434070" cy="82163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What is Performance Management?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E97C6E-195A-4CD2-88D1-7BE86BF94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4360" y="2194560"/>
            <a:ext cx="7919207" cy="3803568"/>
          </a:xfrm>
          <a:gradFill flip="none" rotWithShape="1">
            <a:gsLst>
              <a:gs pos="0">
                <a:schemeClr val="accent4">
                  <a:tint val="69000"/>
                  <a:alpha val="100000"/>
                  <a:satMod val="109000"/>
                  <a:lumMod val="110000"/>
                </a:schemeClr>
              </a:gs>
              <a:gs pos="52000">
                <a:schemeClr val="accent4">
                  <a:tint val="74000"/>
                  <a:satMod val="100000"/>
                  <a:lumMod val="104000"/>
                </a:schemeClr>
              </a:gs>
              <a:gs pos="100000">
                <a:schemeClr val="accent4">
                  <a:tint val="78000"/>
                  <a:satMod val="100000"/>
                  <a:lumMod val="10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38100">
            <a:extLst>
              <a:ext uri="{C807C97D-BFC1-408E-A445-0C87EB9F89A2}">
                <ask:lineSketchStyleProps xmlns:ask="http://schemas.microsoft.com/office/drawing/2018/sketchyshapes" sd="3458215085">
                  <a:custGeom>
                    <a:avLst/>
                    <a:gdLst>
                      <a:gd name="connsiteX0" fmla="*/ 0 w 7919207"/>
                      <a:gd name="connsiteY0" fmla="*/ 0 h 3803568"/>
                      <a:gd name="connsiteX1" fmla="*/ 486466 w 7919207"/>
                      <a:gd name="connsiteY1" fmla="*/ 0 h 3803568"/>
                      <a:gd name="connsiteX2" fmla="*/ 1210507 w 7919207"/>
                      <a:gd name="connsiteY2" fmla="*/ 0 h 3803568"/>
                      <a:gd name="connsiteX3" fmla="*/ 1855357 w 7919207"/>
                      <a:gd name="connsiteY3" fmla="*/ 0 h 3803568"/>
                      <a:gd name="connsiteX4" fmla="*/ 2341823 w 7919207"/>
                      <a:gd name="connsiteY4" fmla="*/ 0 h 3803568"/>
                      <a:gd name="connsiteX5" fmla="*/ 2669904 w 7919207"/>
                      <a:gd name="connsiteY5" fmla="*/ 0 h 3803568"/>
                      <a:gd name="connsiteX6" fmla="*/ 3235562 w 7919207"/>
                      <a:gd name="connsiteY6" fmla="*/ 0 h 3803568"/>
                      <a:gd name="connsiteX7" fmla="*/ 3722027 w 7919207"/>
                      <a:gd name="connsiteY7" fmla="*/ 0 h 3803568"/>
                      <a:gd name="connsiteX8" fmla="*/ 4366877 w 7919207"/>
                      <a:gd name="connsiteY8" fmla="*/ 0 h 3803568"/>
                      <a:gd name="connsiteX9" fmla="*/ 4932535 w 7919207"/>
                      <a:gd name="connsiteY9" fmla="*/ 0 h 3803568"/>
                      <a:gd name="connsiteX10" fmla="*/ 5498192 w 7919207"/>
                      <a:gd name="connsiteY10" fmla="*/ 0 h 3803568"/>
                      <a:gd name="connsiteX11" fmla="*/ 6143042 w 7919207"/>
                      <a:gd name="connsiteY11" fmla="*/ 0 h 3803568"/>
                      <a:gd name="connsiteX12" fmla="*/ 6867084 w 7919207"/>
                      <a:gd name="connsiteY12" fmla="*/ 0 h 3803568"/>
                      <a:gd name="connsiteX13" fmla="*/ 7432741 w 7919207"/>
                      <a:gd name="connsiteY13" fmla="*/ 0 h 3803568"/>
                      <a:gd name="connsiteX14" fmla="*/ 7919207 w 7919207"/>
                      <a:gd name="connsiteY14" fmla="*/ 0 h 3803568"/>
                      <a:gd name="connsiteX15" fmla="*/ 7919207 w 7919207"/>
                      <a:gd name="connsiteY15" fmla="*/ 429260 h 3803568"/>
                      <a:gd name="connsiteX16" fmla="*/ 7919207 w 7919207"/>
                      <a:gd name="connsiteY16" fmla="*/ 972627 h 3803568"/>
                      <a:gd name="connsiteX17" fmla="*/ 7919207 w 7919207"/>
                      <a:gd name="connsiteY17" fmla="*/ 1439922 h 3803568"/>
                      <a:gd name="connsiteX18" fmla="*/ 7919207 w 7919207"/>
                      <a:gd name="connsiteY18" fmla="*/ 1983289 h 3803568"/>
                      <a:gd name="connsiteX19" fmla="*/ 7919207 w 7919207"/>
                      <a:gd name="connsiteY19" fmla="*/ 2412549 h 3803568"/>
                      <a:gd name="connsiteX20" fmla="*/ 7919207 w 7919207"/>
                      <a:gd name="connsiteY20" fmla="*/ 3031987 h 3803568"/>
                      <a:gd name="connsiteX21" fmla="*/ 7919207 w 7919207"/>
                      <a:gd name="connsiteY21" fmla="*/ 3803568 h 3803568"/>
                      <a:gd name="connsiteX22" fmla="*/ 7511933 w 7919207"/>
                      <a:gd name="connsiteY22" fmla="*/ 3803568 h 3803568"/>
                      <a:gd name="connsiteX23" fmla="*/ 7025468 w 7919207"/>
                      <a:gd name="connsiteY23" fmla="*/ 3803568 h 3803568"/>
                      <a:gd name="connsiteX24" fmla="*/ 6380618 w 7919207"/>
                      <a:gd name="connsiteY24" fmla="*/ 3803568 h 3803568"/>
                      <a:gd name="connsiteX25" fmla="*/ 5894153 w 7919207"/>
                      <a:gd name="connsiteY25" fmla="*/ 3803568 h 3803568"/>
                      <a:gd name="connsiteX26" fmla="*/ 5249303 w 7919207"/>
                      <a:gd name="connsiteY26" fmla="*/ 3803568 h 3803568"/>
                      <a:gd name="connsiteX27" fmla="*/ 4921221 w 7919207"/>
                      <a:gd name="connsiteY27" fmla="*/ 3803568 h 3803568"/>
                      <a:gd name="connsiteX28" fmla="*/ 4513948 w 7919207"/>
                      <a:gd name="connsiteY28" fmla="*/ 3803568 h 3803568"/>
                      <a:gd name="connsiteX29" fmla="*/ 4027482 w 7919207"/>
                      <a:gd name="connsiteY29" fmla="*/ 3803568 h 3803568"/>
                      <a:gd name="connsiteX30" fmla="*/ 3461825 w 7919207"/>
                      <a:gd name="connsiteY30" fmla="*/ 3803568 h 3803568"/>
                      <a:gd name="connsiteX31" fmla="*/ 2896167 w 7919207"/>
                      <a:gd name="connsiteY31" fmla="*/ 3803568 h 3803568"/>
                      <a:gd name="connsiteX32" fmla="*/ 2330509 w 7919207"/>
                      <a:gd name="connsiteY32" fmla="*/ 3803568 h 3803568"/>
                      <a:gd name="connsiteX33" fmla="*/ 1844044 w 7919207"/>
                      <a:gd name="connsiteY33" fmla="*/ 3803568 h 3803568"/>
                      <a:gd name="connsiteX34" fmla="*/ 1199194 w 7919207"/>
                      <a:gd name="connsiteY34" fmla="*/ 3803568 h 3803568"/>
                      <a:gd name="connsiteX35" fmla="*/ 791921 w 7919207"/>
                      <a:gd name="connsiteY35" fmla="*/ 3803568 h 3803568"/>
                      <a:gd name="connsiteX36" fmla="*/ 0 w 7919207"/>
                      <a:gd name="connsiteY36" fmla="*/ 3803568 h 3803568"/>
                      <a:gd name="connsiteX37" fmla="*/ 0 w 7919207"/>
                      <a:gd name="connsiteY37" fmla="*/ 3222165 h 3803568"/>
                      <a:gd name="connsiteX38" fmla="*/ 0 w 7919207"/>
                      <a:gd name="connsiteY38" fmla="*/ 2640763 h 3803568"/>
                      <a:gd name="connsiteX39" fmla="*/ 0 w 7919207"/>
                      <a:gd name="connsiteY39" fmla="*/ 2173467 h 3803568"/>
                      <a:gd name="connsiteX40" fmla="*/ 0 w 7919207"/>
                      <a:gd name="connsiteY40" fmla="*/ 1744208 h 3803568"/>
                      <a:gd name="connsiteX41" fmla="*/ 0 w 7919207"/>
                      <a:gd name="connsiteY41" fmla="*/ 1124769 h 3803568"/>
                      <a:gd name="connsiteX42" fmla="*/ 0 w 7919207"/>
                      <a:gd name="connsiteY42" fmla="*/ 657474 h 3803568"/>
                      <a:gd name="connsiteX43" fmla="*/ 0 w 7919207"/>
                      <a:gd name="connsiteY43" fmla="*/ 0 h 380356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</a:cxnLst>
                    <a:rect l="l" t="t" r="r" b="b"/>
                    <a:pathLst>
                      <a:path w="7919207" h="3803568" fill="none" extrusionOk="0">
                        <a:moveTo>
                          <a:pt x="0" y="0"/>
                        </a:moveTo>
                        <a:cubicBezTo>
                          <a:pt x="207274" y="-49978"/>
                          <a:pt x="315566" y="133"/>
                          <a:pt x="486466" y="0"/>
                        </a:cubicBezTo>
                        <a:cubicBezTo>
                          <a:pt x="657366" y="-133"/>
                          <a:pt x="922599" y="55985"/>
                          <a:pt x="1210507" y="0"/>
                        </a:cubicBezTo>
                        <a:cubicBezTo>
                          <a:pt x="1498415" y="-55985"/>
                          <a:pt x="1701069" y="54383"/>
                          <a:pt x="1855357" y="0"/>
                        </a:cubicBezTo>
                        <a:cubicBezTo>
                          <a:pt x="2009645" y="-54383"/>
                          <a:pt x="2155109" y="57261"/>
                          <a:pt x="2341823" y="0"/>
                        </a:cubicBezTo>
                        <a:cubicBezTo>
                          <a:pt x="2528537" y="-57261"/>
                          <a:pt x="2525835" y="10973"/>
                          <a:pt x="2669904" y="0"/>
                        </a:cubicBezTo>
                        <a:cubicBezTo>
                          <a:pt x="2813973" y="-10973"/>
                          <a:pt x="3079768" y="60184"/>
                          <a:pt x="3235562" y="0"/>
                        </a:cubicBezTo>
                        <a:cubicBezTo>
                          <a:pt x="3391356" y="-60184"/>
                          <a:pt x="3525201" y="39026"/>
                          <a:pt x="3722027" y="0"/>
                        </a:cubicBezTo>
                        <a:cubicBezTo>
                          <a:pt x="3918853" y="-39026"/>
                          <a:pt x="4204544" y="55637"/>
                          <a:pt x="4366877" y="0"/>
                        </a:cubicBezTo>
                        <a:cubicBezTo>
                          <a:pt x="4529210" y="-55637"/>
                          <a:pt x="4763349" y="26478"/>
                          <a:pt x="4932535" y="0"/>
                        </a:cubicBezTo>
                        <a:cubicBezTo>
                          <a:pt x="5101721" y="-26478"/>
                          <a:pt x="5243567" y="21980"/>
                          <a:pt x="5498192" y="0"/>
                        </a:cubicBezTo>
                        <a:cubicBezTo>
                          <a:pt x="5752817" y="-21980"/>
                          <a:pt x="5930407" y="9853"/>
                          <a:pt x="6143042" y="0"/>
                        </a:cubicBezTo>
                        <a:cubicBezTo>
                          <a:pt x="6355677" y="-9853"/>
                          <a:pt x="6654060" y="62934"/>
                          <a:pt x="6867084" y="0"/>
                        </a:cubicBezTo>
                        <a:cubicBezTo>
                          <a:pt x="7080108" y="-62934"/>
                          <a:pt x="7156790" y="55117"/>
                          <a:pt x="7432741" y="0"/>
                        </a:cubicBezTo>
                        <a:cubicBezTo>
                          <a:pt x="7708692" y="-55117"/>
                          <a:pt x="7708088" y="41991"/>
                          <a:pt x="7919207" y="0"/>
                        </a:cubicBezTo>
                        <a:cubicBezTo>
                          <a:pt x="7940682" y="130440"/>
                          <a:pt x="7916705" y="289145"/>
                          <a:pt x="7919207" y="429260"/>
                        </a:cubicBezTo>
                        <a:cubicBezTo>
                          <a:pt x="7921709" y="569375"/>
                          <a:pt x="7898236" y="859847"/>
                          <a:pt x="7919207" y="972627"/>
                        </a:cubicBezTo>
                        <a:cubicBezTo>
                          <a:pt x="7940178" y="1085407"/>
                          <a:pt x="7911596" y="1290357"/>
                          <a:pt x="7919207" y="1439922"/>
                        </a:cubicBezTo>
                        <a:cubicBezTo>
                          <a:pt x="7926818" y="1589487"/>
                          <a:pt x="7890097" y="1819210"/>
                          <a:pt x="7919207" y="1983289"/>
                        </a:cubicBezTo>
                        <a:cubicBezTo>
                          <a:pt x="7948317" y="2147368"/>
                          <a:pt x="7909040" y="2224862"/>
                          <a:pt x="7919207" y="2412549"/>
                        </a:cubicBezTo>
                        <a:cubicBezTo>
                          <a:pt x="7929374" y="2600236"/>
                          <a:pt x="7874071" y="2765983"/>
                          <a:pt x="7919207" y="3031987"/>
                        </a:cubicBezTo>
                        <a:cubicBezTo>
                          <a:pt x="7964343" y="3297991"/>
                          <a:pt x="7850481" y="3449368"/>
                          <a:pt x="7919207" y="3803568"/>
                        </a:cubicBezTo>
                        <a:cubicBezTo>
                          <a:pt x="7809737" y="3817797"/>
                          <a:pt x="7647530" y="3789139"/>
                          <a:pt x="7511933" y="3803568"/>
                        </a:cubicBezTo>
                        <a:cubicBezTo>
                          <a:pt x="7376336" y="3817997"/>
                          <a:pt x="7156805" y="3782844"/>
                          <a:pt x="7025468" y="3803568"/>
                        </a:cubicBezTo>
                        <a:cubicBezTo>
                          <a:pt x="6894132" y="3824292"/>
                          <a:pt x="6600596" y="3780944"/>
                          <a:pt x="6380618" y="3803568"/>
                        </a:cubicBezTo>
                        <a:cubicBezTo>
                          <a:pt x="6160640" y="3826192"/>
                          <a:pt x="5993672" y="3750784"/>
                          <a:pt x="5894153" y="3803568"/>
                        </a:cubicBezTo>
                        <a:cubicBezTo>
                          <a:pt x="5794634" y="3856352"/>
                          <a:pt x="5396580" y="3747626"/>
                          <a:pt x="5249303" y="3803568"/>
                        </a:cubicBezTo>
                        <a:cubicBezTo>
                          <a:pt x="5102026" y="3859510"/>
                          <a:pt x="5012372" y="3793832"/>
                          <a:pt x="4921221" y="3803568"/>
                        </a:cubicBezTo>
                        <a:cubicBezTo>
                          <a:pt x="4830070" y="3813304"/>
                          <a:pt x="4678080" y="3757151"/>
                          <a:pt x="4513948" y="3803568"/>
                        </a:cubicBezTo>
                        <a:cubicBezTo>
                          <a:pt x="4349816" y="3849985"/>
                          <a:pt x="4240796" y="3787546"/>
                          <a:pt x="4027482" y="3803568"/>
                        </a:cubicBezTo>
                        <a:cubicBezTo>
                          <a:pt x="3814168" y="3819590"/>
                          <a:pt x="3677887" y="3778879"/>
                          <a:pt x="3461825" y="3803568"/>
                        </a:cubicBezTo>
                        <a:cubicBezTo>
                          <a:pt x="3245763" y="3828257"/>
                          <a:pt x="3053367" y="3743338"/>
                          <a:pt x="2896167" y="3803568"/>
                        </a:cubicBezTo>
                        <a:cubicBezTo>
                          <a:pt x="2738967" y="3863798"/>
                          <a:pt x="2516396" y="3760131"/>
                          <a:pt x="2330509" y="3803568"/>
                        </a:cubicBezTo>
                        <a:cubicBezTo>
                          <a:pt x="2144622" y="3847005"/>
                          <a:pt x="1982002" y="3754753"/>
                          <a:pt x="1844044" y="3803568"/>
                        </a:cubicBezTo>
                        <a:cubicBezTo>
                          <a:pt x="1706087" y="3852383"/>
                          <a:pt x="1360744" y="3796149"/>
                          <a:pt x="1199194" y="3803568"/>
                        </a:cubicBezTo>
                        <a:cubicBezTo>
                          <a:pt x="1037644" y="3810987"/>
                          <a:pt x="898195" y="3775519"/>
                          <a:pt x="791921" y="3803568"/>
                        </a:cubicBezTo>
                        <a:cubicBezTo>
                          <a:pt x="685647" y="3831617"/>
                          <a:pt x="363358" y="3803090"/>
                          <a:pt x="0" y="3803568"/>
                        </a:cubicBezTo>
                        <a:cubicBezTo>
                          <a:pt x="-2609" y="3681071"/>
                          <a:pt x="65762" y="3358537"/>
                          <a:pt x="0" y="3222165"/>
                        </a:cubicBezTo>
                        <a:cubicBezTo>
                          <a:pt x="-65762" y="3085793"/>
                          <a:pt x="25111" y="2867920"/>
                          <a:pt x="0" y="2640763"/>
                        </a:cubicBezTo>
                        <a:cubicBezTo>
                          <a:pt x="-25111" y="2413606"/>
                          <a:pt x="43343" y="2378861"/>
                          <a:pt x="0" y="2173467"/>
                        </a:cubicBezTo>
                        <a:cubicBezTo>
                          <a:pt x="-43343" y="1968073"/>
                          <a:pt x="23761" y="1900703"/>
                          <a:pt x="0" y="1744208"/>
                        </a:cubicBezTo>
                        <a:cubicBezTo>
                          <a:pt x="-23761" y="1587713"/>
                          <a:pt x="15159" y="1268465"/>
                          <a:pt x="0" y="1124769"/>
                        </a:cubicBezTo>
                        <a:cubicBezTo>
                          <a:pt x="-15159" y="981073"/>
                          <a:pt x="21518" y="801909"/>
                          <a:pt x="0" y="657474"/>
                        </a:cubicBezTo>
                        <a:cubicBezTo>
                          <a:pt x="-21518" y="513039"/>
                          <a:pt x="47143" y="212000"/>
                          <a:pt x="0" y="0"/>
                        </a:cubicBezTo>
                        <a:close/>
                      </a:path>
                      <a:path w="7919207" h="3803568" stroke="0" extrusionOk="0">
                        <a:moveTo>
                          <a:pt x="0" y="0"/>
                        </a:moveTo>
                        <a:cubicBezTo>
                          <a:pt x="121314" y="-30695"/>
                          <a:pt x="214372" y="2033"/>
                          <a:pt x="328081" y="0"/>
                        </a:cubicBezTo>
                        <a:cubicBezTo>
                          <a:pt x="441790" y="-2033"/>
                          <a:pt x="830981" y="43709"/>
                          <a:pt x="1052123" y="0"/>
                        </a:cubicBezTo>
                        <a:cubicBezTo>
                          <a:pt x="1273265" y="-43709"/>
                          <a:pt x="1550667" y="4383"/>
                          <a:pt x="1776165" y="0"/>
                        </a:cubicBezTo>
                        <a:cubicBezTo>
                          <a:pt x="2001663" y="-4383"/>
                          <a:pt x="2219148" y="41615"/>
                          <a:pt x="2500207" y="0"/>
                        </a:cubicBezTo>
                        <a:cubicBezTo>
                          <a:pt x="2781266" y="-41615"/>
                          <a:pt x="2845104" y="55704"/>
                          <a:pt x="3065864" y="0"/>
                        </a:cubicBezTo>
                        <a:cubicBezTo>
                          <a:pt x="3286624" y="-55704"/>
                          <a:pt x="3640312" y="36344"/>
                          <a:pt x="3789906" y="0"/>
                        </a:cubicBezTo>
                        <a:cubicBezTo>
                          <a:pt x="3939500" y="-36344"/>
                          <a:pt x="4163515" y="20747"/>
                          <a:pt x="4276372" y="0"/>
                        </a:cubicBezTo>
                        <a:cubicBezTo>
                          <a:pt x="4389229" y="-20747"/>
                          <a:pt x="4670276" y="1244"/>
                          <a:pt x="5000414" y="0"/>
                        </a:cubicBezTo>
                        <a:cubicBezTo>
                          <a:pt x="5330552" y="-1244"/>
                          <a:pt x="5561293" y="15327"/>
                          <a:pt x="5724455" y="0"/>
                        </a:cubicBezTo>
                        <a:cubicBezTo>
                          <a:pt x="5887617" y="-15327"/>
                          <a:pt x="5987668" y="54375"/>
                          <a:pt x="6210921" y="0"/>
                        </a:cubicBezTo>
                        <a:cubicBezTo>
                          <a:pt x="6434174" y="-54375"/>
                          <a:pt x="6701180" y="28778"/>
                          <a:pt x="6855771" y="0"/>
                        </a:cubicBezTo>
                        <a:cubicBezTo>
                          <a:pt x="7010362" y="-28778"/>
                          <a:pt x="7583907" y="9709"/>
                          <a:pt x="7919207" y="0"/>
                        </a:cubicBezTo>
                        <a:cubicBezTo>
                          <a:pt x="7942337" y="132722"/>
                          <a:pt x="7904655" y="362876"/>
                          <a:pt x="7919207" y="505331"/>
                        </a:cubicBezTo>
                        <a:cubicBezTo>
                          <a:pt x="7933759" y="647786"/>
                          <a:pt x="7848792" y="936894"/>
                          <a:pt x="7919207" y="1124769"/>
                        </a:cubicBezTo>
                        <a:cubicBezTo>
                          <a:pt x="7989622" y="1312644"/>
                          <a:pt x="7916529" y="1476005"/>
                          <a:pt x="7919207" y="1744208"/>
                        </a:cubicBezTo>
                        <a:cubicBezTo>
                          <a:pt x="7921885" y="2012411"/>
                          <a:pt x="7854241" y="2188029"/>
                          <a:pt x="7919207" y="2363646"/>
                        </a:cubicBezTo>
                        <a:cubicBezTo>
                          <a:pt x="7984173" y="2539263"/>
                          <a:pt x="7889910" y="2767678"/>
                          <a:pt x="7919207" y="2907013"/>
                        </a:cubicBezTo>
                        <a:cubicBezTo>
                          <a:pt x="7948504" y="3046348"/>
                          <a:pt x="7870536" y="3571646"/>
                          <a:pt x="7919207" y="3803568"/>
                        </a:cubicBezTo>
                        <a:cubicBezTo>
                          <a:pt x="7637311" y="3838252"/>
                          <a:pt x="7479455" y="3783201"/>
                          <a:pt x="7353549" y="3803568"/>
                        </a:cubicBezTo>
                        <a:cubicBezTo>
                          <a:pt x="7227643" y="3823935"/>
                          <a:pt x="7068561" y="3772040"/>
                          <a:pt x="6787892" y="3803568"/>
                        </a:cubicBezTo>
                        <a:cubicBezTo>
                          <a:pt x="6507223" y="3835096"/>
                          <a:pt x="6352640" y="3775676"/>
                          <a:pt x="6222234" y="3803568"/>
                        </a:cubicBezTo>
                        <a:cubicBezTo>
                          <a:pt x="6091828" y="3831460"/>
                          <a:pt x="5731521" y="3738819"/>
                          <a:pt x="5577384" y="3803568"/>
                        </a:cubicBezTo>
                        <a:cubicBezTo>
                          <a:pt x="5423247" y="3868317"/>
                          <a:pt x="5323699" y="3769640"/>
                          <a:pt x="5170111" y="3803568"/>
                        </a:cubicBezTo>
                        <a:cubicBezTo>
                          <a:pt x="5016523" y="3837496"/>
                          <a:pt x="4686785" y="3799456"/>
                          <a:pt x="4525261" y="3803568"/>
                        </a:cubicBezTo>
                        <a:cubicBezTo>
                          <a:pt x="4363737" y="3807680"/>
                          <a:pt x="4277586" y="3784577"/>
                          <a:pt x="4117988" y="3803568"/>
                        </a:cubicBezTo>
                        <a:cubicBezTo>
                          <a:pt x="3958390" y="3822559"/>
                          <a:pt x="3894752" y="3763241"/>
                          <a:pt x="3710714" y="3803568"/>
                        </a:cubicBezTo>
                        <a:cubicBezTo>
                          <a:pt x="3526676" y="3843895"/>
                          <a:pt x="3409478" y="3803042"/>
                          <a:pt x="3303441" y="3803568"/>
                        </a:cubicBezTo>
                        <a:cubicBezTo>
                          <a:pt x="3197404" y="3804094"/>
                          <a:pt x="2865660" y="3741763"/>
                          <a:pt x="2579399" y="3803568"/>
                        </a:cubicBezTo>
                        <a:cubicBezTo>
                          <a:pt x="2293138" y="3865373"/>
                          <a:pt x="2162446" y="3755652"/>
                          <a:pt x="1934549" y="3803568"/>
                        </a:cubicBezTo>
                        <a:cubicBezTo>
                          <a:pt x="1706652" y="3851484"/>
                          <a:pt x="1689011" y="3787236"/>
                          <a:pt x="1606468" y="3803568"/>
                        </a:cubicBezTo>
                        <a:cubicBezTo>
                          <a:pt x="1523925" y="3819900"/>
                          <a:pt x="1161873" y="3754687"/>
                          <a:pt x="882426" y="3803568"/>
                        </a:cubicBezTo>
                        <a:cubicBezTo>
                          <a:pt x="602979" y="3852449"/>
                          <a:pt x="388982" y="3734506"/>
                          <a:pt x="0" y="3803568"/>
                        </a:cubicBezTo>
                        <a:cubicBezTo>
                          <a:pt x="-53287" y="3633413"/>
                          <a:pt x="2099" y="3432681"/>
                          <a:pt x="0" y="3298237"/>
                        </a:cubicBezTo>
                        <a:cubicBezTo>
                          <a:pt x="-2099" y="3163793"/>
                          <a:pt x="39370" y="2959210"/>
                          <a:pt x="0" y="2868977"/>
                        </a:cubicBezTo>
                        <a:cubicBezTo>
                          <a:pt x="-39370" y="2778744"/>
                          <a:pt x="21577" y="2528303"/>
                          <a:pt x="0" y="2325610"/>
                        </a:cubicBezTo>
                        <a:cubicBezTo>
                          <a:pt x="-21577" y="2122917"/>
                          <a:pt x="55591" y="1838994"/>
                          <a:pt x="0" y="1706172"/>
                        </a:cubicBezTo>
                        <a:cubicBezTo>
                          <a:pt x="-55591" y="1573350"/>
                          <a:pt x="12511" y="1391455"/>
                          <a:pt x="0" y="1276912"/>
                        </a:cubicBezTo>
                        <a:cubicBezTo>
                          <a:pt x="-12511" y="1162369"/>
                          <a:pt x="40629" y="958932"/>
                          <a:pt x="0" y="809617"/>
                        </a:cubicBezTo>
                        <a:cubicBezTo>
                          <a:pt x="-40629" y="660303"/>
                          <a:pt x="47383" y="31141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b="1" dirty="0"/>
              <a:t>‘Performance management is the broad collection of activities designed to maximize individual and, by extension, organizational performance.’</a:t>
            </a:r>
          </a:p>
          <a:p>
            <a:pPr marL="0" indent="0" algn="r">
              <a:buNone/>
            </a:pPr>
            <a:r>
              <a:rPr lang="en-GB" sz="1600" dirty="0"/>
              <a:t>(Society for Human Resource Management, 2017)</a:t>
            </a:r>
          </a:p>
          <a:p>
            <a:pPr marL="0" indent="0" algn="r">
              <a:buNone/>
            </a:pPr>
            <a:endParaRPr lang="en-GB" sz="800" dirty="0"/>
          </a:p>
          <a:p>
            <a:r>
              <a:rPr lang="en-GB" b="1" dirty="0"/>
              <a:t>‘The most important of your responsibilities as a manager is to ensure that the members of your team achieve high levels of performance.’</a:t>
            </a:r>
          </a:p>
          <a:p>
            <a:pPr marL="0" indent="0" algn="r">
              <a:buNone/>
            </a:pPr>
            <a:r>
              <a:rPr lang="en-GB" sz="1600" dirty="0"/>
              <a:t>(Armstrong, 2016)</a:t>
            </a:r>
          </a:p>
          <a:p>
            <a:pPr marL="0" indent="0" algn="r">
              <a:buNone/>
            </a:pPr>
            <a:endParaRPr lang="en-GB" sz="800" dirty="0"/>
          </a:p>
          <a:p>
            <a:r>
              <a:rPr lang="en-GB" b="1" dirty="0"/>
              <a:t>‘No definitive definition of performance management’</a:t>
            </a:r>
          </a:p>
          <a:p>
            <a:pPr marL="0" indent="0" algn="r">
              <a:buNone/>
            </a:pPr>
            <a:r>
              <a:rPr lang="en-GB" sz="1600" dirty="0"/>
              <a:t>(CIPD, 2020)</a:t>
            </a:r>
          </a:p>
        </p:txBody>
      </p:sp>
    </p:spTree>
    <p:extLst>
      <p:ext uri="{BB962C8B-B14F-4D97-AF65-F5344CB8AC3E}">
        <p14:creationId xmlns:p14="http://schemas.microsoft.com/office/powerpoint/2010/main" val="2348737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7B21-214B-4337-8A7F-1EF85D39A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Characteristics</a:t>
            </a:r>
            <a:r>
              <a:rPr lang="en-GB" dirty="0"/>
              <a:t> 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en-GB" dirty="0"/>
              <a:t> 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good</a:t>
            </a:r>
            <a:r>
              <a:rPr lang="en-GB" dirty="0"/>
              <a:t> 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Performance</a:t>
            </a:r>
            <a:r>
              <a:rPr lang="en-GB" dirty="0"/>
              <a:t> 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Management</a:t>
            </a:r>
            <a:r>
              <a:rPr lang="en-GB" dirty="0"/>
              <a:t> 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4F33A-2F7A-4029-B585-3F4E5B7A9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93534"/>
            <a:ext cx="10820400" cy="2718033"/>
          </a:xfrm>
          <a:blipFill>
            <a:blip r:embed="rId2"/>
            <a:tile tx="0" ty="0" sx="100000" sy="100000" flip="none" algn="tl"/>
          </a:blipFill>
          <a:ln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Continuous cycle 	</a:t>
            </a:r>
            <a:r>
              <a:rPr lang="en-GB" dirty="0"/>
              <a:t>					</a:t>
            </a:r>
            <a:r>
              <a:rPr lang="en-GB" sz="1600" dirty="0"/>
              <a:t>(CIPD, 2015)</a:t>
            </a:r>
          </a:p>
          <a:p>
            <a:r>
              <a:rPr lang="en-GB" b="1" dirty="0"/>
              <a:t>Specifies Expectations </a:t>
            </a:r>
            <a:r>
              <a:rPr lang="en-GB" dirty="0"/>
              <a:t>					</a:t>
            </a:r>
            <a:r>
              <a:rPr lang="en-GB" sz="1600" dirty="0"/>
              <a:t>(Shields, 2007)</a:t>
            </a:r>
          </a:p>
          <a:p>
            <a:r>
              <a:rPr lang="en-GB" b="1" dirty="0"/>
              <a:t>Communicates Strategic Goals </a:t>
            </a:r>
            <a:r>
              <a:rPr lang="en-GB" dirty="0"/>
              <a:t>				</a:t>
            </a:r>
            <a:r>
              <a:rPr lang="en-GB" sz="1600" dirty="0"/>
              <a:t>(Shields, 2007)</a:t>
            </a:r>
          </a:p>
          <a:p>
            <a:r>
              <a:rPr lang="en-GB" b="1" dirty="0"/>
              <a:t>Two-way </a:t>
            </a:r>
            <a:r>
              <a:rPr lang="en-GB" dirty="0"/>
              <a:t>							</a:t>
            </a:r>
            <a:r>
              <a:rPr lang="en-GB" sz="1600" dirty="0"/>
              <a:t>(Furnham and </a:t>
            </a:r>
            <a:r>
              <a:rPr lang="en-GB" sz="1600" dirty="0" err="1"/>
              <a:t>Treglown</a:t>
            </a:r>
            <a:r>
              <a:rPr lang="en-GB" sz="1600" dirty="0"/>
              <a:t>, 2018)</a:t>
            </a:r>
          </a:p>
          <a:p>
            <a:r>
              <a:rPr lang="en-GB" b="1" dirty="0"/>
              <a:t>Integrated </a:t>
            </a:r>
            <a:r>
              <a:rPr lang="en-GB" dirty="0"/>
              <a:t>							</a:t>
            </a:r>
            <a:r>
              <a:rPr lang="en-GB" sz="1600" dirty="0"/>
              <a:t>(Resnick, 2009, p. 559)</a:t>
            </a:r>
          </a:p>
          <a:p>
            <a:r>
              <a:rPr lang="en-GB" sz="2800" b="1" dirty="0"/>
              <a:t>Focus on: </a:t>
            </a:r>
            <a:r>
              <a:rPr lang="en-GB" sz="2800" b="1" dirty="0">
                <a:solidFill>
                  <a:srgbClr val="FF0000"/>
                </a:solidFill>
                <a:highlight>
                  <a:srgbClr val="FFFF00"/>
                </a:highlight>
              </a:rPr>
              <a:t>Employee Development.</a:t>
            </a:r>
            <a:endParaRPr lang="en-GB" sz="2800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08535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278297"/>
            <a:ext cx="7434070" cy="119096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Performance Management Models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1D315-943A-4E0D-8FA8-74616B93B73D}"/>
              </a:ext>
            </a:extLst>
          </p:cNvPr>
          <p:cNvSpPr txBox="1"/>
          <p:nvPr/>
        </p:nvSpPr>
        <p:spPr>
          <a:xfrm>
            <a:off x="7345209" y="1988795"/>
            <a:ext cx="4045125" cy="129266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  <a:reflection blurRad="6350" stA="52000" endA="300" endPos="35000" dir="5400000" sy="-100000" algn="bl" rotWithShape="0"/>
          </a:effectLst>
        </p:spPr>
        <p:txBody>
          <a:bodyPr wrap="square" numCol="2" rtlCol="0">
            <a:spAutoFit/>
          </a:bodyPr>
          <a:lstStyle/>
          <a:p>
            <a:pPr algn="ctr"/>
            <a:r>
              <a:rPr lang="en-US" sz="1400" b="1" dirty="0" err="1">
                <a:solidFill>
                  <a:prstClr val="black"/>
                </a:solidFill>
              </a:rPr>
              <a:t>Bartel</a:t>
            </a:r>
            <a:r>
              <a:rPr lang="en-US" sz="1400" b="1" dirty="0">
                <a:solidFill>
                  <a:prstClr val="black"/>
                </a:solidFill>
              </a:rPr>
              <a:t> </a:t>
            </a:r>
            <a:r>
              <a:rPr lang="en-US" sz="1400" dirty="0">
                <a:solidFill>
                  <a:prstClr val="black"/>
                </a:solidFill>
              </a:rPr>
              <a:t>(2004, p188)</a:t>
            </a:r>
          </a:p>
          <a:p>
            <a:pPr algn="ctr"/>
            <a:r>
              <a:rPr lang="en-US" sz="1400" b="1" dirty="0">
                <a:solidFill>
                  <a:prstClr val="black"/>
                </a:solidFill>
              </a:rPr>
              <a:t>3 Observable Components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prstClr val="black"/>
                </a:solidFill>
              </a:rPr>
              <a:t>High Skills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prstClr val="black"/>
                </a:solidFill>
              </a:rPr>
              <a:t>Effective Incentives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prstClr val="black"/>
                </a:solidFill>
              </a:rPr>
              <a:t>Communication</a:t>
            </a:r>
          </a:p>
          <a:p>
            <a:pPr algn="ctr"/>
            <a:r>
              <a:rPr lang="en-US" sz="1400" b="1" dirty="0">
                <a:solidFill>
                  <a:prstClr val="black"/>
                </a:solidFill>
              </a:rPr>
              <a:t>AMO Framework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black"/>
                </a:solidFill>
              </a:rPr>
              <a:t>Abilities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black"/>
                </a:solidFill>
              </a:rPr>
              <a:t>Motivation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black"/>
                </a:solidFill>
              </a:rPr>
              <a:t>Opportunity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D8688F-2CC7-44FD-95E8-BEA9B4C25AB5}"/>
              </a:ext>
            </a:extLst>
          </p:cNvPr>
          <p:cNvSpPr txBox="1"/>
          <p:nvPr/>
        </p:nvSpPr>
        <p:spPr>
          <a:xfrm>
            <a:off x="2025081" y="6209042"/>
            <a:ext cx="1716947" cy="30777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(Armstrong, 2016)</a:t>
            </a:r>
          </a:p>
        </p:txBody>
      </p:sp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E81154E0-76A1-4096-8F80-EFF055275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690" y="4681478"/>
            <a:ext cx="2922338" cy="1502500"/>
          </a:xfrm>
          <a:prstGeom prst="rect">
            <a:avLst/>
          </a:prstGeom>
        </p:spPr>
      </p:pic>
      <p:pic>
        <p:nvPicPr>
          <p:cNvPr id="20" name="Picture 19" descr="Shape, arrow&#10;&#10;Description automatically generated">
            <a:extLst>
              <a:ext uri="{FF2B5EF4-FFF2-40B4-BE49-F238E27FC236}">
                <a16:creationId xmlns:a16="http://schemas.microsoft.com/office/drawing/2014/main" id="{8ACA76A5-58F3-4DFE-82F9-5246A08E00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690" y="1431882"/>
            <a:ext cx="3898984" cy="207975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BA279B2-E9F9-4F8B-B3CC-41281D8CD77B}"/>
              </a:ext>
            </a:extLst>
          </p:cNvPr>
          <p:cNvSpPr txBox="1"/>
          <p:nvPr/>
        </p:nvSpPr>
        <p:spPr>
          <a:xfrm>
            <a:off x="2905134" y="3564924"/>
            <a:ext cx="1813540" cy="52322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(Armstrong and Baron, 2005)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0593C76-3C66-4F4C-BECE-8D444E812D6B}"/>
              </a:ext>
            </a:extLst>
          </p:cNvPr>
          <p:cNvSpPr txBox="1"/>
          <p:nvPr/>
        </p:nvSpPr>
        <p:spPr>
          <a:xfrm>
            <a:off x="7345207" y="1645525"/>
            <a:ext cx="4045127" cy="30777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  <a:reflection blurRad="6350" stA="52000" endA="300" endPos="350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prstClr val="black"/>
                </a:solidFill>
              </a:rPr>
              <a:t>A DIFFERENT Perspective: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90EB30-6376-4444-B089-971650200A07}"/>
              </a:ext>
            </a:extLst>
          </p:cNvPr>
          <p:cNvSpPr txBox="1"/>
          <p:nvPr/>
        </p:nvSpPr>
        <p:spPr>
          <a:xfrm>
            <a:off x="8707082" y="4865057"/>
            <a:ext cx="2817495" cy="13234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Organisation: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More Competitive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More Efficient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More Profitable</a:t>
            </a:r>
            <a:endParaRPr lang="en-GB" dirty="0"/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DF5DF233-C5E0-4B2C-997B-0A1B6DADA133}"/>
              </a:ext>
            </a:extLst>
          </p:cNvPr>
          <p:cNvSpPr/>
          <p:nvPr/>
        </p:nvSpPr>
        <p:spPr>
          <a:xfrm>
            <a:off x="9124612" y="3642907"/>
            <a:ext cx="324507" cy="523220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04F6AE6F-109B-4A9E-A3E5-E60D09500423}"/>
              </a:ext>
            </a:extLst>
          </p:cNvPr>
          <p:cNvSpPr/>
          <p:nvPr/>
        </p:nvSpPr>
        <p:spPr>
          <a:xfrm rot="19587386">
            <a:off x="5521214" y="2469328"/>
            <a:ext cx="437105" cy="147956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1D81EA89-7E5C-4949-9817-792E5E79D09F}"/>
              </a:ext>
            </a:extLst>
          </p:cNvPr>
          <p:cNvSpPr/>
          <p:nvPr/>
        </p:nvSpPr>
        <p:spPr>
          <a:xfrm>
            <a:off x="4269863" y="5093652"/>
            <a:ext cx="897622" cy="407273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C4FD25-8214-445D-BC6A-54D839BE39C0}"/>
              </a:ext>
            </a:extLst>
          </p:cNvPr>
          <p:cNvSpPr txBox="1"/>
          <p:nvPr/>
        </p:nvSpPr>
        <p:spPr>
          <a:xfrm>
            <a:off x="5889587" y="4869347"/>
            <a:ext cx="2817495" cy="13234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Individual: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More Motivated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Happier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More Productive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38DFE4-3CC6-4B7A-BEA5-913ED76CDB84}"/>
              </a:ext>
            </a:extLst>
          </p:cNvPr>
          <p:cNvSpPr txBox="1"/>
          <p:nvPr/>
        </p:nvSpPr>
        <p:spPr>
          <a:xfrm>
            <a:off x="5889587" y="4435757"/>
            <a:ext cx="5634990" cy="40011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Aims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547272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7B21-214B-4337-8A7F-1EF85D39A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173" y="349500"/>
            <a:ext cx="7451035" cy="875294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PM in Action: SIKA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4F33A-2F7A-4029-B585-3F4E5B7A9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1555" y="1361114"/>
            <a:ext cx="4226409" cy="2364187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/>
              <a:t>Reported Improvements: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Trust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Productivity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CFF7CFA-A752-402D-9238-24D1DBB82832}"/>
              </a:ext>
            </a:extLst>
          </p:cNvPr>
          <p:cNvSpPr txBox="1">
            <a:spLocks/>
          </p:cNvSpPr>
          <p:nvPr/>
        </p:nvSpPr>
        <p:spPr>
          <a:xfrm>
            <a:off x="834036" y="1361114"/>
            <a:ext cx="5194852" cy="23641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/>
              <a:t>SIKA</a:t>
            </a:r>
          </a:p>
          <a:p>
            <a:r>
              <a:rPr lang="en-GB"/>
              <a:t>5-Step cyclical process</a:t>
            </a:r>
            <a:endParaRPr lang="en-GB" dirty="0"/>
          </a:p>
          <a:p>
            <a:r>
              <a:rPr lang="en-GB" dirty="0"/>
              <a:t>Employee-led</a:t>
            </a:r>
          </a:p>
          <a:p>
            <a:r>
              <a:rPr lang="en-GB" dirty="0"/>
              <a:t>Simplified</a:t>
            </a:r>
          </a:p>
          <a:p>
            <a:r>
              <a:rPr lang="en-GB" dirty="0"/>
              <a:t>Change from annual to continuous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3809671-59E7-4A55-8B15-C780D21AA53A}"/>
              </a:ext>
            </a:extLst>
          </p:cNvPr>
          <p:cNvSpPr txBox="1">
            <a:spLocks/>
          </p:cNvSpPr>
          <p:nvPr/>
        </p:nvSpPr>
        <p:spPr>
          <a:xfrm>
            <a:off x="3621605" y="4372498"/>
            <a:ext cx="4814566" cy="176144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/>
              <a:t>Remarks:</a:t>
            </a:r>
            <a:endParaRPr lang="en-GB" dirty="0"/>
          </a:p>
          <a:p>
            <a:r>
              <a:rPr lang="en-GB" dirty="0"/>
              <a:t>Co-authored by SIKA and ACAS</a:t>
            </a:r>
          </a:p>
          <a:p>
            <a:r>
              <a:rPr lang="en-GB" dirty="0"/>
              <a:t>Vague and superficial report</a:t>
            </a:r>
          </a:p>
          <a:p>
            <a:r>
              <a:rPr lang="en-GB" dirty="0"/>
              <a:t>The company still exists!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C9411F-FAAC-4127-8515-5569B8D38723}"/>
              </a:ext>
            </a:extLst>
          </p:cNvPr>
          <p:cNvSpPr txBox="1"/>
          <p:nvPr/>
        </p:nvSpPr>
        <p:spPr>
          <a:xfrm>
            <a:off x="834036" y="3768134"/>
            <a:ext cx="174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(ACAS, 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90E703-DF6C-4D57-8792-FD1F6E583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7027" y="4137466"/>
            <a:ext cx="1606296" cy="16062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5D1B65-6A4D-4A43-BCE1-A1BC3D5B8F2B}"/>
              </a:ext>
            </a:extLst>
          </p:cNvPr>
          <p:cNvSpPr txBox="1"/>
          <p:nvPr/>
        </p:nvSpPr>
        <p:spPr>
          <a:xfrm>
            <a:off x="838343" y="5771194"/>
            <a:ext cx="1883664" cy="378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pngall.com/calendar-png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852AE3-FBFF-4641-95C7-39AF41CDB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278083" y="4231579"/>
            <a:ext cx="1900179" cy="14251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CE2D5B1-7D98-442A-8E61-2151CB8D6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9284215" y="5810453"/>
            <a:ext cx="189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leadershipfreak.wordpress.com/2011/01/31/trusting-you-makes-them-happ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43959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7B21-214B-4337-8A7F-1EF85D39A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PM in Action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1131308-566B-4008-9646-78BEC66334CC}"/>
              </a:ext>
            </a:extLst>
          </p:cNvPr>
          <p:cNvSpPr txBox="1">
            <a:spLocks/>
          </p:cNvSpPr>
          <p:nvPr/>
        </p:nvSpPr>
        <p:spPr>
          <a:xfrm>
            <a:off x="1315314" y="1742393"/>
            <a:ext cx="4296921" cy="1686608"/>
          </a:xfrm>
          <a:prstGeom prst="rect">
            <a:avLst/>
          </a:prstGeom>
          <a:ln w="38100"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/>
              <a:t>Public Sector</a:t>
            </a:r>
          </a:p>
          <a:p>
            <a:r>
              <a:rPr lang="en-GB" dirty="0"/>
              <a:t>Cyclical</a:t>
            </a:r>
          </a:p>
          <a:p>
            <a:r>
              <a:rPr lang="en-GB" dirty="0"/>
              <a:t>Advanced cost awareness</a:t>
            </a:r>
          </a:p>
          <a:p>
            <a:r>
              <a:rPr lang="en-GB" dirty="0"/>
              <a:t>Incentives caused shift toward short term priorities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C9A70D5-C465-4AC8-B2FE-57510721EBAD}"/>
              </a:ext>
            </a:extLst>
          </p:cNvPr>
          <p:cNvSpPr txBox="1">
            <a:spLocks/>
          </p:cNvSpPr>
          <p:nvPr/>
        </p:nvSpPr>
        <p:spPr>
          <a:xfrm>
            <a:off x="6266576" y="4060271"/>
            <a:ext cx="4313763" cy="1499143"/>
          </a:xfrm>
          <a:prstGeom prst="rect">
            <a:avLst/>
          </a:prstGeom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/>
              <a:t>Municipal Buses</a:t>
            </a:r>
          </a:p>
          <a:p>
            <a:r>
              <a:rPr lang="en-GB" dirty="0"/>
              <a:t>Cyclical</a:t>
            </a:r>
          </a:p>
          <a:p>
            <a:r>
              <a:rPr lang="en-GB" dirty="0"/>
              <a:t>Conflicting Metrics</a:t>
            </a:r>
          </a:p>
          <a:p>
            <a:r>
              <a:rPr lang="en-GB" dirty="0"/>
              <a:t>Mismatched Expectation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70799D-C84B-4F69-BE97-776D07A9BDD3}"/>
              </a:ext>
            </a:extLst>
          </p:cNvPr>
          <p:cNvSpPr txBox="1"/>
          <p:nvPr/>
        </p:nvSpPr>
        <p:spPr>
          <a:xfrm>
            <a:off x="1315314" y="3429000"/>
            <a:ext cx="2252870" cy="36933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Verbeeten</a:t>
            </a:r>
            <a:r>
              <a:rPr lang="en-GB" dirty="0"/>
              <a:t>, 2008)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F19F4A-FD91-4BA0-84A3-714EEF410632}"/>
              </a:ext>
            </a:extLst>
          </p:cNvPr>
          <p:cNvSpPr txBox="1"/>
          <p:nvPr/>
        </p:nvSpPr>
        <p:spPr>
          <a:xfrm>
            <a:off x="8640661" y="5571189"/>
            <a:ext cx="1939678" cy="36933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(Resnick, 2009)</a:t>
            </a:r>
          </a:p>
        </p:txBody>
      </p:sp>
      <p:pic>
        <p:nvPicPr>
          <p:cNvPr id="6" name="Graphic 5" descr="A school bus">
            <a:extLst>
              <a:ext uri="{FF2B5EF4-FFF2-40B4-BE49-F238E27FC236}">
                <a16:creationId xmlns:a16="http://schemas.microsoft.com/office/drawing/2014/main" id="{67F7BF17-0B86-4E2F-BF63-869ABB8004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90576" y="1286811"/>
            <a:ext cx="3011648" cy="3011648"/>
          </a:xfrm>
          <a:prstGeom prst="rect">
            <a:avLst/>
          </a:prstGeom>
        </p:spPr>
      </p:pic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48346E5C-12B6-49BC-B3F5-CFF3FCDAA4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15314" y="4395559"/>
            <a:ext cx="2407297" cy="13543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0273E9-66D9-413D-BE31-E252D14ECADD}"/>
              </a:ext>
            </a:extLst>
          </p:cNvPr>
          <p:cNvSpPr txBox="1"/>
          <p:nvPr/>
        </p:nvSpPr>
        <p:spPr>
          <a:xfrm>
            <a:off x="1315314" y="5755855"/>
            <a:ext cx="2407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netivist.org/debate/should-public-services-be-privatized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92974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7B21-214B-4337-8A7F-1EF85D39A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1861" y="247538"/>
            <a:ext cx="8610600" cy="1293028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4F33A-2F7A-4029-B585-3F4E5B7A9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452" y="1540566"/>
            <a:ext cx="9753600" cy="4687956"/>
          </a:xfrm>
          <a:ln w="38100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Evidence Suggests:</a:t>
            </a:r>
          </a:p>
          <a:p>
            <a:r>
              <a:rPr lang="en-GB" dirty="0"/>
              <a:t>Good PM techniques can help achieve improvements.</a:t>
            </a:r>
          </a:p>
          <a:p>
            <a:r>
              <a:rPr lang="en-GB" dirty="0"/>
              <a:t>Poor PM techniques can obstruct improvements.</a:t>
            </a:r>
          </a:p>
          <a:p>
            <a:r>
              <a:rPr lang="en-GB" dirty="0"/>
              <a:t>Well-intentioned PM techniques are no guarantee of success, and can have unforeseen consequences</a:t>
            </a:r>
          </a:p>
          <a:p>
            <a:r>
              <a:rPr lang="en-GB" dirty="0"/>
              <a:t>Failures suggest need for better PM, not less PM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/>
              <a:t>Potential benefits of good PM include:</a:t>
            </a:r>
          </a:p>
          <a:p>
            <a:r>
              <a:rPr lang="en-GB" dirty="0"/>
              <a:t>Better motivated, happier, and more productive staff</a:t>
            </a:r>
          </a:p>
          <a:p>
            <a:r>
              <a:rPr lang="en-GB" dirty="0"/>
              <a:t>More competitive, more efficient, and more profitable organisations</a:t>
            </a:r>
          </a:p>
          <a:p>
            <a:r>
              <a:rPr lang="en-GB" dirty="0"/>
              <a:t>Mutual respect through fulfilment of social contract.</a:t>
            </a:r>
          </a:p>
        </p:txBody>
      </p:sp>
    </p:spTree>
    <p:extLst>
      <p:ext uri="{BB962C8B-B14F-4D97-AF65-F5344CB8AC3E}">
        <p14:creationId xmlns:p14="http://schemas.microsoft.com/office/powerpoint/2010/main" val="716179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539" y="212035"/>
            <a:ext cx="6714038" cy="80838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2" y="1524000"/>
            <a:ext cx="10402957" cy="4625009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ACAS. (2020)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Performance Management Case Study - Sika.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Available at: archive.acas.org.uk/media/6057/Performance-management-case-study---Sika/pdf/Performance_management_case_study_-_Sika.pdf (Accessed 20</a:t>
            </a:r>
            <a:r>
              <a:rPr lang="en-GB" sz="2400" baseline="300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October 2020).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Armstrong, M. (2016) 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How to Manage People.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3rd Ed. London: Kogan Page.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Armstrong, M. and Baron, A. (2005)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Managing performance: performance management in action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London: Chartered Institute of Personnel and Development.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 err="1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Bartel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A. (2004) ‘Human Resource Management and Organizational Performance: Evidence from Retail Banking’,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Industrial and </a:t>
            </a:r>
            <a:r>
              <a:rPr lang="en-GB" sz="2400" i="1" dirty="0" err="1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Labor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Relations Review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57(2), pp. 181-204.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CIPD. (2020) Performance Management: An Introduction. Available at: cipd.co.uk/knowledge/fundamentals/people/performance/factsheet (Accessed 22</a:t>
            </a:r>
            <a:r>
              <a:rPr lang="en-GB" sz="2400" baseline="300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October 2020).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Furnham, A. and </a:t>
            </a:r>
            <a:r>
              <a:rPr lang="en-GB" sz="2400" dirty="0" err="1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Treglown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L. (2018) 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Disenchantment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. London: Bloomsbury.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Resnick, M. (2009) ‘When Performance Management Fails Forensic Case Studies from the Front Lines’,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Human Factors and Ergonomics Society Annual Meeting Proceedings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53(9), pp.558–562.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Shields, J. (2007)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Managing employee performance and reward concepts, practices, strategies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Cambridge: Cambridge University Press.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Society for Human Resource Management. (2017)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Performance Management that Makes a Difference: An Evidence-based Approach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. Available at: shrm.org/hr-today/trends-and-forecasting/special-reports-and-expert-views/documents/performance%20management.pdf (Accessed 20</a:t>
            </a:r>
            <a:r>
              <a:rPr lang="en-GB" sz="2400" baseline="300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October 2020).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 err="1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Verbeeten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, F. (2008) ‘Performance management practices in public sector organizations: Impact on performance’, </a:t>
            </a:r>
            <a:r>
              <a:rPr lang="en-GB" sz="2400" i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Accounting, Auditing &amp; Accountability Journal,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21(3), pp. 427-454.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5643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9" ma:contentTypeDescription="Create a new document." ma:contentTypeScope="" ma:versionID="1e550577bda215e63401142efbe9c511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d62508b584cc119bc414bd2922b71f33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10EE66-8707-456F-8F2E-091D581CB030}">
  <ds:schemaRefs>
    <ds:schemaRef ds:uri="http://schemas.microsoft.com/office/2006/documentManagement/types"/>
    <ds:schemaRef ds:uri="http://purl.org/dc/terms/"/>
    <ds:schemaRef ds:uri="39a888ec-cc75-402e-856f-ff68cc5460ab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  <ds:schemaRef ds:uri="http://schemas.openxmlformats.org/package/2006/metadata/core-properties"/>
    <ds:schemaRef ds:uri="9d0d5cce-d4dc-4043-8325-c992d2f588cd"/>
  </ds:schemaRefs>
</ds:datastoreItem>
</file>

<file path=customXml/itemProps3.xml><?xml version="1.0" encoding="utf-8"?>
<ds:datastoreItem xmlns:ds="http://schemas.openxmlformats.org/officeDocument/2006/customXml" ds:itemID="{BEAA7E8E-6A08-42FB-8A04-B26520C786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779</Words>
  <Application>Microsoft Office PowerPoint</Application>
  <PresentationFormat>Widescreen</PresentationFormat>
  <Paragraphs>100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Cooper Black</vt:lpstr>
      <vt:lpstr>Times New Roman</vt:lpstr>
      <vt:lpstr>Vapor Trail</vt:lpstr>
      <vt:lpstr>performance Management: A Development Vehicle</vt:lpstr>
      <vt:lpstr>What is Performance Management?</vt:lpstr>
      <vt:lpstr>Characteristics of good Performance Management systems</vt:lpstr>
      <vt:lpstr>Performance Management Models</vt:lpstr>
      <vt:lpstr>PM in Action: SIKA</vt:lpstr>
      <vt:lpstr>PM in Action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&amp; SELECTION: An Employer’s Perspective</dc:title>
  <dc:creator/>
  <cp:lastModifiedBy/>
  <cp:revision>125</cp:revision>
  <dcterms:created xsi:type="dcterms:W3CDTF">2019-11-28T16:34:27Z</dcterms:created>
  <dcterms:modified xsi:type="dcterms:W3CDTF">2020-10-30T14:09:43Z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