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60" r:id="rId5"/>
    <p:sldId id="259"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84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056" autoAdjust="0"/>
    <p:restoredTop sz="94660"/>
  </p:normalViewPr>
  <p:slideViewPr>
    <p:cSldViewPr snapToGrid="0">
      <p:cViewPr varScale="1">
        <p:scale>
          <a:sx n="112" d="100"/>
          <a:sy n="112" d="100"/>
        </p:scale>
        <p:origin x="208" y="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3-24T17:25:14.269"/>
    </inkml:context>
    <inkml:brush xml:id="br0">
      <inkml:brushProperty name="width" value="0.1" units="cm"/>
      <inkml:brushProperty name="height" value="0.1" units="cm"/>
    </inkml:brush>
  </inkml:definitions>
  <inkml:trace contextRef="#ctx0" brushRef="#br0">0 3024 24575,'0'-18'0,"0"1"0,8-1 0,2 0 0,7 0 0,2-8 0,-1-4 0,20-9 0,-6 9 0,18-18 0,-1 14 0,-7-15 0,6 10 0,1-1 0,-9 2 0,9-2 0,-11 2 0,10-2 0,-7 2 0,18-3 0,-8 1 0,11 8 0,-1-7 0,1 7 0,0-9 0,-1 0 0,3-12 0,-13 11 0,10-10 0,-9 12 0,11-12 0,-11 9 0,9-9 0,-19 3 0,17 5 0,-17-5 0,32-5 0,-39 12 0,8 9 0,0-1 0,-7-8 0,37-12 0,-3-13 0,-4 19 0,-26 13 0,0 1 0,11 3 0,-3-7 0,-10 17 0,-8-15 0,6 15 0,-7-15 0,1 6 0,6 0 0,-7-6 0,9 15 0,0-16 0,-8 8 0,6-9 0,-16 8 0,16 3 0,-16 0 0,7 6 0,-9-6 0,9 9 0,-7-9 0,7 6 0,8-14 0,-4 6 0,6 0 0,-1 2 0,-17 9 0,8 0 0,0-1 0,-8 1 0,8 0 0,-9 0 0,-1 1 0,1 7 0,-1-6 0,1 6 0,-1-8 0,1 1 0,-1 7 0,1-6 0,-1 6 0,1-8 0,-1 1 0,1-1 0,-1 0 0,1 1 0,-1-1 0,1 8 0,-1-6 0,-7 6 0,6-7 0,-7-1 0,9 0 0,-8 0 0,5 9 0,-5 1 0,0 0 0,5 6 0,-5-6 0,0 0 0,-2 6 0,-8-6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3-24T17:25:16.605"/>
    </inkml:context>
    <inkml:brush xml:id="br0">
      <inkml:brushProperty name="width" value="0.1" units="cm"/>
      <inkml:brushProperty name="height" value="0.1" units="cm"/>
    </inkml:brush>
  </inkml:definitions>
  <inkml:trace contextRef="#ctx0" brushRef="#br0">1 5364 24575,'0'-27'0,"0"-2"0,0-9 0,0 0 0,0-11 0,0 8 0,0-18 0,0 18 0,0-18 0,0 7 0,0 1 0,0-8 0,0 8 0,0-11 0,0 0 0,0-12 0,0-2 0,0-13 0,0 12 0,0-8 0,0 8 0,0 1 0,0-10 0,0 21 0,0-8 0,0-1 0,0-3-268,0 27 0,0-1 268,0-29 0,0-19 0,0 23 0,0-13 0,0 1 0,0 11 0,0-8 0,0 20 0,0-9 0,0 0 0,0 10 0,0-22-640,0 35 1,0-2 639,0-7 0,0-3 0,-1-11 0,2-2 0,4-9 0,2 3 0,-6 19 0,0-1 0,5-16 0,0 1 0,0 17 0,-1 1 0,-3-7 0,-1 0 0,5 7 0,-1 2-140,-4 8 1,-2 1 139,1-39 0,0 13 493,0-4-493,0 27 0,0 7 0,0 10 1295,0 16-1295,0-7 306,0 9-306,0 0 0,0 1 0,0-1 0,0 0 0,0 0 0,0 1 0,0-1 0,0-9 0,0 7 0,0-7 0,0 10 0,0-1 0,0 0 0,0-9 0,8 7 0,-6-16 0,13 16 0,-13-16 0,14 16 0,-14-16 0,13 16 0,-13-6 0,6 8 0,0 0 0,-6 0 0,6 1 0,0-10 0,-6 7 0,7-7 0,-2 9 0,-5 0 0,14 1 0,-14-1 0,14 8 0,-15-6 0,7 7 0,-8-9 0,8 0 0,-6 0 0,14 1 0,-14-1 0,5 0 0,1 8 0,-6-5 0,6 5 0,0 0 0,-6 2 0,5 8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3-24T17:25:19.153"/>
    </inkml:context>
    <inkml:brush xml:id="br0">
      <inkml:brushProperty name="width" value="0.1" units="cm"/>
      <inkml:brushProperty name="height" value="0.1" units="cm"/>
    </inkml:brush>
  </inkml:definitions>
  <inkml:trace contextRef="#ctx0" brushRef="#br0">0 1 24575,'0'7'0,"0"-3"0,0 32 0,0-17 0,0 28 0,0 7 0,0 0 0,9 16 0,4-7 0,7 2 0,1 8 0,0-11 0,-1-11 0,0 8 0,0-8 0,0 1 0,0 7 0,-1-19 0,0 0 0,0-5 0,-1-6 0,2 20 0,-1-9 0,1 19 0,0-8 0,0 1 0,-9 7 0,7-8 0,-8 0 0,11 8 0,-11-8 0,8 0 0,-16 8 0,15-18 0,-6 18 0,0-8 0,7 11 0,-16-1 0,17 1 0,-17 11 0,16 19 0,-7-11 0,1 8 0,5-38 0,-14 8 0,5-19 0,0 9 0,-5-1 0,5-7 0,0 8 0,-5-11 0,5 0 0,1 10 0,-7-7 0,7 7 0,-9-10 0,9 0 0,-7 11 0,6 19 0,1-13 0,-7 11 0,6-18 0,-8-7 0,9 7 0,-7 1 0,6-9 0,1 9 0,-7-11 0,16 10 0,-16-7 0,7 7 0,-1-10 0,-6 0 0,7 0 0,0 11 0,-7-18 0,7 16 0,0-18 0,-7 9 0,15 0 0,-7 0 0,1-9 0,6 6 0,-15-6 0,15 17 0,-7-6 0,1 6 0,5-17 0,-14 6 0,6-15 0,0 7 0,-6-1 0,13-6 0,-13 7 0,6-1 0,0-6 0,-6 7 0,5-1 0,1-6 0,-6 7 0,6-10 0,-8 1 0,0-1 0,8 1 0,-6-1 0,13 1 0,-13-1 0,6 1 0,-8 0 0,0-1 0,0 1 0,0-1 0,8 1 0,-6-1 0,6 1 0,-8-1 0,0 1 0,7-1 0,-5 1 0,6-1 0,-8 1 0,0-1 0,0 1 0,8-1 0,-6 1 0,6-8 0,-8-3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006288-5104-4D74-B277-903770308271}" type="datetimeFigureOut">
              <a:rPr lang="en-GB" smtClean="0"/>
              <a:t>24/03/2020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D407CF-836E-4AE2-AF00-C575E97F31FF}" type="slidenum">
              <a:rPr lang="en-GB" smtClean="0"/>
              <a:t>‹#›</a:t>
            </a:fld>
            <a:endParaRPr lang="en-GB"/>
          </a:p>
        </p:txBody>
      </p:sp>
    </p:spTree>
    <p:extLst>
      <p:ext uri="{BB962C8B-B14F-4D97-AF65-F5344CB8AC3E}">
        <p14:creationId xmlns:p14="http://schemas.microsoft.com/office/powerpoint/2010/main" val="2028209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3/24/20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3/24/20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3/24/20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3/24/20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3/24/20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3/24/20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3/24/20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3/24/20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20.JP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customXml" Target="../ink/ink2.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D62CF-A221-4A42-BE97-0F2F6FF062B2}"/>
              </a:ext>
            </a:extLst>
          </p:cNvPr>
          <p:cNvSpPr>
            <a:spLocks noGrp="1"/>
          </p:cNvSpPr>
          <p:nvPr>
            <p:ph type="ctrTitle"/>
          </p:nvPr>
        </p:nvSpPr>
        <p:spPr/>
        <p:txBody>
          <a:bodyPr/>
          <a:lstStyle/>
          <a:p>
            <a:r>
              <a:rPr lang="en-GB" dirty="0"/>
              <a:t>Chassis Group</a:t>
            </a:r>
          </a:p>
        </p:txBody>
      </p:sp>
      <p:sp>
        <p:nvSpPr>
          <p:cNvPr id="3" name="Subtitle 2">
            <a:extLst>
              <a:ext uri="{FF2B5EF4-FFF2-40B4-BE49-F238E27FC236}">
                <a16:creationId xmlns:a16="http://schemas.microsoft.com/office/drawing/2014/main" id="{FD8AA43F-762C-4342-8709-C9EA90495BCC}"/>
              </a:ext>
            </a:extLst>
          </p:cNvPr>
          <p:cNvSpPr>
            <a:spLocks noGrp="1"/>
          </p:cNvSpPr>
          <p:nvPr>
            <p:ph type="subTitle" idx="1"/>
          </p:nvPr>
        </p:nvSpPr>
        <p:spPr/>
        <p:txBody>
          <a:bodyPr/>
          <a:lstStyle/>
          <a:p>
            <a:r>
              <a:rPr lang="en-GB" dirty="0"/>
              <a:t>Connor Williams – Wes Patrick – </a:t>
            </a:r>
            <a:r>
              <a:rPr lang="en-GB" dirty="0" err="1"/>
              <a:t>Yayhe</a:t>
            </a:r>
            <a:r>
              <a:rPr lang="en-GB" dirty="0"/>
              <a:t> </a:t>
            </a:r>
            <a:r>
              <a:rPr lang="en-GB" dirty="0" err="1"/>
              <a:t>hussein</a:t>
            </a:r>
            <a:endParaRPr lang="en-GB" dirty="0"/>
          </a:p>
        </p:txBody>
      </p:sp>
    </p:spTree>
    <p:extLst>
      <p:ext uri="{BB962C8B-B14F-4D97-AF65-F5344CB8AC3E}">
        <p14:creationId xmlns:p14="http://schemas.microsoft.com/office/powerpoint/2010/main" val="16337564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DA476-FEC8-6E4E-A298-B402AD7DD66B}"/>
              </a:ext>
            </a:extLst>
          </p:cNvPr>
          <p:cNvSpPr>
            <a:spLocks noGrp="1"/>
          </p:cNvSpPr>
          <p:nvPr>
            <p:ph type="title"/>
          </p:nvPr>
        </p:nvSpPr>
        <p:spPr/>
        <p:txBody>
          <a:bodyPr/>
          <a:lstStyle/>
          <a:p>
            <a:r>
              <a:rPr lang="en-US" dirty="0"/>
              <a:t>Final Viva</a:t>
            </a:r>
            <a:br>
              <a:rPr lang="en-US" dirty="0"/>
            </a:br>
            <a:r>
              <a:rPr lang="en-US" dirty="0"/>
              <a:t>Ducati 999 Chassis Evaluation</a:t>
            </a:r>
          </a:p>
        </p:txBody>
      </p:sp>
      <p:pic>
        <p:nvPicPr>
          <p:cNvPr id="5" name="Content Placeholder 4">
            <a:extLst>
              <a:ext uri="{FF2B5EF4-FFF2-40B4-BE49-F238E27FC236}">
                <a16:creationId xmlns:a16="http://schemas.microsoft.com/office/drawing/2014/main" id="{2FE343DE-27C8-C14D-803B-575FA4204FCC}"/>
              </a:ext>
            </a:extLst>
          </p:cNvPr>
          <p:cNvPicPr>
            <a:picLocks noGrp="1" noChangeAspect="1"/>
          </p:cNvPicPr>
          <p:nvPr>
            <p:ph idx="1"/>
          </p:nvPr>
        </p:nvPicPr>
        <p:blipFill>
          <a:blip r:embed="rId2"/>
          <a:stretch>
            <a:fillRect/>
          </a:stretch>
        </p:blipFill>
        <p:spPr>
          <a:xfrm>
            <a:off x="3044537" y="2209520"/>
            <a:ext cx="6102926" cy="4195762"/>
          </a:xfrm>
        </p:spPr>
      </p:pic>
    </p:spTree>
    <p:extLst>
      <p:ext uri="{BB962C8B-B14F-4D97-AF65-F5344CB8AC3E}">
        <p14:creationId xmlns:p14="http://schemas.microsoft.com/office/powerpoint/2010/main" val="42104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49974-36F6-DB43-937B-3FB1AE0DE220}"/>
              </a:ext>
            </a:extLst>
          </p:cNvPr>
          <p:cNvSpPr>
            <a:spLocks noGrp="1"/>
          </p:cNvSpPr>
          <p:nvPr>
            <p:ph type="title"/>
          </p:nvPr>
        </p:nvSpPr>
        <p:spPr/>
        <p:txBody>
          <a:bodyPr/>
          <a:lstStyle/>
          <a:p>
            <a:r>
              <a:rPr lang="en-US" dirty="0"/>
              <a:t>Comparison</a:t>
            </a:r>
          </a:p>
        </p:txBody>
      </p:sp>
      <p:pic>
        <p:nvPicPr>
          <p:cNvPr id="8" name="Content Placeholder 7">
            <a:extLst>
              <a:ext uri="{FF2B5EF4-FFF2-40B4-BE49-F238E27FC236}">
                <a16:creationId xmlns:a16="http://schemas.microsoft.com/office/drawing/2014/main" id="{F2F243DC-6C36-3541-BE28-F6DB08A2C372}"/>
              </a:ext>
            </a:extLst>
          </p:cNvPr>
          <p:cNvPicPr>
            <a:picLocks noGrp="1" noChangeAspect="1"/>
          </p:cNvPicPr>
          <p:nvPr>
            <p:ph idx="1"/>
          </p:nvPr>
        </p:nvPicPr>
        <p:blipFill>
          <a:blip r:embed="rId2"/>
          <a:stretch>
            <a:fillRect/>
          </a:stretch>
        </p:blipFill>
        <p:spPr>
          <a:xfrm>
            <a:off x="6067074" y="3834599"/>
            <a:ext cx="4207457" cy="2366695"/>
          </a:xfrm>
        </p:spPr>
      </p:pic>
      <p:sp>
        <p:nvSpPr>
          <p:cNvPr id="11" name="TextBox 10">
            <a:extLst>
              <a:ext uri="{FF2B5EF4-FFF2-40B4-BE49-F238E27FC236}">
                <a16:creationId xmlns:a16="http://schemas.microsoft.com/office/drawing/2014/main" id="{AD20A62F-849D-CD4C-AA20-D59D07BB6305}"/>
              </a:ext>
            </a:extLst>
          </p:cNvPr>
          <p:cNvSpPr txBox="1"/>
          <p:nvPr/>
        </p:nvSpPr>
        <p:spPr>
          <a:xfrm>
            <a:off x="888321" y="2180242"/>
            <a:ext cx="4807038" cy="369332"/>
          </a:xfrm>
          <a:prstGeom prst="rect">
            <a:avLst/>
          </a:prstGeom>
          <a:noFill/>
        </p:spPr>
        <p:txBody>
          <a:bodyPr wrap="square" rtlCol="0">
            <a:spAutoFit/>
          </a:bodyPr>
          <a:lstStyle/>
          <a:p>
            <a:r>
              <a:rPr lang="en-US" dirty="0"/>
              <a:t>Road </a:t>
            </a:r>
            <a:r>
              <a:rPr lang="en-US"/>
              <a:t>bike 999 </a:t>
            </a:r>
            <a:r>
              <a:rPr lang="en-US" dirty="0"/>
              <a:t>with standard frame</a:t>
            </a:r>
          </a:p>
        </p:txBody>
      </p:sp>
      <p:sp>
        <p:nvSpPr>
          <p:cNvPr id="12" name="TextBox 11">
            <a:extLst>
              <a:ext uri="{FF2B5EF4-FFF2-40B4-BE49-F238E27FC236}">
                <a16:creationId xmlns:a16="http://schemas.microsoft.com/office/drawing/2014/main" id="{932A04DA-0D3D-274F-89BF-3FE0DC2D6A8D}"/>
              </a:ext>
            </a:extLst>
          </p:cNvPr>
          <p:cNvSpPr txBox="1"/>
          <p:nvPr/>
        </p:nvSpPr>
        <p:spPr>
          <a:xfrm>
            <a:off x="888321" y="4635421"/>
            <a:ext cx="4887884" cy="923330"/>
          </a:xfrm>
          <a:prstGeom prst="rect">
            <a:avLst/>
          </a:prstGeom>
          <a:noFill/>
        </p:spPr>
        <p:txBody>
          <a:bodyPr wrap="square" rtlCol="0">
            <a:spAutoFit/>
          </a:bodyPr>
          <a:lstStyle/>
          <a:p>
            <a:r>
              <a:rPr lang="en-US" dirty="0"/>
              <a:t>Leon Haslam's 999RS Pierbon Frame, with additional brace bar from suspension mounting point</a:t>
            </a:r>
          </a:p>
        </p:txBody>
      </p:sp>
      <p:pic>
        <p:nvPicPr>
          <p:cNvPr id="14" name="Picture 13">
            <a:extLst>
              <a:ext uri="{FF2B5EF4-FFF2-40B4-BE49-F238E27FC236}">
                <a16:creationId xmlns:a16="http://schemas.microsoft.com/office/drawing/2014/main" id="{3D560E82-C203-5247-A01F-EEC73A199227}"/>
              </a:ext>
            </a:extLst>
          </p:cNvPr>
          <p:cNvPicPr>
            <a:picLocks noChangeAspect="1"/>
          </p:cNvPicPr>
          <p:nvPr/>
        </p:nvPicPr>
        <p:blipFill rotWithShape="1">
          <a:blip r:embed="rId3"/>
          <a:srcRect t="15865" b="12543"/>
          <a:stretch/>
        </p:blipFill>
        <p:spPr>
          <a:xfrm flipH="1">
            <a:off x="6067071" y="1113905"/>
            <a:ext cx="4207457" cy="2315095"/>
          </a:xfrm>
          <a:prstGeom prst="rect">
            <a:avLst/>
          </a:prstGeom>
        </p:spPr>
      </p:pic>
      <p:sp>
        <p:nvSpPr>
          <p:cNvPr id="15" name="Oval 14">
            <a:extLst>
              <a:ext uri="{FF2B5EF4-FFF2-40B4-BE49-F238E27FC236}">
                <a16:creationId xmlns:a16="http://schemas.microsoft.com/office/drawing/2014/main" id="{84F280A1-63FD-834D-9E32-6D23E0EA27C1}"/>
              </a:ext>
            </a:extLst>
          </p:cNvPr>
          <p:cNvSpPr/>
          <p:nvPr/>
        </p:nvSpPr>
        <p:spPr>
          <a:xfrm>
            <a:off x="7547957" y="4389120"/>
            <a:ext cx="1269404" cy="731520"/>
          </a:xfrm>
          <a:prstGeom prst="ellipse">
            <a:avLst/>
          </a:prstGeom>
          <a:noFill/>
          <a:ln w="44450"/>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8000" dirty="0"/>
          </a:p>
        </p:txBody>
      </p:sp>
      <p:sp>
        <p:nvSpPr>
          <p:cNvPr id="16" name="TextBox 15">
            <a:extLst>
              <a:ext uri="{FF2B5EF4-FFF2-40B4-BE49-F238E27FC236}">
                <a16:creationId xmlns:a16="http://schemas.microsoft.com/office/drawing/2014/main" id="{07C067B0-B37F-D649-B275-75C03CD350AE}"/>
              </a:ext>
            </a:extLst>
          </p:cNvPr>
          <p:cNvSpPr txBox="1"/>
          <p:nvPr/>
        </p:nvSpPr>
        <p:spPr>
          <a:xfrm>
            <a:off x="888321" y="3264421"/>
            <a:ext cx="4614704" cy="646331"/>
          </a:xfrm>
          <a:prstGeom prst="rect">
            <a:avLst/>
          </a:prstGeom>
          <a:noFill/>
        </p:spPr>
        <p:txBody>
          <a:bodyPr wrap="square" rtlCol="0">
            <a:spAutoFit/>
          </a:bodyPr>
          <a:lstStyle/>
          <a:p>
            <a:r>
              <a:rPr lang="en-US" dirty="0"/>
              <a:t>Why does the race bike have this support beam?</a:t>
            </a:r>
          </a:p>
        </p:txBody>
      </p:sp>
    </p:spTree>
    <p:extLst>
      <p:ext uri="{BB962C8B-B14F-4D97-AF65-F5344CB8AC3E}">
        <p14:creationId xmlns:p14="http://schemas.microsoft.com/office/powerpoint/2010/main" val="1060926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49974-36F6-DB43-937B-3FB1AE0DE220}"/>
              </a:ext>
            </a:extLst>
          </p:cNvPr>
          <p:cNvSpPr>
            <a:spLocks noGrp="1"/>
          </p:cNvSpPr>
          <p:nvPr>
            <p:ph type="title"/>
          </p:nvPr>
        </p:nvSpPr>
        <p:spPr/>
        <p:txBody>
          <a:bodyPr/>
          <a:lstStyle/>
          <a:p>
            <a:r>
              <a:rPr lang="en-US" dirty="0"/>
              <a:t>Braking</a:t>
            </a:r>
          </a:p>
        </p:txBody>
      </p:sp>
      <p:pic>
        <p:nvPicPr>
          <p:cNvPr id="4" name="video-1585047833" descr="video-1585047833">
            <a:hlinkClick r:id="" action="ppaction://media"/>
            <a:extLst>
              <a:ext uri="{FF2B5EF4-FFF2-40B4-BE49-F238E27FC236}">
                <a16:creationId xmlns:a16="http://schemas.microsoft.com/office/drawing/2014/main" id="{8740794C-D465-2E4F-839B-183929D1F3CA}"/>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5469774" y="2092123"/>
            <a:ext cx="5818332" cy="3345193"/>
          </a:xfrm>
        </p:spPr>
      </p:pic>
      <p:sp>
        <p:nvSpPr>
          <p:cNvPr id="3" name="TextBox 2">
            <a:extLst>
              <a:ext uri="{FF2B5EF4-FFF2-40B4-BE49-F238E27FC236}">
                <a16:creationId xmlns:a16="http://schemas.microsoft.com/office/drawing/2014/main" id="{B4102F24-A37B-D04F-B3BB-7CF3E93CEB1E}"/>
              </a:ext>
            </a:extLst>
          </p:cNvPr>
          <p:cNvSpPr txBox="1"/>
          <p:nvPr/>
        </p:nvSpPr>
        <p:spPr>
          <a:xfrm>
            <a:off x="814647" y="2028305"/>
            <a:ext cx="4355869" cy="3693319"/>
          </a:xfrm>
          <a:prstGeom prst="rect">
            <a:avLst/>
          </a:prstGeom>
          <a:noFill/>
        </p:spPr>
        <p:txBody>
          <a:bodyPr wrap="square" rtlCol="0">
            <a:spAutoFit/>
          </a:bodyPr>
          <a:lstStyle/>
          <a:p>
            <a:r>
              <a:rPr lang="en-US" dirty="0"/>
              <a:t>Very exaggerated but shows where the deformation occurs</a:t>
            </a:r>
          </a:p>
          <a:p>
            <a:endParaRPr lang="en-US" dirty="0"/>
          </a:p>
          <a:p>
            <a:r>
              <a:rPr lang="en-US" dirty="0"/>
              <a:t>Appears to pivot around front engine mount</a:t>
            </a:r>
          </a:p>
          <a:p>
            <a:endParaRPr lang="en-US" dirty="0"/>
          </a:p>
          <a:p>
            <a:r>
              <a:rPr lang="en-US" dirty="0"/>
              <a:t>Would brace bars help?</a:t>
            </a:r>
          </a:p>
          <a:p>
            <a:endParaRPr lang="en-US" dirty="0"/>
          </a:p>
          <a:p>
            <a:endParaRPr lang="en-US" dirty="0"/>
          </a:p>
          <a:p>
            <a:endParaRPr lang="en-US" dirty="0"/>
          </a:p>
          <a:p>
            <a:endParaRPr lang="en-US" dirty="0"/>
          </a:p>
          <a:p>
            <a:r>
              <a:rPr lang="en-US" dirty="0"/>
              <a:t>(Due to corona virus I wasn’t able to directly compare)</a:t>
            </a:r>
          </a:p>
        </p:txBody>
      </p:sp>
    </p:spTree>
    <p:extLst>
      <p:ext uri="{BB962C8B-B14F-4D97-AF65-F5344CB8AC3E}">
        <p14:creationId xmlns:p14="http://schemas.microsoft.com/office/powerpoint/2010/main" val="84285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49974-36F6-DB43-937B-3FB1AE0DE220}"/>
              </a:ext>
            </a:extLst>
          </p:cNvPr>
          <p:cNvSpPr>
            <a:spLocks noGrp="1"/>
          </p:cNvSpPr>
          <p:nvPr>
            <p:ph type="title"/>
          </p:nvPr>
        </p:nvSpPr>
        <p:spPr/>
        <p:txBody>
          <a:bodyPr/>
          <a:lstStyle/>
          <a:p>
            <a:r>
              <a:rPr lang="en-US" dirty="0"/>
              <a:t>Braking</a:t>
            </a:r>
          </a:p>
        </p:txBody>
      </p:sp>
      <p:pic>
        <p:nvPicPr>
          <p:cNvPr id="7" name="Content Placeholder 6">
            <a:extLst>
              <a:ext uri="{FF2B5EF4-FFF2-40B4-BE49-F238E27FC236}">
                <a16:creationId xmlns:a16="http://schemas.microsoft.com/office/drawing/2014/main" id="{48EF4DB8-A715-B346-A5B5-DE024D7F7FC1}"/>
              </a:ext>
            </a:extLst>
          </p:cNvPr>
          <p:cNvPicPr>
            <a:picLocks noGrp="1" noChangeAspect="1"/>
          </p:cNvPicPr>
          <p:nvPr>
            <p:ph idx="1"/>
          </p:nvPr>
        </p:nvPicPr>
        <p:blipFill>
          <a:blip r:embed="rId2"/>
          <a:stretch>
            <a:fillRect/>
          </a:stretch>
        </p:blipFill>
        <p:spPr>
          <a:xfrm>
            <a:off x="5348472" y="1152983"/>
            <a:ext cx="4706957" cy="2738865"/>
          </a:xfrm>
        </p:spPr>
      </p:pic>
      <p:pic>
        <p:nvPicPr>
          <p:cNvPr id="9" name="Picture 8">
            <a:extLst>
              <a:ext uri="{FF2B5EF4-FFF2-40B4-BE49-F238E27FC236}">
                <a16:creationId xmlns:a16="http://schemas.microsoft.com/office/drawing/2014/main" id="{E55202E5-8523-2D42-9C83-624E32C44F7C}"/>
              </a:ext>
            </a:extLst>
          </p:cNvPr>
          <p:cNvPicPr>
            <a:picLocks noChangeAspect="1"/>
          </p:cNvPicPr>
          <p:nvPr/>
        </p:nvPicPr>
        <p:blipFill>
          <a:blip r:embed="rId3"/>
          <a:stretch>
            <a:fillRect/>
          </a:stretch>
        </p:blipFill>
        <p:spPr>
          <a:xfrm>
            <a:off x="5343877" y="3806641"/>
            <a:ext cx="4706957" cy="2709662"/>
          </a:xfrm>
          <a:prstGeom prst="rect">
            <a:avLst/>
          </a:prstGeom>
        </p:spPr>
      </p:pic>
      <p:sp>
        <p:nvSpPr>
          <p:cNvPr id="10" name="TextBox 9">
            <a:extLst>
              <a:ext uri="{FF2B5EF4-FFF2-40B4-BE49-F238E27FC236}">
                <a16:creationId xmlns:a16="http://schemas.microsoft.com/office/drawing/2014/main" id="{FA636D4B-2A8F-8B4C-9E82-A4EFD3E5FED4}"/>
              </a:ext>
            </a:extLst>
          </p:cNvPr>
          <p:cNvSpPr txBox="1"/>
          <p:nvPr/>
        </p:nvSpPr>
        <p:spPr>
          <a:xfrm>
            <a:off x="646110" y="1596044"/>
            <a:ext cx="4341525" cy="1754326"/>
          </a:xfrm>
          <a:prstGeom prst="rect">
            <a:avLst/>
          </a:prstGeom>
          <a:noFill/>
        </p:spPr>
        <p:txBody>
          <a:bodyPr wrap="square" rtlCol="0">
            <a:spAutoFit/>
          </a:bodyPr>
          <a:lstStyle/>
          <a:p>
            <a:r>
              <a:rPr lang="en-US" dirty="0">
                <a:solidFill>
                  <a:srgbClr val="E084DE"/>
                </a:solidFill>
              </a:rPr>
              <a:t>Longitudinal Force  = Maximum Braking taken from 1199s Panigale Data</a:t>
            </a:r>
          </a:p>
          <a:p>
            <a:endParaRPr lang="en-US" dirty="0"/>
          </a:p>
          <a:p>
            <a:r>
              <a:rPr lang="en-US" dirty="0" err="1">
                <a:solidFill>
                  <a:srgbClr val="FFC000"/>
                </a:solidFill>
              </a:rPr>
              <a:t>Nf</a:t>
            </a:r>
            <a:r>
              <a:rPr lang="en-US" dirty="0">
                <a:solidFill>
                  <a:srgbClr val="FFC000"/>
                </a:solidFill>
              </a:rPr>
              <a:t> = Full vehicle + rider weight (when Nr=0)</a:t>
            </a:r>
          </a:p>
        </p:txBody>
      </p:sp>
      <p:sp>
        <p:nvSpPr>
          <p:cNvPr id="11" name="TextBox 10">
            <a:extLst>
              <a:ext uri="{FF2B5EF4-FFF2-40B4-BE49-F238E27FC236}">
                <a16:creationId xmlns:a16="http://schemas.microsoft.com/office/drawing/2014/main" id="{E4F5E324-5731-7746-BA95-6EFF217D5F02}"/>
              </a:ext>
            </a:extLst>
          </p:cNvPr>
          <p:cNvSpPr txBox="1"/>
          <p:nvPr/>
        </p:nvSpPr>
        <p:spPr>
          <a:xfrm>
            <a:off x="781396" y="3806641"/>
            <a:ext cx="4206239" cy="923330"/>
          </a:xfrm>
          <a:prstGeom prst="rect">
            <a:avLst/>
          </a:prstGeom>
          <a:noFill/>
        </p:spPr>
        <p:txBody>
          <a:bodyPr wrap="square" rtlCol="0">
            <a:spAutoFit/>
          </a:bodyPr>
          <a:lstStyle/>
          <a:p>
            <a:r>
              <a:rPr lang="en-US" dirty="0"/>
              <a:t>Even spread of force along chassis as expected, no high stress areas near yield</a:t>
            </a:r>
          </a:p>
        </p:txBody>
      </p:sp>
    </p:spTree>
    <p:extLst>
      <p:ext uri="{BB962C8B-B14F-4D97-AF65-F5344CB8AC3E}">
        <p14:creationId xmlns:p14="http://schemas.microsoft.com/office/powerpoint/2010/main" val="3281117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16A22-F062-6741-BE45-D0AF1AD25334}"/>
              </a:ext>
            </a:extLst>
          </p:cNvPr>
          <p:cNvSpPr>
            <a:spLocks noGrp="1"/>
          </p:cNvSpPr>
          <p:nvPr>
            <p:ph type="title"/>
          </p:nvPr>
        </p:nvSpPr>
        <p:spPr/>
        <p:txBody>
          <a:bodyPr/>
          <a:lstStyle/>
          <a:p>
            <a:r>
              <a:rPr lang="en-US" dirty="0"/>
              <a:t>Braking</a:t>
            </a:r>
          </a:p>
        </p:txBody>
      </p:sp>
      <p:pic>
        <p:nvPicPr>
          <p:cNvPr id="5" name="Content Placeholder 4">
            <a:extLst>
              <a:ext uri="{FF2B5EF4-FFF2-40B4-BE49-F238E27FC236}">
                <a16:creationId xmlns:a16="http://schemas.microsoft.com/office/drawing/2014/main" id="{EA6DEBBE-F1D6-E348-84DC-53B5CB0C2AED}"/>
              </a:ext>
            </a:extLst>
          </p:cNvPr>
          <p:cNvPicPr>
            <a:picLocks noGrp="1" noChangeAspect="1"/>
          </p:cNvPicPr>
          <p:nvPr>
            <p:ph idx="1"/>
          </p:nvPr>
        </p:nvPicPr>
        <p:blipFill rotWithShape="1">
          <a:blip r:embed="rId2"/>
          <a:srcRect l="22802" r="14740" b="36475"/>
          <a:stretch/>
        </p:blipFill>
        <p:spPr>
          <a:xfrm>
            <a:off x="1411941" y="2918012"/>
            <a:ext cx="5281220" cy="3010070"/>
          </a:xfrm>
        </p:spPr>
      </p:pic>
      <p:pic>
        <p:nvPicPr>
          <p:cNvPr id="7" name="Picture 6">
            <a:extLst>
              <a:ext uri="{FF2B5EF4-FFF2-40B4-BE49-F238E27FC236}">
                <a16:creationId xmlns:a16="http://schemas.microsoft.com/office/drawing/2014/main" id="{9820AAC2-A99F-7D45-B4A4-98F5CF2B8708}"/>
              </a:ext>
            </a:extLst>
          </p:cNvPr>
          <p:cNvPicPr>
            <a:picLocks noChangeAspect="1"/>
          </p:cNvPicPr>
          <p:nvPr/>
        </p:nvPicPr>
        <p:blipFill>
          <a:blip r:embed="rId3"/>
          <a:stretch>
            <a:fillRect/>
          </a:stretch>
        </p:blipFill>
        <p:spPr>
          <a:xfrm>
            <a:off x="8284834" y="1853248"/>
            <a:ext cx="2842872" cy="4396740"/>
          </a:xfrm>
          <a:prstGeom prst="rect">
            <a:avLst/>
          </a:prstGeom>
        </p:spPr>
      </p:pic>
      <p:sp>
        <p:nvSpPr>
          <p:cNvPr id="8" name="TextBox 7">
            <a:extLst>
              <a:ext uri="{FF2B5EF4-FFF2-40B4-BE49-F238E27FC236}">
                <a16:creationId xmlns:a16="http://schemas.microsoft.com/office/drawing/2014/main" id="{CD80CA67-E174-1D41-AC61-7A43DA36240A}"/>
              </a:ext>
            </a:extLst>
          </p:cNvPr>
          <p:cNvSpPr txBox="1"/>
          <p:nvPr/>
        </p:nvSpPr>
        <p:spPr>
          <a:xfrm>
            <a:off x="646111" y="1655457"/>
            <a:ext cx="7250980" cy="923330"/>
          </a:xfrm>
          <a:prstGeom prst="rect">
            <a:avLst/>
          </a:prstGeom>
          <a:noFill/>
        </p:spPr>
        <p:txBody>
          <a:bodyPr wrap="square" rtlCol="0">
            <a:spAutoFit/>
          </a:bodyPr>
          <a:lstStyle/>
          <a:p>
            <a:r>
              <a:rPr lang="en-US" dirty="0"/>
              <a:t>Brace bar linking left and right side of chassis causes torsional deformation under very high load, potentially effect wheel alignment</a:t>
            </a:r>
          </a:p>
        </p:txBody>
      </p:sp>
      <p:cxnSp>
        <p:nvCxnSpPr>
          <p:cNvPr id="10" name="Straight Arrow Connector 9">
            <a:extLst>
              <a:ext uri="{FF2B5EF4-FFF2-40B4-BE49-F238E27FC236}">
                <a16:creationId xmlns:a16="http://schemas.microsoft.com/office/drawing/2014/main" id="{21089041-1897-344D-A549-BD4695A98252}"/>
              </a:ext>
            </a:extLst>
          </p:cNvPr>
          <p:cNvCxnSpPr/>
          <p:nvPr/>
        </p:nvCxnSpPr>
        <p:spPr>
          <a:xfrm flipH="1">
            <a:off x="3453607" y="3862206"/>
            <a:ext cx="723864" cy="1163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3638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049EA-6DC9-994C-814C-B5933A72A184}"/>
              </a:ext>
            </a:extLst>
          </p:cNvPr>
          <p:cNvSpPr>
            <a:spLocks noGrp="1"/>
          </p:cNvSpPr>
          <p:nvPr>
            <p:ph type="title"/>
          </p:nvPr>
        </p:nvSpPr>
        <p:spPr/>
        <p:txBody>
          <a:bodyPr/>
          <a:lstStyle/>
          <a:p>
            <a:r>
              <a:rPr lang="en-US" dirty="0"/>
              <a:t>Missing Sections</a:t>
            </a:r>
          </a:p>
        </p:txBody>
      </p:sp>
      <p:pic>
        <p:nvPicPr>
          <p:cNvPr id="5" name="Content Placeholder 4">
            <a:extLst>
              <a:ext uri="{FF2B5EF4-FFF2-40B4-BE49-F238E27FC236}">
                <a16:creationId xmlns:a16="http://schemas.microsoft.com/office/drawing/2014/main" id="{E6D16EB3-3CCB-EB4E-8575-24ADC371AA8F}"/>
              </a:ext>
            </a:extLst>
          </p:cNvPr>
          <p:cNvPicPr>
            <a:picLocks noGrp="1" noChangeAspect="1"/>
          </p:cNvPicPr>
          <p:nvPr>
            <p:ph idx="1"/>
          </p:nvPr>
        </p:nvPicPr>
        <p:blipFill>
          <a:blip r:embed="rId2"/>
          <a:stretch>
            <a:fillRect/>
          </a:stretch>
        </p:blipFill>
        <p:spPr>
          <a:xfrm>
            <a:off x="1550505" y="3101513"/>
            <a:ext cx="4870173" cy="3373377"/>
          </a:xfrm>
        </p:spPr>
      </p:pic>
      <p:pic>
        <p:nvPicPr>
          <p:cNvPr id="7" name="Picture 6">
            <a:extLst>
              <a:ext uri="{FF2B5EF4-FFF2-40B4-BE49-F238E27FC236}">
                <a16:creationId xmlns:a16="http://schemas.microsoft.com/office/drawing/2014/main" id="{93C149D5-7CEC-5A4D-9899-C340679AF036}"/>
              </a:ext>
            </a:extLst>
          </p:cNvPr>
          <p:cNvPicPr>
            <a:picLocks noChangeAspect="1"/>
          </p:cNvPicPr>
          <p:nvPr/>
        </p:nvPicPr>
        <p:blipFill>
          <a:blip r:embed="rId3"/>
          <a:stretch>
            <a:fillRect/>
          </a:stretch>
        </p:blipFill>
        <p:spPr>
          <a:xfrm>
            <a:off x="7740079" y="2006327"/>
            <a:ext cx="3594398" cy="2320753"/>
          </a:xfrm>
          <a:prstGeom prst="rect">
            <a:avLst/>
          </a:prstGeom>
        </p:spPr>
      </p:pic>
      <p:pic>
        <p:nvPicPr>
          <p:cNvPr id="9" name="Picture 8">
            <a:extLst>
              <a:ext uri="{FF2B5EF4-FFF2-40B4-BE49-F238E27FC236}">
                <a16:creationId xmlns:a16="http://schemas.microsoft.com/office/drawing/2014/main" id="{1601C335-43FC-8C4F-9AF2-B29567757A87}"/>
              </a:ext>
            </a:extLst>
          </p:cNvPr>
          <p:cNvPicPr>
            <a:picLocks noChangeAspect="1"/>
          </p:cNvPicPr>
          <p:nvPr/>
        </p:nvPicPr>
        <p:blipFill>
          <a:blip r:embed="rId4"/>
          <a:stretch>
            <a:fillRect/>
          </a:stretch>
        </p:blipFill>
        <p:spPr>
          <a:xfrm>
            <a:off x="7740080" y="4327079"/>
            <a:ext cx="3594398" cy="1866527"/>
          </a:xfrm>
          <a:prstGeom prst="rect">
            <a:avLst/>
          </a:prstGeom>
        </p:spPr>
      </p:pic>
      <p:sp>
        <p:nvSpPr>
          <p:cNvPr id="10" name="TextBox 9">
            <a:extLst>
              <a:ext uri="{FF2B5EF4-FFF2-40B4-BE49-F238E27FC236}">
                <a16:creationId xmlns:a16="http://schemas.microsoft.com/office/drawing/2014/main" id="{6539F99F-4417-5645-8F06-CDBEF5C6D74B}"/>
              </a:ext>
            </a:extLst>
          </p:cNvPr>
          <p:cNvSpPr txBox="1"/>
          <p:nvPr/>
        </p:nvSpPr>
        <p:spPr>
          <a:xfrm>
            <a:off x="566530" y="1564646"/>
            <a:ext cx="6838122" cy="923330"/>
          </a:xfrm>
          <a:prstGeom prst="rect">
            <a:avLst/>
          </a:prstGeom>
          <a:noFill/>
        </p:spPr>
        <p:txBody>
          <a:bodyPr wrap="square" rtlCol="0">
            <a:spAutoFit/>
          </a:bodyPr>
          <a:lstStyle/>
          <a:p>
            <a:r>
              <a:rPr lang="en-US" dirty="0"/>
              <a:t>I forgot to add the additional bracing section near the headstock, I found out by revealing a weak section in the frame.</a:t>
            </a:r>
          </a:p>
        </p:txBody>
      </p:sp>
    </p:spTree>
    <p:extLst>
      <p:ext uri="{BB962C8B-B14F-4D97-AF65-F5344CB8AC3E}">
        <p14:creationId xmlns:p14="http://schemas.microsoft.com/office/powerpoint/2010/main" val="984843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049EA-6DC9-994C-814C-B5933A72A184}"/>
              </a:ext>
            </a:extLst>
          </p:cNvPr>
          <p:cNvSpPr>
            <a:spLocks noGrp="1"/>
          </p:cNvSpPr>
          <p:nvPr>
            <p:ph type="title"/>
          </p:nvPr>
        </p:nvSpPr>
        <p:spPr/>
        <p:txBody>
          <a:bodyPr/>
          <a:lstStyle/>
          <a:p>
            <a:r>
              <a:rPr lang="en-US" dirty="0"/>
              <a:t>Missing Sections</a:t>
            </a:r>
          </a:p>
        </p:txBody>
      </p:sp>
      <p:pic>
        <p:nvPicPr>
          <p:cNvPr id="11" name="Content Placeholder 10">
            <a:extLst>
              <a:ext uri="{FF2B5EF4-FFF2-40B4-BE49-F238E27FC236}">
                <a16:creationId xmlns:a16="http://schemas.microsoft.com/office/drawing/2014/main" id="{99BCE156-0123-6146-AA2E-85B0B5EFDA18}"/>
              </a:ext>
            </a:extLst>
          </p:cNvPr>
          <p:cNvPicPr>
            <a:picLocks noGrp="1"/>
          </p:cNvPicPr>
          <p:nvPr>
            <p:ph idx="1"/>
          </p:nvPr>
        </p:nvPicPr>
        <p:blipFill rotWithShape="1">
          <a:blip r:embed="rId2">
            <a:extLst>
              <a:ext uri="{28A0092B-C50C-407E-A947-70E740481C1C}">
                <a14:useLocalDpi xmlns:a14="http://schemas.microsoft.com/office/drawing/2010/main" val="0"/>
              </a:ext>
            </a:extLst>
          </a:blip>
          <a:srcRect l="26004" t="36660" r="33634" b="14540"/>
          <a:stretch/>
        </p:blipFill>
        <p:spPr bwMode="auto">
          <a:xfrm>
            <a:off x="7190367" y="2747803"/>
            <a:ext cx="3822190" cy="3460803"/>
          </a:xfrm>
          <a:prstGeom prst="rect">
            <a:avLst/>
          </a:prstGeom>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2DB67A0E-2D57-EC4F-BA16-2377043D3BF7}"/>
              </a:ext>
            </a:extLst>
          </p:cNvPr>
          <p:cNvPicPr>
            <a:picLocks noChangeAspect="1"/>
          </p:cNvPicPr>
          <p:nvPr/>
        </p:nvPicPr>
        <p:blipFill>
          <a:blip r:embed="rId3"/>
          <a:stretch>
            <a:fillRect/>
          </a:stretch>
        </p:blipFill>
        <p:spPr>
          <a:xfrm>
            <a:off x="849011" y="2786475"/>
            <a:ext cx="4152624" cy="3422131"/>
          </a:xfrm>
          <a:prstGeom prst="rect">
            <a:avLst/>
          </a:prstGeom>
        </p:spPr>
      </p:pic>
      <p:sp>
        <p:nvSpPr>
          <p:cNvPr id="12" name="Oval 11">
            <a:extLst>
              <a:ext uri="{FF2B5EF4-FFF2-40B4-BE49-F238E27FC236}">
                <a16:creationId xmlns:a16="http://schemas.microsoft.com/office/drawing/2014/main" id="{94460C29-8B11-D845-AF16-F074C3739A9D}"/>
              </a:ext>
            </a:extLst>
          </p:cNvPr>
          <p:cNvSpPr/>
          <p:nvPr/>
        </p:nvSpPr>
        <p:spPr>
          <a:xfrm>
            <a:off x="8255688" y="3429000"/>
            <a:ext cx="1756235" cy="1739348"/>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4D4190D-9BE8-D242-8884-6387F3178198}"/>
              </a:ext>
            </a:extLst>
          </p:cNvPr>
          <p:cNvSpPr/>
          <p:nvPr/>
        </p:nvSpPr>
        <p:spPr>
          <a:xfrm>
            <a:off x="3569919" y="3569918"/>
            <a:ext cx="422772" cy="388307"/>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6B7F654-72A8-0441-A072-8279DBFE6961}"/>
              </a:ext>
            </a:extLst>
          </p:cNvPr>
          <p:cNvSpPr/>
          <p:nvPr/>
        </p:nvSpPr>
        <p:spPr>
          <a:xfrm>
            <a:off x="4246323" y="3754905"/>
            <a:ext cx="422773" cy="406640"/>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D69FDD4B-2C6F-3948-B8BC-49C04061B1BE}"/>
              </a:ext>
            </a:extLst>
          </p:cNvPr>
          <p:cNvSpPr txBox="1"/>
          <p:nvPr/>
        </p:nvSpPr>
        <p:spPr>
          <a:xfrm>
            <a:off x="849011" y="1478604"/>
            <a:ext cx="8898104" cy="646331"/>
          </a:xfrm>
          <a:prstGeom prst="rect">
            <a:avLst/>
          </a:prstGeom>
          <a:noFill/>
        </p:spPr>
        <p:txBody>
          <a:bodyPr wrap="square" rtlCol="0">
            <a:spAutoFit/>
          </a:bodyPr>
          <a:lstStyle/>
          <a:p>
            <a:r>
              <a:rPr lang="en-US" dirty="0"/>
              <a:t>Very interesting to learn how important these welded sheet material supports are!</a:t>
            </a:r>
          </a:p>
        </p:txBody>
      </p:sp>
    </p:spTree>
    <p:extLst>
      <p:ext uri="{BB962C8B-B14F-4D97-AF65-F5344CB8AC3E}">
        <p14:creationId xmlns:p14="http://schemas.microsoft.com/office/powerpoint/2010/main" val="1818487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D408F-30E9-7346-927C-9E258ED4C74C}"/>
              </a:ext>
            </a:extLst>
          </p:cNvPr>
          <p:cNvSpPr>
            <a:spLocks noGrp="1"/>
          </p:cNvSpPr>
          <p:nvPr>
            <p:ph type="title"/>
          </p:nvPr>
        </p:nvSpPr>
        <p:spPr/>
        <p:txBody>
          <a:bodyPr/>
          <a:lstStyle/>
          <a:p>
            <a:r>
              <a:rPr lang="en-US" dirty="0"/>
              <a:t>Twisting</a:t>
            </a:r>
          </a:p>
        </p:txBody>
      </p:sp>
      <p:pic>
        <p:nvPicPr>
          <p:cNvPr id="5" name="Content Placeholder 4">
            <a:extLst>
              <a:ext uri="{FF2B5EF4-FFF2-40B4-BE49-F238E27FC236}">
                <a16:creationId xmlns:a16="http://schemas.microsoft.com/office/drawing/2014/main" id="{7FA54DF3-9971-9949-9F64-F3C3118A01E9}"/>
              </a:ext>
            </a:extLst>
          </p:cNvPr>
          <p:cNvPicPr>
            <a:picLocks noGrp="1" noChangeAspect="1"/>
          </p:cNvPicPr>
          <p:nvPr>
            <p:ph idx="1"/>
          </p:nvPr>
        </p:nvPicPr>
        <p:blipFill>
          <a:blip r:embed="rId2"/>
          <a:stretch>
            <a:fillRect/>
          </a:stretch>
        </p:blipFill>
        <p:spPr>
          <a:xfrm>
            <a:off x="5981417" y="1519775"/>
            <a:ext cx="4069417" cy="4885507"/>
          </a:xfrm>
        </p:spPr>
      </p:pic>
      <p:sp>
        <p:nvSpPr>
          <p:cNvPr id="6" name="TextBox 5">
            <a:extLst>
              <a:ext uri="{FF2B5EF4-FFF2-40B4-BE49-F238E27FC236}">
                <a16:creationId xmlns:a16="http://schemas.microsoft.com/office/drawing/2014/main" id="{727873A9-EF5B-864C-A62F-6BBAE5E437A1}"/>
              </a:ext>
            </a:extLst>
          </p:cNvPr>
          <p:cNvSpPr txBox="1"/>
          <p:nvPr/>
        </p:nvSpPr>
        <p:spPr>
          <a:xfrm>
            <a:off x="817123" y="1519775"/>
            <a:ext cx="4883285" cy="1754326"/>
          </a:xfrm>
          <a:prstGeom prst="rect">
            <a:avLst/>
          </a:prstGeom>
          <a:noFill/>
        </p:spPr>
        <p:txBody>
          <a:bodyPr wrap="square" rtlCol="0">
            <a:spAutoFit/>
          </a:bodyPr>
          <a:lstStyle/>
          <a:p>
            <a:r>
              <a:rPr lang="en-US" dirty="0" err="1">
                <a:solidFill>
                  <a:srgbClr val="E084DE"/>
                </a:solidFill>
              </a:rPr>
              <a:t>Nf</a:t>
            </a:r>
            <a:r>
              <a:rPr lang="en-US" dirty="0">
                <a:solidFill>
                  <a:srgbClr val="E084DE"/>
                </a:solidFill>
              </a:rPr>
              <a:t> = half vehicle weight** + effect of centrifugal force on vertical axis </a:t>
            </a:r>
          </a:p>
          <a:p>
            <a:endParaRPr lang="en-US" dirty="0">
              <a:solidFill>
                <a:srgbClr val="E084DE"/>
              </a:solidFill>
            </a:endParaRPr>
          </a:p>
          <a:p>
            <a:r>
              <a:rPr lang="en-US" dirty="0">
                <a:solidFill>
                  <a:srgbClr val="FFC000"/>
                </a:solidFill>
              </a:rPr>
              <a:t>Perpendicular force was completely assumed. Therefore not accurate but useful as a visual to see what is happening</a:t>
            </a:r>
          </a:p>
        </p:txBody>
      </p:sp>
      <p:sp>
        <p:nvSpPr>
          <p:cNvPr id="7" name="TextBox 6">
            <a:extLst>
              <a:ext uri="{FF2B5EF4-FFF2-40B4-BE49-F238E27FC236}">
                <a16:creationId xmlns:a16="http://schemas.microsoft.com/office/drawing/2014/main" id="{C9325F98-9EF6-E742-8FC8-F1996BE3D9D1}"/>
              </a:ext>
            </a:extLst>
          </p:cNvPr>
          <p:cNvSpPr txBox="1"/>
          <p:nvPr/>
        </p:nvSpPr>
        <p:spPr>
          <a:xfrm>
            <a:off x="953311" y="3962528"/>
            <a:ext cx="4747097" cy="2462213"/>
          </a:xfrm>
          <a:prstGeom prst="rect">
            <a:avLst/>
          </a:prstGeom>
          <a:noFill/>
        </p:spPr>
        <p:txBody>
          <a:bodyPr wrap="square" rtlCol="0">
            <a:spAutoFit/>
          </a:bodyPr>
          <a:lstStyle/>
          <a:p>
            <a:r>
              <a:rPr lang="en-US" dirty="0"/>
              <a:t>Like braking, a nice spread of stress and no high areas. The additional bracing of the Pierbon chassis would be interesting to see here, once again I ran out of time with the uni closing.</a:t>
            </a:r>
          </a:p>
          <a:p>
            <a:endParaRPr lang="en-US" dirty="0"/>
          </a:p>
          <a:p>
            <a:endParaRPr lang="en-US" dirty="0"/>
          </a:p>
          <a:p>
            <a:endParaRPr lang="en-US" dirty="0"/>
          </a:p>
          <a:p>
            <a:r>
              <a:rPr lang="en-US" sz="1000" dirty="0"/>
              <a:t>**assumed 50/50 weight distribution</a:t>
            </a:r>
          </a:p>
        </p:txBody>
      </p:sp>
    </p:spTree>
    <p:extLst>
      <p:ext uri="{BB962C8B-B14F-4D97-AF65-F5344CB8AC3E}">
        <p14:creationId xmlns:p14="http://schemas.microsoft.com/office/powerpoint/2010/main" val="2844655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D408F-30E9-7346-927C-9E258ED4C74C}"/>
              </a:ext>
            </a:extLst>
          </p:cNvPr>
          <p:cNvSpPr>
            <a:spLocks noGrp="1"/>
          </p:cNvSpPr>
          <p:nvPr>
            <p:ph type="title"/>
          </p:nvPr>
        </p:nvSpPr>
        <p:spPr/>
        <p:txBody>
          <a:bodyPr/>
          <a:lstStyle/>
          <a:p>
            <a:r>
              <a:rPr lang="en-US" dirty="0"/>
              <a:t>Twisting</a:t>
            </a:r>
          </a:p>
        </p:txBody>
      </p:sp>
      <p:pic>
        <p:nvPicPr>
          <p:cNvPr id="9" name="Content Placeholder 8">
            <a:extLst>
              <a:ext uri="{FF2B5EF4-FFF2-40B4-BE49-F238E27FC236}">
                <a16:creationId xmlns:a16="http://schemas.microsoft.com/office/drawing/2014/main" id="{9F918B8A-D7BF-7048-BB45-5E76AECE4FA5}"/>
              </a:ext>
            </a:extLst>
          </p:cNvPr>
          <p:cNvPicPr>
            <a:picLocks noGrp="1" noChangeAspect="1"/>
          </p:cNvPicPr>
          <p:nvPr>
            <p:ph idx="1"/>
          </p:nvPr>
        </p:nvPicPr>
        <p:blipFill>
          <a:blip r:embed="rId2"/>
          <a:stretch>
            <a:fillRect/>
          </a:stretch>
        </p:blipFill>
        <p:spPr>
          <a:xfrm>
            <a:off x="6726801" y="1392639"/>
            <a:ext cx="3324033" cy="5012643"/>
          </a:xfrm>
        </p:spPr>
      </p:pic>
      <p:sp>
        <p:nvSpPr>
          <p:cNvPr id="10" name="TextBox 9">
            <a:extLst>
              <a:ext uri="{FF2B5EF4-FFF2-40B4-BE49-F238E27FC236}">
                <a16:creationId xmlns:a16="http://schemas.microsoft.com/office/drawing/2014/main" id="{906218B7-2208-0945-B656-D865AB83028B}"/>
              </a:ext>
            </a:extLst>
          </p:cNvPr>
          <p:cNvSpPr txBox="1"/>
          <p:nvPr/>
        </p:nvSpPr>
        <p:spPr>
          <a:xfrm>
            <a:off x="646111" y="2551837"/>
            <a:ext cx="5449889" cy="2585323"/>
          </a:xfrm>
          <a:prstGeom prst="rect">
            <a:avLst/>
          </a:prstGeom>
          <a:noFill/>
        </p:spPr>
        <p:txBody>
          <a:bodyPr wrap="square" rtlCol="0">
            <a:spAutoFit/>
          </a:bodyPr>
          <a:lstStyle/>
          <a:p>
            <a:r>
              <a:rPr lang="en-US" dirty="0"/>
              <a:t>I really wanted to re-do this test of purely lateral deformation with the final model.</a:t>
            </a:r>
          </a:p>
          <a:p>
            <a:endParaRPr lang="en-US" dirty="0"/>
          </a:p>
          <a:p>
            <a:r>
              <a:rPr lang="en-US" dirty="0"/>
              <a:t>I think the triangulation of the middle brace bar would be interesting as would the Pierbon bracing</a:t>
            </a:r>
          </a:p>
          <a:p>
            <a:endParaRPr lang="en-US" dirty="0"/>
          </a:p>
          <a:p>
            <a:r>
              <a:rPr lang="en-US" dirty="0"/>
              <a:t>The black lines indicate the additional bracing that I would have like to include.</a:t>
            </a:r>
          </a:p>
        </p:txBody>
      </p:sp>
      <p:grpSp>
        <p:nvGrpSpPr>
          <p:cNvPr id="17" name="Group 16">
            <a:extLst>
              <a:ext uri="{FF2B5EF4-FFF2-40B4-BE49-F238E27FC236}">
                <a16:creationId xmlns:a16="http://schemas.microsoft.com/office/drawing/2014/main" id="{3329BB61-90DB-7F4C-96BA-75C6B70A78BD}"/>
              </a:ext>
            </a:extLst>
          </p:cNvPr>
          <p:cNvGrpSpPr/>
          <p:nvPr/>
        </p:nvGrpSpPr>
        <p:grpSpPr>
          <a:xfrm>
            <a:off x="7736645" y="3869111"/>
            <a:ext cx="1245240" cy="1997640"/>
            <a:chOff x="7736645" y="3869111"/>
            <a:chExt cx="1245240" cy="1997640"/>
          </a:xfrm>
        </p:grpSpPr>
        <mc:AlternateContent xmlns:mc="http://schemas.openxmlformats.org/markup-compatibility/2006" xmlns:p14="http://schemas.microsoft.com/office/powerpoint/2010/main">
          <mc:Choice Requires="p14">
            <p:contentPart p14:bwMode="auto" r:id="rId3">
              <p14:nvContentPartPr>
                <p14:cNvPr id="15" name="Ink 14">
                  <a:extLst>
                    <a:ext uri="{FF2B5EF4-FFF2-40B4-BE49-F238E27FC236}">
                      <a16:creationId xmlns:a16="http://schemas.microsoft.com/office/drawing/2014/main" id="{EA0522DA-1DE4-9A4A-BAFD-8B78B68C7124}"/>
                    </a:ext>
                  </a:extLst>
                </p14:cNvPr>
                <p14:cNvContentPartPr/>
                <p14:nvPr/>
              </p14:nvContentPartPr>
              <p14:xfrm>
                <a:off x="7736645" y="3869111"/>
                <a:ext cx="1245240" cy="1089000"/>
              </p14:xfrm>
            </p:contentPart>
          </mc:Choice>
          <mc:Fallback xmlns="">
            <p:pic>
              <p:nvPicPr>
                <p:cNvPr id="15" name="Ink 14">
                  <a:extLst>
                    <a:ext uri="{FF2B5EF4-FFF2-40B4-BE49-F238E27FC236}">
                      <a16:creationId xmlns:a16="http://schemas.microsoft.com/office/drawing/2014/main" id="{EA0522DA-1DE4-9A4A-BAFD-8B78B68C7124}"/>
                    </a:ext>
                  </a:extLst>
                </p:cNvPr>
                <p:cNvPicPr/>
                <p:nvPr/>
              </p:nvPicPr>
              <p:blipFill>
                <a:blip r:embed="rId4"/>
                <a:stretch>
                  <a:fillRect/>
                </a:stretch>
              </p:blipFill>
              <p:spPr>
                <a:xfrm>
                  <a:off x="7718645" y="3851111"/>
                  <a:ext cx="1280880" cy="11246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6" name="Ink 15">
                  <a:extLst>
                    <a:ext uri="{FF2B5EF4-FFF2-40B4-BE49-F238E27FC236}">
                      <a16:creationId xmlns:a16="http://schemas.microsoft.com/office/drawing/2014/main" id="{43BF1A11-9319-CB45-94FC-5B9AE1A68E30}"/>
                    </a:ext>
                  </a:extLst>
                </p14:cNvPr>
                <p14:cNvContentPartPr/>
                <p14:nvPr/>
              </p14:nvContentPartPr>
              <p14:xfrm>
                <a:off x="8808725" y="3935711"/>
                <a:ext cx="101520" cy="1931040"/>
              </p14:xfrm>
            </p:contentPart>
          </mc:Choice>
          <mc:Fallback xmlns="">
            <p:pic>
              <p:nvPicPr>
                <p:cNvPr id="16" name="Ink 15">
                  <a:extLst>
                    <a:ext uri="{FF2B5EF4-FFF2-40B4-BE49-F238E27FC236}">
                      <a16:creationId xmlns:a16="http://schemas.microsoft.com/office/drawing/2014/main" id="{43BF1A11-9319-CB45-94FC-5B9AE1A68E30}"/>
                    </a:ext>
                  </a:extLst>
                </p:cNvPr>
                <p:cNvPicPr/>
                <p:nvPr/>
              </p:nvPicPr>
              <p:blipFill>
                <a:blip r:embed="rId6"/>
                <a:stretch>
                  <a:fillRect/>
                </a:stretch>
              </p:blipFill>
              <p:spPr>
                <a:xfrm>
                  <a:off x="8790725" y="3918071"/>
                  <a:ext cx="137160" cy="19666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7">
            <p14:nvContentPartPr>
              <p14:cNvPr id="18" name="Ink 17">
                <a:extLst>
                  <a:ext uri="{FF2B5EF4-FFF2-40B4-BE49-F238E27FC236}">
                    <a16:creationId xmlns:a16="http://schemas.microsoft.com/office/drawing/2014/main" id="{73B08232-695D-1141-AB04-3DAF618153DA}"/>
                  </a:ext>
                </a:extLst>
              </p14:cNvPr>
              <p14:cNvContentPartPr/>
              <p14:nvPr/>
            </p14:nvContentPartPr>
            <p14:xfrm>
              <a:off x="7550885" y="4026071"/>
              <a:ext cx="389160" cy="1793880"/>
            </p14:xfrm>
          </p:contentPart>
        </mc:Choice>
        <mc:Fallback xmlns="">
          <p:pic>
            <p:nvPicPr>
              <p:cNvPr id="18" name="Ink 17">
                <a:extLst>
                  <a:ext uri="{FF2B5EF4-FFF2-40B4-BE49-F238E27FC236}">
                    <a16:creationId xmlns:a16="http://schemas.microsoft.com/office/drawing/2014/main" id="{73B08232-695D-1141-AB04-3DAF618153DA}"/>
                  </a:ext>
                </a:extLst>
              </p:cNvPr>
              <p:cNvPicPr/>
              <p:nvPr/>
            </p:nvPicPr>
            <p:blipFill>
              <a:blip r:embed="rId8"/>
              <a:stretch>
                <a:fillRect/>
              </a:stretch>
            </p:blipFill>
            <p:spPr>
              <a:xfrm>
                <a:off x="7532885" y="4008431"/>
                <a:ext cx="424800" cy="1829520"/>
              </a:xfrm>
              <a:prstGeom prst="rect">
                <a:avLst/>
              </a:prstGeom>
            </p:spPr>
          </p:pic>
        </mc:Fallback>
      </mc:AlternateContent>
    </p:spTree>
    <p:extLst>
      <p:ext uri="{BB962C8B-B14F-4D97-AF65-F5344CB8AC3E}">
        <p14:creationId xmlns:p14="http://schemas.microsoft.com/office/powerpoint/2010/main" val="3313326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777CB-5181-E546-AF6E-58DDC098E58F}"/>
              </a:ext>
            </a:extLst>
          </p:cNvPr>
          <p:cNvSpPr>
            <a:spLocks noGrp="1"/>
          </p:cNvSpPr>
          <p:nvPr>
            <p:ph type="title"/>
          </p:nvPr>
        </p:nvSpPr>
        <p:spPr/>
        <p:txBody>
          <a:bodyPr/>
          <a:lstStyle/>
          <a:p>
            <a:r>
              <a:rPr lang="en-US" dirty="0"/>
              <a:t>Further Work</a:t>
            </a:r>
          </a:p>
        </p:txBody>
      </p:sp>
      <p:pic>
        <p:nvPicPr>
          <p:cNvPr id="5" name="Picture 4">
            <a:extLst>
              <a:ext uri="{FF2B5EF4-FFF2-40B4-BE49-F238E27FC236}">
                <a16:creationId xmlns:a16="http://schemas.microsoft.com/office/drawing/2014/main" id="{BFD83A9F-0AAB-2843-A98B-87BF78198A42}"/>
              </a:ext>
            </a:extLst>
          </p:cNvPr>
          <p:cNvPicPr>
            <a:picLocks noChangeAspect="1"/>
          </p:cNvPicPr>
          <p:nvPr/>
        </p:nvPicPr>
        <p:blipFill rotWithShape="1">
          <a:blip r:embed="rId2"/>
          <a:srcRect t="21561" b="29361"/>
          <a:stretch/>
        </p:blipFill>
        <p:spPr>
          <a:xfrm>
            <a:off x="6096000" y="1405518"/>
            <a:ext cx="4966510" cy="4874929"/>
          </a:xfrm>
          <a:prstGeom prst="rect">
            <a:avLst/>
          </a:prstGeom>
        </p:spPr>
      </p:pic>
      <p:sp>
        <p:nvSpPr>
          <p:cNvPr id="6" name="TextBox 5">
            <a:extLst>
              <a:ext uri="{FF2B5EF4-FFF2-40B4-BE49-F238E27FC236}">
                <a16:creationId xmlns:a16="http://schemas.microsoft.com/office/drawing/2014/main" id="{38EF2CF0-FDBD-CD4D-93DE-8008CD828564}"/>
              </a:ext>
            </a:extLst>
          </p:cNvPr>
          <p:cNvSpPr txBox="1"/>
          <p:nvPr/>
        </p:nvSpPr>
        <p:spPr>
          <a:xfrm>
            <a:off x="817123" y="1621283"/>
            <a:ext cx="5000017" cy="1477328"/>
          </a:xfrm>
          <a:prstGeom prst="rect">
            <a:avLst/>
          </a:prstGeom>
          <a:noFill/>
        </p:spPr>
        <p:txBody>
          <a:bodyPr wrap="square" rtlCol="0">
            <a:spAutoFit/>
          </a:bodyPr>
          <a:lstStyle/>
          <a:p>
            <a:r>
              <a:rPr lang="en-US" dirty="0"/>
              <a:t>I would like to make a jig similar to Alpha Racing’s. This is a swingarm pivot mount that could be able to measure, torsional, lateral and longitudinal deformation and with strain gauges, stress and strain.</a:t>
            </a:r>
          </a:p>
        </p:txBody>
      </p:sp>
      <p:sp>
        <p:nvSpPr>
          <p:cNvPr id="7" name="TextBox 6">
            <a:extLst>
              <a:ext uri="{FF2B5EF4-FFF2-40B4-BE49-F238E27FC236}">
                <a16:creationId xmlns:a16="http://schemas.microsoft.com/office/drawing/2014/main" id="{FAD08BA5-47F1-1443-8B14-D0D22CC4274B}"/>
              </a:ext>
            </a:extLst>
          </p:cNvPr>
          <p:cNvSpPr txBox="1"/>
          <p:nvPr/>
        </p:nvSpPr>
        <p:spPr>
          <a:xfrm>
            <a:off x="817123" y="3506581"/>
            <a:ext cx="4863830" cy="1754326"/>
          </a:xfrm>
          <a:prstGeom prst="rect">
            <a:avLst/>
          </a:prstGeom>
          <a:noFill/>
        </p:spPr>
        <p:txBody>
          <a:bodyPr wrap="square" rtlCol="0">
            <a:spAutoFit/>
          </a:bodyPr>
          <a:lstStyle/>
          <a:p>
            <a:r>
              <a:rPr lang="en-US" dirty="0"/>
              <a:t>Ideally this jig would only support the ‘rear’ of the bike and front half would be supported by the front wheel. This would allow comparisons between bikes much quicker than standalone jigs meant for specific vehicles.</a:t>
            </a:r>
          </a:p>
        </p:txBody>
      </p:sp>
    </p:spTree>
    <p:extLst>
      <p:ext uri="{BB962C8B-B14F-4D97-AF65-F5344CB8AC3E}">
        <p14:creationId xmlns:p14="http://schemas.microsoft.com/office/powerpoint/2010/main" val="27256373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299</TotalTime>
  <Words>392</Words>
  <Application>Microsoft Macintosh PowerPoint</Application>
  <PresentationFormat>Widescreen</PresentationFormat>
  <Paragraphs>47</Paragraphs>
  <Slides>11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Ion</vt:lpstr>
      <vt:lpstr>Chassis Group</vt:lpstr>
      <vt:lpstr>Final Viva Ducati 999 Chassis Evaluation</vt:lpstr>
      <vt:lpstr>Comparison</vt:lpstr>
      <vt:lpstr>Braking</vt:lpstr>
      <vt:lpstr>Braking</vt:lpstr>
      <vt:lpstr>Braking</vt:lpstr>
      <vt:lpstr>Missing Sections</vt:lpstr>
      <vt:lpstr>Missing Sections</vt:lpstr>
      <vt:lpstr>Twisting</vt:lpstr>
      <vt:lpstr>Twisting</vt:lpstr>
      <vt:lpstr>Further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Chassis Flex</dc:title>
  <dc:creator>Connor Williams (1702252)</dc:creator>
  <cp:lastModifiedBy>Connor Williams</cp:lastModifiedBy>
  <cp:revision>23</cp:revision>
  <dcterms:created xsi:type="dcterms:W3CDTF">2019-11-29T17:24:11Z</dcterms:created>
  <dcterms:modified xsi:type="dcterms:W3CDTF">2020-03-24T17:40:41Z</dcterms:modified>
</cp:coreProperties>
</file>