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39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A3B9-10D8-0956-96D1-3520A5D4805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30352" y="1122361"/>
            <a:ext cx="10072920" cy="1978350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440533-12D6-F3C0-F4A0-C15E6A9A550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30352" y="3509960"/>
            <a:ext cx="10072920" cy="174783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A04EC-B553-EA3C-A6A1-B63846A24A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0352" y="136529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58DA900-DD42-43F6-BCB2-453506ED3CD6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DA48A-A83F-D333-0047-80F401DE41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530352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2E202-B349-B026-CA76-C3949DEBA6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0AA1C5-E314-4604-A6D6-98E2BC05EE8A}" type="slidenum"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7BF4D908-EB78-D35E-0611-32108846FF28}"/>
              </a:ext>
            </a:extLst>
          </p:cNvPr>
          <p:cNvGrpSpPr/>
          <p:nvPr/>
        </p:nvGrpSpPr>
        <p:grpSpPr>
          <a:xfrm>
            <a:off x="530223" y="3267690"/>
            <a:ext cx="972245" cy="45720"/>
            <a:chOff x="530223" y="3267690"/>
            <a:chExt cx="972245" cy="45720"/>
          </a:xfrm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DF6BE361-8155-EDB6-6BC1-0D3097FA8F70}"/>
                </a:ext>
              </a:extLst>
            </p:cNvPr>
            <p:cNvSpPr/>
            <p:nvPr/>
          </p:nvSpPr>
          <p:spPr>
            <a:xfrm>
              <a:off x="530223" y="3290477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18880A16-38C7-C1D3-E610-667B615D12CB}"/>
                </a:ext>
              </a:extLst>
            </p:cNvPr>
            <p:cNvGrpSpPr/>
            <p:nvPr/>
          </p:nvGrpSpPr>
          <p:grpSpPr>
            <a:xfrm>
              <a:off x="530379" y="3267690"/>
              <a:ext cx="972089" cy="45720"/>
              <a:chOff x="530379" y="3267690"/>
              <a:chExt cx="972089" cy="45720"/>
            </a:xfrm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EF33537F-A7EE-4110-E28D-B797E2455FC3}"/>
                  </a:ext>
                </a:extLst>
              </p:cNvPr>
              <p:cNvSpPr/>
              <p:nvPr/>
            </p:nvSpPr>
            <p:spPr>
              <a:xfrm>
                <a:off x="533744" y="3308948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B29C1BC-86DF-91EF-D75A-5C133ED828D2}"/>
                  </a:ext>
                </a:extLst>
              </p:cNvPr>
              <p:cNvSpPr/>
              <p:nvPr/>
            </p:nvSpPr>
            <p:spPr>
              <a:xfrm>
                <a:off x="546884" y="3310137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869247-4D60-D8FF-39F4-2F5D6B088E42}"/>
                  </a:ext>
                </a:extLst>
              </p:cNvPr>
              <p:cNvSpPr/>
              <p:nvPr/>
            </p:nvSpPr>
            <p:spPr>
              <a:xfrm>
                <a:off x="1494733" y="3268797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888BC80-D4F7-6A7C-6AF9-B64C4EF0BB90}"/>
                  </a:ext>
                </a:extLst>
              </p:cNvPr>
              <p:cNvSpPr/>
              <p:nvPr/>
            </p:nvSpPr>
            <p:spPr>
              <a:xfrm>
                <a:off x="530379" y="3267690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0661476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60B4D-B73C-7608-C1F2-EBF446DA207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3C9D1-E505-79AB-131F-4E39D86B2E0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90B60F-6647-117F-CF60-1C9910C1AC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0352" y="136529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2208EC1-5A55-4DE6-8067-0987FB0E6C99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B275C-2B6E-F3E5-7026-FC36C5CB8F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A790C-E193-253B-C488-AD72C81DFD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3541D6-CE65-4C45-8F7B-344E1FD7B927}" type="slidenum"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C79DF4E8-DA7E-F304-B5EF-4B08D46B6D85}"/>
              </a:ext>
            </a:extLst>
          </p:cNvPr>
          <p:cNvGrpSpPr/>
          <p:nvPr/>
        </p:nvGrpSpPr>
        <p:grpSpPr>
          <a:xfrm>
            <a:off x="530223" y="2310597"/>
            <a:ext cx="972245" cy="45720"/>
            <a:chOff x="530223" y="2310597"/>
            <a:chExt cx="972245" cy="45720"/>
          </a:xfrm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29B69FB-5E67-559D-90FD-800E8CB481E5}"/>
                </a:ext>
              </a:extLst>
            </p:cNvPr>
            <p:cNvSpPr/>
            <p:nvPr/>
          </p:nvSpPr>
          <p:spPr>
            <a:xfrm>
              <a:off x="530223" y="2333384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DC8CEDB9-AF67-CCFE-439D-68B4393F37CE}"/>
                </a:ext>
              </a:extLst>
            </p:cNvPr>
            <p:cNvGrpSpPr/>
            <p:nvPr/>
          </p:nvGrpSpPr>
          <p:grpSpPr>
            <a:xfrm>
              <a:off x="530379" y="2310597"/>
              <a:ext cx="972089" cy="45720"/>
              <a:chOff x="530379" y="2310597"/>
              <a:chExt cx="972089" cy="45720"/>
            </a:xfrm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1A2CA58F-B984-4FA2-4480-7E5A01416279}"/>
                  </a:ext>
                </a:extLst>
              </p:cNvPr>
              <p:cNvSpPr/>
              <p:nvPr/>
            </p:nvSpPr>
            <p:spPr>
              <a:xfrm>
                <a:off x="533744" y="2351855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68AF46E3-650B-FC0F-7E5D-A88C446C9B5B}"/>
                  </a:ext>
                </a:extLst>
              </p:cNvPr>
              <p:cNvSpPr/>
              <p:nvPr/>
            </p:nvSpPr>
            <p:spPr>
              <a:xfrm>
                <a:off x="546884" y="2353043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CE7720E0-BEC4-E9D1-7558-CF209E1AEB12}"/>
                  </a:ext>
                </a:extLst>
              </p:cNvPr>
              <p:cNvSpPr/>
              <p:nvPr/>
            </p:nvSpPr>
            <p:spPr>
              <a:xfrm>
                <a:off x="1494733" y="2311703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1089B361-A1C5-4850-BEED-C0A7817B7502}"/>
                  </a:ext>
                </a:extLst>
              </p:cNvPr>
              <p:cNvSpPr/>
              <p:nvPr/>
            </p:nvSpPr>
            <p:spPr>
              <a:xfrm>
                <a:off x="530379" y="2310597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1172781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7681B-9C72-0A45-41B4-7949A7B16F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0352" y="787069"/>
            <a:ext cx="10072920" cy="2313642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9FBCB7-8F72-3355-431F-E6CFF58F774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30352" y="3509960"/>
            <a:ext cx="10072920" cy="25796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B101D4-F3C0-9C26-D0D8-9764C20310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EDF80E-32B4-4F6A-8A0A-C41838D73BED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A035C3-6426-EF82-24F8-6641E508B1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0E493-C602-D9D5-E7AF-0355F4950D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EA068E-DDB9-406C-A047-E74198D98434}" type="slidenum"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FAAAD49A-4B3C-4E2D-6B99-18FB40A5CDE8}"/>
              </a:ext>
            </a:extLst>
          </p:cNvPr>
          <p:cNvGrpSpPr/>
          <p:nvPr/>
        </p:nvGrpSpPr>
        <p:grpSpPr>
          <a:xfrm>
            <a:off x="530223" y="3267690"/>
            <a:ext cx="972245" cy="45720"/>
            <a:chOff x="530223" y="3267690"/>
            <a:chExt cx="972245" cy="45720"/>
          </a:xfrm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FD77B541-032E-F4D1-055E-7BFF985D2922}"/>
                </a:ext>
              </a:extLst>
            </p:cNvPr>
            <p:cNvSpPr/>
            <p:nvPr/>
          </p:nvSpPr>
          <p:spPr>
            <a:xfrm>
              <a:off x="530223" y="3290477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BAF91023-2C9D-7BA6-BAA9-F4CB532401D2}"/>
                </a:ext>
              </a:extLst>
            </p:cNvPr>
            <p:cNvGrpSpPr/>
            <p:nvPr/>
          </p:nvGrpSpPr>
          <p:grpSpPr>
            <a:xfrm>
              <a:off x="530379" y="3267690"/>
              <a:ext cx="972089" cy="45720"/>
              <a:chOff x="530379" y="3267690"/>
              <a:chExt cx="972089" cy="45720"/>
            </a:xfrm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E6870751-E37A-2578-3A6C-7DB1D6A25206}"/>
                  </a:ext>
                </a:extLst>
              </p:cNvPr>
              <p:cNvSpPr/>
              <p:nvPr/>
            </p:nvSpPr>
            <p:spPr>
              <a:xfrm>
                <a:off x="533744" y="3308948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4E7E42BD-BB7B-8A8C-2DAC-06D65D374024}"/>
                  </a:ext>
                </a:extLst>
              </p:cNvPr>
              <p:cNvSpPr/>
              <p:nvPr/>
            </p:nvSpPr>
            <p:spPr>
              <a:xfrm>
                <a:off x="546884" y="3310137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DAC64D4-921C-D366-03E2-335A8EB3210A}"/>
                  </a:ext>
                </a:extLst>
              </p:cNvPr>
              <p:cNvSpPr/>
              <p:nvPr/>
            </p:nvSpPr>
            <p:spPr>
              <a:xfrm>
                <a:off x="1494733" y="3268797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64F7737-7894-15BA-49F5-7DA0775BE937}"/>
                  </a:ext>
                </a:extLst>
              </p:cNvPr>
              <p:cNvSpPr/>
              <p:nvPr/>
            </p:nvSpPr>
            <p:spPr>
              <a:xfrm>
                <a:off x="530379" y="3267690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40661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B3437-1D6D-BC69-EA3D-39BF07C5231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C329C-81CC-9A79-D694-B6B0F7C9767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5715" y="2521887"/>
            <a:ext cx="4645152" cy="365507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516C74-7DD9-620F-6751-AFDE46B3FBA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992136" y="2521887"/>
            <a:ext cx="4611136" cy="365507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C6D6DF-EF30-1FB3-C882-674F5EB4DC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1DFCD7-946D-4FA7-A55E-4F4E22F1103E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171AD5-1D0D-A243-E045-5463862652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39D68C-34EC-84D5-AC8C-CB6063A918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F28E09-127C-4C17-8395-0AD15707ED16}" type="slidenum"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31088CF2-C202-22DB-C361-D6C2D27682C5}"/>
              </a:ext>
            </a:extLst>
          </p:cNvPr>
          <p:cNvGrpSpPr/>
          <p:nvPr/>
        </p:nvGrpSpPr>
        <p:grpSpPr>
          <a:xfrm>
            <a:off x="530223" y="2319640"/>
            <a:ext cx="972245" cy="45720"/>
            <a:chOff x="530223" y="2319640"/>
            <a:chExt cx="972245" cy="45720"/>
          </a:xfrm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8AF9EC92-D5D7-41A8-E042-9E3C43F7EC17}"/>
                </a:ext>
              </a:extLst>
            </p:cNvPr>
            <p:cNvSpPr/>
            <p:nvPr/>
          </p:nvSpPr>
          <p:spPr>
            <a:xfrm>
              <a:off x="530223" y="2342418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63B11286-5736-1527-E921-5F5F4F6198D7}"/>
                </a:ext>
              </a:extLst>
            </p:cNvPr>
            <p:cNvGrpSpPr/>
            <p:nvPr/>
          </p:nvGrpSpPr>
          <p:grpSpPr>
            <a:xfrm>
              <a:off x="530379" y="2319640"/>
              <a:ext cx="972089" cy="45720"/>
              <a:chOff x="530379" y="2319640"/>
              <a:chExt cx="972089" cy="45720"/>
            </a:xfrm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1F19333-8AF3-DF3C-8F18-5F8B0D284FFF}"/>
                  </a:ext>
                </a:extLst>
              </p:cNvPr>
              <p:cNvSpPr/>
              <p:nvPr/>
            </p:nvSpPr>
            <p:spPr>
              <a:xfrm>
                <a:off x="533744" y="2360898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43507779-8F08-287A-662E-17F2B21F94DC}"/>
                  </a:ext>
                </a:extLst>
              </p:cNvPr>
              <p:cNvSpPr/>
              <p:nvPr/>
            </p:nvSpPr>
            <p:spPr>
              <a:xfrm>
                <a:off x="546884" y="2362087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49855D74-C575-3DA0-610D-4AC63E862DFB}"/>
                  </a:ext>
                </a:extLst>
              </p:cNvPr>
              <p:cNvSpPr/>
              <p:nvPr/>
            </p:nvSpPr>
            <p:spPr>
              <a:xfrm>
                <a:off x="1494733" y="2320747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CE561421-A9AB-5DC5-D0EC-073376A1A2E5}"/>
                  </a:ext>
                </a:extLst>
              </p:cNvPr>
              <p:cNvSpPr/>
              <p:nvPr/>
            </p:nvSpPr>
            <p:spPr>
              <a:xfrm>
                <a:off x="530379" y="2319640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1617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24F7C-13BF-B43E-2687-20C395A8A1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0352" y="787069"/>
            <a:ext cx="1007292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CA07C1-BF83-3AF9-B06F-46975EE252A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30352" y="2521887"/>
            <a:ext cx="4845387" cy="780440"/>
          </a:xfrm>
        </p:spPr>
        <p:txBody>
          <a:bodyPr anchor="b"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B73F8E-C2CF-6C82-83CA-89A2CCB0CBC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30352" y="3366391"/>
            <a:ext cx="4845387" cy="2644792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CC1B6F-D5BF-D83F-69A1-B26C8295A9B0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734028" y="2521887"/>
            <a:ext cx="4869253" cy="780440"/>
          </a:xfrm>
        </p:spPr>
        <p:txBody>
          <a:bodyPr anchor="b"/>
          <a:lstStyle>
            <a:lvl1pPr>
              <a:defRPr i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C25C7-3DD4-4E9C-E640-248520E940B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734028" y="3366391"/>
            <a:ext cx="4869253" cy="2644792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5C54D4-67D5-454A-CE94-B4AE0468F5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3D4104-913B-4771-AD04-7BB5A0052D53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F3AFB5-03D2-3264-8003-A4AF28CFE54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690852-DF00-8F33-84BE-515B254796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532888-1548-48E0-8118-096DD4D5A1F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649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BC09-BA8B-2334-DB80-B663E906D5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A7B8E5C-6F32-94E9-4AE9-CD6D342D8C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A8D45F-85BF-4309-ADC3-7287D8AFB073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644DB0-1F9E-3A4A-C7F6-DB92971C58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8F2B23-43B4-6213-8153-0948119BDB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3006C7-FCB9-478B-BA6F-09CDF2F1E668}" type="slidenum"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C8E4C97F-5E14-B9E6-1CB3-A2CFB6EFDC52}"/>
              </a:ext>
            </a:extLst>
          </p:cNvPr>
          <p:cNvGrpSpPr/>
          <p:nvPr/>
        </p:nvGrpSpPr>
        <p:grpSpPr>
          <a:xfrm>
            <a:off x="530223" y="2352330"/>
            <a:ext cx="972245" cy="45720"/>
            <a:chOff x="530223" y="2352330"/>
            <a:chExt cx="972245" cy="45720"/>
          </a:xfrm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208D54BA-52BC-AEF3-3DAE-A51AEA498990}"/>
                </a:ext>
              </a:extLst>
            </p:cNvPr>
            <p:cNvSpPr/>
            <p:nvPr/>
          </p:nvSpPr>
          <p:spPr>
            <a:xfrm>
              <a:off x="530223" y="2375117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ADEB5A44-8E59-7112-2DA3-0726CB6B5D35}"/>
                </a:ext>
              </a:extLst>
            </p:cNvPr>
            <p:cNvGrpSpPr/>
            <p:nvPr/>
          </p:nvGrpSpPr>
          <p:grpSpPr>
            <a:xfrm>
              <a:off x="530379" y="2352330"/>
              <a:ext cx="972089" cy="45720"/>
              <a:chOff x="530379" y="2352330"/>
              <a:chExt cx="972089" cy="45720"/>
            </a:xfrm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CA72374E-4964-0497-C5DE-3BED5F729D2C}"/>
                  </a:ext>
                </a:extLst>
              </p:cNvPr>
              <p:cNvSpPr/>
              <p:nvPr/>
            </p:nvSpPr>
            <p:spPr>
              <a:xfrm>
                <a:off x="533744" y="2393588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7CF0C60E-CFB1-EE8A-9FBC-764134633CFB}"/>
                  </a:ext>
                </a:extLst>
              </p:cNvPr>
              <p:cNvSpPr/>
              <p:nvPr/>
            </p:nvSpPr>
            <p:spPr>
              <a:xfrm>
                <a:off x="546884" y="2394777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7FBCE3E9-6758-9330-1756-A80F71140226}"/>
                  </a:ext>
                </a:extLst>
              </p:cNvPr>
              <p:cNvSpPr/>
              <p:nvPr/>
            </p:nvSpPr>
            <p:spPr>
              <a:xfrm>
                <a:off x="1494733" y="2353437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B8020A73-557A-F035-082A-5C31D4800E75}"/>
                  </a:ext>
                </a:extLst>
              </p:cNvPr>
              <p:cNvSpPr/>
              <p:nvPr/>
            </p:nvSpPr>
            <p:spPr>
              <a:xfrm>
                <a:off x="530379" y="2352330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48275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FA786D-DC70-A395-9DE1-31DB8816E7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191A18-32FA-4961-AE25-E1374D54AEDD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6394FE-202A-B61D-9189-58112979BE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BC7A8A-6B61-40C1-C65A-BD86CC27D2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6E31D3-A05F-49C9-A420-C2E5B07112C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846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B7F3F-E4FA-460B-13B6-79B6E32D12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0352" y="787069"/>
            <a:ext cx="4315382" cy="2223153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5C77A-E3F9-3335-822B-CA31D356FE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5420087" cy="487362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98DDFA-9A19-F8EC-9470-602D847D12C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30352" y="3429000"/>
            <a:ext cx="4315382" cy="243998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B5B1F9-C335-A7AF-B5F9-54C94A0FE6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A4B40F-4280-4765-A6DC-7842642E34F2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F0E6D-3172-967B-9525-DFA538F4AA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66CA58-9B16-A2DE-B491-9CE98883D1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B41B2F-73F3-4CC6-8E5B-573708764D80}" type="slidenum"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AA2CDF49-58E9-9D8A-3F26-7C390D6C723C}"/>
              </a:ext>
            </a:extLst>
          </p:cNvPr>
          <p:cNvGrpSpPr/>
          <p:nvPr/>
        </p:nvGrpSpPr>
        <p:grpSpPr>
          <a:xfrm>
            <a:off x="530223" y="3193468"/>
            <a:ext cx="972245" cy="45720"/>
            <a:chOff x="530223" y="3193468"/>
            <a:chExt cx="972245" cy="45720"/>
          </a:xfrm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C8595611-48CF-CB9E-4A87-B1146673BE30}"/>
                </a:ext>
              </a:extLst>
            </p:cNvPr>
            <p:cNvSpPr/>
            <p:nvPr/>
          </p:nvSpPr>
          <p:spPr>
            <a:xfrm>
              <a:off x="530223" y="3216246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0EBAC844-866C-B690-91E8-3A3565E802E6}"/>
                </a:ext>
              </a:extLst>
            </p:cNvPr>
            <p:cNvGrpSpPr/>
            <p:nvPr/>
          </p:nvGrpSpPr>
          <p:grpSpPr>
            <a:xfrm>
              <a:off x="530379" y="3193468"/>
              <a:ext cx="972089" cy="45720"/>
              <a:chOff x="530379" y="3193468"/>
              <a:chExt cx="972089" cy="45720"/>
            </a:xfrm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6D1BAC60-46A6-0AE2-116C-E03432D3F781}"/>
                  </a:ext>
                </a:extLst>
              </p:cNvPr>
              <p:cNvSpPr/>
              <p:nvPr/>
            </p:nvSpPr>
            <p:spPr>
              <a:xfrm>
                <a:off x="533744" y="3234726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08F36CE-1F8E-2845-6784-D745915655A4}"/>
                  </a:ext>
                </a:extLst>
              </p:cNvPr>
              <p:cNvSpPr/>
              <p:nvPr/>
            </p:nvSpPr>
            <p:spPr>
              <a:xfrm>
                <a:off x="546884" y="3235915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07CB10F-9229-B89B-A57F-02BF397542F9}"/>
                  </a:ext>
                </a:extLst>
              </p:cNvPr>
              <p:cNvSpPr/>
              <p:nvPr/>
            </p:nvSpPr>
            <p:spPr>
              <a:xfrm>
                <a:off x="1494733" y="3194575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ABF84DEF-C527-8620-26A9-F4BFEC5F104F}"/>
                  </a:ext>
                </a:extLst>
              </p:cNvPr>
              <p:cNvSpPr/>
              <p:nvPr/>
            </p:nvSpPr>
            <p:spPr>
              <a:xfrm>
                <a:off x="530379" y="3193468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83695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C8115-0C2A-2594-3815-77BB4C54D2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0352" y="787069"/>
            <a:ext cx="3932240" cy="2223153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33D70D-958C-2368-2124-D56801BA2C4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5420087" cy="4873623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EFF64E-3E4F-78E6-7F20-47B8ACBE12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30352" y="3429000"/>
            <a:ext cx="3932240" cy="243998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9009A4-E992-CA84-28C9-214AAAED54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80EC46-F503-4879-8CF1-CEE7763DC7FE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13F5A-8046-ABC8-6932-C78F112753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015799-6A4F-136F-9190-8610F49AFE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1969CC-6040-494A-AC31-EF6CAC57275A}" type="slidenum"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DF9033F3-0DB5-641F-CDC4-F7D9383F8A1B}"/>
              </a:ext>
            </a:extLst>
          </p:cNvPr>
          <p:cNvGrpSpPr/>
          <p:nvPr/>
        </p:nvGrpSpPr>
        <p:grpSpPr>
          <a:xfrm>
            <a:off x="530223" y="3193468"/>
            <a:ext cx="972245" cy="45720"/>
            <a:chOff x="530223" y="3193468"/>
            <a:chExt cx="972245" cy="45720"/>
          </a:xfrm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771CDC07-C9AF-F506-F226-9BD019F1197E}"/>
                </a:ext>
              </a:extLst>
            </p:cNvPr>
            <p:cNvSpPr/>
            <p:nvPr/>
          </p:nvSpPr>
          <p:spPr>
            <a:xfrm>
              <a:off x="530223" y="3216246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086D2422-ED92-8AC4-2B02-B1AC58346492}"/>
                </a:ext>
              </a:extLst>
            </p:cNvPr>
            <p:cNvGrpSpPr/>
            <p:nvPr/>
          </p:nvGrpSpPr>
          <p:grpSpPr>
            <a:xfrm>
              <a:off x="530379" y="3193468"/>
              <a:ext cx="972089" cy="45720"/>
              <a:chOff x="530379" y="3193468"/>
              <a:chExt cx="972089" cy="45720"/>
            </a:xfrm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1834FB2-CF2A-A482-FDC4-F0BDA5376BE2}"/>
                  </a:ext>
                </a:extLst>
              </p:cNvPr>
              <p:cNvSpPr/>
              <p:nvPr/>
            </p:nvSpPr>
            <p:spPr>
              <a:xfrm>
                <a:off x="533744" y="3234726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4A352ADA-726E-5AED-F3DA-C672A43B9A3D}"/>
                  </a:ext>
                </a:extLst>
              </p:cNvPr>
              <p:cNvSpPr/>
              <p:nvPr/>
            </p:nvSpPr>
            <p:spPr>
              <a:xfrm>
                <a:off x="546884" y="3235915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4125666E-0255-1E1C-5975-5573B64E7D5A}"/>
                  </a:ext>
                </a:extLst>
              </p:cNvPr>
              <p:cNvSpPr/>
              <p:nvPr/>
            </p:nvSpPr>
            <p:spPr>
              <a:xfrm>
                <a:off x="1494733" y="3194575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38952D6-1757-43FC-53CA-BBCA0AA731F0}"/>
                  </a:ext>
                </a:extLst>
              </p:cNvPr>
              <p:cNvSpPr/>
              <p:nvPr/>
            </p:nvSpPr>
            <p:spPr>
              <a:xfrm>
                <a:off x="530379" y="3193468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74929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C6D03-FF96-5434-46FE-C22B4067C0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AFADDF-1620-6137-BF9F-5E47C440574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25B7D7-E000-2828-9BE1-CEA073916EE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080C8B-62E0-481D-A127-F24459F26F3C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93C2-CC83-F315-DF25-651FCF9F32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E8594-4EF7-CC05-ADE2-1FDE9D0214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0AB913-79F9-4E90-8058-6916976BDDF4}" type="slidenum"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BF59CC93-0259-EF8B-8B01-A80DF76BB533}"/>
              </a:ext>
            </a:extLst>
          </p:cNvPr>
          <p:cNvGrpSpPr/>
          <p:nvPr/>
        </p:nvGrpSpPr>
        <p:grpSpPr>
          <a:xfrm>
            <a:off x="530223" y="2333457"/>
            <a:ext cx="972245" cy="45720"/>
            <a:chOff x="530223" y="2333457"/>
            <a:chExt cx="972245" cy="45720"/>
          </a:xfrm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19D62CC6-0D30-A028-96A9-56124F7C5B06}"/>
                </a:ext>
              </a:extLst>
            </p:cNvPr>
            <p:cNvSpPr/>
            <p:nvPr/>
          </p:nvSpPr>
          <p:spPr>
            <a:xfrm>
              <a:off x="530223" y="2356235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CCD17671-9EAD-1587-D4C4-A7B5D06502BE}"/>
                </a:ext>
              </a:extLst>
            </p:cNvPr>
            <p:cNvGrpSpPr/>
            <p:nvPr/>
          </p:nvGrpSpPr>
          <p:grpSpPr>
            <a:xfrm>
              <a:off x="530379" y="2333457"/>
              <a:ext cx="972089" cy="45720"/>
              <a:chOff x="530379" y="2333457"/>
              <a:chExt cx="972089" cy="45720"/>
            </a:xfrm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FB2DB4C4-3B31-5A34-938C-4C5C9405BEAE}"/>
                  </a:ext>
                </a:extLst>
              </p:cNvPr>
              <p:cNvSpPr/>
              <p:nvPr/>
            </p:nvSpPr>
            <p:spPr>
              <a:xfrm>
                <a:off x="533744" y="2374715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5496EE6-765F-A2E8-4816-C1771129CD3F}"/>
                  </a:ext>
                </a:extLst>
              </p:cNvPr>
              <p:cNvSpPr/>
              <p:nvPr/>
            </p:nvSpPr>
            <p:spPr>
              <a:xfrm>
                <a:off x="546884" y="2375903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6A0469F-A10F-C211-567E-0792FF488F40}"/>
                  </a:ext>
                </a:extLst>
              </p:cNvPr>
              <p:cNvSpPr/>
              <p:nvPr/>
            </p:nvSpPr>
            <p:spPr>
              <a:xfrm>
                <a:off x="1494733" y="2334563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FF6FCF-A87B-F329-8541-B56A979D2B2A}"/>
                  </a:ext>
                </a:extLst>
              </p:cNvPr>
              <p:cNvSpPr/>
              <p:nvPr/>
            </p:nvSpPr>
            <p:spPr>
              <a:xfrm>
                <a:off x="530379" y="2333457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8076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E8DECC-4D85-1930-5978-68AEDF561D3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74372" y="787069"/>
            <a:ext cx="2628899" cy="538989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3A7A9-A8F5-E913-5F86-AA0D44935A9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525715" y="787069"/>
            <a:ext cx="7039398" cy="538989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65ED9-33A1-AB12-BCFB-89C486CA90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831A61-EA79-4DCD-8C45-E2A3660AE88C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0B715-3FDF-9F67-0C76-1F2DA61077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91185-47DA-32C3-7BD4-3FA8088D65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B6ECFA-1B77-48D8-878F-B6B1A8B71435}" type="slidenum"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EDA7830E-177F-481B-B611-F095C526CA6E}"/>
              </a:ext>
            </a:extLst>
          </p:cNvPr>
          <p:cNvGrpSpPr/>
          <p:nvPr/>
        </p:nvGrpSpPr>
        <p:grpSpPr>
          <a:xfrm>
            <a:off x="7746889" y="787061"/>
            <a:ext cx="45720" cy="972252"/>
            <a:chOff x="7746889" y="787061"/>
            <a:chExt cx="45720" cy="972252"/>
          </a:xfrm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F7A0E2C-670B-E88E-FB11-9D98530719E7}"/>
                </a:ext>
              </a:extLst>
            </p:cNvPr>
            <p:cNvSpPr/>
            <p:nvPr/>
          </p:nvSpPr>
          <p:spPr>
            <a:xfrm rot="5400013">
              <a:off x="7281825" y="1271226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2AB20372-1D51-3562-9834-F81215FBA827}"/>
                </a:ext>
              </a:extLst>
            </p:cNvPr>
            <p:cNvGrpSpPr/>
            <p:nvPr/>
          </p:nvGrpSpPr>
          <p:grpSpPr>
            <a:xfrm>
              <a:off x="7746889" y="787224"/>
              <a:ext cx="45720" cy="972089"/>
              <a:chOff x="7746889" y="787224"/>
              <a:chExt cx="45720" cy="972089"/>
            </a:xfrm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6E518B8-C465-26F0-1121-3D3D3BC90C08}"/>
                  </a:ext>
                </a:extLst>
              </p:cNvPr>
              <p:cNvSpPr/>
              <p:nvPr/>
            </p:nvSpPr>
            <p:spPr>
              <a:xfrm rot="5400013">
                <a:off x="7744218" y="796552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66CABF0-770C-AFE9-1454-D9B531174877}"/>
                  </a:ext>
                </a:extLst>
              </p:cNvPr>
              <p:cNvSpPr/>
              <p:nvPr/>
            </p:nvSpPr>
            <p:spPr>
              <a:xfrm rot="5400013">
                <a:off x="7750074" y="803798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3411DE9-3DB1-E83A-9676-207453140586}"/>
                  </a:ext>
                </a:extLst>
              </p:cNvPr>
              <p:cNvSpPr/>
              <p:nvPr/>
            </p:nvSpPr>
            <p:spPr>
              <a:xfrm rot="5400013">
                <a:off x="7789444" y="1753545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39626435-C8D5-653D-4E45-EA263F8690A4}"/>
                  </a:ext>
                </a:extLst>
              </p:cNvPr>
              <p:cNvSpPr/>
              <p:nvPr/>
            </p:nvSpPr>
            <p:spPr>
              <a:xfrm rot="5400013">
                <a:off x="7283704" y="1250409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10067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8">
            <a:extLst>
              <a:ext uri="{FF2B5EF4-FFF2-40B4-BE49-F238E27FC236}">
                <a16:creationId xmlns:a16="http://schemas.microsoft.com/office/drawing/2014/main" id="{A23B3D8A-02D7-00D2-851D-B6F513A113C1}"/>
              </a:ext>
            </a:extLst>
          </p:cNvPr>
          <p:cNvSpPr/>
          <p:nvPr/>
        </p:nvSpPr>
        <p:spPr>
          <a:xfrm>
            <a:off x="9753026" y="5516666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5C4BA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3" name="Group 19">
            <a:extLst>
              <a:ext uri="{FF2B5EF4-FFF2-40B4-BE49-F238E27FC236}">
                <a16:creationId xmlns:a16="http://schemas.microsoft.com/office/drawing/2014/main" id="{9D55A501-0EEA-B725-1DA2-F78FB7488C93}"/>
              </a:ext>
            </a:extLst>
          </p:cNvPr>
          <p:cNvGrpSpPr/>
          <p:nvPr/>
        </p:nvGrpSpPr>
        <p:grpSpPr>
          <a:xfrm>
            <a:off x="10776048" y="5204033"/>
            <a:ext cx="886145" cy="802495"/>
            <a:chOff x="10776048" y="5204033"/>
            <a:chExt cx="886145" cy="802495"/>
          </a:xfrm>
        </p:grpSpPr>
        <p:sp>
          <p:nvSpPr>
            <p:cNvPr id="4" name="Freeform: Shape 20">
              <a:extLst>
                <a:ext uri="{FF2B5EF4-FFF2-40B4-BE49-F238E27FC236}">
                  <a16:creationId xmlns:a16="http://schemas.microsoft.com/office/drawing/2014/main" id="{373D07E8-F14E-8E4C-BC63-CC663186B425}"/>
                </a:ext>
              </a:extLst>
            </p:cNvPr>
            <p:cNvSpPr/>
            <p:nvPr/>
          </p:nvSpPr>
          <p:spPr>
            <a:xfrm>
              <a:off x="11027325" y="5890317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5" name="Freeform: Shape 21">
              <a:extLst>
                <a:ext uri="{FF2B5EF4-FFF2-40B4-BE49-F238E27FC236}">
                  <a16:creationId xmlns:a16="http://schemas.microsoft.com/office/drawing/2014/main" id="{24266B5B-1D36-9A0E-A036-7FDA03A9368E}"/>
                </a:ext>
              </a:extLst>
            </p:cNvPr>
            <p:cNvSpPr/>
            <p:nvPr/>
          </p:nvSpPr>
          <p:spPr>
            <a:xfrm>
              <a:off x="10781187" y="5751109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6" name="Freeform: Shape 22">
              <a:extLst>
                <a:ext uri="{FF2B5EF4-FFF2-40B4-BE49-F238E27FC236}">
                  <a16:creationId xmlns:a16="http://schemas.microsoft.com/office/drawing/2014/main" id="{AFF0BB10-80E2-A570-2256-607B371186DD}"/>
                </a:ext>
              </a:extLst>
            </p:cNvPr>
            <p:cNvSpPr/>
            <p:nvPr/>
          </p:nvSpPr>
          <p:spPr>
            <a:xfrm>
              <a:off x="11527411" y="5852214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7" name="Graphic 12">
              <a:extLst>
                <a:ext uri="{FF2B5EF4-FFF2-40B4-BE49-F238E27FC236}">
                  <a16:creationId xmlns:a16="http://schemas.microsoft.com/office/drawing/2014/main" id="{0506491F-6AF0-D078-A3D4-0018343CCD0D}"/>
                </a:ext>
              </a:extLst>
            </p:cNvPr>
            <p:cNvSpPr/>
            <p:nvPr/>
          </p:nvSpPr>
          <p:spPr>
            <a:xfrm>
              <a:off x="10974098" y="5204033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8" name="Graphic 15">
              <a:extLst>
                <a:ext uri="{FF2B5EF4-FFF2-40B4-BE49-F238E27FC236}">
                  <a16:creationId xmlns:a16="http://schemas.microsoft.com/office/drawing/2014/main" id="{63CD74FC-00DF-210B-7E21-28D7904A57A7}"/>
                </a:ext>
              </a:extLst>
            </p:cNvPr>
            <p:cNvSpPr/>
            <p:nvPr/>
          </p:nvSpPr>
          <p:spPr>
            <a:xfrm>
              <a:off x="11443359" y="5313130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9" name="Graphic 15">
              <a:extLst>
                <a:ext uri="{FF2B5EF4-FFF2-40B4-BE49-F238E27FC236}">
                  <a16:creationId xmlns:a16="http://schemas.microsoft.com/office/drawing/2014/main" id="{70D65C7F-F18A-49D1-27B4-990809A0A2A0}"/>
                </a:ext>
              </a:extLst>
            </p:cNvPr>
            <p:cNvSpPr/>
            <p:nvPr/>
          </p:nvSpPr>
          <p:spPr>
            <a:xfrm>
              <a:off x="10776048" y="5440643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0" name="Freeform: Shape 26">
              <a:extLst>
                <a:ext uri="{FF2B5EF4-FFF2-40B4-BE49-F238E27FC236}">
                  <a16:creationId xmlns:a16="http://schemas.microsoft.com/office/drawing/2014/main" id="{0B49A587-0BCF-5BD6-3F75-8A6D4B23743B}"/>
                </a:ext>
              </a:extLst>
            </p:cNvPr>
            <p:cNvSpPr/>
            <p:nvPr/>
          </p:nvSpPr>
          <p:spPr>
            <a:xfrm>
              <a:off x="11179747" y="5606387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11" name="Freeform: Shape 7">
            <a:extLst>
              <a:ext uri="{FF2B5EF4-FFF2-40B4-BE49-F238E27FC236}">
                <a16:creationId xmlns:a16="http://schemas.microsoft.com/office/drawing/2014/main" id="{E76A1510-E941-553E-BABC-2292A51AE50A}"/>
              </a:ext>
            </a:extLst>
          </p:cNvPr>
          <p:cNvSpPr/>
          <p:nvPr/>
        </p:nvSpPr>
        <p:spPr>
          <a:xfrm rot="5400013">
            <a:off x="615189" y="-615181"/>
            <a:ext cx="1085310" cy="23156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85312"/>
              <a:gd name="f7" fmla="val 2315675"/>
              <a:gd name="f8" fmla="val 53089"/>
              <a:gd name="f9" fmla="val 4542"/>
              <a:gd name="f10" fmla="val 405263"/>
              <a:gd name="f11" fmla="val 73503"/>
              <a:gd name="f12" fmla="val 612623"/>
              <a:gd name="f13" fmla="val 486635"/>
              <a:gd name="f14" fmla="val 790077"/>
              <a:gd name="f15" fmla="val 872756"/>
              <a:gd name="f16" fmla="val 937425"/>
              <a:gd name="f17" fmla="val 1193596"/>
              <a:gd name="f18" fmla="val 1088787"/>
              <a:gd name="f19" fmla="val 1533232"/>
              <a:gd name="f20" fmla="val 1085252"/>
              <a:gd name="f21" fmla="val 1943649"/>
              <a:gd name="f22" fmla="val 1084528"/>
              <a:gd name="f23" fmla="val 2029058"/>
              <a:gd name="f24" fmla="val 1077341"/>
              <a:gd name="f25" fmla="val 2113833"/>
              <a:gd name="f26" fmla="val 1064832"/>
              <a:gd name="f27" fmla="val 2198094"/>
              <a:gd name="f28" fmla="val 1043734"/>
              <a:gd name="f29" fmla="+- 0 0 -90"/>
              <a:gd name="f30" fmla="*/ f3 1 1085312"/>
              <a:gd name="f31" fmla="*/ f4 1 2315675"/>
              <a:gd name="f32" fmla="val f5"/>
              <a:gd name="f33" fmla="val f6"/>
              <a:gd name="f34" fmla="val f7"/>
              <a:gd name="f35" fmla="*/ f29 f0 1"/>
              <a:gd name="f36" fmla="+- f34 0 f32"/>
              <a:gd name="f37" fmla="+- f33 0 f32"/>
              <a:gd name="f38" fmla="*/ f35 1 f2"/>
              <a:gd name="f39" fmla="*/ f37 1 1085312"/>
              <a:gd name="f40" fmla="*/ f36 1 2315675"/>
              <a:gd name="f41" fmla="*/ 0 f37 1"/>
              <a:gd name="f42" fmla="*/ 2315675 f36 1"/>
              <a:gd name="f43" fmla="*/ 0 f36 1"/>
              <a:gd name="f44" fmla="*/ 53089 f37 1"/>
              <a:gd name="f45" fmla="*/ 4542 f36 1"/>
              <a:gd name="f46" fmla="*/ 790077 f37 1"/>
              <a:gd name="f47" fmla="*/ 872756 f36 1"/>
              <a:gd name="f48" fmla="*/ 1085252 f37 1"/>
              <a:gd name="f49" fmla="*/ 1943649 f36 1"/>
              <a:gd name="f50" fmla="*/ 1064832 f37 1"/>
              <a:gd name="f51" fmla="*/ 2198094 f36 1"/>
              <a:gd name="f52" fmla="*/ 1043734 f37 1"/>
              <a:gd name="f53" fmla="+- f38 0 f1"/>
              <a:gd name="f54" fmla="*/ f41 1 1085312"/>
              <a:gd name="f55" fmla="*/ f42 1 2315675"/>
              <a:gd name="f56" fmla="*/ f43 1 2315675"/>
              <a:gd name="f57" fmla="*/ f44 1 1085312"/>
              <a:gd name="f58" fmla="*/ f45 1 2315675"/>
              <a:gd name="f59" fmla="*/ f46 1 1085312"/>
              <a:gd name="f60" fmla="*/ f47 1 2315675"/>
              <a:gd name="f61" fmla="*/ f48 1 1085312"/>
              <a:gd name="f62" fmla="*/ f49 1 2315675"/>
              <a:gd name="f63" fmla="*/ f50 1 1085312"/>
              <a:gd name="f64" fmla="*/ f51 1 2315675"/>
              <a:gd name="f65" fmla="*/ f52 1 1085312"/>
              <a:gd name="f66" fmla="*/ f32 1 f39"/>
              <a:gd name="f67" fmla="*/ f33 1 f39"/>
              <a:gd name="f68" fmla="*/ f32 1 f40"/>
              <a:gd name="f69" fmla="*/ f34 1 f40"/>
              <a:gd name="f70" fmla="*/ f54 1 f39"/>
              <a:gd name="f71" fmla="*/ f55 1 f40"/>
              <a:gd name="f72" fmla="*/ f56 1 f40"/>
              <a:gd name="f73" fmla="*/ f57 1 f39"/>
              <a:gd name="f74" fmla="*/ f58 1 f40"/>
              <a:gd name="f75" fmla="*/ f59 1 f39"/>
              <a:gd name="f76" fmla="*/ f60 1 f40"/>
              <a:gd name="f77" fmla="*/ f61 1 f39"/>
              <a:gd name="f78" fmla="*/ f62 1 f40"/>
              <a:gd name="f79" fmla="*/ f63 1 f39"/>
              <a:gd name="f80" fmla="*/ f64 1 f40"/>
              <a:gd name="f81" fmla="*/ f65 1 f39"/>
              <a:gd name="f82" fmla="*/ f66 f30 1"/>
              <a:gd name="f83" fmla="*/ f67 f30 1"/>
              <a:gd name="f84" fmla="*/ f69 f31 1"/>
              <a:gd name="f85" fmla="*/ f68 f31 1"/>
              <a:gd name="f86" fmla="*/ f70 f30 1"/>
              <a:gd name="f87" fmla="*/ f71 f31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  <a:gd name="f95" fmla="*/ f79 f30 1"/>
              <a:gd name="f96" fmla="*/ f80 f31 1"/>
              <a:gd name="f97" fmla="*/ f81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86" y="f87"/>
              </a:cxn>
              <a:cxn ang="f53">
                <a:pos x="f86" y="f88"/>
              </a:cxn>
              <a:cxn ang="f53">
                <a:pos x="f89" y="f90"/>
              </a:cxn>
              <a:cxn ang="f53">
                <a:pos x="f91" y="f92"/>
              </a:cxn>
              <a:cxn ang="f53">
                <a:pos x="f93" y="f94"/>
              </a:cxn>
              <a:cxn ang="f53">
                <a:pos x="f95" y="f96"/>
              </a:cxn>
              <a:cxn ang="f53">
                <a:pos x="f97" y="f87"/>
              </a:cxn>
              <a:cxn ang="f53">
                <a:pos x="f86" y="f87"/>
              </a:cxn>
            </a:cxnLst>
            <a:rect l="f82" t="f85" r="f83" b="f84"/>
            <a:pathLst>
              <a:path w="1085312" h="2315675">
                <a:moveTo>
                  <a:pt x="f5" y="f7"/>
                </a:moveTo>
                <a:lnTo>
                  <a:pt x="f5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2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DCD9C3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17F0A913-30F0-D88F-439D-F083178C6F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5715" y="787069"/>
            <a:ext cx="10077556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C09557C1-011B-F353-44E2-CDD1F5611C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25715" y="2521887"/>
            <a:ext cx="10077556" cy="354904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9D5B01CE-34D4-344E-01B4-E7109641E1A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25715" y="136529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110" baseline="0">
                <a:solidFill>
                  <a:srgbClr val="595959"/>
                </a:solidFill>
                <a:uFillTx/>
                <a:latin typeface="Avenir Next LT Pro"/>
              </a:defRPr>
            </a:lvl1pPr>
          </a:lstStyle>
          <a:p>
            <a:pPr lvl="0"/>
            <a:fld id="{1F33D9B0-F111-4076-8438-62A0C8C3657A}" type="datetime1">
              <a:rPr lang="en-US"/>
              <a:pPr lvl="0"/>
              <a:t>11/24/2025</a:t>
            </a:fld>
            <a:endParaRPr lang="en-US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AA9807E1-974E-1FC4-52E8-360EA043FE7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25715" y="6356351"/>
            <a:ext cx="345066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110" baseline="0">
                <a:solidFill>
                  <a:srgbClr val="595959"/>
                </a:solidFill>
                <a:uFillTx/>
                <a:latin typeface="Avenir Next LT Pro"/>
              </a:defRPr>
            </a:lvl1pPr>
          </a:lstStyle>
          <a:p>
            <a:pPr lvl="0"/>
            <a:endParaRPr lang="en-US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FBB4DDDA-2AA8-A2F7-DCC6-D0722D17B19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655363" y="6356351"/>
            <a:ext cx="52981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110" baseline="0">
                <a:solidFill>
                  <a:srgbClr val="595959"/>
                </a:solidFill>
                <a:uFillTx/>
                <a:latin typeface="Avenir Next LT Pro"/>
              </a:defRPr>
            </a:lvl1pPr>
          </a:lstStyle>
          <a:p>
            <a:pPr lvl="0"/>
            <a:fld id="{43467347-E15C-452A-9D0F-CE4ACB82D412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1" u="none" strike="noStrike" kern="1200" cap="none" spc="0" baseline="0">
          <a:solidFill>
            <a:srgbClr val="000000"/>
          </a:solidFill>
          <a:uFillTx/>
          <a:latin typeface="Georgia Pro Semibold"/>
        </a:defRPr>
      </a:lvl1pPr>
    </p:titleStyle>
    <p:bodyStyle>
      <a:lvl1pPr marL="0" marR="0" lvl="0" indent="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None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1pPr>
      <a:lvl2pPr marL="0" marR="0" lvl="1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2pPr>
      <a:lvl3pPr marL="457200" marR="0" lvl="2" indent="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None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3pPr>
      <a:lvl4pPr marL="685800" marR="0" lvl="3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4pPr>
      <a:lvl5pPr marL="914400" marR="0" lvl="4" indent="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flickr.com/photos/ukgov/5345581226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aps.google.com/?q=Fishponds+Bristo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kegoodcareofyouwellness.com/inicio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ortworthreport.org/2023/09/13/your-questions-about-fort-worths-budget-answered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daptablelabs.com/using-maturity-model-assessments-for-sop-swot-analysis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D63AAC21-8779-68F1-98DF-6B6ED6132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pic>
        <p:nvPicPr>
          <p:cNvPr id="3" name="Picture 21" descr="Pink flowers and leaves on white background">
            <a:extLst>
              <a:ext uri="{FF2B5EF4-FFF2-40B4-BE49-F238E27FC236}">
                <a16:creationId xmlns:a16="http://schemas.microsoft.com/office/drawing/2014/main" id="{7CA39A6E-EDE0-385B-3F58-A6FF60D693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2088" r="-1" b="-1"/>
          <a:stretch>
            <a:fillRect/>
          </a:stretch>
        </p:blipFill>
        <p:spPr>
          <a:xfrm>
            <a:off x="-231626" y="0"/>
            <a:ext cx="12188933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D1501E96-49E1-77B0-B836-35F674BAA66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17595" y="-547140"/>
            <a:ext cx="9090480" cy="2179600"/>
          </a:xfrm>
        </p:spPr>
        <p:txBody>
          <a:bodyPr anchorCtr="1"/>
          <a:lstStyle/>
          <a:p>
            <a:pPr lvl="0" algn="ctr"/>
            <a:r>
              <a:rPr lang="en-GB" b="1"/>
              <a:t>Care Home Haven</a:t>
            </a:r>
            <a:br>
              <a:rPr lang="en-GB"/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C03FFC24-E590-7120-1504-0A7DA1553B2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767385" y="1690561"/>
            <a:ext cx="6190899" cy="1633036"/>
          </a:xfrm>
        </p:spPr>
        <p:txBody>
          <a:bodyPr anchorCtr="1"/>
          <a:lstStyle/>
          <a:p>
            <a:pPr lvl="0" algn="ctr"/>
            <a:r>
              <a:rPr lang="en-GB"/>
              <a:t>Business Plan Presentation</a:t>
            </a:r>
            <a:br>
              <a:rPr lang="en-GB"/>
            </a:br>
            <a:r>
              <a:rPr lang="en-GB"/>
              <a:t>Student Name: CAMELIA LUCA </a:t>
            </a:r>
            <a:br>
              <a:rPr lang="en-GB"/>
            </a:br>
            <a:r>
              <a:rPr lang="en-GB"/>
              <a:t>Module: BMSW4011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reeform: Shape 30">
            <a:extLst>
              <a:ext uri="{FF2B5EF4-FFF2-40B4-BE49-F238E27FC236}">
                <a16:creationId xmlns:a16="http://schemas.microsoft.com/office/drawing/2014/main" id="{38113C11-0361-7E2A-4007-4F99BCAF8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1094121" y="-1094121"/>
            <a:ext cx="1085310" cy="327355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85312"/>
              <a:gd name="f7" fmla="val 2315675"/>
              <a:gd name="f8" fmla="val 53089"/>
              <a:gd name="f9" fmla="val 4542"/>
              <a:gd name="f10" fmla="val 405263"/>
              <a:gd name="f11" fmla="val 73503"/>
              <a:gd name="f12" fmla="val 612623"/>
              <a:gd name="f13" fmla="val 486635"/>
              <a:gd name="f14" fmla="val 790077"/>
              <a:gd name="f15" fmla="val 872756"/>
              <a:gd name="f16" fmla="val 937425"/>
              <a:gd name="f17" fmla="val 1193596"/>
              <a:gd name="f18" fmla="val 1088787"/>
              <a:gd name="f19" fmla="val 1533232"/>
              <a:gd name="f20" fmla="val 1085252"/>
              <a:gd name="f21" fmla="val 1943649"/>
              <a:gd name="f22" fmla="val 1084528"/>
              <a:gd name="f23" fmla="val 2029058"/>
              <a:gd name="f24" fmla="val 1077341"/>
              <a:gd name="f25" fmla="val 2113833"/>
              <a:gd name="f26" fmla="val 1064832"/>
              <a:gd name="f27" fmla="val 2198094"/>
              <a:gd name="f28" fmla="val 1043734"/>
              <a:gd name="f29" fmla="+- 0 0 -90"/>
              <a:gd name="f30" fmla="*/ f3 1 1085312"/>
              <a:gd name="f31" fmla="*/ f4 1 2315675"/>
              <a:gd name="f32" fmla="val f5"/>
              <a:gd name="f33" fmla="val f6"/>
              <a:gd name="f34" fmla="val f7"/>
              <a:gd name="f35" fmla="*/ f29 f0 1"/>
              <a:gd name="f36" fmla="+- f34 0 f32"/>
              <a:gd name="f37" fmla="+- f33 0 f32"/>
              <a:gd name="f38" fmla="*/ f35 1 f2"/>
              <a:gd name="f39" fmla="*/ f37 1 1085312"/>
              <a:gd name="f40" fmla="*/ f36 1 2315675"/>
              <a:gd name="f41" fmla="*/ 0 f37 1"/>
              <a:gd name="f42" fmla="*/ 2315675 f36 1"/>
              <a:gd name="f43" fmla="*/ 0 f36 1"/>
              <a:gd name="f44" fmla="*/ 53089 f37 1"/>
              <a:gd name="f45" fmla="*/ 4542 f36 1"/>
              <a:gd name="f46" fmla="*/ 790077 f37 1"/>
              <a:gd name="f47" fmla="*/ 872756 f36 1"/>
              <a:gd name="f48" fmla="*/ 1085252 f37 1"/>
              <a:gd name="f49" fmla="*/ 1943649 f36 1"/>
              <a:gd name="f50" fmla="*/ 1064832 f37 1"/>
              <a:gd name="f51" fmla="*/ 2198094 f36 1"/>
              <a:gd name="f52" fmla="*/ 1043734 f37 1"/>
              <a:gd name="f53" fmla="+- f38 0 f1"/>
              <a:gd name="f54" fmla="*/ f41 1 1085312"/>
              <a:gd name="f55" fmla="*/ f42 1 2315675"/>
              <a:gd name="f56" fmla="*/ f43 1 2315675"/>
              <a:gd name="f57" fmla="*/ f44 1 1085312"/>
              <a:gd name="f58" fmla="*/ f45 1 2315675"/>
              <a:gd name="f59" fmla="*/ f46 1 1085312"/>
              <a:gd name="f60" fmla="*/ f47 1 2315675"/>
              <a:gd name="f61" fmla="*/ f48 1 1085312"/>
              <a:gd name="f62" fmla="*/ f49 1 2315675"/>
              <a:gd name="f63" fmla="*/ f50 1 1085312"/>
              <a:gd name="f64" fmla="*/ f51 1 2315675"/>
              <a:gd name="f65" fmla="*/ f52 1 1085312"/>
              <a:gd name="f66" fmla="*/ f32 1 f39"/>
              <a:gd name="f67" fmla="*/ f33 1 f39"/>
              <a:gd name="f68" fmla="*/ f32 1 f40"/>
              <a:gd name="f69" fmla="*/ f34 1 f40"/>
              <a:gd name="f70" fmla="*/ f54 1 f39"/>
              <a:gd name="f71" fmla="*/ f55 1 f40"/>
              <a:gd name="f72" fmla="*/ f56 1 f40"/>
              <a:gd name="f73" fmla="*/ f57 1 f39"/>
              <a:gd name="f74" fmla="*/ f58 1 f40"/>
              <a:gd name="f75" fmla="*/ f59 1 f39"/>
              <a:gd name="f76" fmla="*/ f60 1 f40"/>
              <a:gd name="f77" fmla="*/ f61 1 f39"/>
              <a:gd name="f78" fmla="*/ f62 1 f40"/>
              <a:gd name="f79" fmla="*/ f63 1 f39"/>
              <a:gd name="f80" fmla="*/ f64 1 f40"/>
              <a:gd name="f81" fmla="*/ f65 1 f39"/>
              <a:gd name="f82" fmla="*/ f66 f30 1"/>
              <a:gd name="f83" fmla="*/ f67 f30 1"/>
              <a:gd name="f84" fmla="*/ f69 f31 1"/>
              <a:gd name="f85" fmla="*/ f68 f31 1"/>
              <a:gd name="f86" fmla="*/ f70 f30 1"/>
              <a:gd name="f87" fmla="*/ f71 f31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  <a:gd name="f95" fmla="*/ f79 f30 1"/>
              <a:gd name="f96" fmla="*/ f80 f31 1"/>
              <a:gd name="f97" fmla="*/ f81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86" y="f87"/>
              </a:cxn>
              <a:cxn ang="f53">
                <a:pos x="f86" y="f88"/>
              </a:cxn>
              <a:cxn ang="f53">
                <a:pos x="f89" y="f90"/>
              </a:cxn>
              <a:cxn ang="f53">
                <a:pos x="f91" y="f92"/>
              </a:cxn>
              <a:cxn ang="f53">
                <a:pos x="f93" y="f94"/>
              </a:cxn>
              <a:cxn ang="f53">
                <a:pos x="f95" y="f96"/>
              </a:cxn>
              <a:cxn ang="f53">
                <a:pos x="f97" y="f87"/>
              </a:cxn>
              <a:cxn ang="f53">
                <a:pos x="f86" y="f87"/>
              </a:cxn>
            </a:cxnLst>
            <a:rect l="f82" t="f85" r="f83" b="f84"/>
            <a:pathLst>
              <a:path w="1085312" h="2315675">
                <a:moveTo>
                  <a:pt x="f5" y="f7"/>
                </a:moveTo>
                <a:lnTo>
                  <a:pt x="f5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2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CBC5A4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948DAD7F-9E1C-2E6A-C2C4-A773AB3AD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608353" y="3533296"/>
            <a:ext cx="972244" cy="45720"/>
            <a:chOff x="5608353" y="3533296"/>
            <a:chExt cx="972244" cy="45720"/>
          </a:xfrm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4645A01-7C0E-8199-6029-C6127188CA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608353" y="3556074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2F9E6773-9C21-B7EE-6E82-24ADAD314EA8}"/>
                </a:ext>
              </a:extLst>
            </p:cNvPr>
            <p:cNvGrpSpPr/>
            <p:nvPr/>
          </p:nvGrpSpPr>
          <p:grpSpPr>
            <a:xfrm>
              <a:off x="5608508" y="3533296"/>
              <a:ext cx="972089" cy="45720"/>
              <a:chOff x="5608508" y="3533296"/>
              <a:chExt cx="972089" cy="45720"/>
            </a:xfrm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BE79E5A-4D0F-E690-C9CE-A25A245031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611873" y="3574545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490ADCF-3146-A37A-5473-6E5BD5E8D7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625013" y="3575742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5D78979-D9C6-898A-989A-428066616F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72862" y="3534402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10A2F03-95EA-982B-81ED-5D6E9C00AF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608508" y="3533296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4" name="Freeform: Shape 20">
            <a:extLst>
              <a:ext uri="{FF2B5EF4-FFF2-40B4-BE49-F238E27FC236}">
                <a16:creationId xmlns:a16="http://schemas.microsoft.com/office/drawing/2014/main" id="{06E0734F-D327-DA93-9713-831023361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753026" y="5516666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6B9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5" name="Group 22">
            <a:extLst>
              <a:ext uri="{FF2B5EF4-FFF2-40B4-BE49-F238E27FC236}">
                <a16:creationId xmlns:a16="http://schemas.microsoft.com/office/drawing/2014/main" id="{DD459CA3-124C-DD06-E2FB-A2A026C19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776048" y="5204024"/>
            <a:ext cx="886145" cy="802504"/>
            <a:chOff x="10776048" y="5204024"/>
            <a:chExt cx="886145" cy="802504"/>
          </a:xfrm>
        </p:grpSpPr>
        <p:sp>
          <p:nvSpPr>
            <p:cNvPr id="16" name="Freeform: Shape 23">
              <a:extLst>
                <a:ext uri="{FF2B5EF4-FFF2-40B4-BE49-F238E27FC236}">
                  <a16:creationId xmlns:a16="http://schemas.microsoft.com/office/drawing/2014/main" id="{E31498F4-C738-87E7-0C19-821446D767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027325" y="5890317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24">
              <a:extLst>
                <a:ext uri="{FF2B5EF4-FFF2-40B4-BE49-F238E27FC236}">
                  <a16:creationId xmlns:a16="http://schemas.microsoft.com/office/drawing/2014/main" id="{01FF7416-7C98-5366-A231-4FFA0E560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81187" y="5751109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Freeform: Shape 25">
              <a:extLst>
                <a:ext uri="{FF2B5EF4-FFF2-40B4-BE49-F238E27FC236}">
                  <a16:creationId xmlns:a16="http://schemas.microsoft.com/office/drawing/2014/main" id="{54B6FD10-D8B8-85E1-BE08-A783F5040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527411" y="5852205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9A7C29A6-160D-D498-8556-A216E3F2C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74098" y="5204024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A31E32C6-CD67-C5F3-AD2A-47A8E6A04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443359" y="5313130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257A45B3-7AC0-D5D6-0FAC-1F804F5F3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76048" y="5440643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29">
              <a:extLst>
                <a:ext uri="{FF2B5EF4-FFF2-40B4-BE49-F238E27FC236}">
                  <a16:creationId xmlns:a16="http://schemas.microsoft.com/office/drawing/2014/main" id="{E6C3A1FE-02B4-35AB-131F-5B34A3F2F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179747" y="5606387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02BDA05D-98E1-889C-9AD5-CB04FAE18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BB7F3F3-7B82-6F2F-9B9D-938F324853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5715" y="775402"/>
            <a:ext cx="5512286" cy="1835612"/>
          </a:xfrm>
        </p:spPr>
        <p:txBody>
          <a:bodyPr anchor="t"/>
          <a:lstStyle/>
          <a:p>
            <a:pPr lvl="0"/>
            <a:r>
              <a:rPr lang="en-GB"/>
              <a:t>Overview</a:t>
            </a:r>
          </a:p>
        </p:txBody>
      </p:sp>
      <p:grpSp>
        <p:nvGrpSpPr>
          <p:cNvPr id="4" name="Graphic 78">
            <a:extLst>
              <a:ext uri="{FF2B5EF4-FFF2-40B4-BE49-F238E27FC236}">
                <a16:creationId xmlns:a16="http://schemas.microsoft.com/office/drawing/2014/main" id="{89A786F4-193B-9DD0-FDBD-23A1DB192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563727" y="776106"/>
            <a:ext cx="972236" cy="45720"/>
            <a:chOff x="6563727" y="776106"/>
            <a:chExt cx="972236" cy="45720"/>
          </a:xfrm>
        </p:grpSpPr>
        <p:sp>
          <p:nvSpPr>
            <p:cNvPr id="5" name="Graphic 78">
              <a:extLst>
                <a:ext uri="{FF2B5EF4-FFF2-40B4-BE49-F238E27FC236}">
                  <a16:creationId xmlns:a16="http://schemas.microsoft.com/office/drawing/2014/main" id="{B196437A-DAB3-849B-5CE3-390CC73CE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63727" y="798892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6" name="Graphic 78">
              <a:extLst>
                <a:ext uri="{FF2B5EF4-FFF2-40B4-BE49-F238E27FC236}">
                  <a16:creationId xmlns:a16="http://schemas.microsoft.com/office/drawing/2014/main" id="{99184CD1-AE58-39FA-8B9C-93CAB906946C}"/>
                </a:ext>
              </a:extLst>
            </p:cNvPr>
            <p:cNvGrpSpPr/>
            <p:nvPr/>
          </p:nvGrpSpPr>
          <p:grpSpPr>
            <a:xfrm>
              <a:off x="6563874" y="776106"/>
              <a:ext cx="972089" cy="45720"/>
              <a:chOff x="6563874" y="776106"/>
              <a:chExt cx="972089" cy="45720"/>
            </a:xfrm>
          </p:grpSpPr>
          <p:sp>
            <p:nvSpPr>
              <p:cNvPr id="7" name="Graphic 78">
                <a:extLst>
                  <a:ext uri="{FF2B5EF4-FFF2-40B4-BE49-F238E27FC236}">
                    <a16:creationId xmlns:a16="http://schemas.microsoft.com/office/drawing/2014/main" id="{6D2C43E6-FCFC-4365-837E-D072745B11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67248" y="817363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C30B6B70-8A62-8161-A046-0A5C9BF512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80379" y="818552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226E828-40A4-A451-86DB-542B848F30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528227" y="777221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1EB94A71-2A05-389B-9F73-AFB3F5A7A3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63874" y="776106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pic>
        <p:nvPicPr>
          <p:cNvPr id="11" name="Picture 5" descr="A close-up of a doctor holding a patient's hands&#10;&#10;AI-generated content may be incorrect.">
            <a:extLst>
              <a:ext uri="{FF2B5EF4-FFF2-40B4-BE49-F238E27FC236}">
                <a16:creationId xmlns:a16="http://schemas.microsoft.com/office/drawing/2014/main" id="{31AECE26-0219-BF0D-77C2-FF755155D5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55" y="2982544"/>
            <a:ext cx="5598212" cy="314899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 1">
            <a:extLst>
              <a:ext uri="{FF2B5EF4-FFF2-40B4-BE49-F238E27FC236}">
                <a16:creationId xmlns:a16="http://schemas.microsoft.com/office/drawing/2014/main" id="{C16C300D-69DD-67B6-42F2-BEDC0BB4D35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44041" y="1114690"/>
            <a:ext cx="4159230" cy="5144450"/>
          </a:xfrm>
        </p:spPr>
        <p:txBody>
          <a:bodyPr/>
          <a:lstStyle/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Company Concept</a:t>
            </a:r>
          </a:p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Mission and Aims</a:t>
            </a:r>
          </a:p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Marketing Strategy</a:t>
            </a:r>
          </a:p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Bristol Location &amp; Map</a:t>
            </a:r>
          </a:p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HR and Finance</a:t>
            </a:r>
          </a:p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SWOT Analysis</a:t>
            </a:r>
          </a:p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Conclusion</a:t>
            </a:r>
          </a:p>
          <a:p>
            <a:pPr lvl="0" hangingPunct="0">
              <a:spcBef>
                <a:spcPts val="0"/>
              </a:spcBef>
              <a:spcAft>
                <a:spcPts val="600"/>
              </a:spcAft>
              <a:buSzPct val="100000"/>
              <a:buChar char="•"/>
            </a:pPr>
            <a:r>
              <a:rPr lang="en-US">
                <a:latin typeface="Arial" pitchFamily="34"/>
              </a:rPr>
              <a:t>References</a:t>
            </a:r>
          </a:p>
        </p:txBody>
      </p:sp>
      <p:sp>
        <p:nvSpPr>
          <p:cNvPr id="13" name="Freeform: Shape 20">
            <a:extLst>
              <a:ext uri="{FF2B5EF4-FFF2-40B4-BE49-F238E27FC236}">
                <a16:creationId xmlns:a16="http://schemas.microsoft.com/office/drawing/2014/main" id="{D0A6F0AA-6C59-72CC-EB4D-6219B018F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766002" y="5516666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ED8D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4" name="Group 22">
            <a:extLst>
              <a:ext uri="{FF2B5EF4-FFF2-40B4-BE49-F238E27FC236}">
                <a16:creationId xmlns:a16="http://schemas.microsoft.com/office/drawing/2014/main" id="{5367FB2F-9340-71A0-EC8F-069728164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732605" y="5351132"/>
            <a:ext cx="886135" cy="802495"/>
            <a:chOff x="10732605" y="5351132"/>
            <a:chExt cx="886135" cy="802495"/>
          </a:xfrm>
        </p:grpSpPr>
        <p:sp>
          <p:nvSpPr>
            <p:cNvPr id="15" name="Freeform: Shape 23">
              <a:extLst>
                <a:ext uri="{FF2B5EF4-FFF2-40B4-BE49-F238E27FC236}">
                  <a16:creationId xmlns:a16="http://schemas.microsoft.com/office/drawing/2014/main" id="{B4EAF5DA-8FFF-2126-9F66-C543A77B3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983873" y="5351132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6" name="Freeform: Shape 24">
              <a:extLst>
                <a:ext uri="{FF2B5EF4-FFF2-40B4-BE49-F238E27FC236}">
                  <a16:creationId xmlns:a16="http://schemas.microsoft.com/office/drawing/2014/main" id="{AEF02EA3-BC8B-692C-4045-5BE50518D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737744" y="5409233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25">
              <a:extLst>
                <a:ext uri="{FF2B5EF4-FFF2-40B4-BE49-F238E27FC236}">
                  <a16:creationId xmlns:a16="http://schemas.microsoft.com/office/drawing/2014/main" id="{68A21297-E90E-1EE3-89A8-62DFEA412D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1483958" y="5410568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Graphic 12">
              <a:extLst>
                <a:ext uri="{FF2B5EF4-FFF2-40B4-BE49-F238E27FC236}">
                  <a16:creationId xmlns:a16="http://schemas.microsoft.com/office/drawing/2014/main" id="{570F2605-F2BC-9004-D87A-5C00C1B200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930646" y="5991605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Graphic 15">
              <a:extLst>
                <a:ext uri="{FF2B5EF4-FFF2-40B4-BE49-F238E27FC236}">
                  <a16:creationId xmlns:a16="http://schemas.microsoft.com/office/drawing/2014/main" id="{5DE2C31D-4DC0-F774-7E0A-9674C28666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1399907" y="5967721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A7295764-366E-B116-1519-68B3A01DBA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732605" y="5840208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9">
              <a:extLst>
                <a:ext uri="{FF2B5EF4-FFF2-40B4-BE49-F238E27FC236}">
                  <a16:creationId xmlns:a16="http://schemas.microsoft.com/office/drawing/2014/main" id="{D8DAF19B-51AE-F92F-9955-4589FDA6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1136294" y="5609990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2">
            <a:extLst>
              <a:ext uri="{FF2B5EF4-FFF2-40B4-BE49-F238E27FC236}">
                <a16:creationId xmlns:a16="http://schemas.microsoft.com/office/drawing/2014/main" id="{93B0125A-EDF6-154C-0CDC-1087B84D3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FE0BDF0-3CBE-E16B-4ABE-255ED628578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89918" y="787069"/>
            <a:ext cx="4213363" cy="1890668"/>
          </a:xfrm>
        </p:spPr>
        <p:txBody>
          <a:bodyPr/>
          <a:lstStyle/>
          <a:p>
            <a:pPr lvl="0"/>
            <a:r>
              <a:rPr lang="en-GB"/>
              <a:t>Company Concept</a:t>
            </a:r>
          </a:p>
        </p:txBody>
      </p:sp>
      <p:pic>
        <p:nvPicPr>
          <p:cNvPr id="4" name="Picture 4" descr="A person standing in front of a group of people&#10;&#10;AI-generated content may be incorrect.">
            <a:extLst>
              <a:ext uri="{FF2B5EF4-FFF2-40B4-BE49-F238E27FC236}">
                <a16:creationId xmlns:a16="http://schemas.microsoft.com/office/drawing/2014/main" id="{3E6E9624-EDD8-4535-FC65-516058E01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8977" y="503340"/>
            <a:ext cx="4079238" cy="2722891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5" name="Graphic 78">
            <a:extLst>
              <a:ext uri="{FF2B5EF4-FFF2-40B4-BE49-F238E27FC236}">
                <a16:creationId xmlns:a16="http://schemas.microsoft.com/office/drawing/2014/main" id="{C20428E7-D21C-0E18-2274-F86BB54DE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471730" y="3092180"/>
            <a:ext cx="972244" cy="45720"/>
            <a:chOff x="6471730" y="3092180"/>
            <a:chExt cx="972244" cy="45720"/>
          </a:xfrm>
        </p:grpSpPr>
        <p:sp>
          <p:nvSpPr>
            <p:cNvPr id="6" name="Graphic 78">
              <a:extLst>
                <a:ext uri="{FF2B5EF4-FFF2-40B4-BE49-F238E27FC236}">
                  <a16:creationId xmlns:a16="http://schemas.microsoft.com/office/drawing/2014/main" id="{8B55FC2C-2F16-9F96-B3E1-7DB6DD3D8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71730" y="3114967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7" name="Graphic 78">
              <a:extLst>
                <a:ext uri="{FF2B5EF4-FFF2-40B4-BE49-F238E27FC236}">
                  <a16:creationId xmlns:a16="http://schemas.microsoft.com/office/drawing/2014/main" id="{14339464-A150-9C6F-7105-AB4BE11C6F62}"/>
                </a:ext>
              </a:extLst>
            </p:cNvPr>
            <p:cNvGrpSpPr/>
            <p:nvPr/>
          </p:nvGrpSpPr>
          <p:grpSpPr>
            <a:xfrm>
              <a:off x="6471885" y="3092180"/>
              <a:ext cx="972089" cy="45720"/>
              <a:chOff x="6471885" y="3092180"/>
              <a:chExt cx="972089" cy="45720"/>
            </a:xfrm>
          </p:grpSpPr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1B2DCDC3-7717-E88D-E950-107489FA9D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475250" y="3133438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3DD4F831-226A-3BDE-05B5-FE1A9DF198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488381" y="3134636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665FFC38-CA1D-11C5-5B19-FB8A4477DF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436229" y="3093296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89FE0FD-0B74-5B24-E149-99AB99AC84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471885" y="3092180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pic>
        <p:nvPicPr>
          <p:cNvPr id="12" name="Picture 7" descr="A group of people sitting on a staircase&#10;&#10;AI-generated content may be incorrect.">
            <a:extLst>
              <a:ext uri="{FF2B5EF4-FFF2-40B4-BE49-F238E27FC236}">
                <a16:creationId xmlns:a16="http://schemas.microsoft.com/office/drawing/2014/main" id="{E70FDA05-011A-87DC-FFDE-8562FC1250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8977" y="3537996"/>
            <a:ext cx="4079238" cy="27228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Freeform: Shape 22">
            <a:extLst>
              <a:ext uri="{FF2B5EF4-FFF2-40B4-BE49-F238E27FC236}">
                <a16:creationId xmlns:a16="http://schemas.microsoft.com/office/drawing/2014/main" id="{B5DC7258-EB37-A33C-F799-084C185F1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5868436"/>
            <a:ext cx="5486400" cy="98956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5C4B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4" name="Group 24">
            <a:extLst>
              <a:ext uri="{FF2B5EF4-FFF2-40B4-BE49-F238E27FC236}">
                <a16:creationId xmlns:a16="http://schemas.microsoft.com/office/drawing/2014/main" id="{86C362B0-6F6C-2583-4BA1-7E411204A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99412" y="5458007"/>
            <a:ext cx="793058" cy="718206"/>
            <a:chOff x="199412" y="5458007"/>
            <a:chExt cx="793058" cy="718206"/>
          </a:xfrm>
        </p:grpSpPr>
        <p:sp>
          <p:nvSpPr>
            <p:cNvPr id="15" name="Freeform: Shape 25">
              <a:extLst>
                <a:ext uri="{FF2B5EF4-FFF2-40B4-BE49-F238E27FC236}">
                  <a16:creationId xmlns:a16="http://schemas.microsoft.com/office/drawing/2014/main" id="{C50CEE3D-1961-5EEB-8403-9B8732A1B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24290" y="6072210"/>
              <a:ext cx="117271" cy="104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6" name="Freeform: Shape 26">
              <a:extLst>
                <a:ext uri="{FF2B5EF4-FFF2-40B4-BE49-F238E27FC236}">
                  <a16:creationId xmlns:a16="http://schemas.microsoft.com/office/drawing/2014/main" id="{CD799184-1C32-E835-042D-3CE96BFD65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04011" y="5947623"/>
              <a:ext cx="132304" cy="17657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27">
              <a:extLst>
                <a:ext uri="{FF2B5EF4-FFF2-40B4-BE49-F238E27FC236}">
                  <a16:creationId xmlns:a16="http://schemas.microsoft.com/office/drawing/2014/main" id="{E8EEB010-3C92-1191-F10F-F0B013AE1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71843" y="6038103"/>
              <a:ext cx="120627" cy="849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Graphic 12">
              <a:extLst>
                <a:ext uri="{FF2B5EF4-FFF2-40B4-BE49-F238E27FC236}">
                  <a16:creationId xmlns:a16="http://schemas.microsoft.com/office/drawing/2014/main" id="{5272BF77-5A71-9127-3F6E-EFBB60C0A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76650" y="5458007"/>
              <a:ext cx="164912" cy="14500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Graphic 15">
              <a:extLst>
                <a:ext uri="{FF2B5EF4-FFF2-40B4-BE49-F238E27FC236}">
                  <a16:creationId xmlns:a16="http://schemas.microsoft.com/office/drawing/2014/main" id="{9AEC113C-AB7D-3863-1048-BD0E859CA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796625" y="5555647"/>
              <a:ext cx="75218" cy="687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3567EAFC-8DD1-20D4-16E2-8B7693005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99412" y="5669773"/>
              <a:ext cx="75218" cy="6873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31">
              <a:extLst>
                <a:ext uri="{FF2B5EF4-FFF2-40B4-BE49-F238E27FC236}">
                  <a16:creationId xmlns:a16="http://schemas.microsoft.com/office/drawing/2014/main" id="{D242DCD4-A21D-2C38-5D5D-B39E71CB8A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60700" y="5818098"/>
              <a:ext cx="158428" cy="12644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363972E1-58B6-53F0-218E-2B06D0CACBD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89918" y="3429000"/>
            <a:ext cx="4213363" cy="2641930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/>
              <a:t>– Residential elderly care home in </a:t>
            </a:r>
            <a:r>
              <a:rPr lang="en-GB" b="1"/>
              <a:t>Fishponds, Bristol</a:t>
            </a:r>
            <a:br>
              <a:rPr lang="en-GB"/>
            </a:br>
            <a:r>
              <a:rPr lang="en-GB"/>
              <a:t>– 24/7 care, medication management, daily activities</a:t>
            </a:r>
            <a:br>
              <a:rPr lang="en-GB"/>
            </a:br>
            <a:r>
              <a:rPr lang="en-GB"/>
              <a:t>– Personalised support for mobility needs and early dementia</a:t>
            </a:r>
            <a:br>
              <a:rPr lang="en-GB"/>
            </a:br>
            <a:r>
              <a:rPr lang="en-GB"/>
              <a:t>– Focus on dignity, safety, and emotional wellbeing</a:t>
            </a:r>
          </a:p>
        </p:txBody>
      </p:sp>
      <p:sp>
        <p:nvSpPr>
          <p:cNvPr id="23" name="TextBox 5">
            <a:extLst>
              <a:ext uri="{FF2B5EF4-FFF2-40B4-BE49-F238E27FC236}">
                <a16:creationId xmlns:a16="http://schemas.microsoft.com/office/drawing/2014/main" id="{96AD596D-E295-CABA-2420-57B3A0DF1B86}"/>
              </a:ext>
            </a:extLst>
          </p:cNvPr>
          <p:cNvSpPr txBox="1"/>
          <p:nvPr/>
        </p:nvSpPr>
        <p:spPr>
          <a:xfrm>
            <a:off x="2377065" y="3026179"/>
            <a:ext cx="2791151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4" tooltip="https://www.flickr.com/photos/ukgov/5345581226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2A011E63-1174-0938-FA30-BEA10C090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2E84260-F105-D96D-9B75-A372F58507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5715" y="787069"/>
            <a:ext cx="4663650" cy="1455093"/>
          </a:xfrm>
        </p:spPr>
        <p:txBody>
          <a:bodyPr/>
          <a:lstStyle/>
          <a:p>
            <a:pPr lvl="0"/>
            <a:r>
              <a:rPr lang="en-GB"/>
              <a:t>Mission &amp; Business Aims</a:t>
            </a:r>
          </a:p>
        </p:txBody>
      </p:sp>
      <p:sp>
        <p:nvSpPr>
          <p:cNvPr id="4" name="Freeform: Shape 11">
            <a:extLst>
              <a:ext uri="{FF2B5EF4-FFF2-40B4-BE49-F238E27FC236}">
                <a16:creationId xmlns:a16="http://schemas.microsoft.com/office/drawing/2014/main" id="{DB45C5B2-583B-643F-9277-2D44431E1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615189" y="-615181"/>
            <a:ext cx="1085310" cy="23156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85312"/>
              <a:gd name="f7" fmla="val 2315675"/>
              <a:gd name="f8" fmla="val 53089"/>
              <a:gd name="f9" fmla="val 4542"/>
              <a:gd name="f10" fmla="val 405263"/>
              <a:gd name="f11" fmla="val 73503"/>
              <a:gd name="f12" fmla="val 612623"/>
              <a:gd name="f13" fmla="val 486635"/>
              <a:gd name="f14" fmla="val 790077"/>
              <a:gd name="f15" fmla="val 872756"/>
              <a:gd name="f16" fmla="val 937425"/>
              <a:gd name="f17" fmla="val 1193596"/>
              <a:gd name="f18" fmla="val 1088787"/>
              <a:gd name="f19" fmla="val 1533232"/>
              <a:gd name="f20" fmla="val 1085252"/>
              <a:gd name="f21" fmla="val 1943649"/>
              <a:gd name="f22" fmla="val 1084528"/>
              <a:gd name="f23" fmla="val 2029058"/>
              <a:gd name="f24" fmla="val 1077341"/>
              <a:gd name="f25" fmla="val 2113833"/>
              <a:gd name="f26" fmla="val 1064832"/>
              <a:gd name="f27" fmla="val 2198094"/>
              <a:gd name="f28" fmla="val 1043734"/>
              <a:gd name="f29" fmla="+- 0 0 -90"/>
              <a:gd name="f30" fmla="*/ f3 1 1085312"/>
              <a:gd name="f31" fmla="*/ f4 1 2315675"/>
              <a:gd name="f32" fmla="val f5"/>
              <a:gd name="f33" fmla="val f6"/>
              <a:gd name="f34" fmla="val f7"/>
              <a:gd name="f35" fmla="*/ f29 f0 1"/>
              <a:gd name="f36" fmla="+- f34 0 f32"/>
              <a:gd name="f37" fmla="+- f33 0 f32"/>
              <a:gd name="f38" fmla="*/ f35 1 f2"/>
              <a:gd name="f39" fmla="*/ f37 1 1085312"/>
              <a:gd name="f40" fmla="*/ f36 1 2315675"/>
              <a:gd name="f41" fmla="*/ 0 f37 1"/>
              <a:gd name="f42" fmla="*/ 2315675 f36 1"/>
              <a:gd name="f43" fmla="*/ 0 f36 1"/>
              <a:gd name="f44" fmla="*/ 53089 f37 1"/>
              <a:gd name="f45" fmla="*/ 4542 f36 1"/>
              <a:gd name="f46" fmla="*/ 790077 f37 1"/>
              <a:gd name="f47" fmla="*/ 872756 f36 1"/>
              <a:gd name="f48" fmla="*/ 1085252 f37 1"/>
              <a:gd name="f49" fmla="*/ 1943649 f36 1"/>
              <a:gd name="f50" fmla="*/ 1064832 f37 1"/>
              <a:gd name="f51" fmla="*/ 2198094 f36 1"/>
              <a:gd name="f52" fmla="*/ 1043734 f37 1"/>
              <a:gd name="f53" fmla="+- f38 0 f1"/>
              <a:gd name="f54" fmla="*/ f41 1 1085312"/>
              <a:gd name="f55" fmla="*/ f42 1 2315675"/>
              <a:gd name="f56" fmla="*/ f43 1 2315675"/>
              <a:gd name="f57" fmla="*/ f44 1 1085312"/>
              <a:gd name="f58" fmla="*/ f45 1 2315675"/>
              <a:gd name="f59" fmla="*/ f46 1 1085312"/>
              <a:gd name="f60" fmla="*/ f47 1 2315675"/>
              <a:gd name="f61" fmla="*/ f48 1 1085312"/>
              <a:gd name="f62" fmla="*/ f49 1 2315675"/>
              <a:gd name="f63" fmla="*/ f50 1 1085312"/>
              <a:gd name="f64" fmla="*/ f51 1 2315675"/>
              <a:gd name="f65" fmla="*/ f52 1 1085312"/>
              <a:gd name="f66" fmla="*/ f32 1 f39"/>
              <a:gd name="f67" fmla="*/ f33 1 f39"/>
              <a:gd name="f68" fmla="*/ f32 1 f40"/>
              <a:gd name="f69" fmla="*/ f34 1 f40"/>
              <a:gd name="f70" fmla="*/ f54 1 f39"/>
              <a:gd name="f71" fmla="*/ f55 1 f40"/>
              <a:gd name="f72" fmla="*/ f56 1 f40"/>
              <a:gd name="f73" fmla="*/ f57 1 f39"/>
              <a:gd name="f74" fmla="*/ f58 1 f40"/>
              <a:gd name="f75" fmla="*/ f59 1 f39"/>
              <a:gd name="f76" fmla="*/ f60 1 f40"/>
              <a:gd name="f77" fmla="*/ f61 1 f39"/>
              <a:gd name="f78" fmla="*/ f62 1 f40"/>
              <a:gd name="f79" fmla="*/ f63 1 f39"/>
              <a:gd name="f80" fmla="*/ f64 1 f40"/>
              <a:gd name="f81" fmla="*/ f65 1 f39"/>
              <a:gd name="f82" fmla="*/ f66 f30 1"/>
              <a:gd name="f83" fmla="*/ f67 f30 1"/>
              <a:gd name="f84" fmla="*/ f69 f31 1"/>
              <a:gd name="f85" fmla="*/ f68 f31 1"/>
              <a:gd name="f86" fmla="*/ f70 f30 1"/>
              <a:gd name="f87" fmla="*/ f71 f31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  <a:gd name="f95" fmla="*/ f79 f30 1"/>
              <a:gd name="f96" fmla="*/ f80 f31 1"/>
              <a:gd name="f97" fmla="*/ f81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86" y="f87"/>
              </a:cxn>
              <a:cxn ang="f53">
                <a:pos x="f86" y="f88"/>
              </a:cxn>
              <a:cxn ang="f53">
                <a:pos x="f89" y="f90"/>
              </a:cxn>
              <a:cxn ang="f53">
                <a:pos x="f91" y="f92"/>
              </a:cxn>
              <a:cxn ang="f53">
                <a:pos x="f93" y="f94"/>
              </a:cxn>
              <a:cxn ang="f53">
                <a:pos x="f95" y="f96"/>
              </a:cxn>
              <a:cxn ang="f53">
                <a:pos x="f97" y="f87"/>
              </a:cxn>
              <a:cxn ang="f53">
                <a:pos x="f86" y="f87"/>
              </a:cxn>
            </a:cxnLst>
            <a:rect l="f82" t="f85" r="f83" b="f84"/>
            <a:pathLst>
              <a:path w="1085312" h="2315675">
                <a:moveTo>
                  <a:pt x="f5" y="f7"/>
                </a:moveTo>
                <a:lnTo>
                  <a:pt x="f5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2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D2C4D0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5" name="Graphic 78">
            <a:extLst>
              <a:ext uri="{FF2B5EF4-FFF2-40B4-BE49-F238E27FC236}">
                <a16:creationId xmlns:a16="http://schemas.microsoft.com/office/drawing/2014/main" id="{8614E995-AEB5-C5F9-A39F-393931C19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25715" y="2585109"/>
            <a:ext cx="972245" cy="45720"/>
            <a:chOff x="525715" y="2585109"/>
            <a:chExt cx="972245" cy="45720"/>
          </a:xfrm>
        </p:grpSpPr>
        <p:sp>
          <p:nvSpPr>
            <p:cNvPr id="6" name="Graphic 78">
              <a:extLst>
                <a:ext uri="{FF2B5EF4-FFF2-40B4-BE49-F238E27FC236}">
                  <a16:creationId xmlns:a16="http://schemas.microsoft.com/office/drawing/2014/main" id="{63DE5FCF-2E7F-297B-5DE9-AFAC93A86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25715" y="2607896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7" name="Graphic 78">
              <a:extLst>
                <a:ext uri="{FF2B5EF4-FFF2-40B4-BE49-F238E27FC236}">
                  <a16:creationId xmlns:a16="http://schemas.microsoft.com/office/drawing/2014/main" id="{488689D6-6301-1C7D-A71B-E214D686E150}"/>
                </a:ext>
              </a:extLst>
            </p:cNvPr>
            <p:cNvGrpSpPr/>
            <p:nvPr/>
          </p:nvGrpSpPr>
          <p:grpSpPr>
            <a:xfrm>
              <a:off x="525871" y="2585109"/>
              <a:ext cx="972089" cy="45720"/>
              <a:chOff x="525871" y="2585109"/>
              <a:chExt cx="972089" cy="45720"/>
            </a:xfrm>
          </p:grpSpPr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B03FDAEF-B09A-8EDC-1960-99864FD52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9236" y="2626367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C0A04E34-0C0F-DC39-0414-349A7BBFC1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42376" y="2627555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C130D8E-CCA3-D48A-FAEA-9D5128E04D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490225" y="2586224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AC91465D-E433-6C4C-552D-454748BC09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5871" y="2585109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7C41E38-9658-1643-3205-2C8923375F5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5715" y="2796427"/>
            <a:ext cx="4663650" cy="3274502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1700" b="1"/>
              <a:t>Mission:</a:t>
            </a:r>
            <a:br>
              <a:rPr lang="en-GB" sz="1700"/>
            </a:br>
            <a:r>
              <a:rPr lang="en-GB" sz="1700"/>
              <a:t>To provide compassionate, safe, person-centred residential care that enhances wellbeing and quality of life.</a:t>
            </a:r>
          </a:p>
          <a:p>
            <a:pPr lvl="0">
              <a:lnSpc>
                <a:spcPct val="100000"/>
              </a:lnSpc>
            </a:pPr>
            <a:r>
              <a:rPr lang="en-GB" sz="1700" b="1"/>
              <a:t>Aims:</a:t>
            </a:r>
            <a:br>
              <a:rPr lang="en-GB" sz="1700"/>
            </a:br>
            <a:r>
              <a:rPr lang="en-GB" sz="1700"/>
              <a:t>– Build strong community and NHS partnerships</a:t>
            </a:r>
            <a:br>
              <a:rPr lang="en-GB" sz="1700"/>
            </a:br>
            <a:r>
              <a:rPr lang="en-GB" sz="1700"/>
              <a:t>– Deliver sustainable and high-quality care</a:t>
            </a:r>
            <a:br>
              <a:rPr lang="en-GB" sz="1700"/>
            </a:br>
            <a:r>
              <a:rPr lang="en-GB" sz="1700"/>
              <a:t>– Achieve 70% occupancy within the first 9 months</a:t>
            </a:r>
            <a:br>
              <a:rPr lang="en-GB" sz="1700"/>
            </a:br>
            <a:r>
              <a:rPr lang="en-GB" sz="1700"/>
              <a:t>– Break even by the end of Year 1</a:t>
            </a:r>
          </a:p>
          <a:p>
            <a:pPr lvl="0">
              <a:lnSpc>
                <a:spcPct val="100000"/>
              </a:lnSpc>
            </a:pPr>
            <a:endParaRPr lang="en-GB" sz="1700"/>
          </a:p>
        </p:txBody>
      </p:sp>
      <p:pic>
        <p:nvPicPr>
          <p:cNvPr id="13" name="Picture 4" descr="A person and person sitting at a table with a christmas tree&#10;&#10;AI-generated content may be incorrect.">
            <a:extLst>
              <a:ext uri="{FF2B5EF4-FFF2-40B4-BE49-F238E27FC236}">
                <a16:creationId xmlns:a16="http://schemas.microsoft.com/office/drawing/2014/main" id="{BB63A395-CD0B-9151-0481-B689122EB6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3777" y="553413"/>
            <a:ext cx="5660209" cy="5660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Freeform: Shape 21">
            <a:extLst>
              <a:ext uri="{FF2B5EF4-FFF2-40B4-BE49-F238E27FC236}">
                <a16:creationId xmlns:a16="http://schemas.microsoft.com/office/drawing/2014/main" id="{D684CF16-66DE-39D6-0370-AC7A46CB7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753026" y="5516666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6B9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5" name="Group 23">
            <a:extLst>
              <a:ext uri="{FF2B5EF4-FFF2-40B4-BE49-F238E27FC236}">
                <a16:creationId xmlns:a16="http://schemas.microsoft.com/office/drawing/2014/main" id="{7DEC79DB-CEE6-CCA1-0899-5E8749802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776048" y="5204024"/>
            <a:ext cx="886145" cy="802504"/>
            <a:chOff x="10776048" y="5204024"/>
            <a:chExt cx="886145" cy="802504"/>
          </a:xfrm>
        </p:grpSpPr>
        <p:sp>
          <p:nvSpPr>
            <p:cNvPr id="16" name="Freeform: Shape 24">
              <a:extLst>
                <a:ext uri="{FF2B5EF4-FFF2-40B4-BE49-F238E27FC236}">
                  <a16:creationId xmlns:a16="http://schemas.microsoft.com/office/drawing/2014/main" id="{566C2DA1-9E73-0B6F-5250-B71CE1616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027325" y="5890317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25">
              <a:extLst>
                <a:ext uri="{FF2B5EF4-FFF2-40B4-BE49-F238E27FC236}">
                  <a16:creationId xmlns:a16="http://schemas.microsoft.com/office/drawing/2014/main" id="{188DA49A-09AD-AFE0-BE40-18C7AA8F20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81187" y="5751109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Freeform: Shape 26">
              <a:extLst>
                <a:ext uri="{FF2B5EF4-FFF2-40B4-BE49-F238E27FC236}">
                  <a16:creationId xmlns:a16="http://schemas.microsoft.com/office/drawing/2014/main" id="{C6C32696-3592-159B-F8AB-D6DACF243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527411" y="5852205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7276A9A6-FB79-AA3E-AB2F-ED2AB195F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74098" y="5204024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605EDA7F-842C-DA4D-0A00-3FB4B1DA6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443359" y="5313130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5144F1CB-7D70-D5E5-C98C-57DF374A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76048" y="5440643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59">
              <a:extLst>
                <a:ext uri="{FF2B5EF4-FFF2-40B4-BE49-F238E27FC236}">
                  <a16:creationId xmlns:a16="http://schemas.microsoft.com/office/drawing/2014/main" id="{081963B5-5986-E07D-C77E-F4F144A21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179747" y="5606387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3">
            <a:extLst>
              <a:ext uri="{FF2B5EF4-FFF2-40B4-BE49-F238E27FC236}">
                <a16:creationId xmlns:a16="http://schemas.microsoft.com/office/drawing/2014/main" id="{F2A61F24-8916-9BFD-6FC9-AC1D04275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8A77099-C6CA-0B35-6F77-4EC1524A58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5715" y="787069"/>
            <a:ext cx="5566263" cy="1455093"/>
          </a:xfrm>
        </p:spPr>
        <p:txBody>
          <a:bodyPr/>
          <a:lstStyle/>
          <a:p>
            <a:pPr lvl="0"/>
            <a:r>
              <a:rPr lang="en-GB"/>
              <a:t>Marketing &amp; PR Strategy</a:t>
            </a:r>
          </a:p>
        </p:txBody>
      </p:sp>
      <p:sp>
        <p:nvSpPr>
          <p:cNvPr id="4" name="Freeform: Shape 34">
            <a:extLst>
              <a:ext uri="{FF2B5EF4-FFF2-40B4-BE49-F238E27FC236}">
                <a16:creationId xmlns:a16="http://schemas.microsoft.com/office/drawing/2014/main" id="{2CF29C38-29E8-FDF5-CCF8-A893B3B1E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615189" y="-615181"/>
            <a:ext cx="1085310" cy="23156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85312"/>
              <a:gd name="f7" fmla="val 2315675"/>
              <a:gd name="f8" fmla="val 53089"/>
              <a:gd name="f9" fmla="val 4542"/>
              <a:gd name="f10" fmla="val 405263"/>
              <a:gd name="f11" fmla="val 73503"/>
              <a:gd name="f12" fmla="val 612623"/>
              <a:gd name="f13" fmla="val 486635"/>
              <a:gd name="f14" fmla="val 790077"/>
              <a:gd name="f15" fmla="val 872756"/>
              <a:gd name="f16" fmla="val 937425"/>
              <a:gd name="f17" fmla="val 1193596"/>
              <a:gd name="f18" fmla="val 1088787"/>
              <a:gd name="f19" fmla="val 1533232"/>
              <a:gd name="f20" fmla="val 1085252"/>
              <a:gd name="f21" fmla="val 1943649"/>
              <a:gd name="f22" fmla="val 1084528"/>
              <a:gd name="f23" fmla="val 2029058"/>
              <a:gd name="f24" fmla="val 1077341"/>
              <a:gd name="f25" fmla="val 2113833"/>
              <a:gd name="f26" fmla="val 1064832"/>
              <a:gd name="f27" fmla="val 2198094"/>
              <a:gd name="f28" fmla="val 1043734"/>
              <a:gd name="f29" fmla="+- 0 0 -90"/>
              <a:gd name="f30" fmla="*/ f3 1 1085312"/>
              <a:gd name="f31" fmla="*/ f4 1 2315675"/>
              <a:gd name="f32" fmla="val f5"/>
              <a:gd name="f33" fmla="val f6"/>
              <a:gd name="f34" fmla="val f7"/>
              <a:gd name="f35" fmla="*/ f29 f0 1"/>
              <a:gd name="f36" fmla="+- f34 0 f32"/>
              <a:gd name="f37" fmla="+- f33 0 f32"/>
              <a:gd name="f38" fmla="*/ f35 1 f2"/>
              <a:gd name="f39" fmla="*/ f37 1 1085312"/>
              <a:gd name="f40" fmla="*/ f36 1 2315675"/>
              <a:gd name="f41" fmla="*/ 0 f37 1"/>
              <a:gd name="f42" fmla="*/ 2315675 f36 1"/>
              <a:gd name="f43" fmla="*/ 0 f36 1"/>
              <a:gd name="f44" fmla="*/ 53089 f37 1"/>
              <a:gd name="f45" fmla="*/ 4542 f36 1"/>
              <a:gd name="f46" fmla="*/ 790077 f37 1"/>
              <a:gd name="f47" fmla="*/ 872756 f36 1"/>
              <a:gd name="f48" fmla="*/ 1085252 f37 1"/>
              <a:gd name="f49" fmla="*/ 1943649 f36 1"/>
              <a:gd name="f50" fmla="*/ 1064832 f37 1"/>
              <a:gd name="f51" fmla="*/ 2198094 f36 1"/>
              <a:gd name="f52" fmla="*/ 1043734 f37 1"/>
              <a:gd name="f53" fmla="+- f38 0 f1"/>
              <a:gd name="f54" fmla="*/ f41 1 1085312"/>
              <a:gd name="f55" fmla="*/ f42 1 2315675"/>
              <a:gd name="f56" fmla="*/ f43 1 2315675"/>
              <a:gd name="f57" fmla="*/ f44 1 1085312"/>
              <a:gd name="f58" fmla="*/ f45 1 2315675"/>
              <a:gd name="f59" fmla="*/ f46 1 1085312"/>
              <a:gd name="f60" fmla="*/ f47 1 2315675"/>
              <a:gd name="f61" fmla="*/ f48 1 1085312"/>
              <a:gd name="f62" fmla="*/ f49 1 2315675"/>
              <a:gd name="f63" fmla="*/ f50 1 1085312"/>
              <a:gd name="f64" fmla="*/ f51 1 2315675"/>
              <a:gd name="f65" fmla="*/ f52 1 1085312"/>
              <a:gd name="f66" fmla="*/ f32 1 f39"/>
              <a:gd name="f67" fmla="*/ f33 1 f39"/>
              <a:gd name="f68" fmla="*/ f32 1 f40"/>
              <a:gd name="f69" fmla="*/ f34 1 f40"/>
              <a:gd name="f70" fmla="*/ f54 1 f39"/>
              <a:gd name="f71" fmla="*/ f55 1 f40"/>
              <a:gd name="f72" fmla="*/ f56 1 f40"/>
              <a:gd name="f73" fmla="*/ f57 1 f39"/>
              <a:gd name="f74" fmla="*/ f58 1 f40"/>
              <a:gd name="f75" fmla="*/ f59 1 f39"/>
              <a:gd name="f76" fmla="*/ f60 1 f40"/>
              <a:gd name="f77" fmla="*/ f61 1 f39"/>
              <a:gd name="f78" fmla="*/ f62 1 f40"/>
              <a:gd name="f79" fmla="*/ f63 1 f39"/>
              <a:gd name="f80" fmla="*/ f64 1 f40"/>
              <a:gd name="f81" fmla="*/ f65 1 f39"/>
              <a:gd name="f82" fmla="*/ f66 f30 1"/>
              <a:gd name="f83" fmla="*/ f67 f30 1"/>
              <a:gd name="f84" fmla="*/ f69 f31 1"/>
              <a:gd name="f85" fmla="*/ f68 f31 1"/>
              <a:gd name="f86" fmla="*/ f70 f30 1"/>
              <a:gd name="f87" fmla="*/ f71 f31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  <a:gd name="f95" fmla="*/ f79 f30 1"/>
              <a:gd name="f96" fmla="*/ f80 f31 1"/>
              <a:gd name="f97" fmla="*/ f81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86" y="f87"/>
              </a:cxn>
              <a:cxn ang="f53">
                <a:pos x="f86" y="f88"/>
              </a:cxn>
              <a:cxn ang="f53">
                <a:pos x="f89" y="f90"/>
              </a:cxn>
              <a:cxn ang="f53">
                <a:pos x="f91" y="f92"/>
              </a:cxn>
              <a:cxn ang="f53">
                <a:pos x="f93" y="f94"/>
              </a:cxn>
              <a:cxn ang="f53">
                <a:pos x="f95" y="f96"/>
              </a:cxn>
              <a:cxn ang="f53">
                <a:pos x="f97" y="f87"/>
              </a:cxn>
              <a:cxn ang="f53">
                <a:pos x="f86" y="f87"/>
              </a:cxn>
            </a:cxnLst>
            <a:rect l="f82" t="f85" r="f83" b="f84"/>
            <a:pathLst>
              <a:path w="1085312" h="2315675">
                <a:moveTo>
                  <a:pt x="f5" y="f7"/>
                </a:moveTo>
                <a:lnTo>
                  <a:pt x="f5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2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EEBFBF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5" name="Graphic 78">
            <a:extLst>
              <a:ext uri="{FF2B5EF4-FFF2-40B4-BE49-F238E27FC236}">
                <a16:creationId xmlns:a16="http://schemas.microsoft.com/office/drawing/2014/main" id="{6C71F84C-CED7-948D-C2AD-AD25C74B3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25715" y="2585109"/>
            <a:ext cx="972245" cy="45720"/>
            <a:chOff x="525715" y="2585109"/>
            <a:chExt cx="972245" cy="45720"/>
          </a:xfrm>
        </p:grpSpPr>
        <p:sp>
          <p:nvSpPr>
            <p:cNvPr id="6" name="Graphic 78">
              <a:extLst>
                <a:ext uri="{FF2B5EF4-FFF2-40B4-BE49-F238E27FC236}">
                  <a16:creationId xmlns:a16="http://schemas.microsoft.com/office/drawing/2014/main" id="{A3E43415-9882-63B1-C44F-C4D883B1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25715" y="2607896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7" name="Graphic 78">
              <a:extLst>
                <a:ext uri="{FF2B5EF4-FFF2-40B4-BE49-F238E27FC236}">
                  <a16:creationId xmlns:a16="http://schemas.microsoft.com/office/drawing/2014/main" id="{3E8D3ED8-1332-D285-7CF8-42775ABD04BB}"/>
                </a:ext>
              </a:extLst>
            </p:cNvPr>
            <p:cNvGrpSpPr/>
            <p:nvPr/>
          </p:nvGrpSpPr>
          <p:grpSpPr>
            <a:xfrm>
              <a:off x="525871" y="2585109"/>
              <a:ext cx="972089" cy="45720"/>
              <a:chOff x="525871" y="2585109"/>
              <a:chExt cx="972089" cy="45720"/>
            </a:xfrm>
          </p:grpSpPr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6D9C7093-BAF4-A7A6-BB7D-933173DA31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9236" y="2626367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24625048-195F-EC36-F6EC-F30F71E4C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42376" y="2627555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F539019F-92F6-D0D3-21BB-3C2985B856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490225" y="2586224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D894C5FB-B52F-9F79-2A76-FEE0EEA4EE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5871" y="2585109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0E5FA5A2-7D24-E040-BCA4-6CC08ADA963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5715" y="2796427"/>
            <a:ext cx="5566263" cy="3274502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1600" b="1"/>
              <a:t>Target Market:</a:t>
            </a:r>
            <a:br>
              <a:rPr lang="en-GB" sz="1600"/>
            </a:br>
            <a:r>
              <a:rPr lang="en-GB" sz="1600"/>
              <a:t>– Families aged 35–60</a:t>
            </a:r>
            <a:br>
              <a:rPr lang="en-GB" sz="1600"/>
            </a:br>
            <a:r>
              <a:rPr lang="en-GB" sz="1600"/>
              <a:t>– NHS discharge teams</a:t>
            </a:r>
            <a:br>
              <a:rPr lang="en-GB" sz="1600"/>
            </a:br>
            <a:r>
              <a:rPr lang="en-GB" sz="1600"/>
              <a:t>– GP surgeries</a:t>
            </a:r>
            <a:br>
              <a:rPr lang="en-GB" sz="1600"/>
            </a:br>
            <a:r>
              <a:rPr lang="en-GB" sz="1600"/>
              <a:t>– Local authority social care teams</a:t>
            </a:r>
          </a:p>
          <a:p>
            <a:pPr lvl="0">
              <a:lnSpc>
                <a:spcPct val="100000"/>
              </a:lnSpc>
            </a:pPr>
            <a:r>
              <a:rPr lang="en-GB" sz="1600" b="1"/>
              <a:t>Marketing Approach:</a:t>
            </a:r>
            <a:br>
              <a:rPr lang="en-GB" sz="1600"/>
            </a:br>
            <a:r>
              <a:rPr lang="en-GB" sz="1600"/>
              <a:t>– Website with virtual tour</a:t>
            </a:r>
            <a:br>
              <a:rPr lang="en-GB" sz="1600"/>
            </a:br>
            <a:r>
              <a:rPr lang="en-GB" sz="1600"/>
              <a:t>– Facebook and Google advertising</a:t>
            </a:r>
            <a:br>
              <a:rPr lang="en-GB" sz="1600"/>
            </a:br>
            <a:r>
              <a:rPr lang="en-GB" sz="1600"/>
              <a:t>– Brochures in Bristol Royal Infirmary &amp; Southmead</a:t>
            </a:r>
            <a:br>
              <a:rPr lang="en-GB" sz="1600"/>
            </a:br>
            <a:r>
              <a:rPr lang="en-GB" sz="1600"/>
              <a:t>– Community open days</a:t>
            </a:r>
            <a:br>
              <a:rPr lang="en-GB" sz="1600"/>
            </a:br>
            <a:r>
              <a:rPr lang="en-GB" sz="1600"/>
              <a:t>– Partnerships with GP practices in Fishponds and Downend</a:t>
            </a:r>
          </a:p>
          <a:p>
            <a:pPr lvl="0">
              <a:lnSpc>
                <a:spcPct val="100000"/>
              </a:lnSpc>
            </a:pPr>
            <a:endParaRPr lang="en-GB" sz="1600"/>
          </a:p>
        </p:txBody>
      </p:sp>
      <p:pic>
        <p:nvPicPr>
          <p:cNvPr id="13" name="Picture 6" descr="A nurse helping an old person&#10;&#10;AI-generated content may be incorrect.">
            <a:extLst>
              <a:ext uri="{FF2B5EF4-FFF2-40B4-BE49-F238E27FC236}">
                <a16:creationId xmlns:a16="http://schemas.microsoft.com/office/drawing/2014/main" id="{CFEEFC06-AA5C-1C57-5758-9EC7AF877A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743" r="-2" b="2117"/>
          <a:stretch>
            <a:fillRect/>
          </a:stretch>
        </p:blipFill>
        <p:spPr>
          <a:xfrm>
            <a:off x="6546281" y="-11155"/>
            <a:ext cx="5645725" cy="34345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4" descr="A nurse helping an elderly person in a wheelchair&#10;&#10;AI-generated content may be incorrect.">
            <a:extLst>
              <a:ext uri="{FF2B5EF4-FFF2-40B4-BE49-F238E27FC236}">
                <a16:creationId xmlns:a16="http://schemas.microsoft.com/office/drawing/2014/main" id="{9CB4D76A-D372-ED88-2643-821579B7C3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955" r="-1"/>
          <a:stretch>
            <a:fillRect/>
          </a:stretch>
        </p:blipFill>
        <p:spPr>
          <a:xfrm>
            <a:off x="6546281" y="3423422"/>
            <a:ext cx="5645725" cy="343457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Freeform: Shape 40">
            <a:extLst>
              <a:ext uri="{FF2B5EF4-FFF2-40B4-BE49-F238E27FC236}">
                <a16:creationId xmlns:a16="http://schemas.microsoft.com/office/drawing/2014/main" id="{0A4BB427-74E0-41D6-B255-1F6356F43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764493" y="5522244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6B9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6" name="Group 41">
            <a:extLst>
              <a:ext uri="{FF2B5EF4-FFF2-40B4-BE49-F238E27FC236}">
                <a16:creationId xmlns:a16="http://schemas.microsoft.com/office/drawing/2014/main" id="{84D9717D-4CCD-BE72-94AE-31802DED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776048" y="5204024"/>
            <a:ext cx="886145" cy="802504"/>
            <a:chOff x="10776048" y="5204024"/>
            <a:chExt cx="886145" cy="802504"/>
          </a:xfrm>
        </p:grpSpPr>
        <p:sp>
          <p:nvSpPr>
            <p:cNvPr id="17" name="Freeform: Shape 42">
              <a:extLst>
                <a:ext uri="{FF2B5EF4-FFF2-40B4-BE49-F238E27FC236}">
                  <a16:creationId xmlns:a16="http://schemas.microsoft.com/office/drawing/2014/main" id="{9021B88B-80E5-0FC3-1F16-2705723C0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027325" y="5890317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Freeform: Shape 43">
              <a:extLst>
                <a:ext uri="{FF2B5EF4-FFF2-40B4-BE49-F238E27FC236}">
                  <a16:creationId xmlns:a16="http://schemas.microsoft.com/office/drawing/2014/main" id="{68D0F550-0213-C8E3-F532-A58535889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81187" y="5751109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9" name="Freeform: Shape 44">
              <a:extLst>
                <a:ext uri="{FF2B5EF4-FFF2-40B4-BE49-F238E27FC236}">
                  <a16:creationId xmlns:a16="http://schemas.microsoft.com/office/drawing/2014/main" id="{118B6849-ECD3-8E45-C451-8776E6A397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527411" y="5852205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20" name="Graphic 12">
              <a:extLst>
                <a:ext uri="{FF2B5EF4-FFF2-40B4-BE49-F238E27FC236}">
                  <a16:creationId xmlns:a16="http://schemas.microsoft.com/office/drawing/2014/main" id="{663D1461-EE50-8178-6B9A-0785CA6C37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74098" y="5204024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E56B6B01-8CD5-8193-D185-4E54581543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443359" y="5313130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Graphic 15">
              <a:extLst>
                <a:ext uri="{FF2B5EF4-FFF2-40B4-BE49-F238E27FC236}">
                  <a16:creationId xmlns:a16="http://schemas.microsoft.com/office/drawing/2014/main" id="{874197A8-BA8C-2530-B3DB-A84506E2AA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76048" y="5440643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3" name="Freeform: Shape 32">
              <a:extLst>
                <a:ext uri="{FF2B5EF4-FFF2-40B4-BE49-F238E27FC236}">
                  <a16:creationId xmlns:a16="http://schemas.microsoft.com/office/drawing/2014/main" id="{B03F111B-F1E9-B521-33F9-B667DF7757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179747" y="5606387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2B5996A6-673D-268E-7ACE-344168A70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662EFAB-2672-378A-CCE5-2A9483C469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89918" y="787069"/>
            <a:ext cx="4213363" cy="1890668"/>
          </a:xfrm>
        </p:spPr>
        <p:txBody>
          <a:bodyPr/>
          <a:lstStyle/>
          <a:p>
            <a:pPr lvl="0"/>
            <a:r>
              <a:rPr lang="en-GB"/>
              <a:t>Bristol Location &amp; Map Directions</a:t>
            </a:r>
          </a:p>
        </p:txBody>
      </p:sp>
      <p:pic>
        <p:nvPicPr>
          <p:cNvPr id="4" name="Picture 4" descr="A logo of a google maps app&#10;&#10;AI-generated content may be incorrect.">
            <a:extLst>
              <a:ext uri="{FF2B5EF4-FFF2-40B4-BE49-F238E27FC236}">
                <a16:creationId xmlns:a16="http://schemas.microsoft.com/office/drawing/2014/main" id="{367AF64A-456C-D171-CA0A-0D763BEF30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240" y="909416"/>
            <a:ext cx="5112712" cy="4997671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5" name="Graphic 78">
            <a:extLst>
              <a:ext uri="{FF2B5EF4-FFF2-40B4-BE49-F238E27FC236}">
                <a16:creationId xmlns:a16="http://schemas.microsoft.com/office/drawing/2014/main" id="{9ABC664B-D938-5E9A-5613-21334F90F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471730" y="3092180"/>
            <a:ext cx="972244" cy="45720"/>
            <a:chOff x="6471730" y="3092180"/>
            <a:chExt cx="972244" cy="45720"/>
          </a:xfrm>
        </p:grpSpPr>
        <p:sp>
          <p:nvSpPr>
            <p:cNvPr id="6" name="Graphic 78">
              <a:extLst>
                <a:ext uri="{FF2B5EF4-FFF2-40B4-BE49-F238E27FC236}">
                  <a16:creationId xmlns:a16="http://schemas.microsoft.com/office/drawing/2014/main" id="{4DAC063D-BF6B-F412-1B99-8AC7B0C63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471730" y="3114967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7" name="Graphic 78">
              <a:extLst>
                <a:ext uri="{FF2B5EF4-FFF2-40B4-BE49-F238E27FC236}">
                  <a16:creationId xmlns:a16="http://schemas.microsoft.com/office/drawing/2014/main" id="{0FF6822F-4A72-84BD-11C7-930708E0B1BC}"/>
                </a:ext>
              </a:extLst>
            </p:cNvPr>
            <p:cNvGrpSpPr/>
            <p:nvPr/>
          </p:nvGrpSpPr>
          <p:grpSpPr>
            <a:xfrm>
              <a:off x="6471885" y="3092180"/>
              <a:ext cx="972089" cy="45720"/>
              <a:chOff x="6471885" y="3092180"/>
              <a:chExt cx="972089" cy="45720"/>
            </a:xfrm>
          </p:grpSpPr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08F0E7FE-E15D-4583-9DEA-854A24E7F5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475250" y="3133438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C024E161-FE39-07C1-CBF5-B53BDF7F53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488381" y="3134636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8B1AD0E0-9FD5-21D9-6541-7CD9BD7102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436229" y="3093296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D921094-F59B-5F05-916A-725D1502BB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471885" y="3092180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2" name="Freeform: Shape 19">
            <a:extLst>
              <a:ext uri="{FF2B5EF4-FFF2-40B4-BE49-F238E27FC236}">
                <a16:creationId xmlns:a16="http://schemas.microsoft.com/office/drawing/2014/main" id="{8E15B28C-DFC4-D45A-EF0D-BAD19A880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5637358"/>
            <a:ext cx="5486400" cy="12206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5C4B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3" name="Group 21">
            <a:extLst>
              <a:ext uri="{FF2B5EF4-FFF2-40B4-BE49-F238E27FC236}">
                <a16:creationId xmlns:a16="http://schemas.microsoft.com/office/drawing/2014/main" id="{26B6A396-9E1B-84EB-4A2A-F8A163AEA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27786" y="5182142"/>
            <a:ext cx="886135" cy="802496"/>
            <a:chOff x="227786" y="5182142"/>
            <a:chExt cx="886135" cy="802496"/>
          </a:xfrm>
        </p:grpSpPr>
        <p:sp>
          <p:nvSpPr>
            <p:cNvPr id="14" name="Freeform: Shape 22">
              <a:extLst>
                <a:ext uri="{FF2B5EF4-FFF2-40B4-BE49-F238E27FC236}">
                  <a16:creationId xmlns:a16="http://schemas.microsoft.com/office/drawing/2014/main" id="{13C02F2E-5F38-D905-602E-F67F8AABD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79054" y="5868427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5" name="Freeform: Shape 23">
              <a:extLst>
                <a:ext uri="{FF2B5EF4-FFF2-40B4-BE49-F238E27FC236}">
                  <a16:creationId xmlns:a16="http://schemas.microsoft.com/office/drawing/2014/main" id="{CCC90C00-86FB-CC32-DFCE-FC38110F7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32925" y="5729218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6" name="Freeform: Shape 24">
              <a:extLst>
                <a:ext uri="{FF2B5EF4-FFF2-40B4-BE49-F238E27FC236}">
                  <a16:creationId xmlns:a16="http://schemas.microsoft.com/office/drawing/2014/main" id="{24BFAE9D-4B1D-E40C-F3CF-6127AFD96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979139" y="5830324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Graphic 12">
              <a:extLst>
                <a:ext uri="{FF2B5EF4-FFF2-40B4-BE49-F238E27FC236}">
                  <a16:creationId xmlns:a16="http://schemas.microsoft.com/office/drawing/2014/main" id="{921AE945-2EFE-7C24-9301-6D5E39E90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25826" y="5182142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352ECA1C-FE57-2719-3695-B9642041E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895087" y="5291239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Graphic 15">
              <a:extLst>
                <a:ext uri="{FF2B5EF4-FFF2-40B4-BE49-F238E27FC236}">
                  <a16:creationId xmlns:a16="http://schemas.microsoft.com/office/drawing/2014/main" id="{6B44E5BC-8BF5-C69F-827A-D28FC56162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27786" y="5418752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Freeform: Shape 28">
              <a:extLst>
                <a:ext uri="{FF2B5EF4-FFF2-40B4-BE49-F238E27FC236}">
                  <a16:creationId xmlns:a16="http://schemas.microsoft.com/office/drawing/2014/main" id="{BF103359-9656-9957-11BD-F59F15465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31475" y="5584496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A139B14-0D1C-7136-8C54-FD50886396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89918" y="3429000"/>
            <a:ext cx="4213363" cy="2641930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1700" b="1"/>
              <a:t>Location:</a:t>
            </a:r>
            <a:br>
              <a:rPr lang="en-GB" sz="1700"/>
            </a:br>
            <a:r>
              <a:rPr lang="en-GB" sz="1700"/>
              <a:t>– Fishponds, Bristol</a:t>
            </a:r>
            <a:br>
              <a:rPr lang="en-GB" sz="1700"/>
            </a:br>
            <a:r>
              <a:rPr lang="en-GB" sz="1700"/>
              <a:t>– Close to Bristol Royal Infirmary &amp; Southmead Hospital</a:t>
            </a:r>
            <a:br>
              <a:rPr lang="en-GB" sz="1700"/>
            </a:br>
            <a:r>
              <a:rPr lang="en-GB" sz="1700"/>
              <a:t>– Accessible via M32, A432, and bus routes 48/49</a:t>
            </a:r>
          </a:p>
          <a:p>
            <a:pPr lvl="0">
              <a:lnSpc>
                <a:spcPct val="100000"/>
              </a:lnSpc>
            </a:pPr>
            <a:r>
              <a:rPr lang="en-GB" sz="1700" b="1"/>
              <a:t>Google Maps Link:</a:t>
            </a:r>
            <a:br>
              <a:rPr lang="en-GB" sz="1700"/>
            </a:br>
            <a:r>
              <a:rPr lang="en-GB" sz="17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https://maps.google.com/?q=Fishponds+Bristol</a:t>
            </a:r>
            <a:r>
              <a:rPr lang="en-GB" sz="170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8D96E6C7-BD28-05C8-1456-7270416B2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40603C7-3EDB-4650-7ECD-EE9C0AA775E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5715" y="787069"/>
            <a:ext cx="4663650" cy="1455093"/>
          </a:xfrm>
        </p:spPr>
        <p:txBody>
          <a:bodyPr/>
          <a:lstStyle/>
          <a:p>
            <a:pPr lvl="0"/>
            <a:r>
              <a:rPr lang="en-GB"/>
              <a:t>Human Resources &amp; Staffing</a:t>
            </a:r>
          </a:p>
        </p:txBody>
      </p:sp>
      <p:sp>
        <p:nvSpPr>
          <p:cNvPr id="4" name="Freeform: Shape 14">
            <a:extLst>
              <a:ext uri="{FF2B5EF4-FFF2-40B4-BE49-F238E27FC236}">
                <a16:creationId xmlns:a16="http://schemas.microsoft.com/office/drawing/2014/main" id="{0921AD23-544E-4BA7-D3F5-4291E76CD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615189" y="-615181"/>
            <a:ext cx="1085310" cy="23156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85312"/>
              <a:gd name="f7" fmla="val 2315675"/>
              <a:gd name="f8" fmla="val 53089"/>
              <a:gd name="f9" fmla="val 4542"/>
              <a:gd name="f10" fmla="val 405263"/>
              <a:gd name="f11" fmla="val 73503"/>
              <a:gd name="f12" fmla="val 612623"/>
              <a:gd name="f13" fmla="val 486635"/>
              <a:gd name="f14" fmla="val 790077"/>
              <a:gd name="f15" fmla="val 872756"/>
              <a:gd name="f16" fmla="val 937425"/>
              <a:gd name="f17" fmla="val 1193596"/>
              <a:gd name="f18" fmla="val 1088787"/>
              <a:gd name="f19" fmla="val 1533232"/>
              <a:gd name="f20" fmla="val 1085252"/>
              <a:gd name="f21" fmla="val 1943649"/>
              <a:gd name="f22" fmla="val 1084528"/>
              <a:gd name="f23" fmla="val 2029058"/>
              <a:gd name="f24" fmla="val 1077341"/>
              <a:gd name="f25" fmla="val 2113833"/>
              <a:gd name="f26" fmla="val 1064832"/>
              <a:gd name="f27" fmla="val 2198094"/>
              <a:gd name="f28" fmla="val 1043734"/>
              <a:gd name="f29" fmla="+- 0 0 -90"/>
              <a:gd name="f30" fmla="*/ f3 1 1085312"/>
              <a:gd name="f31" fmla="*/ f4 1 2315675"/>
              <a:gd name="f32" fmla="val f5"/>
              <a:gd name="f33" fmla="val f6"/>
              <a:gd name="f34" fmla="val f7"/>
              <a:gd name="f35" fmla="*/ f29 f0 1"/>
              <a:gd name="f36" fmla="+- f34 0 f32"/>
              <a:gd name="f37" fmla="+- f33 0 f32"/>
              <a:gd name="f38" fmla="*/ f35 1 f2"/>
              <a:gd name="f39" fmla="*/ f37 1 1085312"/>
              <a:gd name="f40" fmla="*/ f36 1 2315675"/>
              <a:gd name="f41" fmla="*/ 0 f37 1"/>
              <a:gd name="f42" fmla="*/ 2315675 f36 1"/>
              <a:gd name="f43" fmla="*/ 0 f36 1"/>
              <a:gd name="f44" fmla="*/ 53089 f37 1"/>
              <a:gd name="f45" fmla="*/ 4542 f36 1"/>
              <a:gd name="f46" fmla="*/ 790077 f37 1"/>
              <a:gd name="f47" fmla="*/ 872756 f36 1"/>
              <a:gd name="f48" fmla="*/ 1085252 f37 1"/>
              <a:gd name="f49" fmla="*/ 1943649 f36 1"/>
              <a:gd name="f50" fmla="*/ 1064832 f37 1"/>
              <a:gd name="f51" fmla="*/ 2198094 f36 1"/>
              <a:gd name="f52" fmla="*/ 1043734 f37 1"/>
              <a:gd name="f53" fmla="+- f38 0 f1"/>
              <a:gd name="f54" fmla="*/ f41 1 1085312"/>
              <a:gd name="f55" fmla="*/ f42 1 2315675"/>
              <a:gd name="f56" fmla="*/ f43 1 2315675"/>
              <a:gd name="f57" fmla="*/ f44 1 1085312"/>
              <a:gd name="f58" fmla="*/ f45 1 2315675"/>
              <a:gd name="f59" fmla="*/ f46 1 1085312"/>
              <a:gd name="f60" fmla="*/ f47 1 2315675"/>
              <a:gd name="f61" fmla="*/ f48 1 1085312"/>
              <a:gd name="f62" fmla="*/ f49 1 2315675"/>
              <a:gd name="f63" fmla="*/ f50 1 1085312"/>
              <a:gd name="f64" fmla="*/ f51 1 2315675"/>
              <a:gd name="f65" fmla="*/ f52 1 1085312"/>
              <a:gd name="f66" fmla="*/ f32 1 f39"/>
              <a:gd name="f67" fmla="*/ f33 1 f39"/>
              <a:gd name="f68" fmla="*/ f32 1 f40"/>
              <a:gd name="f69" fmla="*/ f34 1 f40"/>
              <a:gd name="f70" fmla="*/ f54 1 f39"/>
              <a:gd name="f71" fmla="*/ f55 1 f40"/>
              <a:gd name="f72" fmla="*/ f56 1 f40"/>
              <a:gd name="f73" fmla="*/ f57 1 f39"/>
              <a:gd name="f74" fmla="*/ f58 1 f40"/>
              <a:gd name="f75" fmla="*/ f59 1 f39"/>
              <a:gd name="f76" fmla="*/ f60 1 f40"/>
              <a:gd name="f77" fmla="*/ f61 1 f39"/>
              <a:gd name="f78" fmla="*/ f62 1 f40"/>
              <a:gd name="f79" fmla="*/ f63 1 f39"/>
              <a:gd name="f80" fmla="*/ f64 1 f40"/>
              <a:gd name="f81" fmla="*/ f65 1 f39"/>
              <a:gd name="f82" fmla="*/ f66 f30 1"/>
              <a:gd name="f83" fmla="*/ f67 f30 1"/>
              <a:gd name="f84" fmla="*/ f69 f31 1"/>
              <a:gd name="f85" fmla="*/ f68 f31 1"/>
              <a:gd name="f86" fmla="*/ f70 f30 1"/>
              <a:gd name="f87" fmla="*/ f71 f31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  <a:gd name="f95" fmla="*/ f79 f30 1"/>
              <a:gd name="f96" fmla="*/ f80 f31 1"/>
              <a:gd name="f97" fmla="*/ f81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86" y="f87"/>
              </a:cxn>
              <a:cxn ang="f53">
                <a:pos x="f86" y="f88"/>
              </a:cxn>
              <a:cxn ang="f53">
                <a:pos x="f89" y="f90"/>
              </a:cxn>
              <a:cxn ang="f53">
                <a:pos x="f91" y="f92"/>
              </a:cxn>
              <a:cxn ang="f53">
                <a:pos x="f93" y="f94"/>
              </a:cxn>
              <a:cxn ang="f53">
                <a:pos x="f95" y="f96"/>
              </a:cxn>
              <a:cxn ang="f53">
                <a:pos x="f97" y="f87"/>
              </a:cxn>
              <a:cxn ang="f53">
                <a:pos x="f86" y="f87"/>
              </a:cxn>
            </a:cxnLst>
            <a:rect l="f82" t="f85" r="f83" b="f84"/>
            <a:pathLst>
              <a:path w="1085312" h="2315675">
                <a:moveTo>
                  <a:pt x="f5" y="f7"/>
                </a:moveTo>
                <a:lnTo>
                  <a:pt x="f5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2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D2C4D0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5" name="Graphic 78">
            <a:extLst>
              <a:ext uri="{FF2B5EF4-FFF2-40B4-BE49-F238E27FC236}">
                <a16:creationId xmlns:a16="http://schemas.microsoft.com/office/drawing/2014/main" id="{D9244499-9E1F-48D3-5B26-06E3036C8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25715" y="2585109"/>
            <a:ext cx="972245" cy="45720"/>
            <a:chOff x="525715" y="2585109"/>
            <a:chExt cx="972245" cy="45720"/>
          </a:xfrm>
        </p:grpSpPr>
        <p:sp>
          <p:nvSpPr>
            <p:cNvPr id="6" name="Graphic 78">
              <a:extLst>
                <a:ext uri="{FF2B5EF4-FFF2-40B4-BE49-F238E27FC236}">
                  <a16:creationId xmlns:a16="http://schemas.microsoft.com/office/drawing/2014/main" id="{B81641B6-AAC3-16A8-AF88-42E7DCC1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25715" y="2607896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7" name="Graphic 78">
              <a:extLst>
                <a:ext uri="{FF2B5EF4-FFF2-40B4-BE49-F238E27FC236}">
                  <a16:creationId xmlns:a16="http://schemas.microsoft.com/office/drawing/2014/main" id="{DFC38C9A-19F6-F565-1FCD-39CBECB1C002}"/>
                </a:ext>
              </a:extLst>
            </p:cNvPr>
            <p:cNvGrpSpPr/>
            <p:nvPr/>
          </p:nvGrpSpPr>
          <p:grpSpPr>
            <a:xfrm>
              <a:off x="525871" y="2585109"/>
              <a:ext cx="972089" cy="45720"/>
              <a:chOff x="525871" y="2585109"/>
              <a:chExt cx="972089" cy="45720"/>
            </a:xfrm>
          </p:grpSpPr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B96D3B1B-9EC6-A2A9-CDB7-547C9DED91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9236" y="2626367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FED09C4B-C6DF-498C-E028-6EACF7C8E0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42376" y="2627555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00F194B-DE63-F58D-A4C1-F0BB4B46BD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490225" y="2586224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446ADE78-B358-1783-9E50-B96362A3F8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5871" y="2585109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2DD014F-B3E9-40AF-CC45-692B789E5E3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5715" y="2796427"/>
            <a:ext cx="4663650" cy="3274502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1600" b="1"/>
              <a:t>Staff Structure:</a:t>
            </a:r>
            <a:br>
              <a:rPr lang="en-GB" sz="1600"/>
            </a:br>
            <a:r>
              <a:rPr lang="en-GB" sz="1600"/>
              <a:t>– Registered Manager</a:t>
            </a:r>
            <a:br>
              <a:rPr lang="en-GB" sz="1600"/>
            </a:br>
            <a:r>
              <a:rPr lang="en-GB" sz="1600"/>
              <a:t>– Deputy Manager</a:t>
            </a:r>
            <a:br>
              <a:rPr lang="en-GB" sz="1600"/>
            </a:br>
            <a:r>
              <a:rPr lang="en-GB" sz="1600"/>
              <a:t>– Senior Carers</a:t>
            </a:r>
            <a:br>
              <a:rPr lang="en-GB" sz="1600"/>
            </a:br>
            <a:r>
              <a:rPr lang="en-GB" sz="1600"/>
              <a:t>– Care Assistants</a:t>
            </a:r>
            <a:br>
              <a:rPr lang="en-GB" sz="1600"/>
            </a:br>
            <a:r>
              <a:rPr lang="en-GB" sz="1600"/>
              <a:t>– Chef</a:t>
            </a:r>
            <a:br>
              <a:rPr lang="en-GB" sz="1600"/>
            </a:br>
            <a:r>
              <a:rPr lang="en-GB" sz="1600"/>
              <a:t>– Housekeeping</a:t>
            </a:r>
            <a:br>
              <a:rPr lang="en-GB" sz="1600"/>
            </a:br>
            <a:r>
              <a:rPr lang="en-GB" sz="1600"/>
              <a:t>– Administrator</a:t>
            </a:r>
          </a:p>
          <a:p>
            <a:pPr lvl="0">
              <a:lnSpc>
                <a:spcPct val="100000"/>
              </a:lnSpc>
            </a:pPr>
            <a:r>
              <a:rPr lang="en-GB" sz="1600" b="1"/>
              <a:t>Recruitment:</a:t>
            </a:r>
            <a:br>
              <a:rPr lang="en-GB" sz="1600"/>
            </a:br>
            <a:r>
              <a:rPr lang="en-GB" sz="1600"/>
              <a:t>– NHS Jobs, Indeed, Bristol job boards</a:t>
            </a:r>
            <a:br>
              <a:rPr lang="en-GB" sz="1600"/>
            </a:br>
            <a:r>
              <a:rPr lang="en-GB" sz="1600"/>
              <a:t>– DBS checks, training, mandatory Care Certificate</a:t>
            </a:r>
          </a:p>
          <a:p>
            <a:pPr lvl="0">
              <a:lnSpc>
                <a:spcPct val="100000"/>
              </a:lnSpc>
            </a:pPr>
            <a:endParaRPr lang="en-GB" sz="1600"/>
          </a:p>
        </p:txBody>
      </p:sp>
      <p:pic>
        <p:nvPicPr>
          <p:cNvPr id="13" name="Picture 6" descr="A white background with orange text&#10;&#10;AI-generated content may be incorrect.">
            <a:extLst>
              <a:ext uri="{FF2B5EF4-FFF2-40B4-BE49-F238E27FC236}">
                <a16:creationId xmlns:a16="http://schemas.microsoft.com/office/drawing/2014/main" id="{BE05AA37-F43C-CE94-34A5-73F4F8BAD4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3777" y="2661845"/>
            <a:ext cx="5660209" cy="14433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Freeform: Shape 24">
            <a:extLst>
              <a:ext uri="{FF2B5EF4-FFF2-40B4-BE49-F238E27FC236}">
                <a16:creationId xmlns:a16="http://schemas.microsoft.com/office/drawing/2014/main" id="{DB1F927B-567F-4586-2175-21EC2617B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753026" y="5516666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6B9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5" name="Group 26">
            <a:extLst>
              <a:ext uri="{FF2B5EF4-FFF2-40B4-BE49-F238E27FC236}">
                <a16:creationId xmlns:a16="http://schemas.microsoft.com/office/drawing/2014/main" id="{3C36DD60-A521-1FE9-ADD8-35EE3E653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776048" y="5204024"/>
            <a:ext cx="886145" cy="802504"/>
            <a:chOff x="10776048" y="5204024"/>
            <a:chExt cx="886145" cy="802504"/>
          </a:xfrm>
        </p:grpSpPr>
        <p:sp>
          <p:nvSpPr>
            <p:cNvPr id="16" name="Freeform: Shape 27">
              <a:extLst>
                <a:ext uri="{FF2B5EF4-FFF2-40B4-BE49-F238E27FC236}">
                  <a16:creationId xmlns:a16="http://schemas.microsoft.com/office/drawing/2014/main" id="{3A290090-DC68-774A-AA0A-3D98A9B3F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027325" y="5890317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28">
              <a:extLst>
                <a:ext uri="{FF2B5EF4-FFF2-40B4-BE49-F238E27FC236}">
                  <a16:creationId xmlns:a16="http://schemas.microsoft.com/office/drawing/2014/main" id="{BFC30CCD-0952-C8AD-1BC4-41D96DF6F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81187" y="5751109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Freeform: Shape 29">
              <a:extLst>
                <a:ext uri="{FF2B5EF4-FFF2-40B4-BE49-F238E27FC236}">
                  <a16:creationId xmlns:a16="http://schemas.microsoft.com/office/drawing/2014/main" id="{D21C9344-2FF3-6A19-0192-0CE6F91B9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527411" y="5852205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CA4015A0-3D18-ED5C-5E15-DD1695DFB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74098" y="5204024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859DB5EE-F17C-093C-CA4D-DA4CCEAF7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443359" y="5313130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01765087-9936-D6DE-F8FB-0685020CF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76048" y="5440643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33">
              <a:extLst>
                <a:ext uri="{FF2B5EF4-FFF2-40B4-BE49-F238E27FC236}">
                  <a16:creationId xmlns:a16="http://schemas.microsoft.com/office/drawing/2014/main" id="{E02D32D0-07ED-97FD-1F59-67540D151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179747" y="5606387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3" name="TextBox 7">
            <a:extLst>
              <a:ext uri="{FF2B5EF4-FFF2-40B4-BE49-F238E27FC236}">
                <a16:creationId xmlns:a16="http://schemas.microsoft.com/office/drawing/2014/main" id="{7FA6C98A-87DD-7169-36B3-27D59C16CBAC}"/>
              </a:ext>
            </a:extLst>
          </p:cNvPr>
          <p:cNvSpPr txBox="1"/>
          <p:nvPr/>
        </p:nvSpPr>
        <p:spPr>
          <a:xfrm>
            <a:off x="8984748" y="3905146"/>
            <a:ext cx="2629247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3" tooltip="https://www.takegoodcareofyouwellness.com/inici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0AA1F53A-C10A-CC5E-55CE-0C11D2409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D5D85A3-A7C2-0B17-E4A8-D8DE7C06D4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5715" y="775402"/>
            <a:ext cx="5512286" cy="1835612"/>
          </a:xfrm>
        </p:spPr>
        <p:txBody>
          <a:bodyPr anchor="t"/>
          <a:lstStyle/>
          <a:p>
            <a:pPr lvl="0"/>
            <a:r>
              <a:rPr lang="en-GB"/>
              <a:t>Financial Overview</a:t>
            </a:r>
          </a:p>
        </p:txBody>
      </p:sp>
      <p:grpSp>
        <p:nvGrpSpPr>
          <p:cNvPr id="4" name="Graphic 78">
            <a:extLst>
              <a:ext uri="{FF2B5EF4-FFF2-40B4-BE49-F238E27FC236}">
                <a16:creationId xmlns:a16="http://schemas.microsoft.com/office/drawing/2014/main" id="{1F00D9DE-7840-A7C8-B46A-373F80D55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563727" y="776106"/>
            <a:ext cx="972236" cy="45720"/>
            <a:chOff x="6563727" y="776106"/>
            <a:chExt cx="972236" cy="45720"/>
          </a:xfrm>
        </p:grpSpPr>
        <p:sp>
          <p:nvSpPr>
            <p:cNvPr id="5" name="Graphic 78">
              <a:extLst>
                <a:ext uri="{FF2B5EF4-FFF2-40B4-BE49-F238E27FC236}">
                  <a16:creationId xmlns:a16="http://schemas.microsoft.com/office/drawing/2014/main" id="{A42FF94B-DD66-0EE2-7F31-A299E6AFC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6563727" y="798892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6" name="Graphic 78">
              <a:extLst>
                <a:ext uri="{FF2B5EF4-FFF2-40B4-BE49-F238E27FC236}">
                  <a16:creationId xmlns:a16="http://schemas.microsoft.com/office/drawing/2014/main" id="{695A6022-6204-1049-3A3C-8B1E218EB415}"/>
                </a:ext>
              </a:extLst>
            </p:cNvPr>
            <p:cNvGrpSpPr/>
            <p:nvPr/>
          </p:nvGrpSpPr>
          <p:grpSpPr>
            <a:xfrm>
              <a:off x="6563874" y="776106"/>
              <a:ext cx="972089" cy="45720"/>
              <a:chOff x="6563874" y="776106"/>
              <a:chExt cx="972089" cy="45720"/>
            </a:xfrm>
          </p:grpSpPr>
          <p:sp>
            <p:nvSpPr>
              <p:cNvPr id="7" name="Graphic 78">
                <a:extLst>
                  <a:ext uri="{FF2B5EF4-FFF2-40B4-BE49-F238E27FC236}">
                    <a16:creationId xmlns:a16="http://schemas.microsoft.com/office/drawing/2014/main" id="{90A851C0-BF90-D42C-6659-7705917302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67248" y="817363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07542A15-7AFE-5CF4-74D6-5D5F142C47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80379" y="818552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63A7DF84-771F-F3A2-4073-4F53A67BF5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7528227" y="777221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E9DFCBE-F86C-7A3C-3B23-F77BAE9B20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6563874" y="776106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pic>
        <p:nvPicPr>
          <p:cNvPr id="11" name="Picture 4" descr="A piggy bank and a computer&#10;&#10;AI-generated content may be incorrect.">
            <a:extLst>
              <a:ext uri="{FF2B5EF4-FFF2-40B4-BE49-F238E27FC236}">
                <a16:creationId xmlns:a16="http://schemas.microsoft.com/office/drawing/2014/main" id="{282562B8-E523-CF40-18DE-E74616D3C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55" y="2947559"/>
            <a:ext cx="5598212" cy="321897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E8F13AB-CE87-AF24-0D6C-1F4C48A183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44041" y="1114690"/>
            <a:ext cx="4159230" cy="5144450"/>
          </a:xfrm>
        </p:spPr>
        <p:txBody>
          <a:bodyPr/>
          <a:lstStyle/>
          <a:p>
            <a:pPr lvl="0"/>
            <a:r>
              <a:rPr lang="en-GB" b="1"/>
              <a:t>Start-up Cost:</a:t>
            </a:r>
            <a:r>
              <a:rPr lang="en-GB"/>
              <a:t> £250,000</a:t>
            </a:r>
            <a:br>
              <a:rPr lang="en-GB"/>
            </a:br>
            <a:r>
              <a:rPr lang="en-GB"/>
              <a:t>Covers: renovations, equipment, salaries, marketing, registration fees</a:t>
            </a:r>
          </a:p>
          <a:p>
            <a:pPr lvl="0"/>
            <a:r>
              <a:rPr lang="en-GB" b="1"/>
              <a:t>Funding Sources:</a:t>
            </a:r>
            <a:br>
              <a:rPr lang="en-GB"/>
            </a:br>
            <a:r>
              <a:rPr lang="en-GB"/>
              <a:t>– Business loan</a:t>
            </a:r>
            <a:br>
              <a:rPr lang="en-GB"/>
            </a:br>
            <a:r>
              <a:rPr lang="en-GB"/>
              <a:t>– Government care grants</a:t>
            </a:r>
            <a:br>
              <a:rPr lang="en-GB"/>
            </a:br>
            <a:r>
              <a:rPr lang="en-GB"/>
              <a:t>– Owner investment</a:t>
            </a:r>
            <a:br>
              <a:rPr lang="en-GB"/>
            </a:br>
            <a:r>
              <a:rPr lang="en-GB"/>
              <a:t>– Private investors</a:t>
            </a:r>
          </a:p>
          <a:p>
            <a:pPr lvl="0"/>
            <a:r>
              <a:rPr lang="en-GB" b="1"/>
              <a:t>Break-even:</a:t>
            </a:r>
            <a:r>
              <a:rPr lang="en-GB"/>
              <a:t> Month 10–11</a:t>
            </a:r>
          </a:p>
          <a:p>
            <a:pPr lvl="0"/>
            <a:endParaRPr lang="en-GB"/>
          </a:p>
        </p:txBody>
      </p:sp>
      <p:sp>
        <p:nvSpPr>
          <p:cNvPr id="13" name="Freeform: Shape 20">
            <a:extLst>
              <a:ext uri="{FF2B5EF4-FFF2-40B4-BE49-F238E27FC236}">
                <a16:creationId xmlns:a16="http://schemas.microsoft.com/office/drawing/2014/main" id="{8FCF8830-3600-53B0-477E-E7908F84B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766002" y="5516666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ED8D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4" name="Group 22">
            <a:extLst>
              <a:ext uri="{FF2B5EF4-FFF2-40B4-BE49-F238E27FC236}">
                <a16:creationId xmlns:a16="http://schemas.microsoft.com/office/drawing/2014/main" id="{97F6489D-AD5E-5EC5-E869-8E3E5549C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732605" y="5351132"/>
            <a:ext cx="886135" cy="802495"/>
            <a:chOff x="10732605" y="5351132"/>
            <a:chExt cx="886135" cy="802495"/>
          </a:xfrm>
        </p:grpSpPr>
        <p:sp>
          <p:nvSpPr>
            <p:cNvPr id="15" name="Freeform: Shape 23">
              <a:extLst>
                <a:ext uri="{FF2B5EF4-FFF2-40B4-BE49-F238E27FC236}">
                  <a16:creationId xmlns:a16="http://schemas.microsoft.com/office/drawing/2014/main" id="{4B59F17C-63A3-4C68-FEBE-3CD6EC723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983873" y="5351132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6" name="Freeform: Shape 24">
              <a:extLst>
                <a:ext uri="{FF2B5EF4-FFF2-40B4-BE49-F238E27FC236}">
                  <a16:creationId xmlns:a16="http://schemas.microsoft.com/office/drawing/2014/main" id="{5BF6CA45-B833-E4B4-5120-337D9E239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737744" y="5409233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25">
              <a:extLst>
                <a:ext uri="{FF2B5EF4-FFF2-40B4-BE49-F238E27FC236}">
                  <a16:creationId xmlns:a16="http://schemas.microsoft.com/office/drawing/2014/main" id="{5FBB1805-AEA1-680D-333F-B7AC51442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1483958" y="5410568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Graphic 12">
              <a:extLst>
                <a:ext uri="{FF2B5EF4-FFF2-40B4-BE49-F238E27FC236}">
                  <a16:creationId xmlns:a16="http://schemas.microsoft.com/office/drawing/2014/main" id="{89CB25D2-DF95-9CCB-BC75-3B0066E465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930646" y="5991605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19" name="Graphic 15">
              <a:extLst>
                <a:ext uri="{FF2B5EF4-FFF2-40B4-BE49-F238E27FC236}">
                  <a16:creationId xmlns:a16="http://schemas.microsoft.com/office/drawing/2014/main" id="{DD9787D7-1B6E-5E7F-ADE0-28F6F90C0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1399907" y="5967721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285C5A9C-7BBF-78B6-D375-D714AC52C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0732605" y="5840208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Freeform: Shape 29">
              <a:extLst>
                <a:ext uri="{FF2B5EF4-FFF2-40B4-BE49-F238E27FC236}">
                  <a16:creationId xmlns:a16="http://schemas.microsoft.com/office/drawing/2014/main" id="{1EE1F934-BB8D-BC28-936E-4253E4FCF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V="1">
              <a:off x="11136294" y="5609990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2" name="TextBox 5">
            <a:extLst>
              <a:ext uri="{FF2B5EF4-FFF2-40B4-BE49-F238E27FC236}">
                <a16:creationId xmlns:a16="http://schemas.microsoft.com/office/drawing/2014/main" id="{314F568C-5F1D-1812-67FA-E77C582D3195}"/>
              </a:ext>
            </a:extLst>
          </p:cNvPr>
          <p:cNvSpPr txBox="1"/>
          <p:nvPr/>
        </p:nvSpPr>
        <p:spPr>
          <a:xfrm>
            <a:off x="3487421" y="5966478"/>
            <a:ext cx="2629247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3" tooltip="https://fortworthreport.org/2023/09/13/your-questions-about-fort-worths-budget-answered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3A2294B4-5C1C-8913-D434-8E920C463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799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66AF7C6-D6A2-74E6-38B0-5E5193D8D7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70" y="976158"/>
            <a:ext cx="4767928" cy="1848733"/>
          </a:xfrm>
        </p:spPr>
        <p:txBody>
          <a:bodyPr/>
          <a:lstStyle/>
          <a:p>
            <a:pPr lvl="0"/>
            <a:r>
              <a:rPr lang="en-GB"/>
              <a:t>SWOT Analysis</a:t>
            </a:r>
          </a:p>
        </p:txBody>
      </p:sp>
      <p:sp>
        <p:nvSpPr>
          <p:cNvPr id="4" name="Freeform: Shape 12">
            <a:extLst>
              <a:ext uri="{FF2B5EF4-FFF2-40B4-BE49-F238E27FC236}">
                <a16:creationId xmlns:a16="http://schemas.microsoft.com/office/drawing/2014/main" id="{8AA9E419-3523-338E-FE15-C38BD2A71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839946" cy="142365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331138"/>
              <a:gd name="f7" fmla="val 3352676"/>
              <a:gd name="f8" fmla="val 2097210"/>
              <a:gd name="f9" fmla="val 3226228"/>
              <a:gd name="f10" fmla="val 1273150"/>
              <a:gd name="f11" fmla="val 2744079"/>
              <a:gd name="f12" fmla="val 560886"/>
              <a:gd name="f13" fmla="val 2027200"/>
              <a:gd name="f14" fmla="val 214881"/>
              <a:gd name="f15" fmla="val 1176738"/>
              <a:gd name="f16" fmla="val 72781"/>
              <a:gd name="f17" fmla="val 827511"/>
              <a:gd name="f18" fmla="val 14297"/>
              <a:gd name="f19" fmla="val 430630"/>
              <a:gd name="f20" fmla="val 1129"/>
              <a:gd name="f21" fmla="val 67475"/>
              <a:gd name="f22" fmla="+- 0 0 -90"/>
              <a:gd name="f23" fmla="*/ f3 1 2331138"/>
              <a:gd name="f24" fmla="*/ f4 1 3352676"/>
              <a:gd name="f25" fmla="val f5"/>
              <a:gd name="f26" fmla="val f6"/>
              <a:gd name="f27" fmla="val f7"/>
              <a:gd name="f28" fmla="*/ f22 f0 1"/>
              <a:gd name="f29" fmla="+- f27 0 f25"/>
              <a:gd name="f30" fmla="+- f26 0 f25"/>
              <a:gd name="f31" fmla="*/ f28 1 f2"/>
              <a:gd name="f32" fmla="*/ f30 1 2331138"/>
              <a:gd name="f33" fmla="*/ f29 1 3352676"/>
              <a:gd name="f34" fmla="*/ 0 f30 1"/>
              <a:gd name="f35" fmla="*/ 0 f29 1"/>
              <a:gd name="f36" fmla="*/ 2331138 f30 1"/>
              <a:gd name="f37" fmla="*/ 3352676 f29 1"/>
              <a:gd name="f38" fmla="*/ 2097210 f30 1"/>
              <a:gd name="f39" fmla="*/ 3226228 f29 1"/>
              <a:gd name="f40" fmla="*/ 214881 f30 1"/>
              <a:gd name="f41" fmla="*/ 1176738 f29 1"/>
              <a:gd name="f42" fmla="*/ 1129 f30 1"/>
              <a:gd name="f43" fmla="*/ 67475 f29 1"/>
              <a:gd name="f44" fmla="+- f31 0 f1"/>
              <a:gd name="f45" fmla="*/ f34 1 2331138"/>
              <a:gd name="f46" fmla="*/ f35 1 3352676"/>
              <a:gd name="f47" fmla="*/ f36 1 2331138"/>
              <a:gd name="f48" fmla="*/ f37 1 3352676"/>
              <a:gd name="f49" fmla="*/ f38 1 2331138"/>
              <a:gd name="f50" fmla="*/ f39 1 3352676"/>
              <a:gd name="f51" fmla="*/ f40 1 2331138"/>
              <a:gd name="f52" fmla="*/ f41 1 3352676"/>
              <a:gd name="f53" fmla="*/ f42 1 2331138"/>
              <a:gd name="f54" fmla="*/ f43 1 3352676"/>
              <a:gd name="f55" fmla="*/ f25 1 f32"/>
              <a:gd name="f56" fmla="*/ f26 1 f32"/>
              <a:gd name="f57" fmla="*/ f25 1 f33"/>
              <a:gd name="f58" fmla="*/ f27 1 f33"/>
              <a:gd name="f59" fmla="*/ f45 1 f32"/>
              <a:gd name="f60" fmla="*/ f46 1 f33"/>
              <a:gd name="f61" fmla="*/ f47 1 f32"/>
              <a:gd name="f62" fmla="*/ f48 1 f33"/>
              <a:gd name="f63" fmla="*/ f49 1 f32"/>
              <a:gd name="f64" fmla="*/ f50 1 f33"/>
              <a:gd name="f65" fmla="*/ f51 1 f32"/>
              <a:gd name="f66" fmla="*/ f52 1 f33"/>
              <a:gd name="f67" fmla="*/ f53 1 f32"/>
              <a:gd name="f68" fmla="*/ f54 1 f33"/>
              <a:gd name="f69" fmla="*/ f55 f23 1"/>
              <a:gd name="f70" fmla="*/ f56 f23 1"/>
              <a:gd name="f71" fmla="*/ f58 f24 1"/>
              <a:gd name="f72" fmla="*/ f57 f24 1"/>
              <a:gd name="f73" fmla="*/ f59 f23 1"/>
              <a:gd name="f74" fmla="*/ f60 f24 1"/>
              <a:gd name="f75" fmla="*/ f61 f23 1"/>
              <a:gd name="f76" fmla="*/ f62 f24 1"/>
              <a:gd name="f77" fmla="*/ f63 f23 1"/>
              <a:gd name="f78" fmla="*/ f64 f24 1"/>
              <a:gd name="f79" fmla="*/ f65 f23 1"/>
              <a:gd name="f80" fmla="*/ f66 f24 1"/>
              <a:gd name="f81" fmla="*/ f67 f23 1"/>
              <a:gd name="f82" fmla="*/ f68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73" y="f74"/>
              </a:cxn>
              <a:cxn ang="f44">
                <a:pos x="f75" y="f74"/>
              </a:cxn>
              <a:cxn ang="f44">
                <a:pos x="f75" y="f76"/>
              </a:cxn>
              <a:cxn ang="f44">
                <a:pos x="f77" y="f78"/>
              </a:cxn>
              <a:cxn ang="f44">
                <a:pos x="f79" y="f80"/>
              </a:cxn>
              <a:cxn ang="f44">
                <a:pos x="f81" y="f82"/>
              </a:cxn>
            </a:cxnLst>
            <a:rect l="f69" t="f72" r="f70" b="f71"/>
            <a:pathLst>
              <a:path w="2331138" h="3352676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lose/>
              </a:path>
            </a:pathLst>
          </a:custGeom>
          <a:solidFill>
            <a:srgbClr val="EEBFBF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5" name="Graphic 78">
            <a:extLst>
              <a:ext uri="{FF2B5EF4-FFF2-40B4-BE49-F238E27FC236}">
                <a16:creationId xmlns:a16="http://schemas.microsoft.com/office/drawing/2014/main" id="{05191112-EE5A-3307-F098-234B2B0F4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4416" y="3039264"/>
            <a:ext cx="1020169" cy="45720"/>
            <a:chOff x="574416" y="3039264"/>
            <a:chExt cx="1020169" cy="45720"/>
          </a:xfrm>
        </p:grpSpPr>
        <p:sp>
          <p:nvSpPr>
            <p:cNvPr id="6" name="Graphic 78">
              <a:extLst>
                <a:ext uri="{FF2B5EF4-FFF2-40B4-BE49-F238E27FC236}">
                  <a16:creationId xmlns:a16="http://schemas.microsoft.com/office/drawing/2014/main" id="{BDD5D2C6-27F7-529B-3143-E222B8BDA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74416" y="3062042"/>
              <a:ext cx="1020086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7" name="Graphic 78">
              <a:extLst>
                <a:ext uri="{FF2B5EF4-FFF2-40B4-BE49-F238E27FC236}">
                  <a16:creationId xmlns:a16="http://schemas.microsoft.com/office/drawing/2014/main" id="{60192B72-62A9-A878-A8F1-BAF5D017C37F}"/>
                </a:ext>
              </a:extLst>
            </p:cNvPr>
            <p:cNvGrpSpPr/>
            <p:nvPr/>
          </p:nvGrpSpPr>
          <p:grpSpPr>
            <a:xfrm>
              <a:off x="574581" y="3039264"/>
              <a:ext cx="1020004" cy="45720"/>
              <a:chOff x="574581" y="3039264"/>
              <a:chExt cx="1020004" cy="45720"/>
            </a:xfrm>
          </p:grpSpPr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3EA5AF7E-FC7D-6DCC-F7D1-479EC6DE9A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78111" y="3080522"/>
                <a:ext cx="13743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3A1DD85D-E6D5-3F8F-2736-1B7FE801B3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91891" y="3081710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8ED2B059-999F-210C-9EA9-0C887EE434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586465" y="3040370"/>
                <a:ext cx="4215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871358C-45A6-8492-A923-79365B4A4C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74581" y="3039264"/>
                <a:ext cx="1020004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429C5D-CF0A-71DE-4836-B1738BB2754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7870" y="3299402"/>
            <a:ext cx="4767928" cy="2745751"/>
          </a:xfrm>
        </p:spPr>
        <p:txBody>
          <a:bodyPr/>
          <a:lstStyle/>
          <a:p>
            <a:pPr lvl="0">
              <a:lnSpc>
                <a:spcPct val="100000"/>
              </a:lnSpc>
            </a:pPr>
            <a:r>
              <a:rPr lang="en-GB" sz="1100" b="1"/>
              <a:t>Strengths:</a:t>
            </a:r>
            <a:br>
              <a:rPr lang="en-GB" sz="1100"/>
            </a:br>
            <a:r>
              <a:rPr lang="en-GB" sz="1100"/>
              <a:t>– Skilled staff</a:t>
            </a:r>
            <a:br>
              <a:rPr lang="en-GB" sz="1100"/>
            </a:br>
            <a:r>
              <a:rPr lang="en-GB" sz="1100"/>
              <a:t>– High demand in Bristol</a:t>
            </a:r>
            <a:br>
              <a:rPr lang="en-GB" sz="1100"/>
            </a:br>
            <a:r>
              <a:rPr lang="en-GB" sz="1100"/>
              <a:t>– Strong community &amp; healthcare links</a:t>
            </a:r>
          </a:p>
          <a:p>
            <a:pPr lvl="0">
              <a:lnSpc>
                <a:spcPct val="100000"/>
              </a:lnSpc>
            </a:pPr>
            <a:r>
              <a:rPr lang="en-GB" sz="1100" b="1"/>
              <a:t>Weaknesses:</a:t>
            </a:r>
            <a:br>
              <a:rPr lang="en-GB" sz="1100"/>
            </a:br>
            <a:r>
              <a:rPr lang="en-GB" sz="1100"/>
              <a:t>– High start-up cost</a:t>
            </a:r>
          </a:p>
          <a:p>
            <a:pPr lvl="0">
              <a:lnSpc>
                <a:spcPct val="100000"/>
              </a:lnSpc>
            </a:pPr>
            <a:r>
              <a:rPr lang="en-GB" sz="1100" b="1"/>
              <a:t>Opportunities:</a:t>
            </a:r>
            <a:br>
              <a:rPr lang="en-GB" sz="1100"/>
            </a:br>
            <a:r>
              <a:rPr lang="en-GB" sz="1100"/>
              <a:t>– Ageing population</a:t>
            </a:r>
            <a:br>
              <a:rPr lang="en-GB" sz="1100"/>
            </a:br>
            <a:r>
              <a:rPr lang="en-GB" sz="1100"/>
              <a:t>– NHS hospital partnership potential</a:t>
            </a:r>
            <a:br>
              <a:rPr lang="en-GB" sz="1100"/>
            </a:br>
            <a:r>
              <a:rPr lang="en-GB" sz="1100"/>
              <a:t>– Shortage of care beds in Bristol</a:t>
            </a:r>
          </a:p>
          <a:p>
            <a:pPr lvl="0">
              <a:lnSpc>
                <a:spcPct val="100000"/>
              </a:lnSpc>
            </a:pPr>
            <a:r>
              <a:rPr lang="en-GB" sz="1100" b="1"/>
              <a:t>Threats:</a:t>
            </a:r>
            <a:br>
              <a:rPr lang="en-GB" sz="1100"/>
            </a:br>
            <a:r>
              <a:rPr lang="en-GB" sz="1100"/>
              <a:t>– Increased competition</a:t>
            </a:r>
            <a:br>
              <a:rPr lang="en-GB" sz="1100"/>
            </a:br>
            <a:r>
              <a:rPr lang="en-GB" sz="1100"/>
              <a:t>– Regulatory changes</a:t>
            </a:r>
          </a:p>
          <a:p>
            <a:pPr lvl="0">
              <a:lnSpc>
                <a:spcPct val="100000"/>
              </a:lnSpc>
            </a:pPr>
            <a:endParaRPr lang="en-GB" sz="1100"/>
          </a:p>
        </p:txBody>
      </p:sp>
      <p:pic>
        <p:nvPicPr>
          <p:cNvPr id="13" name="Picture 4" descr="Miniature people standing around wooden blocks with letters&#10;&#10;AI-generated content may be incorrect.">
            <a:extLst>
              <a:ext uri="{FF2B5EF4-FFF2-40B4-BE49-F238E27FC236}">
                <a16:creationId xmlns:a16="http://schemas.microsoft.com/office/drawing/2014/main" id="{ED96A19E-B03A-ECFF-99D5-8E84A7D5D5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42" r="17157"/>
          <a:stretch>
            <a:fillRect/>
          </a:stretch>
        </p:blipFill>
        <p:spPr>
          <a:xfrm>
            <a:off x="5980742" y="565163"/>
            <a:ext cx="5654658" cy="565465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Freeform: Shape 22">
            <a:extLst>
              <a:ext uri="{FF2B5EF4-FFF2-40B4-BE49-F238E27FC236}">
                <a16:creationId xmlns:a16="http://schemas.microsoft.com/office/drawing/2014/main" id="{4E4949B1-5E92-9629-BA9A-6B007145C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7899044" y="4951347"/>
            <a:ext cx="4292952" cy="192767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38069"/>
              <a:gd name="f7" fmla="val 1903025"/>
              <a:gd name="f8" fmla="val 113310"/>
              <a:gd name="f9" fmla="val 8960"/>
              <a:gd name="f10" fmla="val 173365"/>
              <a:gd name="f11" fmla="val 16155"/>
              <a:gd name="f12" fmla="val 232870"/>
              <a:gd name="f13" fmla="val 25632"/>
              <a:gd name="f14" fmla="val 291503"/>
              <a:gd name="f15" fmla="val 37000"/>
              <a:gd name="f16" fmla="val 1250780"/>
              <a:gd name="f17" fmla="val 222537"/>
              <a:gd name="f18" fmla="val 2264787"/>
              <a:gd name="f19" fmla="val 499636"/>
              <a:gd name="f20" fmla="val 3082930"/>
              <a:gd name="f21" fmla="val 1104916"/>
              <a:gd name="f22" fmla="val 3348371"/>
              <a:gd name="f23" fmla="val 1301283"/>
              <a:gd name="f24" fmla="val 3614239"/>
              <a:gd name="f25" fmla="val 1488349"/>
              <a:gd name="f26" fmla="val 3881548"/>
              <a:gd name="f27" fmla="val 1668276"/>
              <a:gd name="f28" fmla="+- 0 0 -90"/>
              <a:gd name="f29" fmla="*/ f3 1 4238069"/>
              <a:gd name="f30" fmla="*/ f4 1 1903025"/>
              <a:gd name="f31" fmla="val f5"/>
              <a:gd name="f32" fmla="val f6"/>
              <a:gd name="f33" fmla="val f7"/>
              <a:gd name="f34" fmla="*/ f28 f0 1"/>
              <a:gd name="f35" fmla="+- f33 0 f31"/>
              <a:gd name="f36" fmla="+- f32 0 f31"/>
              <a:gd name="f37" fmla="*/ f34 1 f2"/>
              <a:gd name="f38" fmla="*/ f36 1 4238069"/>
              <a:gd name="f39" fmla="*/ f35 1 1903025"/>
              <a:gd name="f40" fmla="*/ 0 f36 1"/>
              <a:gd name="f41" fmla="*/ 0 f35 1"/>
              <a:gd name="f42" fmla="*/ 113310 f36 1"/>
              <a:gd name="f43" fmla="*/ 8960 f35 1"/>
              <a:gd name="f44" fmla="*/ 291503 f36 1"/>
              <a:gd name="f45" fmla="*/ 37000 f35 1"/>
              <a:gd name="f46" fmla="*/ 3082930 f36 1"/>
              <a:gd name="f47" fmla="*/ 1104916 f35 1"/>
              <a:gd name="f48" fmla="*/ 3881548 f36 1"/>
              <a:gd name="f49" fmla="*/ 1668276 f35 1"/>
              <a:gd name="f50" fmla="*/ 4238069 f36 1"/>
              <a:gd name="f51" fmla="*/ 1903025 f35 1"/>
              <a:gd name="f52" fmla="+- f37 0 f1"/>
              <a:gd name="f53" fmla="*/ f40 1 4238069"/>
              <a:gd name="f54" fmla="*/ f41 1 1903025"/>
              <a:gd name="f55" fmla="*/ f42 1 4238069"/>
              <a:gd name="f56" fmla="*/ f43 1 1903025"/>
              <a:gd name="f57" fmla="*/ f44 1 4238069"/>
              <a:gd name="f58" fmla="*/ f45 1 1903025"/>
              <a:gd name="f59" fmla="*/ f46 1 4238069"/>
              <a:gd name="f60" fmla="*/ f47 1 1903025"/>
              <a:gd name="f61" fmla="*/ f48 1 4238069"/>
              <a:gd name="f62" fmla="*/ f49 1 1903025"/>
              <a:gd name="f63" fmla="*/ f50 1 4238069"/>
              <a:gd name="f64" fmla="*/ f51 1 1903025"/>
              <a:gd name="f65" fmla="*/ f31 1 f38"/>
              <a:gd name="f66" fmla="*/ f32 1 f38"/>
              <a:gd name="f67" fmla="*/ f31 1 f39"/>
              <a:gd name="f68" fmla="*/ f33 1 f39"/>
              <a:gd name="f69" fmla="*/ f53 1 f38"/>
              <a:gd name="f70" fmla="*/ f54 1 f39"/>
              <a:gd name="f71" fmla="*/ f55 1 f38"/>
              <a:gd name="f72" fmla="*/ f56 1 f39"/>
              <a:gd name="f73" fmla="*/ f57 1 f38"/>
              <a:gd name="f74" fmla="*/ f58 1 f39"/>
              <a:gd name="f75" fmla="*/ f59 1 f38"/>
              <a:gd name="f76" fmla="*/ f60 1 f39"/>
              <a:gd name="f77" fmla="*/ f61 1 f38"/>
              <a:gd name="f78" fmla="*/ f62 1 f39"/>
              <a:gd name="f79" fmla="*/ f63 1 f38"/>
              <a:gd name="f80" fmla="*/ f64 1 f39"/>
              <a:gd name="f81" fmla="*/ f65 f29 1"/>
              <a:gd name="f82" fmla="*/ f66 f29 1"/>
              <a:gd name="f83" fmla="*/ f68 f30 1"/>
              <a:gd name="f84" fmla="*/ f67 f30 1"/>
              <a:gd name="f85" fmla="*/ f69 f29 1"/>
              <a:gd name="f86" fmla="*/ f70 f30 1"/>
              <a:gd name="f87" fmla="*/ f71 f29 1"/>
              <a:gd name="f88" fmla="*/ f72 f30 1"/>
              <a:gd name="f89" fmla="*/ f73 f29 1"/>
              <a:gd name="f90" fmla="*/ f74 f30 1"/>
              <a:gd name="f91" fmla="*/ f75 f29 1"/>
              <a:gd name="f92" fmla="*/ f76 f30 1"/>
              <a:gd name="f93" fmla="*/ f77 f29 1"/>
              <a:gd name="f94" fmla="*/ f78 f30 1"/>
              <a:gd name="f95" fmla="*/ f79 f29 1"/>
              <a:gd name="f96" fmla="*/ f80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2">
                <a:pos x="f85" y="f86"/>
              </a:cxn>
              <a:cxn ang="f52">
                <a:pos x="f87" y="f88"/>
              </a:cxn>
              <a:cxn ang="f52">
                <a:pos x="f89" y="f90"/>
              </a:cxn>
              <a:cxn ang="f52">
                <a:pos x="f91" y="f92"/>
              </a:cxn>
              <a:cxn ang="f52">
                <a:pos x="f93" y="f94"/>
              </a:cxn>
              <a:cxn ang="f52">
                <a:pos x="f95" y="f96"/>
              </a:cxn>
              <a:cxn ang="f52">
                <a:pos x="f85" y="f96"/>
              </a:cxn>
            </a:cxnLst>
            <a:rect l="f81" t="f84" r="f82" b="f83"/>
            <a:pathLst>
              <a:path w="4238069" h="1903025">
                <a:moveTo>
                  <a:pt x="f5" y="f5"/>
                </a:move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F3E7D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5" name="Group 24">
            <a:extLst>
              <a:ext uri="{FF2B5EF4-FFF2-40B4-BE49-F238E27FC236}">
                <a16:creationId xmlns:a16="http://schemas.microsoft.com/office/drawing/2014/main" id="{975C864B-879C-7AA4-B7D2-ADE2CDB6A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447995" y="5742898"/>
            <a:ext cx="886144" cy="802495"/>
            <a:chOff x="8447995" y="5742898"/>
            <a:chExt cx="886144" cy="802495"/>
          </a:xfrm>
        </p:grpSpPr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D7CE8A70-533A-1DEF-F35B-FE557B643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8951820" y="6429182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BB78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26">
              <a:extLst>
                <a:ext uri="{FF2B5EF4-FFF2-40B4-BE49-F238E27FC236}">
                  <a16:creationId xmlns:a16="http://schemas.microsoft.com/office/drawing/2014/main" id="{12F9E4C7-39B8-0414-C840-883BA2915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9181161" y="6289974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BB78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Freeform: Shape 27">
              <a:extLst>
                <a:ext uri="{FF2B5EF4-FFF2-40B4-BE49-F238E27FC236}">
                  <a16:creationId xmlns:a16="http://schemas.microsoft.com/office/drawing/2014/main" id="{374760F9-0B18-AA61-3541-DD8D65FA52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8447995" y="6391079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BB78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7E193E60-011A-5A94-1C05-A94F88EB2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8951820" y="5742898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BB78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9CC2F6F2-A195-D0FE-D9A0-D41D366BA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8582777" y="5851995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BFA2AE14-210E-71BF-C92C-C9BB38A38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9250088" y="5979508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31">
              <a:extLst>
                <a:ext uri="{FF2B5EF4-FFF2-40B4-BE49-F238E27FC236}">
                  <a16:creationId xmlns:a16="http://schemas.microsoft.com/office/drawing/2014/main" id="{EFF64639-4EB6-4E76-0497-F3A810B4FC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>
              <a:off x="8753414" y="6145252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BB787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3" name="TextBox 5">
            <a:extLst>
              <a:ext uri="{FF2B5EF4-FFF2-40B4-BE49-F238E27FC236}">
                <a16:creationId xmlns:a16="http://schemas.microsoft.com/office/drawing/2014/main" id="{55021F47-A62C-DDFD-EB37-E10BA8E8A207}"/>
              </a:ext>
            </a:extLst>
          </p:cNvPr>
          <p:cNvSpPr txBox="1"/>
          <p:nvPr/>
        </p:nvSpPr>
        <p:spPr>
          <a:xfrm>
            <a:off x="9006163" y="6019778"/>
            <a:ext cx="2629247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3" tooltip="https://adaptablelabs.com/using-maturity-model-assessments-for-sop-swot-analysi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3F0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3">
            <a:extLst>
              <a:ext uri="{FF2B5EF4-FFF2-40B4-BE49-F238E27FC236}">
                <a16:creationId xmlns:a16="http://schemas.microsoft.com/office/drawing/2014/main" id="{2B3F1550-D60B-A908-ECEE-79B1B4390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AFDD433-BCC9-EC92-D6AF-59A7668F16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5715" y="787069"/>
            <a:ext cx="4663650" cy="1455093"/>
          </a:xfrm>
        </p:spPr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4" name="Freeform: Shape 34">
            <a:extLst>
              <a:ext uri="{FF2B5EF4-FFF2-40B4-BE49-F238E27FC236}">
                <a16:creationId xmlns:a16="http://schemas.microsoft.com/office/drawing/2014/main" id="{351BE79E-20BD-CD34-2A45-9CFC39569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615189" y="-615181"/>
            <a:ext cx="1085310" cy="231567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85312"/>
              <a:gd name="f7" fmla="val 2315675"/>
              <a:gd name="f8" fmla="val 53089"/>
              <a:gd name="f9" fmla="val 4542"/>
              <a:gd name="f10" fmla="val 405263"/>
              <a:gd name="f11" fmla="val 73503"/>
              <a:gd name="f12" fmla="val 612623"/>
              <a:gd name="f13" fmla="val 486635"/>
              <a:gd name="f14" fmla="val 790077"/>
              <a:gd name="f15" fmla="val 872756"/>
              <a:gd name="f16" fmla="val 937425"/>
              <a:gd name="f17" fmla="val 1193596"/>
              <a:gd name="f18" fmla="val 1088787"/>
              <a:gd name="f19" fmla="val 1533232"/>
              <a:gd name="f20" fmla="val 1085252"/>
              <a:gd name="f21" fmla="val 1943649"/>
              <a:gd name="f22" fmla="val 1084528"/>
              <a:gd name="f23" fmla="val 2029058"/>
              <a:gd name="f24" fmla="val 1077341"/>
              <a:gd name="f25" fmla="val 2113833"/>
              <a:gd name="f26" fmla="val 1064832"/>
              <a:gd name="f27" fmla="val 2198094"/>
              <a:gd name="f28" fmla="val 1043734"/>
              <a:gd name="f29" fmla="+- 0 0 -90"/>
              <a:gd name="f30" fmla="*/ f3 1 1085312"/>
              <a:gd name="f31" fmla="*/ f4 1 2315675"/>
              <a:gd name="f32" fmla="val f5"/>
              <a:gd name="f33" fmla="val f6"/>
              <a:gd name="f34" fmla="val f7"/>
              <a:gd name="f35" fmla="*/ f29 f0 1"/>
              <a:gd name="f36" fmla="+- f34 0 f32"/>
              <a:gd name="f37" fmla="+- f33 0 f32"/>
              <a:gd name="f38" fmla="*/ f35 1 f2"/>
              <a:gd name="f39" fmla="*/ f37 1 1085312"/>
              <a:gd name="f40" fmla="*/ f36 1 2315675"/>
              <a:gd name="f41" fmla="*/ 0 f37 1"/>
              <a:gd name="f42" fmla="*/ 2315675 f36 1"/>
              <a:gd name="f43" fmla="*/ 0 f36 1"/>
              <a:gd name="f44" fmla="*/ 53089 f37 1"/>
              <a:gd name="f45" fmla="*/ 4542 f36 1"/>
              <a:gd name="f46" fmla="*/ 790077 f37 1"/>
              <a:gd name="f47" fmla="*/ 872756 f36 1"/>
              <a:gd name="f48" fmla="*/ 1085252 f37 1"/>
              <a:gd name="f49" fmla="*/ 1943649 f36 1"/>
              <a:gd name="f50" fmla="*/ 1064832 f37 1"/>
              <a:gd name="f51" fmla="*/ 2198094 f36 1"/>
              <a:gd name="f52" fmla="*/ 1043734 f37 1"/>
              <a:gd name="f53" fmla="+- f38 0 f1"/>
              <a:gd name="f54" fmla="*/ f41 1 1085312"/>
              <a:gd name="f55" fmla="*/ f42 1 2315675"/>
              <a:gd name="f56" fmla="*/ f43 1 2315675"/>
              <a:gd name="f57" fmla="*/ f44 1 1085312"/>
              <a:gd name="f58" fmla="*/ f45 1 2315675"/>
              <a:gd name="f59" fmla="*/ f46 1 1085312"/>
              <a:gd name="f60" fmla="*/ f47 1 2315675"/>
              <a:gd name="f61" fmla="*/ f48 1 1085312"/>
              <a:gd name="f62" fmla="*/ f49 1 2315675"/>
              <a:gd name="f63" fmla="*/ f50 1 1085312"/>
              <a:gd name="f64" fmla="*/ f51 1 2315675"/>
              <a:gd name="f65" fmla="*/ f52 1 1085312"/>
              <a:gd name="f66" fmla="*/ f32 1 f39"/>
              <a:gd name="f67" fmla="*/ f33 1 f39"/>
              <a:gd name="f68" fmla="*/ f32 1 f40"/>
              <a:gd name="f69" fmla="*/ f34 1 f40"/>
              <a:gd name="f70" fmla="*/ f54 1 f39"/>
              <a:gd name="f71" fmla="*/ f55 1 f40"/>
              <a:gd name="f72" fmla="*/ f56 1 f40"/>
              <a:gd name="f73" fmla="*/ f57 1 f39"/>
              <a:gd name="f74" fmla="*/ f58 1 f40"/>
              <a:gd name="f75" fmla="*/ f59 1 f39"/>
              <a:gd name="f76" fmla="*/ f60 1 f40"/>
              <a:gd name="f77" fmla="*/ f61 1 f39"/>
              <a:gd name="f78" fmla="*/ f62 1 f40"/>
              <a:gd name="f79" fmla="*/ f63 1 f39"/>
              <a:gd name="f80" fmla="*/ f64 1 f40"/>
              <a:gd name="f81" fmla="*/ f65 1 f39"/>
              <a:gd name="f82" fmla="*/ f66 f30 1"/>
              <a:gd name="f83" fmla="*/ f67 f30 1"/>
              <a:gd name="f84" fmla="*/ f69 f31 1"/>
              <a:gd name="f85" fmla="*/ f68 f31 1"/>
              <a:gd name="f86" fmla="*/ f70 f30 1"/>
              <a:gd name="f87" fmla="*/ f71 f31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  <a:gd name="f95" fmla="*/ f79 f30 1"/>
              <a:gd name="f96" fmla="*/ f80 f31 1"/>
              <a:gd name="f97" fmla="*/ f81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86" y="f87"/>
              </a:cxn>
              <a:cxn ang="f53">
                <a:pos x="f86" y="f88"/>
              </a:cxn>
              <a:cxn ang="f53">
                <a:pos x="f89" y="f90"/>
              </a:cxn>
              <a:cxn ang="f53">
                <a:pos x="f91" y="f92"/>
              </a:cxn>
              <a:cxn ang="f53">
                <a:pos x="f93" y="f94"/>
              </a:cxn>
              <a:cxn ang="f53">
                <a:pos x="f95" y="f96"/>
              </a:cxn>
              <a:cxn ang="f53">
                <a:pos x="f97" y="f87"/>
              </a:cxn>
              <a:cxn ang="f53">
                <a:pos x="f86" y="f87"/>
              </a:cxn>
            </a:cxnLst>
            <a:rect l="f82" t="f85" r="f83" b="f84"/>
            <a:pathLst>
              <a:path w="1085312" h="2315675">
                <a:moveTo>
                  <a:pt x="f5" y="f7"/>
                </a:moveTo>
                <a:lnTo>
                  <a:pt x="f5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2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D2C4D0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5" name="Graphic 78">
            <a:extLst>
              <a:ext uri="{FF2B5EF4-FFF2-40B4-BE49-F238E27FC236}">
                <a16:creationId xmlns:a16="http://schemas.microsoft.com/office/drawing/2014/main" id="{5A723F32-8D0B-1068-BB6E-15F36333C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25715" y="2585109"/>
            <a:ext cx="972245" cy="45720"/>
            <a:chOff x="525715" y="2585109"/>
            <a:chExt cx="972245" cy="45720"/>
          </a:xfrm>
        </p:grpSpPr>
        <p:sp>
          <p:nvSpPr>
            <p:cNvPr id="6" name="Graphic 78">
              <a:extLst>
                <a:ext uri="{FF2B5EF4-FFF2-40B4-BE49-F238E27FC236}">
                  <a16:creationId xmlns:a16="http://schemas.microsoft.com/office/drawing/2014/main" id="{451B90B0-278A-FDD8-CA2D-5EA83A4733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525715" y="2607896"/>
              <a:ext cx="972162" cy="383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18302"/>
                <a:gd name="f7" fmla="val 9525"/>
                <a:gd name="f8" fmla="+- 0 0 -90"/>
                <a:gd name="f9" fmla="*/ f3 1 2418302"/>
                <a:gd name="f10" fmla="*/ f4 1 952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418302"/>
                <a:gd name="f19" fmla="*/ f15 1 9525"/>
                <a:gd name="f20" fmla="*/ 0 f16 1"/>
                <a:gd name="f21" fmla="*/ 0 f15 1"/>
                <a:gd name="f22" fmla="*/ 2418302 f16 1"/>
                <a:gd name="f23" fmla="+- f17 0 f1"/>
                <a:gd name="f24" fmla="*/ f20 1 2418302"/>
                <a:gd name="f25" fmla="*/ f21 1 9525"/>
                <a:gd name="f26" fmla="*/ f22 1 2418302"/>
                <a:gd name="f27" fmla="*/ f11 1 f18"/>
                <a:gd name="f28" fmla="*/ f12 1 f18"/>
                <a:gd name="f29" fmla="*/ f11 1 f19"/>
                <a:gd name="f30" fmla="*/ f13 1 f19"/>
                <a:gd name="f31" fmla="*/ f24 1 f18"/>
                <a:gd name="f32" fmla="*/ f25 1 f19"/>
                <a:gd name="f33" fmla="*/ f26 1 f18"/>
                <a:gd name="f34" fmla="*/ f27 f9 1"/>
                <a:gd name="f35" fmla="*/ f28 f9 1"/>
                <a:gd name="f36" fmla="*/ f30 f10 1"/>
                <a:gd name="f37" fmla="*/ f29 f10 1"/>
                <a:gd name="f38" fmla="*/ f31 f9 1"/>
                <a:gd name="f39" fmla="*/ f32 f10 1"/>
                <a:gd name="f40" fmla="*/ f33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8" y="f39"/>
                </a:cxn>
                <a:cxn ang="f23">
                  <a:pos x="f40" y="f39"/>
                </a:cxn>
              </a:cxnLst>
              <a:rect l="f34" t="f37" r="f35" b="f36"/>
              <a:pathLst>
                <a:path w="2418302" h="9525">
                  <a:moveTo>
                    <a:pt x="f5" y="f5"/>
                  </a:moveTo>
                  <a:lnTo>
                    <a:pt x="f6" y="f5"/>
                  </a:ln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grpSp>
          <p:nvGrpSpPr>
            <p:cNvPr id="7" name="Graphic 78">
              <a:extLst>
                <a:ext uri="{FF2B5EF4-FFF2-40B4-BE49-F238E27FC236}">
                  <a16:creationId xmlns:a16="http://schemas.microsoft.com/office/drawing/2014/main" id="{BBA90EDF-002A-3253-8F2D-441C1B8C2785}"/>
                </a:ext>
              </a:extLst>
            </p:cNvPr>
            <p:cNvGrpSpPr/>
            <p:nvPr/>
          </p:nvGrpSpPr>
          <p:grpSpPr>
            <a:xfrm>
              <a:off x="525871" y="2585109"/>
              <a:ext cx="972089" cy="45720"/>
              <a:chOff x="525871" y="2585109"/>
              <a:chExt cx="972089" cy="45720"/>
            </a:xfrm>
          </p:grpSpPr>
          <p:sp>
            <p:nvSpPr>
              <p:cNvPr id="8" name="Graphic 78">
                <a:extLst>
                  <a:ext uri="{FF2B5EF4-FFF2-40B4-BE49-F238E27FC236}">
                    <a16:creationId xmlns:a16="http://schemas.microsoft.com/office/drawing/2014/main" id="{CC3BF846-3CDA-95B2-7883-1401F7C6D1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9236" y="2626367"/>
                <a:ext cx="13094" cy="117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2575"/>
                  <a:gd name="f7" fmla="val 2906"/>
                  <a:gd name="f8" fmla="val 49"/>
                  <a:gd name="f9" fmla="val 7430"/>
                  <a:gd name="f10" fmla="val 2335"/>
                  <a:gd name="f11" fmla="val 20384"/>
                  <a:gd name="f12" fmla="val 2526"/>
                  <a:gd name="f13" fmla="val 32576"/>
                  <a:gd name="f14" fmla="val 2907"/>
                  <a:gd name="f15" fmla="val 23146"/>
                  <a:gd name="f16" fmla="val 716"/>
                  <a:gd name="f17" fmla="val 13240"/>
                  <a:gd name="f18" fmla="val -236"/>
                  <a:gd name="f19" fmla="+- 0 0 -90"/>
                  <a:gd name="f20" fmla="*/ f3 1 32575"/>
                  <a:gd name="f21" fmla="*/ f4 1 2906"/>
                  <a:gd name="f22" fmla="val f5"/>
                  <a:gd name="f23" fmla="val f6"/>
                  <a:gd name="f24" fmla="val f7"/>
                  <a:gd name="f25" fmla="*/ f19 f0 1"/>
                  <a:gd name="f26" fmla="+- f24 0 f22"/>
                  <a:gd name="f27" fmla="+- f23 0 f22"/>
                  <a:gd name="f28" fmla="*/ f25 1 f2"/>
                  <a:gd name="f29" fmla="*/ f27 1 32575"/>
                  <a:gd name="f30" fmla="*/ f26 1 2906"/>
                  <a:gd name="f31" fmla="*/ 0 f27 1"/>
                  <a:gd name="f32" fmla="*/ 49 f26 1"/>
                  <a:gd name="f33" fmla="*/ 32576 f27 1"/>
                  <a:gd name="f34" fmla="*/ 2907 f26 1"/>
                  <a:gd name="f35" fmla="+- f28 0 f1"/>
                  <a:gd name="f36" fmla="*/ f31 1 32575"/>
                  <a:gd name="f37" fmla="*/ f32 1 2906"/>
                  <a:gd name="f38" fmla="*/ f33 1 32575"/>
                  <a:gd name="f39" fmla="*/ f34 1 2906"/>
                  <a:gd name="f40" fmla="*/ f22 1 f29"/>
                  <a:gd name="f41" fmla="*/ f23 1 f29"/>
                  <a:gd name="f42" fmla="*/ f22 1 f30"/>
                  <a:gd name="f43" fmla="*/ f24 1 f30"/>
                  <a:gd name="f44" fmla="*/ f36 1 f29"/>
                  <a:gd name="f45" fmla="*/ f37 1 f30"/>
                  <a:gd name="f46" fmla="*/ f38 1 f29"/>
                  <a:gd name="f47" fmla="*/ f39 1 f30"/>
                  <a:gd name="f48" fmla="*/ f40 f20 1"/>
                  <a:gd name="f49" fmla="*/ f41 f20 1"/>
                  <a:gd name="f50" fmla="*/ f43 f21 1"/>
                  <a:gd name="f51" fmla="*/ f42 f21 1"/>
                  <a:gd name="f52" fmla="*/ f44 f20 1"/>
                  <a:gd name="f53" fmla="*/ f45 f21 1"/>
                  <a:gd name="f54" fmla="*/ f46 f20 1"/>
                  <a:gd name="f55" fmla="*/ f47 f21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5">
                    <a:pos x="f52" y="f53"/>
                  </a:cxn>
                  <a:cxn ang="f35">
                    <a:pos x="f54" y="f55"/>
                  </a:cxn>
                  <a:cxn ang="f35">
                    <a:pos x="f52" y="f53"/>
                  </a:cxn>
                </a:cxnLst>
                <a:rect l="f48" t="f51" r="f49" b="f50"/>
                <a:pathLst>
                  <a:path w="32575" h="2906">
                    <a:moveTo>
                      <a:pt x="f5" y="f8"/>
                    </a:moveTo>
                    <a:cubicBezTo>
                      <a:pt x="f9" y="f10"/>
                      <a:pt x="f11" y="f12"/>
                      <a:pt x="f13" y="f14"/>
                    </a:cubicBezTo>
                    <a:cubicBezTo>
                      <a:pt x="f15" y="f16"/>
                      <a:pt x="f17" y="f18"/>
                      <a:pt x="f5" y="f8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F02FDDA6-3A75-C72C-32BD-B871E763F0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42376" y="2627555"/>
                <a:ext cx="155" cy="18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380"/>
                  <a:gd name="f7" fmla="val 42"/>
                  <a:gd name="f8" fmla="val 190"/>
                  <a:gd name="f9" fmla="val 286"/>
                  <a:gd name="f10" fmla="val 381"/>
                  <a:gd name="f11" fmla="val 95"/>
                  <a:gd name="f12" fmla="val -53"/>
                  <a:gd name="f13" fmla="+- 0 0 -90"/>
                  <a:gd name="f14" fmla="*/ f3 1 380"/>
                  <a:gd name="f15" fmla="*/ f4 1 42"/>
                  <a:gd name="f16" fmla="val f5"/>
                  <a:gd name="f17" fmla="val f6"/>
                  <a:gd name="f18" fmla="val f7"/>
                  <a:gd name="f19" fmla="*/ f13 f0 1"/>
                  <a:gd name="f20" fmla="+- f18 0 f16"/>
                  <a:gd name="f21" fmla="+- f17 0 f16"/>
                  <a:gd name="f22" fmla="*/ f19 1 f2"/>
                  <a:gd name="f23" fmla="*/ f21 1 380"/>
                  <a:gd name="f24" fmla="*/ f20 1 42"/>
                  <a:gd name="f25" fmla="*/ 190 f21 1"/>
                  <a:gd name="f26" fmla="*/ 42 f20 1"/>
                  <a:gd name="f27" fmla="*/ 381 f21 1"/>
                  <a:gd name="f28" fmla="*/ 0 f21 1"/>
                  <a:gd name="f29" fmla="+- f22 0 f1"/>
                  <a:gd name="f30" fmla="*/ f25 1 380"/>
                  <a:gd name="f31" fmla="*/ f26 1 42"/>
                  <a:gd name="f32" fmla="*/ f27 1 380"/>
                  <a:gd name="f33" fmla="*/ f28 1 380"/>
                  <a:gd name="f34" fmla="*/ f16 1 f23"/>
                  <a:gd name="f35" fmla="*/ f17 1 f23"/>
                  <a:gd name="f36" fmla="*/ f16 1 f24"/>
                  <a:gd name="f37" fmla="*/ f18 1 f24"/>
                  <a:gd name="f38" fmla="*/ f30 1 f23"/>
                  <a:gd name="f39" fmla="*/ f31 1 f24"/>
                  <a:gd name="f40" fmla="*/ f32 1 f23"/>
                  <a:gd name="f41" fmla="*/ f33 1 f23"/>
                  <a:gd name="f42" fmla="*/ f34 f14 1"/>
                  <a:gd name="f43" fmla="*/ f35 f14 1"/>
                  <a:gd name="f44" fmla="*/ f37 f15 1"/>
                  <a:gd name="f45" fmla="*/ f36 f15 1"/>
                  <a:gd name="f46" fmla="*/ f38 f14 1"/>
                  <a:gd name="f47" fmla="*/ f39 f15 1"/>
                  <a:gd name="f48" fmla="*/ f40 f14 1"/>
                  <a:gd name="f49" fmla="*/ f41 f14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29">
                    <a:pos x="f46" y="f47"/>
                  </a:cxn>
                  <a:cxn ang="f29">
                    <a:pos x="f48" y="f47"/>
                  </a:cxn>
                  <a:cxn ang="f29">
                    <a:pos x="f49" y="f47"/>
                  </a:cxn>
                  <a:cxn ang="f29">
                    <a:pos x="f46" y="f47"/>
                  </a:cxn>
                </a:cxnLst>
                <a:rect l="f42" t="f45" r="f43" b="f44"/>
                <a:pathLst>
                  <a:path w="380" h="42">
                    <a:moveTo>
                      <a:pt x="f8" y="f7"/>
                    </a:moveTo>
                    <a:cubicBezTo>
                      <a:pt x="f8" y="f7"/>
                      <a:pt x="f9" y="f7"/>
                      <a:pt x="f10" y="f7"/>
                    </a:cubicBezTo>
                    <a:cubicBezTo>
                      <a:pt x="f8" y="f7"/>
                      <a:pt x="f11" y="f7"/>
                      <a:pt x="f5" y="f7"/>
                    </a:cubicBezTo>
                    <a:cubicBezTo>
                      <a:pt x="f5" y="f12"/>
                      <a:pt x="f11" y="f7"/>
                      <a:pt x="f8" y="f7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AFC104-92BA-250A-005B-BE5AD82BC8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1490225" y="2586224"/>
                <a:ext cx="4023" cy="73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10001"/>
                  <a:gd name="f7" fmla="val 190"/>
                  <a:gd name="f8" fmla="val 6953"/>
                  <a:gd name="f9" fmla="val 3524"/>
                  <a:gd name="f10" fmla="val 95"/>
                  <a:gd name="f11" fmla="val 191"/>
                  <a:gd name="f12" fmla="val 3334"/>
                  <a:gd name="f13" fmla="val 6763"/>
                  <a:gd name="f14" fmla="+- 0 0 -90"/>
                  <a:gd name="f15" fmla="*/ f3 1 10001"/>
                  <a:gd name="f16" fmla="*/ f4 1 190"/>
                  <a:gd name="f17" fmla="val f5"/>
                  <a:gd name="f18" fmla="val f6"/>
                  <a:gd name="f19" fmla="val f7"/>
                  <a:gd name="f20" fmla="*/ f14 f0 1"/>
                  <a:gd name="f21" fmla="+- f19 0 f17"/>
                  <a:gd name="f22" fmla="+- f18 0 f17"/>
                  <a:gd name="f23" fmla="*/ f20 1 f2"/>
                  <a:gd name="f24" fmla="*/ f22 1 10001"/>
                  <a:gd name="f25" fmla="*/ f21 1 190"/>
                  <a:gd name="f26" fmla="*/ 10001 f22 1"/>
                  <a:gd name="f27" fmla="*/ 0 f21 1"/>
                  <a:gd name="f28" fmla="*/ 0 f22 1"/>
                  <a:gd name="f29" fmla="*/ 191 f21 1"/>
                  <a:gd name="f30" fmla="+- f23 0 f1"/>
                  <a:gd name="f31" fmla="*/ f26 1 10001"/>
                  <a:gd name="f32" fmla="*/ f27 1 190"/>
                  <a:gd name="f33" fmla="*/ f28 1 10001"/>
                  <a:gd name="f34" fmla="*/ f29 1 190"/>
                  <a:gd name="f35" fmla="*/ f17 1 f24"/>
                  <a:gd name="f36" fmla="*/ f18 1 f24"/>
                  <a:gd name="f37" fmla="*/ f17 1 f25"/>
                  <a:gd name="f38" fmla="*/ f19 1 f25"/>
                  <a:gd name="f39" fmla="*/ f31 1 f24"/>
                  <a:gd name="f40" fmla="*/ f32 1 f25"/>
                  <a:gd name="f41" fmla="*/ f33 1 f24"/>
                  <a:gd name="f42" fmla="*/ f34 1 f25"/>
                  <a:gd name="f43" fmla="*/ f35 f15 1"/>
                  <a:gd name="f44" fmla="*/ f36 f15 1"/>
                  <a:gd name="f45" fmla="*/ f38 f16 1"/>
                  <a:gd name="f46" fmla="*/ f37 f16 1"/>
                  <a:gd name="f47" fmla="*/ f39 f15 1"/>
                  <a:gd name="f48" fmla="*/ f40 f16 1"/>
                  <a:gd name="f49" fmla="*/ f41 f15 1"/>
                  <a:gd name="f50" fmla="*/ f42 f1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0">
                    <a:pos x="f47" y="f48"/>
                  </a:cxn>
                  <a:cxn ang="f30">
                    <a:pos x="f49" y="f50"/>
                  </a:cxn>
                  <a:cxn ang="f30">
                    <a:pos x="f47" y="f48"/>
                  </a:cxn>
                </a:cxnLst>
                <a:rect l="f43" t="f46" r="f44" b="f45"/>
                <a:pathLst>
                  <a:path w="10001" h="190">
                    <a:moveTo>
                      <a:pt x="f6" y="f5"/>
                    </a:moveTo>
                    <a:cubicBezTo>
                      <a:pt x="f8" y="f5"/>
                      <a:pt x="f9" y="f10"/>
                      <a:pt x="f5" y="f11"/>
                    </a:cubicBezTo>
                    <a:cubicBezTo>
                      <a:pt x="f12" y="f11"/>
                      <a:pt x="f13" y="f11"/>
                      <a:pt x="f6" y="f5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4479218-335B-398E-88EF-2CC98D01C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/>
            </p:nvSpPr>
            <p:spPr>
              <a:xfrm>
                <a:off x="525871" y="2585109"/>
                <a:ext cx="972089" cy="45720"/>
              </a:xfrm>
              <a:custGeom>
                <a:avLst/>
                <a:gdLst>
                  <a:gd name="f0" fmla="val 10800000"/>
                  <a:gd name="f1" fmla="val 5400000"/>
                  <a:gd name="f2" fmla="val 180"/>
                  <a:gd name="f3" fmla="val w"/>
                  <a:gd name="f4" fmla="val h"/>
                  <a:gd name="f5" fmla="val 0"/>
                  <a:gd name="f6" fmla="val 2418108"/>
                  <a:gd name="f7" fmla="val 113728"/>
                  <a:gd name="f8" fmla="val 632266"/>
                  <a:gd name="f9" fmla="val 112205"/>
                  <a:gd name="f10" fmla="val 656364"/>
                  <a:gd name="f11" fmla="val 104680"/>
                  <a:gd name="f12" fmla="val 694940"/>
                  <a:gd name="f13" fmla="val 114110"/>
                  <a:gd name="f14" fmla="val 723039"/>
                  <a:gd name="f15" fmla="val 109538"/>
                  <a:gd name="f16" fmla="val 722849"/>
                  <a:gd name="f17" fmla="val 109919"/>
                  <a:gd name="f18" fmla="val 735898"/>
                  <a:gd name="f19" fmla="val 110109"/>
                  <a:gd name="f20" fmla="val 735136"/>
                  <a:gd name="f21" fmla="val 111823"/>
                  <a:gd name="f22" fmla="val 735041"/>
                  <a:gd name="f23" fmla="val 108776"/>
                  <a:gd name="f24" fmla="val 767616"/>
                  <a:gd name="f25" fmla="val 112300"/>
                  <a:gd name="f26" fmla="val 752471"/>
                  <a:gd name="f27" fmla="val 108680"/>
                  <a:gd name="f28" fmla="val 754757"/>
                  <a:gd name="f29" fmla="val 107633"/>
                  <a:gd name="f30" fmla="val 790571"/>
                  <a:gd name="f31" fmla="val 772569"/>
                  <a:gd name="f32" fmla="val 110585"/>
                  <a:gd name="f33" fmla="val 822099"/>
                  <a:gd name="f34" fmla="val 111633"/>
                  <a:gd name="f35" fmla="val 1059653"/>
                  <a:gd name="f36" fmla="val 114395"/>
                  <a:gd name="f37" fmla="val 1112993"/>
                  <a:gd name="f38" fmla="val 112967"/>
                  <a:gd name="f39" fmla="val 1106135"/>
                  <a:gd name="f40" fmla="val 110776"/>
                  <a:gd name="f41" fmla="val 1089656"/>
                  <a:gd name="f42" fmla="val 1083465"/>
                  <a:gd name="f43" fmla="val 1153950"/>
                  <a:gd name="f44" fmla="val 111728"/>
                  <a:gd name="f45" fmla="val 1230626"/>
                  <a:gd name="f46" fmla="val 113157"/>
                  <a:gd name="f47" fmla="val 1296825"/>
                  <a:gd name="f48" fmla="val 108966"/>
                  <a:gd name="f49" fmla="val 1277680"/>
                  <a:gd name="f50" fmla="val 103251"/>
                  <a:gd name="f51" fmla="val 1356071"/>
                  <a:gd name="f52" fmla="val 110966"/>
                  <a:gd name="f53" fmla="val 1346736"/>
                  <a:gd name="f54" fmla="val 103632"/>
                  <a:gd name="f55" fmla="val 1351213"/>
                  <a:gd name="f56" fmla="val 105347"/>
                  <a:gd name="f57" fmla="val 1374454"/>
                  <a:gd name="f58" fmla="val 106109"/>
                  <a:gd name="f59" fmla="val 1360643"/>
                  <a:gd name="f60" fmla="val 1368548"/>
                  <a:gd name="f61" fmla="val 107728"/>
                  <a:gd name="f62" fmla="val 1376168"/>
                  <a:gd name="f63" fmla="val 108299"/>
                  <a:gd name="f64" fmla="val 1381788"/>
                  <a:gd name="f65" fmla="val 107442"/>
                  <a:gd name="f66" fmla="val 1371692"/>
                  <a:gd name="f67" fmla="val 106490"/>
                  <a:gd name="f68" fmla="val 1398266"/>
                  <a:gd name="f69" fmla="val 106013"/>
                  <a:gd name="f70" fmla="val 1412744"/>
                  <a:gd name="f71" fmla="val 1430080"/>
                  <a:gd name="f72" fmla="val 105537"/>
                  <a:gd name="f73" fmla="val 1420269"/>
                  <a:gd name="f74" fmla="val 104108"/>
                  <a:gd name="f75" fmla="val 1436176"/>
                  <a:gd name="f76" fmla="val 103918"/>
                  <a:gd name="f77" fmla="val 1449416"/>
                  <a:gd name="f78" fmla="val 1455702"/>
                  <a:gd name="f79" fmla="val 107061"/>
                  <a:gd name="f80" fmla="val 1439414"/>
                  <a:gd name="f81" fmla="val 108109"/>
                  <a:gd name="f82" fmla="val 1465799"/>
                  <a:gd name="f83" fmla="val 108014"/>
                  <a:gd name="f84" fmla="val 1481610"/>
                  <a:gd name="f85" fmla="val 107823"/>
                  <a:gd name="f86" fmla="val 1503613"/>
                  <a:gd name="f87" fmla="val 105918"/>
                  <a:gd name="f88" fmla="val 1495802"/>
                  <a:gd name="f89" fmla="val 105823"/>
                  <a:gd name="f90" fmla="val 1523806"/>
                  <a:gd name="f91" fmla="val 102394"/>
                  <a:gd name="f92" fmla="val 1670110"/>
                  <a:gd name="f93" fmla="val 99441"/>
                  <a:gd name="f94" fmla="val 1695923"/>
                  <a:gd name="f95" fmla="val 95155"/>
                  <a:gd name="f96" fmla="val 1684016"/>
                  <a:gd name="f97" fmla="val 92488"/>
                  <a:gd name="f98" fmla="val 1706210"/>
                  <a:gd name="f99" fmla="val 90202"/>
                  <a:gd name="f100" fmla="val 1703543"/>
                  <a:gd name="f101" fmla="val 1695542"/>
                  <a:gd name="f102" fmla="val 98965"/>
                  <a:gd name="f103" fmla="val 1693351"/>
                  <a:gd name="f104" fmla="val 98108"/>
                  <a:gd name="f105" fmla="val 1757549"/>
                  <a:gd name="f106" fmla="val 2045109"/>
                  <a:gd name="f107" fmla="val 91345"/>
                  <a:gd name="f108" fmla="val 2058539"/>
                  <a:gd name="f109" fmla="val 102203"/>
                  <a:gd name="f110" fmla="val 2079780"/>
                  <a:gd name="f111" fmla="val 101917"/>
                  <a:gd name="f112" fmla="val 2071303"/>
                  <a:gd name="f113" fmla="val 2064540"/>
                  <a:gd name="f114" fmla="val 95060"/>
                  <a:gd name="f115" fmla="val 2086638"/>
                  <a:gd name="f116" fmla="val 95441"/>
                  <a:gd name="f117" fmla="val 2259707"/>
                  <a:gd name="f118" fmla="val 88773"/>
                  <a:gd name="f119" fmla="val 2227132"/>
                  <a:gd name="f120" fmla="val 96203"/>
                  <a:gd name="f121" fmla="val 2232371"/>
                  <a:gd name="f122" fmla="val 96298"/>
                  <a:gd name="f123" fmla="val 2240372"/>
                  <a:gd name="f124" fmla="val 95917"/>
                  <a:gd name="f125" fmla="val 2245229"/>
                  <a:gd name="f126" fmla="val 96869"/>
                  <a:gd name="f127" fmla="val 2235704"/>
                  <a:gd name="f128" fmla="val 94583"/>
                  <a:gd name="f129" fmla="val 2261708"/>
                  <a:gd name="f130" fmla="val 95345"/>
                  <a:gd name="f131" fmla="val 2254278"/>
                  <a:gd name="f132" fmla="val 94393"/>
                  <a:gd name="f133" fmla="val 2395724"/>
                  <a:gd name="f134" fmla="val 2341527"/>
                  <a:gd name="f135" fmla="val 36576"/>
                  <a:gd name="f136" fmla="val 5810"/>
                  <a:gd name="f137" fmla="val 2398772"/>
                  <a:gd name="f138" fmla="val 4763"/>
                  <a:gd name="f139" fmla="val 2335717"/>
                  <a:gd name="f140" fmla="val 7239"/>
                  <a:gd name="f141" fmla="val 2399058"/>
                  <a:gd name="f142" fmla="val 2858"/>
                  <a:gd name="f143" fmla="val 2343527"/>
                  <a:gd name="f144" fmla="val -572"/>
                  <a:gd name="f145" fmla="val 2296283"/>
                  <a:gd name="f146" fmla="val 1238"/>
                  <a:gd name="f147" fmla="val 2241039"/>
                  <a:gd name="f148" fmla="val 1905"/>
                  <a:gd name="f149" fmla="val 2243991"/>
                  <a:gd name="f150" fmla="val 1048"/>
                  <a:gd name="f151" fmla="val 2234181"/>
                  <a:gd name="f152" fmla="val -381"/>
                  <a:gd name="f153" fmla="val 2214845"/>
                  <a:gd name="f154" fmla="val 1524"/>
                  <a:gd name="f155" fmla="val 2197128"/>
                  <a:gd name="f156" fmla="val 2115880"/>
                  <a:gd name="f157" fmla="val 6096"/>
                  <a:gd name="f158" fmla="val 1816128"/>
                  <a:gd name="f159" fmla="val 3524"/>
                  <a:gd name="f160" fmla="val 1710591"/>
                  <a:gd name="f161" fmla="val 6287"/>
                  <a:gd name="f162" fmla="val 1713353"/>
                  <a:gd name="f163" fmla="val 5906"/>
                  <a:gd name="f164" fmla="val 1577146"/>
                  <a:gd name="f165" fmla="val 5429"/>
                  <a:gd name="f166" fmla="val 1349308"/>
                  <a:gd name="f167" fmla="val 11240"/>
                  <a:gd name="f168" fmla="val 1210814"/>
                  <a:gd name="f169" fmla="val 7715"/>
                  <a:gd name="f170" fmla="val 1095848"/>
                  <a:gd name="f171" fmla="val 23717"/>
                  <a:gd name="f172" fmla="val 819051"/>
                  <a:gd name="f173" fmla="val 684463"/>
                  <a:gd name="f174" fmla="val 13716"/>
                  <a:gd name="f175" fmla="val 687511"/>
                  <a:gd name="f176" fmla="val 12859"/>
                  <a:gd name="f177" fmla="val 655316"/>
                  <a:gd name="f178" fmla="val 14192"/>
                  <a:gd name="f179" fmla="val 473008"/>
                  <a:gd name="f180" fmla="val 10954"/>
                  <a:gd name="f181" fmla="val 435670"/>
                  <a:gd name="f182" fmla="val 12192"/>
                  <a:gd name="f183" fmla="val 440718"/>
                  <a:gd name="f184" fmla="val 12668"/>
                  <a:gd name="f185" fmla="val 408047"/>
                  <a:gd name="f186" fmla="val 14764"/>
                  <a:gd name="f187" fmla="val 412524"/>
                  <a:gd name="f188" fmla="val 11049"/>
                  <a:gd name="f189" fmla="val 386807"/>
                  <a:gd name="f190" fmla="val 9906"/>
                  <a:gd name="f191" fmla="val 275174"/>
                  <a:gd name="f192" fmla="val 28004"/>
                  <a:gd name="f193" fmla="val 142395"/>
                  <a:gd name="f194" fmla="val 18764"/>
                  <a:gd name="f195" fmla="val 16856"/>
                  <a:gd name="f196" fmla="val -6195"/>
                  <a:gd name="f197" fmla="val 35528"/>
                  <a:gd name="f198" fmla="val -17434"/>
                  <a:gd name="f199" fmla="val 63528"/>
                  <a:gd name="f200" fmla="val 102870"/>
                  <a:gd name="f201" fmla="val 42668"/>
                  <a:gd name="f202" fmla="val 102584"/>
                  <a:gd name="f203" fmla="val 58004"/>
                  <a:gd name="f204" fmla="val 103156"/>
                  <a:gd name="f205" fmla="val 47336"/>
                  <a:gd name="f206" fmla="val 104299"/>
                  <a:gd name="f207" fmla="val 41430"/>
                  <a:gd name="f208" fmla="val 46764"/>
                  <a:gd name="f209" fmla="val 68386"/>
                  <a:gd name="f210" fmla="val 54575"/>
                  <a:gd name="f211" fmla="val 158588"/>
                  <a:gd name="f212" fmla="val 297462"/>
                  <a:gd name="f213" fmla="val 388140"/>
                  <a:gd name="f214" fmla="val 112109"/>
                  <a:gd name="f215" fmla="val 420525"/>
                  <a:gd name="f216" fmla="val 113348"/>
                  <a:gd name="f217" fmla="val 453577"/>
                  <a:gd name="f218" fmla="val 106680"/>
                  <a:gd name="f219" fmla="val 482152"/>
                  <a:gd name="f220" fmla="val 113729"/>
                  <a:gd name="f221" fmla="val 477580"/>
                  <a:gd name="f222" fmla="val 111919"/>
                  <a:gd name="f223" fmla="val 629885"/>
                  <a:gd name="f224" fmla="+- 0 0 -90"/>
                  <a:gd name="f225" fmla="*/ f3 1 2418108"/>
                  <a:gd name="f226" fmla="*/ f4 1 113728"/>
                  <a:gd name="f227" fmla="val f5"/>
                  <a:gd name="f228" fmla="val f6"/>
                  <a:gd name="f229" fmla="val f7"/>
                  <a:gd name="f230" fmla="*/ f224 f0 1"/>
                  <a:gd name="f231" fmla="+- f229 0 f227"/>
                  <a:gd name="f232" fmla="+- f228 0 f227"/>
                  <a:gd name="f233" fmla="*/ f230 1 f2"/>
                  <a:gd name="f234" fmla="*/ f232 1 2418108"/>
                  <a:gd name="f235" fmla="*/ f231 1 113728"/>
                  <a:gd name="f236" fmla="*/ 632266 f232 1"/>
                  <a:gd name="f237" fmla="*/ 112205 f231 1"/>
                  <a:gd name="f238" fmla="*/ 723039 f232 1"/>
                  <a:gd name="f239" fmla="*/ 109538 f231 1"/>
                  <a:gd name="f240" fmla="*/ 735136 f232 1"/>
                  <a:gd name="f241" fmla="*/ 111823 f231 1"/>
                  <a:gd name="f242" fmla="*/ 752471 f232 1"/>
                  <a:gd name="f243" fmla="*/ 108680 f231 1"/>
                  <a:gd name="f244" fmla="*/ 772569 f232 1"/>
                  <a:gd name="f245" fmla="*/ 110585 f231 1"/>
                  <a:gd name="f246" fmla="*/ 1112993 f232 1"/>
                  <a:gd name="f247" fmla="*/ 112967 f231 1"/>
                  <a:gd name="f248" fmla="*/ 1083465 f232 1"/>
                  <a:gd name="f249" fmla="*/ 108776 f231 1"/>
                  <a:gd name="f250" fmla="*/ 1296825 f232 1"/>
                  <a:gd name="f251" fmla="*/ 108966 f231 1"/>
                  <a:gd name="f252" fmla="*/ 1346736 f232 1"/>
                  <a:gd name="f253" fmla="*/ 103632 f231 1"/>
                  <a:gd name="f254" fmla="*/ 1360643 f232 1"/>
                  <a:gd name="f255" fmla="*/ 107633 f231 1"/>
                  <a:gd name="f256" fmla="*/ 1381788 f232 1"/>
                  <a:gd name="f257" fmla="*/ 107442 f231 1"/>
                  <a:gd name="f258" fmla="*/ 1371692 f232 1"/>
                  <a:gd name="f259" fmla="*/ 106490 f231 1"/>
                  <a:gd name="f260" fmla="*/ 1430080 f232 1"/>
                  <a:gd name="f261" fmla="*/ 105537 f231 1"/>
                  <a:gd name="f262" fmla="*/ 1420269 f232 1"/>
                  <a:gd name="f263" fmla="*/ 104108 f231 1"/>
                  <a:gd name="f264" fmla="*/ 1455702 f232 1"/>
                  <a:gd name="f265" fmla="*/ 107061 f231 1"/>
                  <a:gd name="f266" fmla="*/ 1439414 f232 1"/>
                  <a:gd name="f267" fmla="*/ 108109 f231 1"/>
                  <a:gd name="f268" fmla="*/ 1503613 f232 1"/>
                  <a:gd name="f269" fmla="*/ 105918 f231 1"/>
                  <a:gd name="f270" fmla="*/ 1495802 f232 1"/>
                  <a:gd name="f271" fmla="*/ 105823 f231 1"/>
                  <a:gd name="f272" fmla="*/ 1695923 f232 1"/>
                  <a:gd name="f273" fmla="*/ 95155 f231 1"/>
                  <a:gd name="f274" fmla="*/ 1684016 f232 1"/>
                  <a:gd name="f275" fmla="*/ 92488 f231 1"/>
                  <a:gd name="f276" fmla="*/ 1706210 f232 1"/>
                  <a:gd name="f277" fmla="*/ 90202 f231 1"/>
                  <a:gd name="f278" fmla="*/ 1693351 f232 1"/>
                  <a:gd name="f279" fmla="*/ 98108 f231 1"/>
                  <a:gd name="f280" fmla="*/ 2058539 f232 1"/>
                  <a:gd name="f281" fmla="*/ 102203 f231 1"/>
                  <a:gd name="f282" fmla="*/ 2064540 f232 1"/>
                  <a:gd name="f283" fmla="*/ 95060 f231 1"/>
                  <a:gd name="f284" fmla="*/ 2227132 f232 1"/>
                  <a:gd name="f285" fmla="*/ 96203 f231 1"/>
                  <a:gd name="f286" fmla="*/ 2245229 f232 1"/>
                  <a:gd name="f287" fmla="*/ 96869 f231 1"/>
                  <a:gd name="f288" fmla="*/ 2254278 f232 1"/>
                  <a:gd name="f289" fmla="*/ 94393 f231 1"/>
                  <a:gd name="f290" fmla="*/ 2418108 f232 1"/>
                  <a:gd name="f291" fmla="*/ 5810 f231 1"/>
                  <a:gd name="f292" fmla="*/ 2399058 f232 1"/>
                  <a:gd name="f293" fmla="*/ 2858 f231 1"/>
                  <a:gd name="f294" fmla="*/ 2241039 f232 1"/>
                  <a:gd name="f295" fmla="*/ 1905 f231 1"/>
                  <a:gd name="f296" fmla="*/ 2243991 f232 1"/>
                  <a:gd name="f297" fmla="*/ 1048 f231 1"/>
                  <a:gd name="f298" fmla="*/ 2197128 f232 1"/>
                  <a:gd name="f299" fmla="*/ 0 f231 1"/>
                  <a:gd name="f300" fmla="*/ 1710591 f232 1"/>
                  <a:gd name="f301" fmla="*/ 6287 f231 1"/>
                  <a:gd name="f302" fmla="*/ 1713353 f232 1"/>
                  <a:gd name="f303" fmla="*/ 5906 f231 1"/>
                  <a:gd name="f304" fmla="*/ 1210814 f232 1"/>
                  <a:gd name="f305" fmla="*/ 7715 f231 1"/>
                  <a:gd name="f306" fmla="*/ 684463 f232 1"/>
                  <a:gd name="f307" fmla="*/ 13716 f231 1"/>
                  <a:gd name="f308" fmla="*/ 687511 f232 1"/>
                  <a:gd name="f309" fmla="*/ 12859 f231 1"/>
                  <a:gd name="f310" fmla="*/ 435670 f232 1"/>
                  <a:gd name="f311" fmla="*/ 12192 f231 1"/>
                  <a:gd name="f312" fmla="*/ 440718 f232 1"/>
                  <a:gd name="f313" fmla="*/ 12668 f231 1"/>
                  <a:gd name="f314" fmla="*/ 386807 f232 1"/>
                  <a:gd name="f315" fmla="*/ 9906 f231 1"/>
                  <a:gd name="f316" fmla="*/ 16856 f232 1"/>
                  <a:gd name="f317" fmla="*/ 63528 f232 1"/>
                  <a:gd name="f318" fmla="*/ 102870 f231 1"/>
                  <a:gd name="f319" fmla="*/ 42668 f232 1"/>
                  <a:gd name="f320" fmla="*/ 102584 f231 1"/>
                  <a:gd name="f321" fmla="*/ 41430 f232 1"/>
                  <a:gd name="f322" fmla="*/ 54575 f232 1"/>
                  <a:gd name="f323" fmla="*/ 105347 f231 1"/>
                  <a:gd name="f324" fmla="*/ 388140 f232 1"/>
                  <a:gd name="f325" fmla="*/ 112109 f231 1"/>
                  <a:gd name="f326" fmla="*/ 482152 f232 1"/>
                  <a:gd name="f327" fmla="*/ 113729 f231 1"/>
                  <a:gd name="f328" fmla="+- f233 0 f1"/>
                  <a:gd name="f329" fmla="*/ f236 1 2418108"/>
                  <a:gd name="f330" fmla="*/ f237 1 113728"/>
                  <a:gd name="f331" fmla="*/ f238 1 2418108"/>
                  <a:gd name="f332" fmla="*/ f239 1 113728"/>
                  <a:gd name="f333" fmla="*/ f240 1 2418108"/>
                  <a:gd name="f334" fmla="*/ f241 1 113728"/>
                  <a:gd name="f335" fmla="*/ f242 1 2418108"/>
                  <a:gd name="f336" fmla="*/ f243 1 113728"/>
                  <a:gd name="f337" fmla="*/ f244 1 2418108"/>
                  <a:gd name="f338" fmla="*/ f245 1 113728"/>
                  <a:gd name="f339" fmla="*/ f246 1 2418108"/>
                  <a:gd name="f340" fmla="*/ f247 1 113728"/>
                  <a:gd name="f341" fmla="*/ f248 1 2418108"/>
                  <a:gd name="f342" fmla="*/ f249 1 113728"/>
                  <a:gd name="f343" fmla="*/ f250 1 2418108"/>
                  <a:gd name="f344" fmla="*/ f251 1 113728"/>
                  <a:gd name="f345" fmla="*/ f252 1 2418108"/>
                  <a:gd name="f346" fmla="*/ f253 1 113728"/>
                  <a:gd name="f347" fmla="*/ f254 1 2418108"/>
                  <a:gd name="f348" fmla="*/ f255 1 113728"/>
                  <a:gd name="f349" fmla="*/ f256 1 2418108"/>
                  <a:gd name="f350" fmla="*/ f257 1 113728"/>
                  <a:gd name="f351" fmla="*/ f258 1 2418108"/>
                  <a:gd name="f352" fmla="*/ f259 1 113728"/>
                  <a:gd name="f353" fmla="*/ f260 1 2418108"/>
                  <a:gd name="f354" fmla="*/ f261 1 113728"/>
                  <a:gd name="f355" fmla="*/ f262 1 2418108"/>
                  <a:gd name="f356" fmla="*/ f263 1 113728"/>
                  <a:gd name="f357" fmla="*/ f264 1 2418108"/>
                  <a:gd name="f358" fmla="*/ f265 1 113728"/>
                  <a:gd name="f359" fmla="*/ f266 1 2418108"/>
                  <a:gd name="f360" fmla="*/ f267 1 113728"/>
                  <a:gd name="f361" fmla="*/ f268 1 2418108"/>
                  <a:gd name="f362" fmla="*/ f269 1 113728"/>
                  <a:gd name="f363" fmla="*/ f270 1 2418108"/>
                  <a:gd name="f364" fmla="*/ f271 1 113728"/>
                  <a:gd name="f365" fmla="*/ f272 1 2418108"/>
                  <a:gd name="f366" fmla="*/ f273 1 113728"/>
                  <a:gd name="f367" fmla="*/ f274 1 2418108"/>
                  <a:gd name="f368" fmla="*/ f275 1 113728"/>
                  <a:gd name="f369" fmla="*/ f276 1 2418108"/>
                  <a:gd name="f370" fmla="*/ f277 1 113728"/>
                  <a:gd name="f371" fmla="*/ f278 1 2418108"/>
                  <a:gd name="f372" fmla="*/ f279 1 113728"/>
                  <a:gd name="f373" fmla="*/ f280 1 2418108"/>
                  <a:gd name="f374" fmla="*/ f281 1 113728"/>
                  <a:gd name="f375" fmla="*/ f282 1 2418108"/>
                  <a:gd name="f376" fmla="*/ f283 1 113728"/>
                  <a:gd name="f377" fmla="*/ f284 1 2418108"/>
                  <a:gd name="f378" fmla="*/ f285 1 113728"/>
                  <a:gd name="f379" fmla="*/ f286 1 2418108"/>
                  <a:gd name="f380" fmla="*/ f287 1 113728"/>
                  <a:gd name="f381" fmla="*/ f288 1 2418108"/>
                  <a:gd name="f382" fmla="*/ f289 1 113728"/>
                  <a:gd name="f383" fmla="*/ f290 1 2418108"/>
                  <a:gd name="f384" fmla="*/ f291 1 113728"/>
                  <a:gd name="f385" fmla="*/ f292 1 2418108"/>
                  <a:gd name="f386" fmla="*/ f293 1 113728"/>
                  <a:gd name="f387" fmla="*/ f294 1 2418108"/>
                  <a:gd name="f388" fmla="*/ f295 1 113728"/>
                  <a:gd name="f389" fmla="*/ f296 1 2418108"/>
                  <a:gd name="f390" fmla="*/ f297 1 113728"/>
                  <a:gd name="f391" fmla="*/ f298 1 2418108"/>
                  <a:gd name="f392" fmla="*/ f299 1 113728"/>
                  <a:gd name="f393" fmla="*/ f300 1 2418108"/>
                  <a:gd name="f394" fmla="*/ f301 1 113728"/>
                  <a:gd name="f395" fmla="*/ f302 1 2418108"/>
                  <a:gd name="f396" fmla="*/ f303 1 113728"/>
                  <a:gd name="f397" fmla="*/ f304 1 2418108"/>
                  <a:gd name="f398" fmla="*/ f305 1 113728"/>
                  <a:gd name="f399" fmla="*/ f306 1 2418108"/>
                  <a:gd name="f400" fmla="*/ f307 1 113728"/>
                  <a:gd name="f401" fmla="*/ f308 1 2418108"/>
                  <a:gd name="f402" fmla="*/ f309 1 113728"/>
                  <a:gd name="f403" fmla="*/ f310 1 2418108"/>
                  <a:gd name="f404" fmla="*/ f311 1 113728"/>
                  <a:gd name="f405" fmla="*/ f312 1 2418108"/>
                  <a:gd name="f406" fmla="*/ f313 1 113728"/>
                  <a:gd name="f407" fmla="*/ f314 1 2418108"/>
                  <a:gd name="f408" fmla="*/ f315 1 113728"/>
                  <a:gd name="f409" fmla="*/ f316 1 2418108"/>
                  <a:gd name="f410" fmla="*/ f317 1 2418108"/>
                  <a:gd name="f411" fmla="*/ f318 1 113728"/>
                  <a:gd name="f412" fmla="*/ f319 1 2418108"/>
                  <a:gd name="f413" fmla="*/ f320 1 113728"/>
                  <a:gd name="f414" fmla="*/ f321 1 2418108"/>
                  <a:gd name="f415" fmla="*/ f322 1 2418108"/>
                  <a:gd name="f416" fmla="*/ f323 1 113728"/>
                  <a:gd name="f417" fmla="*/ f324 1 2418108"/>
                  <a:gd name="f418" fmla="*/ f325 1 113728"/>
                  <a:gd name="f419" fmla="*/ f326 1 2418108"/>
                  <a:gd name="f420" fmla="*/ f327 1 113728"/>
                  <a:gd name="f421" fmla="*/ f227 1 f234"/>
                  <a:gd name="f422" fmla="*/ f228 1 f234"/>
                  <a:gd name="f423" fmla="*/ f227 1 f235"/>
                  <a:gd name="f424" fmla="*/ f229 1 f235"/>
                  <a:gd name="f425" fmla="*/ f329 1 f234"/>
                  <a:gd name="f426" fmla="*/ f330 1 f235"/>
                  <a:gd name="f427" fmla="*/ f331 1 f234"/>
                  <a:gd name="f428" fmla="*/ f332 1 f235"/>
                  <a:gd name="f429" fmla="*/ f333 1 f234"/>
                  <a:gd name="f430" fmla="*/ f334 1 f235"/>
                  <a:gd name="f431" fmla="*/ f335 1 f234"/>
                  <a:gd name="f432" fmla="*/ f336 1 f235"/>
                  <a:gd name="f433" fmla="*/ f337 1 f234"/>
                  <a:gd name="f434" fmla="*/ f338 1 f235"/>
                  <a:gd name="f435" fmla="*/ f339 1 f234"/>
                  <a:gd name="f436" fmla="*/ f340 1 f235"/>
                  <a:gd name="f437" fmla="*/ f341 1 f234"/>
                  <a:gd name="f438" fmla="*/ f342 1 f235"/>
                  <a:gd name="f439" fmla="*/ f343 1 f234"/>
                  <a:gd name="f440" fmla="*/ f344 1 f235"/>
                  <a:gd name="f441" fmla="*/ f345 1 f234"/>
                  <a:gd name="f442" fmla="*/ f346 1 f235"/>
                  <a:gd name="f443" fmla="*/ f347 1 f234"/>
                  <a:gd name="f444" fmla="*/ f348 1 f235"/>
                  <a:gd name="f445" fmla="*/ f349 1 f234"/>
                  <a:gd name="f446" fmla="*/ f350 1 f235"/>
                  <a:gd name="f447" fmla="*/ f351 1 f234"/>
                  <a:gd name="f448" fmla="*/ f352 1 f235"/>
                  <a:gd name="f449" fmla="*/ f353 1 f234"/>
                  <a:gd name="f450" fmla="*/ f354 1 f235"/>
                  <a:gd name="f451" fmla="*/ f355 1 f234"/>
                  <a:gd name="f452" fmla="*/ f356 1 f235"/>
                  <a:gd name="f453" fmla="*/ f357 1 f234"/>
                  <a:gd name="f454" fmla="*/ f358 1 f235"/>
                  <a:gd name="f455" fmla="*/ f359 1 f234"/>
                  <a:gd name="f456" fmla="*/ f360 1 f235"/>
                  <a:gd name="f457" fmla="*/ f361 1 f234"/>
                  <a:gd name="f458" fmla="*/ f362 1 f235"/>
                  <a:gd name="f459" fmla="*/ f363 1 f234"/>
                  <a:gd name="f460" fmla="*/ f364 1 f235"/>
                  <a:gd name="f461" fmla="*/ f365 1 f234"/>
                  <a:gd name="f462" fmla="*/ f366 1 f235"/>
                  <a:gd name="f463" fmla="*/ f367 1 f234"/>
                  <a:gd name="f464" fmla="*/ f368 1 f235"/>
                  <a:gd name="f465" fmla="*/ f369 1 f234"/>
                  <a:gd name="f466" fmla="*/ f370 1 f235"/>
                  <a:gd name="f467" fmla="*/ f371 1 f234"/>
                  <a:gd name="f468" fmla="*/ f372 1 f235"/>
                  <a:gd name="f469" fmla="*/ f373 1 f234"/>
                  <a:gd name="f470" fmla="*/ f374 1 f235"/>
                  <a:gd name="f471" fmla="*/ f375 1 f234"/>
                  <a:gd name="f472" fmla="*/ f376 1 f235"/>
                  <a:gd name="f473" fmla="*/ f377 1 f234"/>
                  <a:gd name="f474" fmla="*/ f378 1 f235"/>
                  <a:gd name="f475" fmla="*/ f379 1 f234"/>
                  <a:gd name="f476" fmla="*/ f380 1 f235"/>
                  <a:gd name="f477" fmla="*/ f381 1 f234"/>
                  <a:gd name="f478" fmla="*/ f382 1 f235"/>
                  <a:gd name="f479" fmla="*/ f383 1 f234"/>
                  <a:gd name="f480" fmla="*/ f384 1 f235"/>
                  <a:gd name="f481" fmla="*/ f385 1 f234"/>
                  <a:gd name="f482" fmla="*/ f386 1 f235"/>
                  <a:gd name="f483" fmla="*/ f387 1 f234"/>
                  <a:gd name="f484" fmla="*/ f388 1 f235"/>
                  <a:gd name="f485" fmla="*/ f389 1 f234"/>
                  <a:gd name="f486" fmla="*/ f390 1 f235"/>
                  <a:gd name="f487" fmla="*/ f391 1 f234"/>
                  <a:gd name="f488" fmla="*/ f392 1 f235"/>
                  <a:gd name="f489" fmla="*/ f393 1 f234"/>
                  <a:gd name="f490" fmla="*/ f394 1 f235"/>
                  <a:gd name="f491" fmla="*/ f395 1 f234"/>
                  <a:gd name="f492" fmla="*/ f396 1 f235"/>
                  <a:gd name="f493" fmla="*/ f397 1 f234"/>
                  <a:gd name="f494" fmla="*/ f398 1 f235"/>
                  <a:gd name="f495" fmla="*/ f399 1 f234"/>
                  <a:gd name="f496" fmla="*/ f400 1 f235"/>
                  <a:gd name="f497" fmla="*/ f401 1 f234"/>
                  <a:gd name="f498" fmla="*/ f402 1 f235"/>
                  <a:gd name="f499" fmla="*/ f403 1 f234"/>
                  <a:gd name="f500" fmla="*/ f404 1 f235"/>
                  <a:gd name="f501" fmla="*/ f405 1 f234"/>
                  <a:gd name="f502" fmla="*/ f406 1 f235"/>
                  <a:gd name="f503" fmla="*/ f407 1 f234"/>
                  <a:gd name="f504" fmla="*/ f408 1 f235"/>
                  <a:gd name="f505" fmla="*/ f409 1 f234"/>
                  <a:gd name="f506" fmla="*/ f410 1 f234"/>
                  <a:gd name="f507" fmla="*/ f411 1 f235"/>
                  <a:gd name="f508" fmla="*/ f412 1 f234"/>
                  <a:gd name="f509" fmla="*/ f413 1 f235"/>
                  <a:gd name="f510" fmla="*/ f414 1 f234"/>
                  <a:gd name="f511" fmla="*/ f415 1 f234"/>
                  <a:gd name="f512" fmla="*/ f416 1 f235"/>
                  <a:gd name="f513" fmla="*/ f417 1 f234"/>
                  <a:gd name="f514" fmla="*/ f418 1 f235"/>
                  <a:gd name="f515" fmla="*/ f419 1 f234"/>
                  <a:gd name="f516" fmla="*/ f420 1 f235"/>
                  <a:gd name="f517" fmla="*/ f421 f225 1"/>
                  <a:gd name="f518" fmla="*/ f422 f225 1"/>
                  <a:gd name="f519" fmla="*/ f424 f226 1"/>
                  <a:gd name="f520" fmla="*/ f423 f226 1"/>
                  <a:gd name="f521" fmla="*/ f425 f225 1"/>
                  <a:gd name="f522" fmla="*/ f426 f226 1"/>
                  <a:gd name="f523" fmla="*/ f427 f225 1"/>
                  <a:gd name="f524" fmla="*/ f428 f226 1"/>
                  <a:gd name="f525" fmla="*/ f429 f225 1"/>
                  <a:gd name="f526" fmla="*/ f430 f226 1"/>
                  <a:gd name="f527" fmla="*/ f431 f225 1"/>
                  <a:gd name="f528" fmla="*/ f432 f226 1"/>
                  <a:gd name="f529" fmla="*/ f433 f225 1"/>
                  <a:gd name="f530" fmla="*/ f434 f226 1"/>
                  <a:gd name="f531" fmla="*/ f435 f225 1"/>
                  <a:gd name="f532" fmla="*/ f436 f226 1"/>
                  <a:gd name="f533" fmla="*/ f437 f225 1"/>
                  <a:gd name="f534" fmla="*/ f438 f226 1"/>
                  <a:gd name="f535" fmla="*/ f439 f225 1"/>
                  <a:gd name="f536" fmla="*/ f440 f226 1"/>
                  <a:gd name="f537" fmla="*/ f441 f225 1"/>
                  <a:gd name="f538" fmla="*/ f442 f226 1"/>
                  <a:gd name="f539" fmla="*/ f443 f225 1"/>
                  <a:gd name="f540" fmla="*/ f444 f226 1"/>
                  <a:gd name="f541" fmla="*/ f445 f225 1"/>
                  <a:gd name="f542" fmla="*/ f446 f226 1"/>
                  <a:gd name="f543" fmla="*/ f447 f225 1"/>
                  <a:gd name="f544" fmla="*/ f448 f226 1"/>
                  <a:gd name="f545" fmla="*/ f449 f225 1"/>
                  <a:gd name="f546" fmla="*/ f450 f226 1"/>
                  <a:gd name="f547" fmla="*/ f451 f225 1"/>
                  <a:gd name="f548" fmla="*/ f452 f226 1"/>
                  <a:gd name="f549" fmla="*/ f453 f225 1"/>
                  <a:gd name="f550" fmla="*/ f454 f226 1"/>
                  <a:gd name="f551" fmla="*/ f455 f225 1"/>
                  <a:gd name="f552" fmla="*/ f456 f226 1"/>
                  <a:gd name="f553" fmla="*/ f457 f225 1"/>
                  <a:gd name="f554" fmla="*/ f458 f226 1"/>
                  <a:gd name="f555" fmla="*/ f459 f225 1"/>
                  <a:gd name="f556" fmla="*/ f460 f226 1"/>
                  <a:gd name="f557" fmla="*/ f461 f225 1"/>
                  <a:gd name="f558" fmla="*/ f462 f226 1"/>
                  <a:gd name="f559" fmla="*/ f463 f225 1"/>
                  <a:gd name="f560" fmla="*/ f464 f226 1"/>
                  <a:gd name="f561" fmla="*/ f465 f225 1"/>
                  <a:gd name="f562" fmla="*/ f466 f226 1"/>
                  <a:gd name="f563" fmla="*/ f467 f225 1"/>
                  <a:gd name="f564" fmla="*/ f468 f226 1"/>
                  <a:gd name="f565" fmla="*/ f469 f225 1"/>
                  <a:gd name="f566" fmla="*/ f470 f226 1"/>
                  <a:gd name="f567" fmla="*/ f471 f225 1"/>
                  <a:gd name="f568" fmla="*/ f472 f226 1"/>
                  <a:gd name="f569" fmla="*/ f473 f225 1"/>
                  <a:gd name="f570" fmla="*/ f474 f226 1"/>
                  <a:gd name="f571" fmla="*/ f475 f225 1"/>
                  <a:gd name="f572" fmla="*/ f476 f226 1"/>
                  <a:gd name="f573" fmla="*/ f477 f225 1"/>
                  <a:gd name="f574" fmla="*/ f478 f226 1"/>
                  <a:gd name="f575" fmla="*/ f479 f225 1"/>
                  <a:gd name="f576" fmla="*/ f480 f226 1"/>
                  <a:gd name="f577" fmla="*/ f481 f225 1"/>
                  <a:gd name="f578" fmla="*/ f482 f226 1"/>
                  <a:gd name="f579" fmla="*/ f483 f225 1"/>
                  <a:gd name="f580" fmla="*/ f484 f226 1"/>
                  <a:gd name="f581" fmla="*/ f485 f225 1"/>
                  <a:gd name="f582" fmla="*/ f486 f226 1"/>
                  <a:gd name="f583" fmla="*/ f487 f225 1"/>
                  <a:gd name="f584" fmla="*/ f488 f226 1"/>
                  <a:gd name="f585" fmla="*/ f489 f225 1"/>
                  <a:gd name="f586" fmla="*/ f490 f226 1"/>
                  <a:gd name="f587" fmla="*/ f491 f225 1"/>
                  <a:gd name="f588" fmla="*/ f492 f226 1"/>
                  <a:gd name="f589" fmla="*/ f493 f225 1"/>
                  <a:gd name="f590" fmla="*/ f494 f226 1"/>
                  <a:gd name="f591" fmla="*/ f495 f225 1"/>
                  <a:gd name="f592" fmla="*/ f496 f226 1"/>
                  <a:gd name="f593" fmla="*/ f497 f225 1"/>
                  <a:gd name="f594" fmla="*/ f498 f226 1"/>
                  <a:gd name="f595" fmla="*/ f499 f225 1"/>
                  <a:gd name="f596" fmla="*/ f500 f226 1"/>
                  <a:gd name="f597" fmla="*/ f501 f225 1"/>
                  <a:gd name="f598" fmla="*/ f502 f226 1"/>
                  <a:gd name="f599" fmla="*/ f503 f225 1"/>
                  <a:gd name="f600" fmla="*/ f504 f226 1"/>
                  <a:gd name="f601" fmla="*/ f505 f225 1"/>
                  <a:gd name="f602" fmla="*/ f506 f225 1"/>
                  <a:gd name="f603" fmla="*/ f507 f226 1"/>
                  <a:gd name="f604" fmla="*/ f508 f225 1"/>
                  <a:gd name="f605" fmla="*/ f509 f226 1"/>
                  <a:gd name="f606" fmla="*/ f510 f225 1"/>
                  <a:gd name="f607" fmla="*/ f511 f225 1"/>
                  <a:gd name="f608" fmla="*/ f512 f226 1"/>
                  <a:gd name="f609" fmla="*/ f513 f225 1"/>
                  <a:gd name="f610" fmla="*/ f514 f226 1"/>
                  <a:gd name="f611" fmla="*/ f515 f225 1"/>
                  <a:gd name="f612" fmla="*/ f516 f226 1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  <a:cxn ang="f328">
                    <a:pos x="f521" y="f522"/>
                  </a:cxn>
                  <a:cxn ang="f328">
                    <a:pos x="f523" y="f524"/>
                  </a:cxn>
                  <a:cxn ang="f328">
                    <a:pos x="f525" y="f526"/>
                  </a:cxn>
                  <a:cxn ang="f328">
                    <a:pos x="f527" y="f528"/>
                  </a:cxn>
                  <a:cxn ang="f328">
                    <a:pos x="f529" y="f530"/>
                  </a:cxn>
                  <a:cxn ang="f328">
                    <a:pos x="f531" y="f532"/>
                  </a:cxn>
                  <a:cxn ang="f328">
                    <a:pos x="f533" y="f534"/>
                  </a:cxn>
                  <a:cxn ang="f328">
                    <a:pos x="f535" y="f536"/>
                  </a:cxn>
                  <a:cxn ang="f328">
                    <a:pos x="f537" y="f538"/>
                  </a:cxn>
                  <a:cxn ang="f328">
                    <a:pos x="f539" y="f540"/>
                  </a:cxn>
                  <a:cxn ang="f328">
                    <a:pos x="f541" y="f542"/>
                  </a:cxn>
                  <a:cxn ang="f328">
                    <a:pos x="f543" y="f544"/>
                  </a:cxn>
                  <a:cxn ang="f328">
                    <a:pos x="f545" y="f546"/>
                  </a:cxn>
                  <a:cxn ang="f328">
                    <a:pos x="f547" y="f548"/>
                  </a:cxn>
                  <a:cxn ang="f328">
                    <a:pos x="f549" y="f550"/>
                  </a:cxn>
                  <a:cxn ang="f328">
                    <a:pos x="f551" y="f552"/>
                  </a:cxn>
                  <a:cxn ang="f328">
                    <a:pos x="f553" y="f554"/>
                  </a:cxn>
                  <a:cxn ang="f328">
                    <a:pos x="f555" y="f556"/>
                  </a:cxn>
                  <a:cxn ang="f328">
                    <a:pos x="f557" y="f558"/>
                  </a:cxn>
                  <a:cxn ang="f328">
                    <a:pos x="f559" y="f560"/>
                  </a:cxn>
                  <a:cxn ang="f328">
                    <a:pos x="f561" y="f562"/>
                  </a:cxn>
                  <a:cxn ang="f328">
                    <a:pos x="f563" y="f564"/>
                  </a:cxn>
                  <a:cxn ang="f328">
                    <a:pos x="f565" y="f566"/>
                  </a:cxn>
                  <a:cxn ang="f328">
                    <a:pos x="f567" y="f568"/>
                  </a:cxn>
                  <a:cxn ang="f328">
                    <a:pos x="f569" y="f570"/>
                  </a:cxn>
                  <a:cxn ang="f328">
                    <a:pos x="f571" y="f572"/>
                  </a:cxn>
                  <a:cxn ang="f328">
                    <a:pos x="f573" y="f574"/>
                  </a:cxn>
                  <a:cxn ang="f328">
                    <a:pos x="f575" y="f576"/>
                  </a:cxn>
                  <a:cxn ang="f328">
                    <a:pos x="f577" y="f578"/>
                  </a:cxn>
                  <a:cxn ang="f328">
                    <a:pos x="f579" y="f580"/>
                  </a:cxn>
                  <a:cxn ang="f328">
                    <a:pos x="f581" y="f582"/>
                  </a:cxn>
                  <a:cxn ang="f328">
                    <a:pos x="f583" y="f584"/>
                  </a:cxn>
                  <a:cxn ang="f328">
                    <a:pos x="f585" y="f586"/>
                  </a:cxn>
                  <a:cxn ang="f328">
                    <a:pos x="f587" y="f588"/>
                  </a:cxn>
                  <a:cxn ang="f328">
                    <a:pos x="f589" y="f590"/>
                  </a:cxn>
                  <a:cxn ang="f328">
                    <a:pos x="f591" y="f592"/>
                  </a:cxn>
                  <a:cxn ang="f328">
                    <a:pos x="f593" y="f594"/>
                  </a:cxn>
                  <a:cxn ang="f328">
                    <a:pos x="f595" y="f596"/>
                  </a:cxn>
                  <a:cxn ang="f328">
                    <a:pos x="f597" y="f598"/>
                  </a:cxn>
                  <a:cxn ang="f328">
                    <a:pos x="f599" y="f600"/>
                  </a:cxn>
                  <a:cxn ang="f328">
                    <a:pos x="f601" y="f596"/>
                  </a:cxn>
                  <a:cxn ang="f328">
                    <a:pos x="f602" y="f603"/>
                  </a:cxn>
                  <a:cxn ang="f328">
                    <a:pos x="f604" y="f605"/>
                  </a:cxn>
                  <a:cxn ang="f328">
                    <a:pos x="f606" y="f546"/>
                  </a:cxn>
                  <a:cxn ang="f328">
                    <a:pos x="f607" y="f608"/>
                  </a:cxn>
                  <a:cxn ang="f328">
                    <a:pos x="f609" y="f610"/>
                  </a:cxn>
                  <a:cxn ang="f328">
                    <a:pos x="f611" y="f612"/>
                  </a:cxn>
                  <a:cxn ang="f328">
                    <a:pos x="f521" y="f522"/>
                  </a:cxn>
                </a:cxnLst>
                <a:rect l="f517" t="f520" r="f518" b="f519"/>
                <a:pathLst>
                  <a:path w="2418108" h="113728">
                    <a:moveTo>
                      <a:pt x="f8" y="f9"/>
                    </a:moveTo>
                    <a:cubicBezTo>
                      <a:pt x="f10" y="f11"/>
                      <a:pt x="f12" y="f13"/>
                      <a:pt x="f14" y="f15"/>
                    </a:cubicBezTo>
                    <a:cubicBezTo>
                      <a:pt x="f16" y="f17"/>
                      <a:pt x="f18" y="f19"/>
                      <a:pt x="f20" y="f21"/>
                    </a:cubicBezTo>
                    <a:cubicBezTo>
                      <a:pt x="f22" y="f23"/>
                      <a:pt x="f24" y="f25"/>
                      <a:pt x="f26" y="f27"/>
                    </a:cubicBezTo>
                    <a:cubicBezTo>
                      <a:pt x="f28" y="f29"/>
                      <a:pt x="f30" y="f29"/>
                      <a:pt x="f31" y="f32"/>
                    </a:cubicBezTo>
                    <a:cubicBezTo>
                      <a:pt x="f33" y="f34"/>
                      <a:pt x="f35" y="f36"/>
                      <a:pt x="f37" y="f38"/>
                    </a:cubicBezTo>
                    <a:cubicBezTo>
                      <a:pt x="f39" y="f40"/>
                      <a:pt x="f41" y="f9"/>
                      <a:pt x="f42" y="f23"/>
                    </a:cubicBezTo>
                    <a:cubicBezTo>
                      <a:pt x="f43" y="f44"/>
                      <a:pt x="f45" y="f46"/>
                      <a:pt x="f47" y="f48"/>
                    </a:cubicBezTo>
                    <a:cubicBezTo>
                      <a:pt x="f49" y="f50"/>
                      <a:pt x="f51" y="f52"/>
                      <a:pt x="f53" y="f54"/>
                    </a:cubicBezTo>
                    <a:cubicBezTo>
                      <a:pt x="f55" y="f56"/>
                      <a:pt x="f57" y="f58"/>
                      <a:pt x="f59" y="f29"/>
                    </a:cubicBezTo>
                    <a:cubicBezTo>
                      <a:pt x="f60" y="f61"/>
                      <a:pt x="f62" y="f63"/>
                      <a:pt x="f64" y="f65"/>
                    </a:cubicBezTo>
                    <a:lnTo>
                      <a:pt x="f66" y="f67"/>
                    </a:lnTo>
                    <a:cubicBezTo>
                      <a:pt x="f68" y="f69"/>
                      <a:pt x="f70" y="f27"/>
                      <a:pt x="f71" y="f72"/>
                    </a:cubicBezTo>
                    <a:lnTo>
                      <a:pt x="f73" y="f74"/>
                    </a:lnTo>
                    <a:cubicBezTo>
                      <a:pt x="f75" y="f76"/>
                      <a:pt x="f77" y="f54"/>
                      <a:pt x="f78" y="f79"/>
                    </a:cubicBezTo>
                    <a:lnTo>
                      <a:pt x="f80" y="f81"/>
                    </a:lnTo>
                    <a:cubicBezTo>
                      <a:pt x="f82" y="f83"/>
                      <a:pt x="f84" y="f85"/>
                      <a:pt x="f86" y="f87"/>
                    </a:cubicBezTo>
                    <a:lnTo>
                      <a:pt x="f88" y="f89"/>
                    </a:lnTo>
                    <a:cubicBezTo>
                      <a:pt x="f90" y="f91"/>
                      <a:pt x="f92" y="f93"/>
                      <a:pt x="f94" y="f95"/>
                    </a:cubicBezTo>
                    <a:lnTo>
                      <a:pt x="f96" y="f97"/>
                    </a:lnTo>
                    <a:lnTo>
                      <a:pt x="f98" y="f99"/>
                    </a:lnTo>
                    <a:cubicBezTo>
                      <a:pt x="f100" y="f99"/>
                      <a:pt x="f101" y="f102"/>
                      <a:pt x="f103" y="f104"/>
                    </a:cubicBezTo>
                    <a:cubicBezTo>
                      <a:pt x="f105" y="f93"/>
                      <a:pt x="f106" y="f107"/>
                      <a:pt x="f108" y="f109"/>
                    </a:cubicBezTo>
                    <a:cubicBezTo>
                      <a:pt x="f110" y="f111"/>
                      <a:pt x="f112" y="f76"/>
                      <a:pt x="f113" y="f114"/>
                    </a:cubicBezTo>
                    <a:cubicBezTo>
                      <a:pt x="f115" y="f116"/>
                      <a:pt x="f117" y="f118"/>
                      <a:pt x="f119" y="f120"/>
                    </a:cubicBezTo>
                    <a:cubicBezTo>
                      <a:pt x="f121" y="f122"/>
                      <a:pt x="f123" y="f124"/>
                      <a:pt x="f125" y="f126"/>
                    </a:cubicBezTo>
                    <a:cubicBezTo>
                      <a:pt x="f127" y="f128"/>
                      <a:pt x="f129" y="f130"/>
                      <a:pt x="f131" y="f132"/>
                    </a:cubicBezTo>
                    <a:cubicBezTo>
                      <a:pt x="f133" y="f23"/>
                      <a:pt x="f134" y="f135"/>
                      <a:pt x="f6" y="f136"/>
                    </a:cubicBezTo>
                    <a:cubicBezTo>
                      <a:pt x="f137" y="f138"/>
                      <a:pt x="f139" y="f140"/>
                      <a:pt x="f141" y="f142"/>
                    </a:cubicBezTo>
                    <a:cubicBezTo>
                      <a:pt x="f143" y="f144"/>
                      <a:pt x="f145" y="f146"/>
                      <a:pt x="f147" y="f148"/>
                    </a:cubicBezTo>
                    <a:lnTo>
                      <a:pt x="f149" y="f150"/>
                    </a:lnTo>
                    <a:cubicBezTo>
                      <a:pt x="f151" y="f152"/>
                      <a:pt x="f153" y="f154"/>
                      <a:pt x="f155" y="f5"/>
                    </a:cubicBezTo>
                    <a:cubicBezTo>
                      <a:pt x="f156" y="f157"/>
                      <a:pt x="f158" y="f159"/>
                      <a:pt x="f160" y="f161"/>
                    </a:cubicBezTo>
                    <a:lnTo>
                      <a:pt x="f162" y="f163"/>
                    </a:lnTo>
                    <a:cubicBezTo>
                      <a:pt x="f164" y="f165"/>
                      <a:pt x="f166" y="f167"/>
                      <a:pt x="f168" y="f169"/>
                    </a:cubicBezTo>
                    <a:cubicBezTo>
                      <a:pt x="f170" y="f171"/>
                      <a:pt x="f172" y="f165"/>
                      <a:pt x="f173" y="f174"/>
                    </a:cubicBezTo>
                    <a:lnTo>
                      <a:pt x="f175" y="f176"/>
                    </a:lnTo>
                    <a:cubicBezTo>
                      <a:pt x="f177" y="f178"/>
                      <a:pt x="f179" y="f180"/>
                      <a:pt x="f181" y="f182"/>
                    </a:cubicBezTo>
                    <a:lnTo>
                      <a:pt x="f183" y="f184"/>
                    </a:lnTo>
                    <a:cubicBezTo>
                      <a:pt x="f185" y="f186"/>
                      <a:pt x="f187" y="f188"/>
                      <a:pt x="f189" y="f190"/>
                    </a:cubicBezTo>
                    <a:cubicBezTo>
                      <a:pt x="f191" y="f192"/>
                      <a:pt x="f193" y="f194"/>
                      <a:pt x="f195" y="f182"/>
                    </a:cubicBezTo>
                    <a:cubicBezTo>
                      <a:pt x="f196" y="f197"/>
                      <a:pt x="f198" y="f36"/>
                      <a:pt x="f199" y="f200"/>
                    </a:cubicBezTo>
                    <a:cubicBezTo>
                      <a:pt x="f199" y="f200"/>
                      <a:pt x="f201" y="f202"/>
                      <a:pt x="f201" y="f202"/>
                    </a:cubicBezTo>
                    <a:cubicBezTo>
                      <a:pt x="f203" y="f204"/>
                      <a:pt x="f205" y="f206"/>
                      <a:pt x="f207" y="f72"/>
                    </a:cubicBezTo>
                    <a:cubicBezTo>
                      <a:pt x="f208" y="f72"/>
                      <a:pt x="f209" y="f65"/>
                      <a:pt x="f210" y="f56"/>
                    </a:cubicBezTo>
                    <a:cubicBezTo>
                      <a:pt x="f211" y="f81"/>
                      <a:pt x="f212" y="f19"/>
                      <a:pt x="f213" y="f214"/>
                    </a:cubicBezTo>
                    <a:cubicBezTo>
                      <a:pt x="f215" y="f216"/>
                      <a:pt x="f217" y="f218"/>
                      <a:pt x="f219" y="f220"/>
                    </a:cubicBezTo>
                    <a:cubicBezTo>
                      <a:pt x="f221" y="f222"/>
                      <a:pt x="f223" y="f44"/>
                      <a:pt x="f8" y="f9"/>
                    </a:cubicBezTo>
                    <a:close/>
                  </a:path>
                </a:pathLst>
              </a:custGeom>
              <a:solidFill>
                <a:srgbClr val="D45E5E"/>
              </a:solidFill>
              <a:ln cap="flat">
                <a:noFill/>
                <a:prstDash val="solid"/>
              </a:ln>
            </p:spPr>
            <p:txBody>
              <a:bodyPr vert="horz" wrap="square" lIns="91440" tIns="45720" rIns="91440" bIns="45720" anchor="ctr" anchorCtr="1" compatLnSpc="1">
                <a:noAutofit/>
              </a:bodyPr>
              <a:lstStyle/>
              <a:p>
                <a:pPr marL="0" marR="0" lvl="0" indent="0" algn="ctr" defTabSz="914400" rtl="0" fontAlgn="auto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  <a:defRPr sz="1800" b="0" i="0" u="none" strike="noStrike" kern="0" cap="none" spc="0" baseline="0">
                    <a:solidFill>
                      <a:srgbClr val="000000"/>
                    </a:solidFill>
                    <a:uFillTx/>
                  </a:defRPr>
                </a:pPr>
                <a:endParaRPr lang="en-US" sz="1800" b="0" i="0" u="none" strike="noStrike" kern="1200" cap="none" spc="0" baseline="0">
                  <a:solidFill>
                    <a:srgbClr val="000000"/>
                  </a:solidFill>
                  <a:uFillTx/>
                  <a:latin typeface="Avenir Next LT Pro"/>
                </a:endParaRPr>
              </a:p>
            </p:txBody>
          </p:sp>
        </p:grpSp>
      </p:grp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8E3D633-A885-754E-D57A-9801BD2CEC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5715" y="2796427"/>
            <a:ext cx="4663650" cy="3274502"/>
          </a:xfrm>
        </p:spPr>
        <p:txBody>
          <a:bodyPr/>
          <a:lstStyle/>
          <a:p>
            <a:pPr lvl="0"/>
            <a:r>
              <a:rPr lang="en-GB"/>
              <a:t>– Strong market need in Bristol</a:t>
            </a:r>
            <a:br>
              <a:rPr lang="en-GB"/>
            </a:br>
            <a:r>
              <a:rPr lang="en-GB"/>
              <a:t>– Person-centred care model</a:t>
            </a:r>
            <a:br>
              <a:rPr lang="en-GB"/>
            </a:br>
            <a:r>
              <a:rPr lang="en-GB"/>
              <a:t>– Sustainable financial plan</a:t>
            </a:r>
            <a:br>
              <a:rPr lang="en-GB"/>
            </a:br>
            <a:r>
              <a:rPr lang="en-GB"/>
              <a:t>– Strategic location and clear recruitment structure</a:t>
            </a:r>
            <a:br>
              <a:rPr lang="en-GB"/>
            </a:br>
            <a:r>
              <a:rPr lang="en-GB"/>
              <a:t>– High potential for long-term success</a:t>
            </a:r>
          </a:p>
        </p:txBody>
      </p:sp>
      <p:pic>
        <p:nvPicPr>
          <p:cNvPr id="13" name="Picture 4" descr="A chalkboard with a word written on it next to a pair of books&#10;&#10;AI-generated content may be incorrect.">
            <a:extLst>
              <a:ext uri="{FF2B5EF4-FFF2-40B4-BE49-F238E27FC236}">
                <a16:creationId xmlns:a16="http://schemas.microsoft.com/office/drawing/2014/main" id="{C7D093FC-0DC2-3E19-CECB-C424E128E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3777" y="1522722"/>
            <a:ext cx="5660209" cy="372158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Freeform: Shape 41">
            <a:extLst>
              <a:ext uri="{FF2B5EF4-FFF2-40B4-BE49-F238E27FC236}">
                <a16:creationId xmlns:a16="http://schemas.microsoft.com/office/drawing/2014/main" id="{B5F11F8F-79CC-237A-EE14-4FC07E846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9753026" y="5516666"/>
            <a:ext cx="2438969" cy="134133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8970"/>
              <a:gd name="f7" fmla="val 1341332"/>
              <a:gd name="f8" fmla="val 2025355"/>
              <a:gd name="f9" fmla="val 235"/>
              <a:gd name="f10" fmla="val 2143847"/>
              <a:gd name="f11" fmla="val 2306"/>
              <a:gd name="f12" fmla="val 2262766"/>
              <a:gd name="f13" fmla="val 17993"/>
              <a:gd name="f14" fmla="val 2381960"/>
              <a:gd name="f15" fmla="val 44517"/>
              <a:gd name="f16" fmla="val 58872"/>
              <a:gd name="f17" fmla="val 13333"/>
              <a:gd name="f18" fmla="val 1328018"/>
              <a:gd name="f19" fmla="val 324723"/>
              <a:gd name="f20" fmla="val 1028950"/>
              <a:gd name="f21" fmla="val 645390"/>
              <a:gd name="f22" fmla="val 738459"/>
              <a:gd name="f23" fmla="val 936262"/>
              <a:gd name="f24" fmla="val 459947"/>
              <a:gd name="f25" fmla="val 1139660"/>
              <a:gd name="f26" fmla="val 265152"/>
              <a:gd name="f27" fmla="val 1345794"/>
              <a:gd name="f28" fmla="val 140817"/>
              <a:gd name="f29" fmla="val 1554028"/>
              <a:gd name="f30" fmla="val 71153"/>
              <a:gd name="f31" fmla="val 1710136"/>
              <a:gd name="f32" fmla="val 18918"/>
              <a:gd name="f33" fmla="val 1867365"/>
              <a:gd name="f34" fmla="val -2526"/>
              <a:gd name="f35" fmla="+- 0 0 -90"/>
              <a:gd name="f36" fmla="*/ f3 1 2438970"/>
              <a:gd name="f37" fmla="*/ f4 1 1341332"/>
              <a:gd name="f38" fmla="val f5"/>
              <a:gd name="f39" fmla="val f6"/>
              <a:gd name="f40" fmla="val f7"/>
              <a:gd name="f41" fmla="*/ f35 f0 1"/>
              <a:gd name="f42" fmla="+- f40 0 f38"/>
              <a:gd name="f43" fmla="+- f39 0 f38"/>
              <a:gd name="f44" fmla="*/ f41 1 f2"/>
              <a:gd name="f45" fmla="*/ f43 1 2438970"/>
              <a:gd name="f46" fmla="*/ f42 1 1341332"/>
              <a:gd name="f47" fmla="*/ 2025355 f43 1"/>
              <a:gd name="f48" fmla="*/ 235 f42 1"/>
              <a:gd name="f49" fmla="*/ 2381960 f43 1"/>
              <a:gd name="f50" fmla="*/ 44517 f42 1"/>
              <a:gd name="f51" fmla="*/ 2438970 f43 1"/>
              <a:gd name="f52" fmla="*/ 58872 f42 1"/>
              <a:gd name="f53" fmla="*/ 1341332 f42 1"/>
              <a:gd name="f54" fmla="*/ 0 f43 1"/>
              <a:gd name="f55" fmla="*/ 13333 f43 1"/>
              <a:gd name="f56" fmla="*/ 1328018 f42 1"/>
              <a:gd name="f57" fmla="*/ 936262 f43 1"/>
              <a:gd name="f58" fmla="*/ 459947 f42 1"/>
              <a:gd name="f59" fmla="*/ 1554028 f43 1"/>
              <a:gd name="f60" fmla="*/ 71153 f42 1"/>
              <a:gd name="f61" fmla="+- f44 0 f1"/>
              <a:gd name="f62" fmla="*/ f47 1 2438970"/>
              <a:gd name="f63" fmla="*/ f48 1 1341332"/>
              <a:gd name="f64" fmla="*/ f49 1 2438970"/>
              <a:gd name="f65" fmla="*/ f50 1 1341332"/>
              <a:gd name="f66" fmla="*/ f51 1 2438970"/>
              <a:gd name="f67" fmla="*/ f52 1 1341332"/>
              <a:gd name="f68" fmla="*/ f53 1 1341332"/>
              <a:gd name="f69" fmla="*/ f54 1 2438970"/>
              <a:gd name="f70" fmla="*/ f55 1 2438970"/>
              <a:gd name="f71" fmla="*/ f56 1 1341332"/>
              <a:gd name="f72" fmla="*/ f57 1 2438970"/>
              <a:gd name="f73" fmla="*/ f58 1 1341332"/>
              <a:gd name="f74" fmla="*/ f59 1 2438970"/>
              <a:gd name="f75" fmla="*/ f60 1 1341332"/>
              <a:gd name="f76" fmla="*/ f38 1 f45"/>
              <a:gd name="f77" fmla="*/ f39 1 f45"/>
              <a:gd name="f78" fmla="*/ f38 1 f46"/>
              <a:gd name="f79" fmla="*/ f40 1 f46"/>
              <a:gd name="f80" fmla="*/ f62 1 f45"/>
              <a:gd name="f81" fmla="*/ f63 1 f46"/>
              <a:gd name="f82" fmla="*/ f64 1 f45"/>
              <a:gd name="f83" fmla="*/ f65 1 f46"/>
              <a:gd name="f84" fmla="*/ f66 1 f45"/>
              <a:gd name="f85" fmla="*/ f67 1 f46"/>
              <a:gd name="f86" fmla="*/ f68 1 f46"/>
              <a:gd name="f87" fmla="*/ f69 1 f45"/>
              <a:gd name="f88" fmla="*/ f70 1 f45"/>
              <a:gd name="f89" fmla="*/ f71 1 f46"/>
              <a:gd name="f90" fmla="*/ f72 1 f45"/>
              <a:gd name="f91" fmla="*/ f73 1 f46"/>
              <a:gd name="f92" fmla="*/ f74 1 f45"/>
              <a:gd name="f93" fmla="*/ f75 1 f46"/>
              <a:gd name="f94" fmla="*/ f76 f36 1"/>
              <a:gd name="f95" fmla="*/ f77 f36 1"/>
              <a:gd name="f96" fmla="*/ f79 f37 1"/>
              <a:gd name="f97" fmla="*/ f78 f37 1"/>
              <a:gd name="f98" fmla="*/ f80 f36 1"/>
              <a:gd name="f99" fmla="*/ f81 f37 1"/>
              <a:gd name="f100" fmla="*/ f82 f36 1"/>
              <a:gd name="f101" fmla="*/ f83 f37 1"/>
              <a:gd name="f102" fmla="*/ f84 f36 1"/>
              <a:gd name="f103" fmla="*/ f85 f37 1"/>
              <a:gd name="f104" fmla="*/ f86 f37 1"/>
              <a:gd name="f105" fmla="*/ f87 f36 1"/>
              <a:gd name="f106" fmla="*/ f88 f36 1"/>
              <a:gd name="f107" fmla="*/ f89 f37 1"/>
              <a:gd name="f108" fmla="*/ f90 f36 1"/>
              <a:gd name="f109" fmla="*/ f91 f37 1"/>
              <a:gd name="f110" fmla="*/ f92 f36 1"/>
              <a:gd name="f111" fmla="*/ f93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98" y="f99"/>
              </a:cxn>
              <a:cxn ang="f61">
                <a:pos x="f100" y="f101"/>
              </a:cxn>
              <a:cxn ang="f61">
                <a:pos x="f102" y="f103"/>
              </a:cxn>
              <a:cxn ang="f61">
                <a:pos x="f102" y="f104"/>
              </a:cxn>
              <a:cxn ang="f61">
                <a:pos x="f105" y="f104"/>
              </a:cxn>
              <a:cxn ang="f61">
                <a:pos x="f106" y="f107"/>
              </a:cxn>
              <a:cxn ang="f61">
                <a:pos x="f108" y="f109"/>
              </a:cxn>
              <a:cxn ang="f61">
                <a:pos x="f110" y="f111"/>
              </a:cxn>
              <a:cxn ang="f61">
                <a:pos x="f98" y="f99"/>
              </a:cxn>
            </a:cxnLst>
            <a:rect l="f94" t="f97" r="f95" b="f96"/>
            <a:pathLst>
              <a:path w="2438970" h="134133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lnTo>
                  <a:pt x="f6" y="f16"/>
                </a:lnTo>
                <a:lnTo>
                  <a:pt x="f6" y="f7"/>
                </a:lnTo>
                <a:lnTo>
                  <a:pt x="f5" y="f7"/>
                </a:lnTo>
                <a:lnTo>
                  <a:pt x="f17" y="f18"/>
                </a:ln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8" y="f9"/>
                </a:cubicBezTo>
                <a:close/>
              </a:path>
            </a:pathLst>
          </a:custGeom>
          <a:solidFill>
            <a:srgbClr val="E6B9B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grpSp>
        <p:nvGrpSpPr>
          <p:cNvPr id="15" name="Group 42">
            <a:extLst>
              <a:ext uri="{FF2B5EF4-FFF2-40B4-BE49-F238E27FC236}">
                <a16:creationId xmlns:a16="http://schemas.microsoft.com/office/drawing/2014/main" id="{58AEBCD5-DDB3-E990-46FF-988D0524E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776048" y="5204024"/>
            <a:ext cx="886145" cy="802504"/>
            <a:chOff x="10776048" y="5204024"/>
            <a:chExt cx="886145" cy="802504"/>
          </a:xfrm>
        </p:grpSpPr>
        <p:sp>
          <p:nvSpPr>
            <p:cNvPr id="16" name="Freeform: Shape 43">
              <a:extLst>
                <a:ext uri="{FF2B5EF4-FFF2-40B4-BE49-F238E27FC236}">
                  <a16:creationId xmlns:a16="http://schemas.microsoft.com/office/drawing/2014/main" id="{03303DE7-15E1-FEFB-D26C-BF7DBB0DEB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027325" y="5890317"/>
              <a:ext cx="131033" cy="1162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3152"/>
                <a:gd name="f7" fmla="val 401867"/>
                <a:gd name="f8" fmla="val 237621"/>
                <a:gd name="f9" fmla="val 965"/>
                <a:gd name="f10" fmla="val 283632"/>
                <a:gd name="f11" fmla="val -2971"/>
                <a:gd name="f12" fmla="val 331405"/>
                <a:gd name="f13" fmla="val 5243"/>
                <a:gd name="f14" fmla="val 370246"/>
                <a:gd name="f15" fmla="val 23666"/>
                <a:gd name="f16" fmla="val 436830"/>
                <a:gd name="f17" fmla="val 55275"/>
                <a:gd name="f18" fmla="val 477168"/>
                <a:gd name="f19" fmla="val 116810"/>
                <a:gd name="f20" fmla="val 437392"/>
                <a:gd name="f21" fmla="val 198545"/>
                <a:gd name="f22" fmla="val 391568"/>
                <a:gd name="f23" fmla="val 292624"/>
                <a:gd name="f24" fmla="val 176850"/>
                <a:gd name="f25" fmla="val 441630"/>
                <a:gd name="f26" fmla="val 67745"/>
                <a:gd name="f27" fmla="val 392003"/>
                <a:gd name="f28" fmla="val 18056"/>
                <a:gd name="f29" fmla="val 369372"/>
                <a:gd name="f30" fmla="val -5012"/>
                <a:gd name="f31" fmla="val 308398"/>
                <a:gd name="f32" fmla="val 911"/>
                <a:gd name="f33" fmla="val 254095"/>
                <a:gd name="f34" fmla="val 9203"/>
                <a:gd name="f35" fmla="val 178033"/>
                <a:gd name="f36" fmla="val 61012"/>
                <a:gd name="f37" fmla="val 103094"/>
                <a:gd name="f38" fmla="val 115564"/>
                <a:gd name="f39" fmla="val 51160"/>
                <a:gd name="f40" fmla="val 147361"/>
                <a:gd name="f41" fmla="val 20985"/>
                <a:gd name="f42" fmla="val 191610"/>
                <a:gd name="f43" fmla="val 4900"/>
                <a:gd name="f44" fmla="+- 0 0 -90"/>
                <a:gd name="f45" fmla="*/ f3 1 453152"/>
                <a:gd name="f46" fmla="*/ f4 1 401867"/>
                <a:gd name="f47" fmla="val f5"/>
                <a:gd name="f48" fmla="val f6"/>
                <a:gd name="f49" fmla="val f7"/>
                <a:gd name="f50" fmla="*/ f44 f0 1"/>
                <a:gd name="f51" fmla="+- f49 0 f47"/>
                <a:gd name="f52" fmla="+- f48 0 f47"/>
                <a:gd name="f53" fmla="*/ f50 1 f2"/>
                <a:gd name="f54" fmla="*/ f52 1 453152"/>
                <a:gd name="f55" fmla="*/ f51 1 401867"/>
                <a:gd name="f56" fmla="*/ 237621 f52 1"/>
                <a:gd name="f57" fmla="*/ 965 f51 1"/>
                <a:gd name="f58" fmla="*/ 370246 f52 1"/>
                <a:gd name="f59" fmla="*/ 23666 f51 1"/>
                <a:gd name="f60" fmla="*/ 437392 f52 1"/>
                <a:gd name="f61" fmla="*/ 198545 f51 1"/>
                <a:gd name="f62" fmla="*/ 67745 f52 1"/>
                <a:gd name="f63" fmla="*/ 392003 f51 1"/>
                <a:gd name="f64" fmla="*/ 911 f52 1"/>
                <a:gd name="f65" fmla="*/ 254095 f51 1"/>
                <a:gd name="f66" fmla="*/ 115564 f52 1"/>
                <a:gd name="f67" fmla="*/ 51160 f51 1"/>
                <a:gd name="f68" fmla="+- f53 0 f1"/>
                <a:gd name="f69" fmla="*/ f56 1 453152"/>
                <a:gd name="f70" fmla="*/ f57 1 401867"/>
                <a:gd name="f71" fmla="*/ f58 1 453152"/>
                <a:gd name="f72" fmla="*/ f59 1 401867"/>
                <a:gd name="f73" fmla="*/ f60 1 453152"/>
                <a:gd name="f74" fmla="*/ f61 1 401867"/>
                <a:gd name="f75" fmla="*/ f62 1 453152"/>
                <a:gd name="f76" fmla="*/ f63 1 401867"/>
                <a:gd name="f77" fmla="*/ f64 1 453152"/>
                <a:gd name="f78" fmla="*/ f65 1 401867"/>
                <a:gd name="f79" fmla="*/ f66 1 453152"/>
                <a:gd name="f80" fmla="*/ f67 1 401867"/>
                <a:gd name="f81" fmla="*/ f47 1 f54"/>
                <a:gd name="f82" fmla="*/ f48 1 f54"/>
                <a:gd name="f83" fmla="*/ f47 1 f55"/>
                <a:gd name="f84" fmla="*/ f49 1 f55"/>
                <a:gd name="f85" fmla="*/ f69 1 f54"/>
                <a:gd name="f86" fmla="*/ f70 1 f55"/>
                <a:gd name="f87" fmla="*/ f71 1 f54"/>
                <a:gd name="f88" fmla="*/ f72 1 f55"/>
                <a:gd name="f89" fmla="*/ f73 1 f54"/>
                <a:gd name="f90" fmla="*/ f74 1 f55"/>
                <a:gd name="f91" fmla="*/ f75 1 f54"/>
                <a:gd name="f92" fmla="*/ f76 1 f55"/>
                <a:gd name="f93" fmla="*/ f77 1 f54"/>
                <a:gd name="f94" fmla="*/ f78 1 f55"/>
                <a:gd name="f95" fmla="*/ f79 1 f54"/>
                <a:gd name="f96" fmla="*/ f80 1 f55"/>
                <a:gd name="f97" fmla="*/ f81 f45 1"/>
                <a:gd name="f98" fmla="*/ f82 f45 1"/>
                <a:gd name="f99" fmla="*/ f84 f46 1"/>
                <a:gd name="f100" fmla="*/ f83 f46 1"/>
                <a:gd name="f101" fmla="*/ f85 f45 1"/>
                <a:gd name="f102" fmla="*/ f86 f46 1"/>
                <a:gd name="f103" fmla="*/ f87 f45 1"/>
                <a:gd name="f104" fmla="*/ f88 f46 1"/>
                <a:gd name="f105" fmla="*/ f89 f45 1"/>
                <a:gd name="f106" fmla="*/ f90 f46 1"/>
                <a:gd name="f107" fmla="*/ f91 f45 1"/>
                <a:gd name="f108" fmla="*/ f92 f46 1"/>
                <a:gd name="f109" fmla="*/ f93 f45 1"/>
                <a:gd name="f110" fmla="*/ f94 f46 1"/>
                <a:gd name="f111" fmla="*/ f95 f45 1"/>
                <a:gd name="f112" fmla="*/ f96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8">
                  <a:pos x="f101" y="f102"/>
                </a:cxn>
                <a:cxn ang="f68">
                  <a:pos x="f103" y="f104"/>
                </a:cxn>
                <a:cxn ang="f68">
                  <a:pos x="f105" y="f106"/>
                </a:cxn>
                <a:cxn ang="f68">
                  <a:pos x="f107" y="f108"/>
                </a:cxn>
                <a:cxn ang="f68">
                  <a:pos x="f109" y="f110"/>
                </a:cxn>
                <a:cxn ang="f68">
                  <a:pos x="f111" y="f112"/>
                </a:cxn>
                <a:cxn ang="f68">
                  <a:pos x="f101" y="f102"/>
                </a:cxn>
              </a:cxnLst>
              <a:rect l="f97" t="f100" r="f98" b="f99"/>
              <a:pathLst>
                <a:path w="453152" h="4018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7" name="Freeform: Shape 44">
              <a:extLst>
                <a:ext uri="{FF2B5EF4-FFF2-40B4-BE49-F238E27FC236}">
                  <a16:creationId xmlns:a16="http://schemas.microsoft.com/office/drawing/2014/main" id="{4DD8A04F-66BF-EC95-A1C9-517F05BE1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81187" y="5751109"/>
              <a:ext cx="147831" cy="1973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1232"/>
                <a:gd name="f7" fmla="val 682341"/>
                <a:gd name="f8" fmla="val 390625"/>
                <a:gd name="f9" fmla="val 1621"/>
                <a:gd name="f10" fmla="val 446543"/>
                <a:gd name="f11" fmla="val -5212"/>
                <a:gd name="f12" fmla="val 493343"/>
                <a:gd name="f13" fmla="val 8441"/>
                <a:gd name="f14" fmla="val 508142"/>
                <a:gd name="f15" fmla="val 64038"/>
                <a:gd name="f16" fmla="val 513192"/>
                <a:gd name="f17" fmla="val 82866"/>
                <a:gd name="f18" fmla="val 511134"/>
                <a:gd name="f19" fmla="val 102754"/>
                <a:gd name="f20" fmla="val 508453"/>
                <a:gd name="f21" fmla="val 121832"/>
                <a:gd name="f22" fmla="val 485324"/>
                <a:gd name="f23" fmla="val 287796"/>
                <a:gd name="f24" fmla="val 417242"/>
                <a:gd name="f25" fmla="val 443971"/>
                <a:gd name="f26" fmla="val 316492"/>
                <a:gd name="f27" fmla="val 567602"/>
                <a:gd name="f28" fmla="val 253024"/>
                <a:gd name="f29" fmla="val 645534"/>
                <a:gd name="f30" fmla="val 165055"/>
                <a:gd name="f31" fmla="val 737743"/>
                <a:gd name="f32" fmla="val 80265"/>
                <a:gd name="f33" fmla="val 640359"/>
                <a:gd name="f34" fmla="val 5014"/>
                <a:gd name="f35" fmla="val 553948"/>
                <a:gd name="f36" fmla="val -17368"/>
                <a:gd name="f37" fmla="val 383621"/>
                <a:gd name="f38" fmla="val 13306"/>
                <a:gd name="f39" fmla="val 274828"/>
                <a:gd name="f40" fmla="val 33443"/>
                <a:gd name="f41" fmla="val 203318"/>
                <a:gd name="f42" fmla="val 83382"/>
                <a:gd name="f43" fmla="val 146521"/>
                <a:gd name="f44" fmla="val 140989"/>
                <a:gd name="f45" fmla="val 107181"/>
                <a:gd name="f46" fmla="val 178904"/>
                <a:gd name="f47" fmla="val 81308"/>
                <a:gd name="f48" fmla="val 297428"/>
                <a:gd name="f49" fmla="val 13010"/>
                <a:gd name="f50" fmla="+- 0 0 -90"/>
                <a:gd name="f51" fmla="*/ f3 1 511232"/>
                <a:gd name="f52" fmla="*/ f4 1 682341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511232"/>
                <a:gd name="f61" fmla="*/ f57 1 682341"/>
                <a:gd name="f62" fmla="*/ 390625 f58 1"/>
                <a:gd name="f63" fmla="*/ 1621 f57 1"/>
                <a:gd name="f64" fmla="*/ 508142 f58 1"/>
                <a:gd name="f65" fmla="*/ 64038 f57 1"/>
                <a:gd name="f66" fmla="*/ 508453 f58 1"/>
                <a:gd name="f67" fmla="*/ 121832 f57 1"/>
                <a:gd name="f68" fmla="*/ 316492 f58 1"/>
                <a:gd name="f69" fmla="*/ 567602 f57 1"/>
                <a:gd name="f70" fmla="*/ 80265 f58 1"/>
                <a:gd name="f71" fmla="*/ 640359 f57 1"/>
                <a:gd name="f72" fmla="*/ 13306 f58 1"/>
                <a:gd name="f73" fmla="*/ 274828 f57 1"/>
                <a:gd name="f74" fmla="*/ 140989 f58 1"/>
                <a:gd name="f75" fmla="*/ 107181 f57 1"/>
                <a:gd name="f76" fmla="+- f59 0 f1"/>
                <a:gd name="f77" fmla="*/ f62 1 511232"/>
                <a:gd name="f78" fmla="*/ f63 1 682341"/>
                <a:gd name="f79" fmla="*/ f64 1 511232"/>
                <a:gd name="f80" fmla="*/ f65 1 682341"/>
                <a:gd name="f81" fmla="*/ f66 1 511232"/>
                <a:gd name="f82" fmla="*/ f67 1 682341"/>
                <a:gd name="f83" fmla="*/ f68 1 511232"/>
                <a:gd name="f84" fmla="*/ f69 1 682341"/>
                <a:gd name="f85" fmla="*/ f70 1 511232"/>
                <a:gd name="f86" fmla="*/ f71 1 682341"/>
                <a:gd name="f87" fmla="*/ f72 1 511232"/>
                <a:gd name="f88" fmla="*/ f73 1 682341"/>
                <a:gd name="f89" fmla="*/ f74 1 511232"/>
                <a:gd name="f90" fmla="*/ f75 1 682341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511232" h="682341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8" name="Freeform: Shape 45">
              <a:extLst>
                <a:ext uri="{FF2B5EF4-FFF2-40B4-BE49-F238E27FC236}">
                  <a16:creationId xmlns:a16="http://schemas.microsoft.com/office/drawing/2014/main" id="{1DB69EFF-3722-0CE8-750A-94858CA81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527411" y="5852205"/>
              <a:ext cx="134782" cy="9487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66107"/>
                <a:gd name="f7" fmla="val 328114"/>
                <a:gd name="f8" fmla="val 252822"/>
                <a:gd name="f9" fmla="val 1539"/>
                <a:gd name="f10" fmla="val 335429"/>
                <a:gd name="f11" fmla="val -10494"/>
                <a:gd name="f12" fmla="val 418848"/>
                <a:gd name="f13" fmla="val 49794"/>
                <a:gd name="f14" fmla="val 451641"/>
                <a:gd name="f15" fmla="val 122177"/>
                <a:gd name="f16" fmla="val 479697"/>
                <a:gd name="f17" fmla="val 184273"/>
                <a:gd name="f18" fmla="val 470594"/>
                <a:gd name="f19" fmla="val 255285"/>
                <a:gd name="f20" fmla="val 391790"/>
                <a:gd name="f21" fmla="val 297430"/>
                <a:gd name="f22" fmla="val 301077"/>
                <a:gd name="f23" fmla="val 345935"/>
                <a:gd name="f24" fmla="val 55935"/>
                <a:gd name="f25" fmla="val 343254"/>
                <a:gd name="f26" fmla="val 8614"/>
                <a:gd name="f27" fmla="val 243252"/>
                <a:gd name="f28" fmla="val -12895"/>
                <a:gd name="f29" fmla="val 197678"/>
                <a:gd name="f30" fmla="val 8240"/>
                <a:gd name="f31" fmla="val 136766"/>
                <a:gd name="f32" fmla="val 45897"/>
                <a:gd name="f33" fmla="val 97302"/>
                <a:gd name="f34" fmla="val 98704"/>
                <a:gd name="f35" fmla="val 42064"/>
                <a:gd name="f36" fmla="val 181872"/>
                <a:gd name="f37" fmla="val 11950"/>
                <a:gd name="f38" fmla="+- 0 0 -90"/>
                <a:gd name="f39" fmla="*/ f3 1 466107"/>
                <a:gd name="f40" fmla="*/ f4 1 328114"/>
                <a:gd name="f41" fmla="val f5"/>
                <a:gd name="f42" fmla="val f6"/>
                <a:gd name="f43" fmla="val f7"/>
                <a:gd name="f44" fmla="*/ f38 f0 1"/>
                <a:gd name="f45" fmla="+- f43 0 f41"/>
                <a:gd name="f46" fmla="+- f42 0 f41"/>
                <a:gd name="f47" fmla="*/ f44 1 f2"/>
                <a:gd name="f48" fmla="*/ f46 1 466107"/>
                <a:gd name="f49" fmla="*/ f45 1 328114"/>
                <a:gd name="f50" fmla="*/ 252822 f46 1"/>
                <a:gd name="f51" fmla="*/ 1539 f45 1"/>
                <a:gd name="f52" fmla="*/ 451641 f46 1"/>
                <a:gd name="f53" fmla="*/ 122177 f45 1"/>
                <a:gd name="f54" fmla="*/ 391790 f46 1"/>
                <a:gd name="f55" fmla="*/ 297430 f45 1"/>
                <a:gd name="f56" fmla="*/ 8614 f46 1"/>
                <a:gd name="f57" fmla="*/ 243252 f45 1"/>
                <a:gd name="f58" fmla="*/ 45897 f46 1"/>
                <a:gd name="f59" fmla="*/ 97302 f45 1"/>
                <a:gd name="f60" fmla="+- f47 0 f1"/>
                <a:gd name="f61" fmla="*/ f50 1 466107"/>
                <a:gd name="f62" fmla="*/ f51 1 328114"/>
                <a:gd name="f63" fmla="*/ f52 1 466107"/>
                <a:gd name="f64" fmla="*/ f53 1 328114"/>
                <a:gd name="f65" fmla="*/ f54 1 466107"/>
                <a:gd name="f66" fmla="*/ f55 1 328114"/>
                <a:gd name="f67" fmla="*/ f56 1 466107"/>
                <a:gd name="f68" fmla="*/ f57 1 328114"/>
                <a:gd name="f69" fmla="*/ f58 1 466107"/>
                <a:gd name="f70" fmla="*/ f59 1 328114"/>
                <a:gd name="f71" fmla="*/ f41 1 f48"/>
                <a:gd name="f72" fmla="*/ f42 1 f48"/>
                <a:gd name="f73" fmla="*/ f41 1 f49"/>
                <a:gd name="f74" fmla="*/ f43 1 f49"/>
                <a:gd name="f75" fmla="*/ f61 1 f48"/>
                <a:gd name="f76" fmla="*/ f62 1 f49"/>
                <a:gd name="f77" fmla="*/ f63 1 f48"/>
                <a:gd name="f78" fmla="*/ f64 1 f49"/>
                <a:gd name="f79" fmla="*/ f65 1 f48"/>
                <a:gd name="f80" fmla="*/ f66 1 f49"/>
                <a:gd name="f81" fmla="*/ f67 1 f48"/>
                <a:gd name="f82" fmla="*/ f68 1 f49"/>
                <a:gd name="f83" fmla="*/ f69 1 f48"/>
                <a:gd name="f84" fmla="*/ f70 1 f49"/>
                <a:gd name="f85" fmla="*/ f71 f39 1"/>
                <a:gd name="f86" fmla="*/ f72 f39 1"/>
                <a:gd name="f87" fmla="*/ f74 f40 1"/>
                <a:gd name="f88" fmla="*/ f73 f40 1"/>
                <a:gd name="f89" fmla="*/ f75 f39 1"/>
                <a:gd name="f90" fmla="*/ f76 f40 1"/>
                <a:gd name="f91" fmla="*/ f77 f39 1"/>
                <a:gd name="f92" fmla="*/ f78 f40 1"/>
                <a:gd name="f93" fmla="*/ f79 f39 1"/>
                <a:gd name="f94" fmla="*/ f80 f40 1"/>
                <a:gd name="f95" fmla="*/ f81 f39 1"/>
                <a:gd name="f96" fmla="*/ f82 f40 1"/>
                <a:gd name="f97" fmla="*/ f83 f39 1"/>
                <a:gd name="f98" fmla="*/ f84 f4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89" y="f90"/>
                </a:cxn>
                <a:cxn ang="f60">
                  <a:pos x="f91" y="f92"/>
                </a:cxn>
                <a:cxn ang="f60">
                  <a:pos x="f93" y="f94"/>
                </a:cxn>
                <a:cxn ang="f60">
                  <a:pos x="f95" y="f96"/>
                </a:cxn>
                <a:cxn ang="f60">
                  <a:pos x="f97" y="f98"/>
                </a:cxn>
                <a:cxn ang="f60">
                  <a:pos x="f89" y="f90"/>
                </a:cxn>
              </a:cxnLst>
              <a:rect l="f85" t="f88" r="f86" b="f87"/>
              <a:pathLst>
                <a:path w="466107" h="32811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 Light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D0C095D1-2434-7C4F-D95A-C24ACA5E0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974098" y="5204024"/>
              <a:ext cx="184260" cy="16202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41477"/>
                <a:gd name="f7" fmla="val 2938167"/>
                <a:gd name="f8" fmla="val 63289"/>
                <a:gd name="f9" fmla="val 1933384"/>
                <a:gd name="f10" fmla="val 56717"/>
                <a:gd name="f11" fmla="val 1895856"/>
                <a:gd name="f12" fmla="val -165311"/>
                <a:gd name="f13" fmla="val 914209"/>
                <a:gd name="f14" fmla="val 263314"/>
                <a:gd name="f15" fmla="val 514159"/>
                <a:gd name="f16" fmla="val 691939"/>
                <a:gd name="f17" fmla="val 114109"/>
                <a:gd name="f18" fmla="val 609262"/>
                <a:gd name="f19" fmla="val 11620"/>
                <a:gd name="f20" fmla="val 1098276"/>
                <a:gd name="f21" fmla="val 952"/>
                <a:gd name="f22" fmla="val 1587289"/>
                <a:gd name="f23" fmla="val -9716"/>
                <a:gd name="f24" fmla="val 2320714"/>
                <a:gd name="f25" fmla="val 66484"/>
                <a:gd name="f26" fmla="val 2654089"/>
                <a:gd name="f27" fmla="val 371284"/>
                <a:gd name="f28" fmla="val 2987464"/>
                <a:gd name="f29" fmla="val 676084"/>
                <a:gd name="f30" fmla="val 3603732"/>
                <a:gd name="f31" fmla="val 1514094"/>
                <a:gd name="f32" fmla="val 3219398"/>
                <a:gd name="f33" fmla="val 2080926"/>
                <a:gd name="f34" fmla="val 2835064"/>
                <a:gd name="f35" fmla="val 2647759"/>
                <a:gd name="f36" fmla="val 2558839"/>
                <a:gd name="f37" fmla="val 2895409"/>
                <a:gd name="f38" fmla="val 2044489"/>
                <a:gd name="f39" fmla="val 2933509"/>
                <a:gd name="f40" fmla="val 1530139"/>
                <a:gd name="f41" fmla="val 2971609"/>
                <a:gd name="f42" fmla="val 701464"/>
                <a:gd name="f43" fmla="val 2771584"/>
                <a:gd name="f44" fmla="val 453814"/>
                <a:gd name="f45" fmla="val 2495359"/>
                <a:gd name="f46" fmla="val 206164"/>
                <a:gd name="f47" fmla="val 2219134"/>
                <a:gd name="f48" fmla="val 101389"/>
                <a:gd name="f49" fmla="val 2152459"/>
                <a:gd name="f50" fmla="+- 0 0 -90"/>
                <a:gd name="f51" fmla="*/ f3 1 3341477"/>
                <a:gd name="f52" fmla="*/ f4 1 2938167"/>
                <a:gd name="f53" fmla="val f5"/>
                <a:gd name="f54" fmla="val f6"/>
                <a:gd name="f55" fmla="val f7"/>
                <a:gd name="f56" fmla="*/ f50 f0 1"/>
                <a:gd name="f57" fmla="+- f55 0 f53"/>
                <a:gd name="f58" fmla="+- f54 0 f53"/>
                <a:gd name="f59" fmla="*/ f56 1 f2"/>
                <a:gd name="f60" fmla="*/ f58 1 3341477"/>
                <a:gd name="f61" fmla="*/ f57 1 2938167"/>
                <a:gd name="f62" fmla="*/ 63289 f58 1"/>
                <a:gd name="f63" fmla="*/ 1933384 f57 1"/>
                <a:gd name="f64" fmla="*/ 263314 f58 1"/>
                <a:gd name="f65" fmla="*/ 514159 f57 1"/>
                <a:gd name="f66" fmla="*/ 1098276 f58 1"/>
                <a:gd name="f67" fmla="*/ 952 f57 1"/>
                <a:gd name="f68" fmla="*/ 2654089 f58 1"/>
                <a:gd name="f69" fmla="*/ 371284 f57 1"/>
                <a:gd name="f70" fmla="*/ 3219398 f58 1"/>
                <a:gd name="f71" fmla="*/ 2080926 f57 1"/>
                <a:gd name="f72" fmla="*/ 2044489 f58 1"/>
                <a:gd name="f73" fmla="*/ 2933509 f57 1"/>
                <a:gd name="f74" fmla="*/ 453814 f58 1"/>
                <a:gd name="f75" fmla="*/ 2495359 f57 1"/>
                <a:gd name="f76" fmla="+- f59 0 f1"/>
                <a:gd name="f77" fmla="*/ f62 1 3341477"/>
                <a:gd name="f78" fmla="*/ f63 1 2938167"/>
                <a:gd name="f79" fmla="*/ f64 1 3341477"/>
                <a:gd name="f80" fmla="*/ f65 1 2938167"/>
                <a:gd name="f81" fmla="*/ f66 1 3341477"/>
                <a:gd name="f82" fmla="*/ f67 1 2938167"/>
                <a:gd name="f83" fmla="*/ f68 1 3341477"/>
                <a:gd name="f84" fmla="*/ f69 1 2938167"/>
                <a:gd name="f85" fmla="*/ f70 1 3341477"/>
                <a:gd name="f86" fmla="*/ f71 1 2938167"/>
                <a:gd name="f87" fmla="*/ f72 1 3341477"/>
                <a:gd name="f88" fmla="*/ f73 1 2938167"/>
                <a:gd name="f89" fmla="*/ f74 1 3341477"/>
                <a:gd name="f90" fmla="*/ f75 1 2938167"/>
                <a:gd name="f91" fmla="*/ f53 1 f60"/>
                <a:gd name="f92" fmla="*/ f54 1 f60"/>
                <a:gd name="f93" fmla="*/ f53 1 f61"/>
                <a:gd name="f94" fmla="*/ f55 1 f61"/>
                <a:gd name="f95" fmla="*/ f77 1 f60"/>
                <a:gd name="f96" fmla="*/ f78 1 f61"/>
                <a:gd name="f97" fmla="*/ f79 1 f60"/>
                <a:gd name="f98" fmla="*/ f80 1 f61"/>
                <a:gd name="f99" fmla="*/ f81 1 f60"/>
                <a:gd name="f100" fmla="*/ f82 1 f61"/>
                <a:gd name="f101" fmla="*/ f83 1 f60"/>
                <a:gd name="f102" fmla="*/ f84 1 f61"/>
                <a:gd name="f103" fmla="*/ f85 1 f60"/>
                <a:gd name="f104" fmla="*/ f86 1 f61"/>
                <a:gd name="f105" fmla="*/ f87 1 f60"/>
                <a:gd name="f106" fmla="*/ f88 1 f61"/>
                <a:gd name="f107" fmla="*/ f89 1 f60"/>
                <a:gd name="f108" fmla="*/ f90 1 f61"/>
                <a:gd name="f109" fmla="*/ f91 f51 1"/>
                <a:gd name="f110" fmla="*/ f92 f51 1"/>
                <a:gd name="f111" fmla="*/ f94 f52 1"/>
                <a:gd name="f112" fmla="*/ f93 f52 1"/>
                <a:gd name="f113" fmla="*/ f95 f51 1"/>
                <a:gd name="f114" fmla="*/ f96 f52 1"/>
                <a:gd name="f115" fmla="*/ f97 f51 1"/>
                <a:gd name="f116" fmla="*/ f98 f52 1"/>
                <a:gd name="f117" fmla="*/ f99 f51 1"/>
                <a:gd name="f118" fmla="*/ f100 f52 1"/>
                <a:gd name="f119" fmla="*/ f101 f51 1"/>
                <a:gd name="f120" fmla="*/ f102 f52 1"/>
                <a:gd name="f121" fmla="*/ f103 f51 1"/>
                <a:gd name="f122" fmla="*/ f104 f52 1"/>
                <a:gd name="f123" fmla="*/ f105 f51 1"/>
                <a:gd name="f124" fmla="*/ f106 f52 1"/>
                <a:gd name="f125" fmla="*/ f107 f51 1"/>
                <a:gd name="f126" fmla="*/ f108 f5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6">
                  <a:pos x="f113" y="f114"/>
                </a:cxn>
                <a:cxn ang="f76">
                  <a:pos x="f115" y="f116"/>
                </a:cxn>
                <a:cxn ang="f76">
                  <a:pos x="f117" y="f118"/>
                </a:cxn>
                <a:cxn ang="f76">
                  <a:pos x="f119" y="f120"/>
                </a:cxn>
                <a:cxn ang="f76">
                  <a:pos x="f121" y="f122"/>
                </a:cxn>
                <a:cxn ang="f76">
                  <a:pos x="f123" y="f124"/>
                </a:cxn>
                <a:cxn ang="f76">
                  <a:pos x="f125" y="f126"/>
                </a:cxn>
                <a:cxn ang="f76">
                  <a:pos x="f113" y="f114"/>
                </a:cxn>
              </a:cxnLst>
              <a:rect l="f109" t="f112" r="f110" b="f111"/>
              <a:pathLst>
                <a:path w="3341477" h="293816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B5C235FD-7C11-4B9C-5D5E-372F7A400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443359" y="5313130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9DA5A1A9-9F79-309C-A935-2CB8646DEB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0776048" y="5440643"/>
              <a:ext cx="84051" cy="7680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40764"/>
                <a:gd name="f7" fmla="val 4789394"/>
                <a:gd name="f8" fmla="val 17664"/>
                <a:gd name="f9" fmla="val 2947947"/>
                <a:gd name="f10" fmla="val 2900322"/>
                <a:gd name="f11" fmla="val -201411"/>
                <a:gd name="f12" fmla="val 490497"/>
                <a:gd name="f13" fmla="val 903489"/>
                <a:gd name="f14" fmla="val 195222"/>
                <a:gd name="f15" fmla="val 2008389"/>
                <a:gd name="f16" fmla="val -100053"/>
                <a:gd name="f17" fmla="val 2598939"/>
                <a:gd name="f18" fmla="val -71478"/>
                <a:gd name="f19" fmla="val 3560964"/>
                <a:gd name="f20" fmla="val 357147"/>
                <a:gd name="f21" fmla="val 4522989"/>
                <a:gd name="f22" fmla="val 785772"/>
                <a:gd name="f23" fmla="val 5253271"/>
                <a:gd name="f24" fmla="val 1338222"/>
                <a:gd name="f25" fmla="val 5240602"/>
                <a:gd name="f26" fmla="val 2076409"/>
                <a:gd name="f27" fmla="val 5227934"/>
                <a:gd name="f28" fmla="val 2814597"/>
                <a:gd name="f29" fmla="val 4842267"/>
                <a:gd name="f30" fmla="val 3677276"/>
                <a:gd name="f31" fmla="val 4568328"/>
                <a:gd name="f32" fmla="val 3879397"/>
                <a:gd name="f33" fmla="val 4294389"/>
                <a:gd name="f34" fmla="val 4081422"/>
                <a:gd name="f35" fmla="val 4065789"/>
                <a:gd name="f36" fmla="val 4548147"/>
                <a:gd name="f37" fmla="val 3284739"/>
                <a:gd name="f38" fmla="val 4605297"/>
                <a:gd name="f39" fmla="val 2503689"/>
                <a:gd name="f40" fmla="val 4662447"/>
                <a:gd name="f41" fmla="val 1579764"/>
                <a:gd name="f42" fmla="val 5110122"/>
                <a:gd name="f43" fmla="val 1074939"/>
                <a:gd name="f44" fmla="val 4357647"/>
                <a:gd name="f45" fmla="val 570114"/>
                <a:gd name="f46" fmla="val 3605172"/>
                <a:gd name="f47" fmla="val 12615"/>
                <a:gd name="f48" fmla="val 3617554"/>
                <a:gd name="f49" fmla="val 15187"/>
                <a:gd name="f50" fmla="val 2830313"/>
                <a:gd name="f51" fmla="+- 0 0 -90"/>
                <a:gd name="f52" fmla="*/ f3 1 5240764"/>
                <a:gd name="f53" fmla="*/ f4 1 4789394"/>
                <a:gd name="f54" fmla="val f5"/>
                <a:gd name="f55" fmla="val f6"/>
                <a:gd name="f56" fmla="val f7"/>
                <a:gd name="f57" fmla="*/ f51 f0 1"/>
                <a:gd name="f58" fmla="+- f56 0 f54"/>
                <a:gd name="f59" fmla="+- f55 0 f54"/>
                <a:gd name="f60" fmla="*/ f57 1 f2"/>
                <a:gd name="f61" fmla="*/ f59 1 5240764"/>
                <a:gd name="f62" fmla="*/ f58 1 4789394"/>
                <a:gd name="f63" fmla="*/ 17664 f59 1"/>
                <a:gd name="f64" fmla="*/ 2947947 f58 1"/>
                <a:gd name="f65" fmla="*/ 903489 f59 1"/>
                <a:gd name="f66" fmla="*/ 195222 f58 1"/>
                <a:gd name="f67" fmla="*/ 3560964 f59 1"/>
                <a:gd name="f68" fmla="*/ 357147 f58 1"/>
                <a:gd name="f69" fmla="*/ 5240602 f59 1"/>
                <a:gd name="f70" fmla="*/ 2076409 f58 1"/>
                <a:gd name="f71" fmla="*/ 4568328 f59 1"/>
                <a:gd name="f72" fmla="*/ 3879397 f58 1"/>
                <a:gd name="f73" fmla="*/ 3284739 f59 1"/>
                <a:gd name="f74" fmla="*/ 4605297 f58 1"/>
                <a:gd name="f75" fmla="*/ 1074939 f59 1"/>
                <a:gd name="f76" fmla="*/ 4357647 f58 1"/>
                <a:gd name="f77" fmla="*/ 15187 f59 1"/>
                <a:gd name="f78" fmla="*/ 2830313 f58 1"/>
                <a:gd name="f79" fmla="+- f60 0 f1"/>
                <a:gd name="f80" fmla="*/ f63 1 5240764"/>
                <a:gd name="f81" fmla="*/ f64 1 4789394"/>
                <a:gd name="f82" fmla="*/ f65 1 5240764"/>
                <a:gd name="f83" fmla="*/ f66 1 4789394"/>
                <a:gd name="f84" fmla="*/ f67 1 5240764"/>
                <a:gd name="f85" fmla="*/ f68 1 4789394"/>
                <a:gd name="f86" fmla="*/ f69 1 5240764"/>
                <a:gd name="f87" fmla="*/ f70 1 4789394"/>
                <a:gd name="f88" fmla="*/ f71 1 5240764"/>
                <a:gd name="f89" fmla="*/ f72 1 4789394"/>
                <a:gd name="f90" fmla="*/ f73 1 5240764"/>
                <a:gd name="f91" fmla="*/ f74 1 4789394"/>
                <a:gd name="f92" fmla="*/ f75 1 5240764"/>
                <a:gd name="f93" fmla="*/ f76 1 4789394"/>
                <a:gd name="f94" fmla="*/ f77 1 5240764"/>
                <a:gd name="f95" fmla="*/ f78 1 4789394"/>
                <a:gd name="f96" fmla="*/ f54 1 f61"/>
                <a:gd name="f97" fmla="*/ f55 1 f61"/>
                <a:gd name="f98" fmla="*/ f54 1 f62"/>
                <a:gd name="f99" fmla="*/ f56 1 f62"/>
                <a:gd name="f100" fmla="*/ f80 1 f61"/>
                <a:gd name="f101" fmla="*/ f81 1 f62"/>
                <a:gd name="f102" fmla="*/ f82 1 f61"/>
                <a:gd name="f103" fmla="*/ f83 1 f62"/>
                <a:gd name="f104" fmla="*/ f84 1 f61"/>
                <a:gd name="f105" fmla="*/ f85 1 f62"/>
                <a:gd name="f106" fmla="*/ f86 1 f61"/>
                <a:gd name="f107" fmla="*/ f87 1 f62"/>
                <a:gd name="f108" fmla="*/ f88 1 f61"/>
                <a:gd name="f109" fmla="*/ f89 1 f62"/>
                <a:gd name="f110" fmla="*/ f90 1 f61"/>
                <a:gd name="f111" fmla="*/ f91 1 f62"/>
                <a:gd name="f112" fmla="*/ f92 1 f61"/>
                <a:gd name="f113" fmla="*/ f93 1 f62"/>
                <a:gd name="f114" fmla="*/ f94 1 f61"/>
                <a:gd name="f115" fmla="*/ f95 1 f62"/>
                <a:gd name="f116" fmla="*/ f96 f52 1"/>
                <a:gd name="f117" fmla="*/ f97 f52 1"/>
                <a:gd name="f118" fmla="*/ f99 f53 1"/>
                <a:gd name="f119" fmla="*/ f98 f53 1"/>
                <a:gd name="f120" fmla="*/ f100 f52 1"/>
                <a:gd name="f121" fmla="*/ f101 f53 1"/>
                <a:gd name="f122" fmla="*/ f102 f52 1"/>
                <a:gd name="f123" fmla="*/ f103 f53 1"/>
                <a:gd name="f124" fmla="*/ f104 f52 1"/>
                <a:gd name="f125" fmla="*/ f105 f53 1"/>
                <a:gd name="f126" fmla="*/ f106 f52 1"/>
                <a:gd name="f127" fmla="*/ f107 f53 1"/>
                <a:gd name="f128" fmla="*/ f108 f52 1"/>
                <a:gd name="f129" fmla="*/ f109 f53 1"/>
                <a:gd name="f130" fmla="*/ f110 f52 1"/>
                <a:gd name="f131" fmla="*/ f111 f53 1"/>
                <a:gd name="f132" fmla="*/ f112 f52 1"/>
                <a:gd name="f133" fmla="*/ f113 f53 1"/>
                <a:gd name="f134" fmla="*/ f114 f52 1"/>
                <a:gd name="f135" fmla="*/ f115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79">
                  <a:pos x="f120" y="f121"/>
                </a:cxn>
                <a:cxn ang="f79">
                  <a:pos x="f122" y="f123"/>
                </a:cxn>
                <a:cxn ang="f79">
                  <a:pos x="f124" y="f125"/>
                </a:cxn>
                <a:cxn ang="f79">
                  <a:pos x="f126" y="f127"/>
                </a:cxn>
                <a:cxn ang="f79">
                  <a:pos x="f128" y="f129"/>
                </a:cxn>
                <a:cxn ang="f79">
                  <a:pos x="f130" y="f131"/>
                </a:cxn>
                <a:cxn ang="f79">
                  <a:pos x="f132" y="f133"/>
                </a:cxn>
                <a:cxn ang="f79">
                  <a:pos x="f134" y="f135"/>
                </a:cxn>
              </a:cxnLst>
              <a:rect l="f116" t="f119" r="f117" b="f118"/>
              <a:pathLst>
                <a:path w="5240764" h="4789394">
                  <a:moveTo>
                    <a:pt x="f8" y="f9"/>
                  </a:moveTo>
                  <a:cubicBezTo>
                    <a:pt x="f8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venir Next LT Pro"/>
              </a:endParaRPr>
            </a:p>
          </p:txBody>
        </p:sp>
        <p:sp>
          <p:nvSpPr>
            <p:cNvPr id="22" name="Freeform: Shape 49">
              <a:extLst>
                <a:ext uri="{FF2B5EF4-FFF2-40B4-BE49-F238E27FC236}">
                  <a16:creationId xmlns:a16="http://schemas.microsoft.com/office/drawing/2014/main" id="{94B9A19E-22AF-CA40-4834-30BC0B9EE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179747" y="5606387"/>
              <a:ext cx="177018" cy="1412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9043"/>
                <a:gd name="f7" fmla="val 629754"/>
                <a:gd name="f8" fmla="val 237392"/>
                <a:gd name="f9" fmla="val 81"/>
                <a:gd name="f10" fmla="val 474795"/>
                <a:gd name="f11" fmla="val -992"/>
                <a:gd name="f12" fmla="val 907215"/>
                <a:gd name="f13" fmla="val 10463"/>
                <a:gd name="f14" fmla="val 758692"/>
                <a:gd name="f15" fmla="val 233550"/>
                <a:gd name="f16" fmla="val 731135"/>
                <a:gd name="f17" fmla="val 274948"/>
                <a:gd name="f18" fmla="val 690486"/>
                <a:gd name="f19" fmla="val 305435"/>
                <a:gd name="f20" fmla="val 650647"/>
                <a:gd name="f21" fmla="val 335111"/>
                <a:gd name="f22" fmla="val 538737"/>
                <a:gd name="f23" fmla="val 418405"/>
                <a:gd name="f24" fmla="val 426889"/>
                <a:gd name="f25" fmla="val 501698"/>
                <a:gd name="f26" fmla="val 315041"/>
                <a:gd name="f27" fmla="val 584992"/>
                <a:gd name="f28" fmla="val 278943"/>
                <a:gd name="f29" fmla="val 611863"/>
                <a:gd name="f30" fmla="val 234865"/>
                <a:gd name="f31" fmla="val 640167"/>
                <a:gd name="f32" fmla="val 192159"/>
                <a:gd name="f33" fmla="val 625953"/>
                <a:gd name="f34" fmla="val 159614"/>
                <a:gd name="f35" fmla="val 615105"/>
                <a:gd name="f36" fmla="val 139851"/>
                <a:gd name="f37" fmla="val 582810"/>
                <a:gd name="f38" fmla="val 124264"/>
                <a:gd name="f39" fmla="val 552260"/>
                <a:gd name="f40" fmla="val 57742"/>
                <a:gd name="f41" fmla="val 422021"/>
                <a:gd name="f42" fmla="val 15908"/>
                <a:gd name="f43" fmla="val 279250"/>
                <a:gd name="f44" fmla="val 1631"/>
                <a:gd name="f45" fmla="val 133735"/>
                <a:gd name="f46" fmla="val -2671"/>
                <a:gd name="f47" fmla="val 90343"/>
                <a:gd name="f48" fmla="val -676"/>
                <a:gd name="f49" fmla="val 38596"/>
                <a:gd name="f50" fmla="val 35422"/>
                <a:gd name="f51" fmla="val 14157"/>
                <a:gd name="f52" fmla="val 57804"/>
                <a:gd name="f53" fmla="val -931"/>
                <a:gd name="f54" fmla="val 86795"/>
                <a:gd name="f55" fmla="val -557"/>
                <a:gd name="f56" fmla="val 113728"/>
                <a:gd name="f57" fmla="val 378"/>
                <a:gd name="f58" fmla="val 138207"/>
                <a:gd name="f59" fmla="val 1243"/>
                <a:gd name="f60" fmla="val 182606"/>
                <a:gd name="f61" fmla="val 328"/>
                <a:gd name="f62" fmla="+- 0 0 -90"/>
                <a:gd name="f63" fmla="*/ f3 1 789043"/>
                <a:gd name="f64" fmla="*/ f4 1 629754"/>
                <a:gd name="f65" fmla="val f5"/>
                <a:gd name="f66" fmla="val f6"/>
                <a:gd name="f67" fmla="val f7"/>
                <a:gd name="f68" fmla="*/ f62 f0 1"/>
                <a:gd name="f69" fmla="+- f67 0 f65"/>
                <a:gd name="f70" fmla="+- f66 0 f65"/>
                <a:gd name="f71" fmla="*/ f68 1 f2"/>
                <a:gd name="f72" fmla="*/ f70 1 789043"/>
                <a:gd name="f73" fmla="*/ f69 1 629754"/>
                <a:gd name="f74" fmla="*/ 237392 f70 1"/>
                <a:gd name="f75" fmla="*/ 81 f69 1"/>
                <a:gd name="f76" fmla="*/ 758692 f70 1"/>
                <a:gd name="f77" fmla="*/ 233550 f69 1"/>
                <a:gd name="f78" fmla="*/ 650647 f70 1"/>
                <a:gd name="f79" fmla="*/ 335111 f69 1"/>
                <a:gd name="f80" fmla="*/ 315041 f70 1"/>
                <a:gd name="f81" fmla="*/ 584992 f69 1"/>
                <a:gd name="f82" fmla="*/ 192159 f70 1"/>
                <a:gd name="f83" fmla="*/ 625953 f69 1"/>
                <a:gd name="f84" fmla="*/ 124264 f70 1"/>
                <a:gd name="f85" fmla="*/ 552260 f69 1"/>
                <a:gd name="f86" fmla="*/ 1631 f70 1"/>
                <a:gd name="f87" fmla="*/ 133735 f69 1"/>
                <a:gd name="f88" fmla="*/ 35422 f70 1"/>
                <a:gd name="f89" fmla="*/ 14157 f69 1"/>
                <a:gd name="f90" fmla="*/ 113728 f70 1"/>
                <a:gd name="f91" fmla="*/ 378 f69 1"/>
                <a:gd name="f92" fmla="+- f71 0 f1"/>
                <a:gd name="f93" fmla="*/ f74 1 789043"/>
                <a:gd name="f94" fmla="*/ f75 1 629754"/>
                <a:gd name="f95" fmla="*/ f76 1 789043"/>
                <a:gd name="f96" fmla="*/ f77 1 629754"/>
                <a:gd name="f97" fmla="*/ f78 1 789043"/>
                <a:gd name="f98" fmla="*/ f79 1 629754"/>
                <a:gd name="f99" fmla="*/ f80 1 789043"/>
                <a:gd name="f100" fmla="*/ f81 1 629754"/>
                <a:gd name="f101" fmla="*/ f82 1 789043"/>
                <a:gd name="f102" fmla="*/ f83 1 629754"/>
                <a:gd name="f103" fmla="*/ f84 1 789043"/>
                <a:gd name="f104" fmla="*/ f85 1 629754"/>
                <a:gd name="f105" fmla="*/ f86 1 789043"/>
                <a:gd name="f106" fmla="*/ f87 1 629754"/>
                <a:gd name="f107" fmla="*/ f88 1 789043"/>
                <a:gd name="f108" fmla="*/ f89 1 629754"/>
                <a:gd name="f109" fmla="*/ f90 1 789043"/>
                <a:gd name="f110" fmla="*/ f91 1 629754"/>
                <a:gd name="f111" fmla="*/ f65 1 f72"/>
                <a:gd name="f112" fmla="*/ f66 1 f72"/>
                <a:gd name="f113" fmla="*/ f65 1 f73"/>
                <a:gd name="f114" fmla="*/ f67 1 f73"/>
                <a:gd name="f115" fmla="*/ f93 1 f72"/>
                <a:gd name="f116" fmla="*/ f94 1 f73"/>
                <a:gd name="f117" fmla="*/ f95 1 f72"/>
                <a:gd name="f118" fmla="*/ f96 1 f73"/>
                <a:gd name="f119" fmla="*/ f97 1 f72"/>
                <a:gd name="f120" fmla="*/ f98 1 f73"/>
                <a:gd name="f121" fmla="*/ f99 1 f72"/>
                <a:gd name="f122" fmla="*/ f100 1 f73"/>
                <a:gd name="f123" fmla="*/ f101 1 f72"/>
                <a:gd name="f124" fmla="*/ f102 1 f73"/>
                <a:gd name="f125" fmla="*/ f103 1 f72"/>
                <a:gd name="f126" fmla="*/ f104 1 f73"/>
                <a:gd name="f127" fmla="*/ f105 1 f72"/>
                <a:gd name="f128" fmla="*/ f106 1 f73"/>
                <a:gd name="f129" fmla="*/ f107 1 f72"/>
                <a:gd name="f130" fmla="*/ f108 1 f73"/>
                <a:gd name="f131" fmla="*/ f109 1 f72"/>
                <a:gd name="f132" fmla="*/ f110 1 f73"/>
                <a:gd name="f133" fmla="*/ f111 f63 1"/>
                <a:gd name="f134" fmla="*/ f112 f63 1"/>
                <a:gd name="f135" fmla="*/ f114 f64 1"/>
                <a:gd name="f136" fmla="*/ f113 f64 1"/>
                <a:gd name="f137" fmla="*/ f115 f63 1"/>
                <a:gd name="f138" fmla="*/ f116 f64 1"/>
                <a:gd name="f139" fmla="*/ f117 f63 1"/>
                <a:gd name="f140" fmla="*/ f118 f64 1"/>
                <a:gd name="f141" fmla="*/ f119 f63 1"/>
                <a:gd name="f142" fmla="*/ f120 f64 1"/>
                <a:gd name="f143" fmla="*/ f121 f63 1"/>
                <a:gd name="f144" fmla="*/ f122 f64 1"/>
                <a:gd name="f145" fmla="*/ f123 f63 1"/>
                <a:gd name="f146" fmla="*/ f124 f64 1"/>
                <a:gd name="f147" fmla="*/ f125 f63 1"/>
                <a:gd name="f148" fmla="*/ f126 f64 1"/>
                <a:gd name="f149" fmla="*/ f127 f63 1"/>
                <a:gd name="f150" fmla="*/ f128 f64 1"/>
                <a:gd name="f151" fmla="*/ f129 f63 1"/>
                <a:gd name="f152" fmla="*/ f130 f64 1"/>
                <a:gd name="f153" fmla="*/ f131 f63 1"/>
                <a:gd name="f154" fmla="*/ f132 f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2">
                  <a:pos x="f137" y="f138"/>
                </a:cxn>
                <a:cxn ang="f92">
                  <a:pos x="f139" y="f140"/>
                </a:cxn>
                <a:cxn ang="f92">
                  <a:pos x="f141" y="f142"/>
                </a:cxn>
                <a:cxn ang="f92">
                  <a:pos x="f143" y="f144"/>
                </a:cxn>
                <a:cxn ang="f92">
                  <a:pos x="f145" y="f146"/>
                </a:cxn>
                <a:cxn ang="f92">
                  <a:pos x="f147" y="f148"/>
                </a:cxn>
                <a:cxn ang="f92">
                  <a:pos x="f149" y="f150"/>
                </a:cxn>
                <a:cxn ang="f92">
                  <a:pos x="f151" y="f152"/>
                </a:cxn>
                <a:cxn ang="f92">
                  <a:pos x="f153" y="f154"/>
                </a:cxn>
                <a:cxn ang="f92">
                  <a:pos x="f137" y="f138"/>
                </a:cxn>
              </a:cxnLst>
              <a:rect l="f133" t="f136" r="f134" b="f135"/>
              <a:pathLst>
                <a:path w="789043" h="629754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cubicBezTo>
                    <a:pt x="f16" y="f17"/>
                    <a:pt x="f18" y="f19"/>
                    <a:pt x="f20" y="f21"/>
                  </a:cubicBezTo>
                  <a:cubicBezTo>
                    <a:pt x="f22" y="f23"/>
                    <a:pt x="f24" y="f25"/>
                    <a:pt x="f26" y="f27"/>
                  </a:cubicBezTo>
                  <a:cubicBezTo>
                    <a:pt x="f28" y="f29"/>
                    <a:pt x="f30" y="f31"/>
                    <a:pt x="f32" y="f33"/>
                  </a:cubicBezTo>
                  <a:cubicBezTo>
                    <a:pt x="f34" y="f35"/>
                    <a:pt x="f36" y="f37"/>
                    <a:pt x="f38" y="f39"/>
                  </a:cubicBezTo>
                  <a:cubicBezTo>
                    <a:pt x="f40" y="f41"/>
                    <a:pt x="f42" y="f43"/>
                    <a:pt x="f44" y="f45"/>
                  </a:cubicBezTo>
                  <a:cubicBezTo>
                    <a:pt x="f46" y="f47"/>
                    <a:pt x="f48" y="f49"/>
                    <a:pt x="f50" y="f51"/>
                  </a:cubicBezTo>
                  <a:cubicBezTo>
                    <a:pt x="f52" y="f53"/>
                    <a:pt x="f54" y="f55"/>
                    <a:pt x="f56" y="f57"/>
                  </a:cubicBezTo>
                  <a:cubicBezTo>
                    <a:pt x="f58" y="f59"/>
                    <a:pt x="f60" y="f61"/>
                    <a:pt x="f8" y="f9"/>
                  </a:cubicBezTo>
                  <a:close/>
                </a:path>
              </a:pathLst>
            </a:custGeom>
            <a:solidFill>
              <a:srgbClr val="D45E5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endParaRPr>
            </a:p>
          </p:txBody>
        </p:sp>
      </p:grpSp>
      <p:sp>
        <p:nvSpPr>
          <p:cNvPr id="23" name="TextBox 5">
            <a:extLst>
              <a:ext uri="{FF2B5EF4-FFF2-40B4-BE49-F238E27FC236}">
                <a16:creationId xmlns:a16="http://schemas.microsoft.com/office/drawing/2014/main" id="{48CF95A1-1861-1CCD-EC79-EA89A05CB823}"/>
              </a:ext>
            </a:extLst>
          </p:cNvPr>
          <p:cNvSpPr txBox="1"/>
          <p:nvPr/>
        </p:nvSpPr>
        <p:spPr>
          <a:xfrm>
            <a:off x="9007187" y="5044260"/>
            <a:ext cx="2606808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3" tooltip="https://www.picpedia.org/chalkboard/c/conclusio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venir Next LT Pro"/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9ED89-1496-0DF3-259C-7959675D8B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3E3BE96-E57B-8A97-16AA-CABF77FA273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 wrap="none" anchor="ctr">
            <a:spAutoFit/>
          </a:bodyPr>
          <a:lstStyle/>
          <a:p>
            <a:pPr lvl="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</a:pPr>
            <a:r>
              <a:rPr lang="en-US" sz="1800">
                <a:latin typeface="Arial" pitchFamily="34"/>
              </a:rPr>
              <a:t>Age UK (2023) </a:t>
            </a:r>
            <a:r>
              <a:rPr lang="en-US" sz="1800" i="1">
                <a:latin typeface="Arial" pitchFamily="34"/>
              </a:rPr>
              <a:t>Later Life in the UK: Key Statistics</a:t>
            </a:r>
            <a:r>
              <a:rPr lang="en-US" sz="1800">
                <a:latin typeface="Arial" pitchFamily="34"/>
              </a:rPr>
              <a:t>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</a:pPr>
            <a:r>
              <a:rPr lang="en-US" sz="1800">
                <a:latin typeface="Arial" pitchFamily="34"/>
              </a:rPr>
              <a:t>Bristol City Council (2024) </a:t>
            </a:r>
            <a:r>
              <a:rPr lang="en-US" sz="1800" i="1">
                <a:latin typeface="Arial" pitchFamily="34"/>
              </a:rPr>
              <a:t>Adult Social Care Demand Report</a:t>
            </a:r>
            <a:r>
              <a:rPr lang="en-US" sz="1800">
                <a:latin typeface="Arial" pitchFamily="34"/>
              </a:rPr>
              <a:t>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</a:pPr>
            <a:r>
              <a:rPr lang="en-US" sz="1800">
                <a:latin typeface="Arial" pitchFamily="34"/>
              </a:rPr>
              <a:t>Care Quality Commission (2024) </a:t>
            </a:r>
            <a:r>
              <a:rPr lang="en-US" sz="1800" i="1">
                <a:latin typeface="Arial" pitchFamily="34"/>
              </a:rPr>
              <a:t>Residential Care Guidance</a:t>
            </a:r>
            <a:r>
              <a:rPr lang="en-US" sz="1800">
                <a:latin typeface="Arial" pitchFamily="34"/>
              </a:rPr>
              <a:t>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</a:pPr>
            <a:r>
              <a:rPr lang="en-US" sz="1800">
                <a:latin typeface="Arial" pitchFamily="34"/>
              </a:rPr>
              <a:t>NHS BNSSG (2023) </a:t>
            </a:r>
            <a:r>
              <a:rPr lang="en-US" sz="1800" i="1">
                <a:latin typeface="Arial" pitchFamily="34"/>
              </a:rPr>
              <a:t>Hospital Discharge Pressures Report</a:t>
            </a:r>
            <a:r>
              <a:rPr lang="en-US" sz="1800">
                <a:latin typeface="Arial" pitchFamily="34"/>
              </a:rPr>
              <a:t>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</a:pPr>
            <a:r>
              <a:rPr lang="en-US" sz="1800">
                <a:latin typeface="Arial" pitchFamily="34"/>
              </a:rPr>
              <a:t>Office for National Statistics (2023) </a:t>
            </a:r>
            <a:r>
              <a:rPr lang="en-US" sz="1800" i="1">
                <a:latin typeface="Arial" pitchFamily="34"/>
              </a:rPr>
              <a:t>South West Ageing Population Data</a:t>
            </a:r>
            <a:r>
              <a:rPr lang="en-US" sz="1800">
                <a:latin typeface="Arial" pitchFamily="34"/>
              </a:rPr>
              <a:t>.</a:t>
            </a:r>
          </a:p>
          <a:p>
            <a:pPr lvl="0" hangingPunct="0">
              <a:lnSpc>
                <a:spcPct val="100000"/>
              </a:lnSpc>
              <a:spcBef>
                <a:spcPts val="0"/>
              </a:spcBef>
              <a:buSzPct val="100000"/>
              <a:buChar char="•"/>
            </a:pPr>
            <a:r>
              <a:rPr lang="en-US" sz="1800">
                <a:latin typeface="Arial" pitchFamily="34"/>
              </a:rPr>
              <a:t>Department of Health and Social Care (2023) </a:t>
            </a:r>
            <a:r>
              <a:rPr lang="en-US" sz="1800" i="1">
                <a:latin typeface="Arial" pitchFamily="34"/>
              </a:rPr>
              <a:t>Future of Adult Social Care Reform</a:t>
            </a:r>
            <a:r>
              <a:rPr lang="en-US" sz="1800">
                <a:latin typeface="Arial" pitchFamily="34"/>
              </a:rPr>
              <a:t>.</a:t>
            </a:r>
          </a:p>
        </p:txBody>
      </p:sp>
      <p:pic>
        <p:nvPicPr>
          <p:cNvPr id="4" name="Picture 8" descr="A person in a wheelchair in a room with a christmas tree&#10;&#10;AI-generated content may be incorrect.">
            <a:extLst>
              <a:ext uri="{FF2B5EF4-FFF2-40B4-BE49-F238E27FC236}">
                <a16:creationId xmlns:a16="http://schemas.microsoft.com/office/drawing/2014/main" id="{70ACA687-1A32-6399-15BC-C554E4B4A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3138" y="189353"/>
            <a:ext cx="5000625" cy="333374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9">
            <a:extLst>
              <a:ext uri="{FF2B5EF4-FFF2-40B4-BE49-F238E27FC236}">
                <a16:creationId xmlns:a16="http://schemas.microsoft.com/office/drawing/2014/main" id="{5583EE8F-F76B-8E80-7BE5-866EC0927B2F}"/>
              </a:ext>
            </a:extLst>
          </p:cNvPr>
          <p:cNvSpPr txBox="1"/>
          <p:nvPr/>
        </p:nvSpPr>
        <p:spPr>
          <a:xfrm>
            <a:off x="3595685" y="6070930"/>
            <a:ext cx="5000625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venir Next LT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573</Words>
  <Application>Microsoft Office PowerPoint</Application>
  <PresentationFormat>Widescreen</PresentationFormat>
  <Paragraphs>48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Avenir Next LT Pro Light</vt:lpstr>
      <vt:lpstr>Georgia Pro Semibold</vt:lpstr>
      <vt:lpstr>RocaVTI</vt:lpstr>
      <vt:lpstr>Care Home Haven </vt:lpstr>
      <vt:lpstr>Overview</vt:lpstr>
      <vt:lpstr>Company Concept</vt:lpstr>
      <vt:lpstr>Mission &amp; Business Aims</vt:lpstr>
      <vt:lpstr>Marketing &amp; PR Strategy</vt:lpstr>
      <vt:lpstr>Bristol Location &amp; Map Directions</vt:lpstr>
      <vt:lpstr>Human Resources &amp; Staffing</vt:lpstr>
      <vt:lpstr>Financial Overview</vt:lpstr>
      <vt:lpstr>SWOT Analysis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Camelia Georgeta Luca (2413501)</dc:creator>
  <cp:lastModifiedBy>Camelia Georgeta Luca (2413501)</cp:lastModifiedBy>
  <cp:revision>1</cp:revision>
  <dcterms:created xsi:type="dcterms:W3CDTF">2025-11-22T08:46:13Z</dcterms:created>
  <dcterms:modified xsi:type="dcterms:W3CDTF">2025-11-24T16:11:00Z</dcterms:modified>
</cp:coreProperties>
</file>