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792" autoAdjust="0"/>
  </p:normalViewPr>
  <p:slideViewPr>
    <p:cSldViewPr snapToGrid="0">
      <p:cViewPr varScale="1">
        <p:scale>
          <a:sx n="62" d="100"/>
          <a:sy n="62" d="100"/>
        </p:scale>
        <p:origin x="108" y="56"/>
      </p:cViewPr>
      <p:guideLst/>
    </p:cSldViewPr>
  </p:slideViewPr>
  <p:outlineViewPr>
    <p:cViewPr>
      <p:scale>
        <a:sx n="33" d="100"/>
        <a:sy n="33" d="100"/>
      </p:scale>
      <p:origin x="0" y="-1836"/>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1/6/2021</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39737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1/6/2021</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334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1/6/2021</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27285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1/6/2021</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406360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1/6/2021</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1092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1/6/2021</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503660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1/6/2021</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52792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1/6/2021</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7422686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1/6/2021</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89955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1/6/2021</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30670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1/6/2021</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0924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1/6/2021</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355957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0" r:id="rId6"/>
    <p:sldLayoutId id="2147483726" r:id="rId7"/>
    <p:sldLayoutId id="2147483727" r:id="rId8"/>
    <p:sldLayoutId id="2147483728" r:id="rId9"/>
    <p:sldLayoutId id="2147483729" r:id="rId10"/>
    <p:sldLayoutId id="2147483731"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C447398-0F14-4EE9-9AEB-A1A2B71CC891}"/>
              </a:ext>
            </a:extLst>
          </p:cNvPr>
          <p:cNvPicPr>
            <a:picLocks noChangeAspect="1"/>
          </p:cNvPicPr>
          <p:nvPr/>
        </p:nvPicPr>
        <p:blipFill rotWithShape="1">
          <a:blip r:embed="rId2"/>
          <a:srcRect t="15246" b="167"/>
          <a:stretch/>
        </p:blipFill>
        <p:spPr>
          <a:xfrm>
            <a:off x="20" y="975"/>
            <a:ext cx="12191980" cy="6858000"/>
          </a:xfrm>
          <a:prstGeom prst="rect">
            <a:avLst/>
          </a:prstGeom>
        </p:spPr>
      </p:pic>
      <p:sp>
        <p:nvSpPr>
          <p:cNvPr id="11" name="Rectangle 10">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3ACFC-E71B-4C0E-AB8B-9D53726A664B}"/>
              </a:ext>
            </a:extLst>
          </p:cNvPr>
          <p:cNvSpPr>
            <a:spLocks noGrp="1"/>
          </p:cNvSpPr>
          <p:nvPr>
            <p:ph type="ctrTitle"/>
          </p:nvPr>
        </p:nvSpPr>
        <p:spPr>
          <a:xfrm>
            <a:off x="8123416" y="1475234"/>
            <a:ext cx="3214307" cy="2901694"/>
          </a:xfrm>
        </p:spPr>
        <p:txBody>
          <a:bodyPr anchor="b">
            <a:normAutofit/>
          </a:bodyPr>
          <a:lstStyle/>
          <a:p>
            <a:r>
              <a:rPr lang="en-GB" sz="4400" dirty="0">
                <a:solidFill>
                  <a:schemeClr val="tx1"/>
                </a:solidFill>
              </a:rPr>
              <a:t>Review of Reading and Leeds  Festival </a:t>
            </a:r>
          </a:p>
        </p:txBody>
      </p:sp>
      <p:sp>
        <p:nvSpPr>
          <p:cNvPr id="3" name="Subtitle 2">
            <a:extLst>
              <a:ext uri="{FF2B5EF4-FFF2-40B4-BE49-F238E27FC236}">
                <a16:creationId xmlns:a16="http://schemas.microsoft.com/office/drawing/2014/main" id="{CC37550A-C2BF-48BC-8B07-5DAF011BC8AB}"/>
              </a:ext>
            </a:extLst>
          </p:cNvPr>
          <p:cNvSpPr>
            <a:spLocks noGrp="1"/>
          </p:cNvSpPr>
          <p:nvPr>
            <p:ph type="subTitle" idx="1"/>
          </p:nvPr>
        </p:nvSpPr>
        <p:spPr>
          <a:xfrm>
            <a:off x="8127750" y="4608576"/>
            <a:ext cx="3205640" cy="774186"/>
          </a:xfrm>
        </p:spPr>
        <p:txBody>
          <a:bodyPr anchor="t">
            <a:normAutofit lnSpcReduction="10000"/>
          </a:bodyPr>
          <a:lstStyle/>
          <a:p>
            <a:r>
              <a:rPr lang="en-GB" sz="2000" dirty="0"/>
              <a:t>Chloe Childs AND TYRA TRAHAR </a:t>
            </a:r>
          </a:p>
        </p:txBody>
      </p:sp>
      <p:cxnSp>
        <p:nvCxnSpPr>
          <p:cNvPr id="13" name="Straight Connector 12">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2431425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F4FAA6B4-BAFB-4474-9B14-DC83A9096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7F56C-3B0C-4775-9F25-339307BA3261}"/>
              </a:ext>
            </a:extLst>
          </p:cNvPr>
          <p:cNvSpPr>
            <a:spLocks noGrp="1"/>
          </p:cNvSpPr>
          <p:nvPr>
            <p:ph type="title"/>
          </p:nvPr>
        </p:nvSpPr>
        <p:spPr>
          <a:xfrm>
            <a:off x="1097280" y="286603"/>
            <a:ext cx="10058400" cy="1450757"/>
          </a:xfrm>
        </p:spPr>
        <p:txBody>
          <a:bodyPr>
            <a:normAutofit/>
          </a:bodyPr>
          <a:lstStyle/>
          <a:p>
            <a:r>
              <a:rPr lang="en-GB" dirty="0"/>
              <a:t>Reading and Leeds Festival </a:t>
            </a:r>
          </a:p>
        </p:txBody>
      </p:sp>
      <p:cxnSp>
        <p:nvCxnSpPr>
          <p:cNvPr id="137" name="Straight Connector 136">
            <a:extLst>
              <a:ext uri="{FF2B5EF4-FFF2-40B4-BE49-F238E27FC236}">
                <a16:creationId xmlns:a16="http://schemas.microsoft.com/office/drawing/2014/main" id="{4364CDC3-ADB0-4691-9286-5925F160C2D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EA36C73-0440-43F7-9067-0F8A00F5570B}"/>
              </a:ext>
            </a:extLst>
          </p:cNvPr>
          <p:cNvSpPr>
            <a:spLocks noGrp="1"/>
          </p:cNvSpPr>
          <p:nvPr>
            <p:ph idx="1"/>
          </p:nvPr>
        </p:nvSpPr>
        <p:spPr>
          <a:xfrm>
            <a:off x="1097280" y="2108201"/>
            <a:ext cx="5575367" cy="3760891"/>
          </a:xfrm>
        </p:spPr>
        <p:txBody>
          <a:bodyPr>
            <a:normAutofit/>
          </a:bodyPr>
          <a:lstStyle/>
          <a:p>
            <a:pPr>
              <a:lnSpc>
                <a:spcPct val="110000"/>
              </a:lnSpc>
            </a:pPr>
            <a:r>
              <a:rPr lang="en-GB" dirty="0"/>
              <a:t>The Reading and Leeds Festival are a pair of annual music festivals that take place in Reading and Leeds in England. The events take place on the Friday, Saturday and Sunday of the August bank holiday weekend, sharing the same bill. The Reading Festival is held at Little John’s Farm on Richfield Avenue in central Reading. The Leeds event is held in Bramham park, nearby Wetherby. Campsites are available at both sites and weekend tickets include, camping. Day tickets are also sold. </a:t>
            </a:r>
          </a:p>
        </p:txBody>
      </p:sp>
      <p:pic>
        <p:nvPicPr>
          <p:cNvPr id="1026" name="Picture 2" descr="See the source image">
            <a:extLst>
              <a:ext uri="{FF2B5EF4-FFF2-40B4-BE49-F238E27FC236}">
                <a16:creationId xmlns:a16="http://schemas.microsoft.com/office/drawing/2014/main" id="{9ED9CA58-2D18-4EE0-8910-4D9586F07CB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902" r="4240" b="3"/>
          <a:stretch/>
        </p:blipFill>
        <p:spPr bwMode="auto">
          <a:xfrm>
            <a:off x="7534656" y="2108200"/>
            <a:ext cx="3621024" cy="3600613"/>
          </a:xfrm>
          <a:prstGeom prst="rect">
            <a:avLst/>
          </a:prstGeom>
          <a:noFill/>
          <a:extLst>
            <a:ext uri="{909E8E84-426E-40DD-AFC4-6F175D3DCCD1}">
              <a14:hiddenFill xmlns:a14="http://schemas.microsoft.com/office/drawing/2010/main">
                <a:solidFill>
                  <a:srgbClr val="FFFFFF"/>
                </a:solidFill>
              </a14:hiddenFill>
            </a:ext>
          </a:extLst>
        </p:spPr>
      </p:pic>
      <p:sp>
        <p:nvSpPr>
          <p:cNvPr id="139" name="Rectangle 138">
            <a:extLst>
              <a:ext uri="{FF2B5EF4-FFF2-40B4-BE49-F238E27FC236}">
                <a16:creationId xmlns:a16="http://schemas.microsoft.com/office/drawing/2014/main" id="{DB148495-5F82-48E2-A76C-C8E1C8949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912286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67B74F2B-9534-4540-96B0-5C8E958B9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0B37BF-449C-41C6-A1C3-0C8FCB7C396C}"/>
              </a:ext>
            </a:extLst>
          </p:cNvPr>
          <p:cNvSpPr>
            <a:spLocks noGrp="1"/>
          </p:cNvSpPr>
          <p:nvPr>
            <p:ph type="title"/>
          </p:nvPr>
        </p:nvSpPr>
        <p:spPr>
          <a:xfrm>
            <a:off x="5172074" y="286603"/>
            <a:ext cx="5983605" cy="1450757"/>
          </a:xfrm>
        </p:spPr>
        <p:txBody>
          <a:bodyPr>
            <a:normAutofit/>
          </a:bodyPr>
          <a:lstStyle/>
          <a:p>
            <a:r>
              <a:rPr lang="en-GB"/>
              <a:t>Types of event consumers. </a:t>
            </a:r>
          </a:p>
        </p:txBody>
      </p:sp>
      <p:pic>
        <p:nvPicPr>
          <p:cNvPr id="3074" name="Picture 2" descr="See the source image">
            <a:extLst>
              <a:ext uri="{FF2B5EF4-FFF2-40B4-BE49-F238E27FC236}">
                <a16:creationId xmlns:a16="http://schemas.microsoft.com/office/drawing/2014/main" id="{3B387A97-BB9A-4B8D-8764-79167A08CCE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860" r="30377"/>
          <a:stretch/>
        </p:blipFill>
        <p:spPr bwMode="auto">
          <a:xfrm>
            <a:off x="20" y="10"/>
            <a:ext cx="4580077" cy="6400784"/>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33BECB2B-2CFA-412C-880F-C4B6097493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2903" y="1917852"/>
            <a:ext cx="594360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C650CE4-531D-4EFB-9B2C-F896B02ADE13}"/>
              </a:ext>
            </a:extLst>
          </p:cNvPr>
          <p:cNvSpPr>
            <a:spLocks noGrp="1"/>
          </p:cNvSpPr>
          <p:nvPr>
            <p:ph idx="1"/>
          </p:nvPr>
        </p:nvSpPr>
        <p:spPr>
          <a:xfrm>
            <a:off x="3384370" y="2098345"/>
            <a:ext cx="7475413" cy="3983952"/>
          </a:xfrm>
        </p:spPr>
        <p:txBody>
          <a:bodyPr>
            <a:noAutofit/>
          </a:bodyPr>
          <a:lstStyle/>
          <a:p>
            <a:pPr lvl="8"/>
            <a:r>
              <a:rPr lang="en-GB" sz="1800" dirty="0"/>
              <a:t>Reading and Leeds Festival have entry restrictions for under 16s and they advise to not bring young children. Anyone 15 and under must be accompanied by a ticket holder over 18 years old at all times. Children under 13 years old are admitted free. ID may be required upon entry to the event. They also ask to bring ID if you look under 21 years old and remember that legally there is no automatic right to be served alcohol. The type of event consumers who go are, the people who love their music and who love going to festivals. </a:t>
            </a:r>
          </a:p>
        </p:txBody>
      </p:sp>
      <p:sp>
        <p:nvSpPr>
          <p:cNvPr id="75" name="Rectangle 74">
            <a:extLst>
              <a:ext uri="{FF2B5EF4-FFF2-40B4-BE49-F238E27FC236}">
                <a16:creationId xmlns:a16="http://schemas.microsoft.com/office/drawing/2014/main" id="{C1B60310-C5C3-46A0-A452-2A0B008434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167598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255AA4-F643-4291-AE27-97D57AE40DCC}"/>
              </a:ext>
            </a:extLst>
          </p:cNvPr>
          <p:cNvSpPr>
            <a:spLocks noGrp="1"/>
          </p:cNvSpPr>
          <p:nvPr>
            <p:ph type="title"/>
          </p:nvPr>
        </p:nvSpPr>
        <p:spPr>
          <a:xfrm>
            <a:off x="949047" y="643466"/>
            <a:ext cx="2771273" cy="5470463"/>
          </a:xfrm>
        </p:spPr>
        <p:txBody>
          <a:bodyPr anchor="ctr">
            <a:normAutofit/>
          </a:bodyPr>
          <a:lstStyle/>
          <a:p>
            <a:r>
              <a:rPr lang="en-GB" sz="3600"/>
              <a:t>Event Consumers </a:t>
            </a:r>
          </a:p>
        </p:txBody>
      </p:sp>
      <p:cxnSp>
        <p:nvCxnSpPr>
          <p:cNvPr id="13"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5A59C38-2C2D-48F3-A2FC-19600486DF73}"/>
              </a:ext>
            </a:extLst>
          </p:cNvPr>
          <p:cNvSpPr>
            <a:spLocks noGrp="1"/>
          </p:cNvSpPr>
          <p:nvPr>
            <p:ph idx="1"/>
          </p:nvPr>
        </p:nvSpPr>
        <p:spPr>
          <a:xfrm>
            <a:off x="4428565" y="643466"/>
            <a:ext cx="6818427" cy="5470462"/>
          </a:xfrm>
        </p:spPr>
        <p:txBody>
          <a:bodyPr anchor="ctr">
            <a:normAutofit/>
          </a:bodyPr>
          <a:lstStyle/>
          <a:p>
            <a:r>
              <a:rPr lang="en-GB" sz="2400" dirty="0"/>
              <a:t>There are a list of needs for the event consumers like, accommodation, so there is a campsite which the public can stay and they do need to pay for the campsite. Food and drink, there a range of food and drink stands around the park which is helpful and the public are allowed to bring their own food and drink. Another need is a public toilet, there are porta loos located around the park, sometimes you might have to queue. </a:t>
            </a:r>
          </a:p>
        </p:txBody>
      </p:sp>
    </p:spTree>
    <p:extLst>
      <p:ext uri="{BB962C8B-B14F-4D97-AF65-F5344CB8AC3E}">
        <p14:creationId xmlns:p14="http://schemas.microsoft.com/office/powerpoint/2010/main" val="125255506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13099A-2904-40B1-B4AB-6425C7A126AF}"/>
              </a:ext>
            </a:extLst>
          </p:cNvPr>
          <p:cNvSpPr>
            <a:spLocks noGrp="1"/>
          </p:cNvSpPr>
          <p:nvPr>
            <p:ph type="title"/>
          </p:nvPr>
        </p:nvSpPr>
        <p:spPr>
          <a:xfrm>
            <a:off x="949047" y="643466"/>
            <a:ext cx="2771273" cy="5470463"/>
          </a:xfrm>
        </p:spPr>
        <p:txBody>
          <a:bodyPr anchor="ctr">
            <a:normAutofit/>
          </a:bodyPr>
          <a:lstStyle/>
          <a:p>
            <a:r>
              <a:rPr lang="en-GB" sz="3600"/>
              <a:t>Checklist </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C1E9B54-D1DE-458D-8615-60EE4B64C688}"/>
              </a:ext>
            </a:extLst>
          </p:cNvPr>
          <p:cNvSpPr>
            <a:spLocks noGrp="1"/>
          </p:cNvSpPr>
          <p:nvPr>
            <p:ph idx="1"/>
          </p:nvPr>
        </p:nvSpPr>
        <p:spPr>
          <a:xfrm>
            <a:off x="4428565" y="643466"/>
            <a:ext cx="6818427" cy="5470462"/>
          </a:xfrm>
        </p:spPr>
        <p:txBody>
          <a:bodyPr anchor="ctr">
            <a:normAutofit fontScale="55000" lnSpcReduction="20000"/>
          </a:bodyPr>
          <a:lstStyle/>
          <a:p>
            <a:pPr>
              <a:lnSpc>
                <a:spcPct val="110000"/>
              </a:lnSpc>
            </a:pPr>
            <a:r>
              <a:rPr lang="en-GB" sz="3200" dirty="0"/>
              <a:t>When you go to a festival or a type of an event, you expect certain things to be carried out before the event or festival like:</a:t>
            </a:r>
          </a:p>
          <a:p>
            <a:pPr marL="457200" indent="-457200">
              <a:lnSpc>
                <a:spcPct val="110000"/>
              </a:lnSpc>
              <a:buFont typeface="+mj-lt"/>
              <a:buAutoNum type="arabicPeriod"/>
            </a:pPr>
            <a:r>
              <a:rPr lang="en-GB" sz="3200" dirty="0"/>
              <a:t> Where the event is going to be held.</a:t>
            </a:r>
          </a:p>
          <a:p>
            <a:pPr marL="457200" indent="-457200">
              <a:lnSpc>
                <a:spcPct val="110000"/>
              </a:lnSpc>
              <a:buFont typeface="+mj-lt"/>
              <a:buAutoNum type="arabicPeriod"/>
            </a:pPr>
            <a:r>
              <a:rPr lang="en-GB" sz="3200" dirty="0"/>
              <a:t>Creating a team of people (staff).</a:t>
            </a:r>
          </a:p>
          <a:p>
            <a:pPr marL="457200" indent="-457200">
              <a:lnSpc>
                <a:spcPct val="110000"/>
              </a:lnSpc>
              <a:buFont typeface="+mj-lt"/>
              <a:buAutoNum type="arabicPeriod"/>
            </a:pPr>
            <a:r>
              <a:rPr lang="en-GB" sz="3200" dirty="0"/>
              <a:t>Then, getting a line of acts together to be able to perform at the festival. </a:t>
            </a:r>
          </a:p>
          <a:p>
            <a:pPr marL="457200" indent="-457200">
              <a:lnSpc>
                <a:spcPct val="110000"/>
              </a:lnSpc>
              <a:buFont typeface="+mj-lt"/>
              <a:buAutoNum type="arabicPeriod"/>
            </a:pPr>
            <a:r>
              <a:rPr lang="en-GB" sz="3200" dirty="0"/>
              <a:t>Organising food and drink stands for the public. </a:t>
            </a:r>
          </a:p>
          <a:p>
            <a:pPr marL="457200" indent="-457200">
              <a:lnSpc>
                <a:spcPct val="110000"/>
              </a:lnSpc>
              <a:buFont typeface="+mj-lt"/>
              <a:buAutoNum type="arabicPeriod"/>
            </a:pPr>
            <a:r>
              <a:rPr lang="en-GB" sz="3200" dirty="0"/>
              <a:t>Next, starting to sell tickets to the public. </a:t>
            </a:r>
          </a:p>
          <a:p>
            <a:pPr marL="457200" indent="-457200">
              <a:lnSpc>
                <a:spcPct val="110000"/>
              </a:lnSpc>
              <a:buFont typeface="+mj-lt"/>
              <a:buAutoNum type="arabicPeriod"/>
            </a:pPr>
            <a:r>
              <a:rPr lang="en-GB" sz="3200" dirty="0"/>
              <a:t>Then organising the campsites, ready for the public to use. </a:t>
            </a:r>
          </a:p>
          <a:p>
            <a:pPr marL="457200" indent="-457200">
              <a:lnSpc>
                <a:spcPct val="110000"/>
              </a:lnSpc>
              <a:buFont typeface="+mj-lt"/>
              <a:buAutoNum type="arabicPeriod"/>
            </a:pPr>
            <a:r>
              <a:rPr lang="en-GB" sz="3200" dirty="0"/>
              <a:t>Hiring security. </a:t>
            </a:r>
          </a:p>
          <a:p>
            <a:pPr marL="457200" indent="-457200">
              <a:lnSpc>
                <a:spcPct val="110000"/>
              </a:lnSpc>
              <a:buFont typeface="+mj-lt"/>
              <a:buAutoNum type="arabicPeriod"/>
            </a:pPr>
            <a:r>
              <a:rPr lang="en-GB" sz="3200" dirty="0"/>
              <a:t>Finally, making sure there places for the performing acts. </a:t>
            </a:r>
            <a:br>
              <a:rPr lang="en-GB" sz="1800" dirty="0"/>
            </a:br>
            <a:endParaRPr lang="en-GB" sz="1800" dirty="0"/>
          </a:p>
        </p:txBody>
      </p:sp>
    </p:spTree>
    <p:extLst>
      <p:ext uri="{BB962C8B-B14F-4D97-AF65-F5344CB8AC3E}">
        <p14:creationId xmlns:p14="http://schemas.microsoft.com/office/powerpoint/2010/main" val="93623483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FE1B2C-7BC1-4AE2-9A50-2A4A70A9D6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97E8244A-2C81-4C0E-A929-3EC8EFF35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58724" y="457200"/>
            <a:ext cx="11274552" cy="59436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5C8B5E-32E4-421B-B23A-AE6776E5790A}"/>
              </a:ext>
            </a:extLst>
          </p:cNvPr>
          <p:cNvSpPr>
            <a:spLocks noGrp="1"/>
          </p:cNvSpPr>
          <p:nvPr>
            <p:ph type="title"/>
          </p:nvPr>
        </p:nvSpPr>
        <p:spPr>
          <a:xfrm>
            <a:off x="858749" y="963997"/>
            <a:ext cx="3787457" cy="4938361"/>
          </a:xfrm>
        </p:spPr>
        <p:txBody>
          <a:bodyPr anchor="ctr">
            <a:normAutofit/>
          </a:bodyPr>
          <a:lstStyle/>
          <a:p>
            <a:pPr algn="r"/>
            <a:r>
              <a:rPr lang="en-GB" dirty="0"/>
              <a:t>Reading and Leeds Festival </a:t>
            </a:r>
            <a:endParaRPr lang="en-GB"/>
          </a:p>
        </p:txBody>
      </p:sp>
      <p:cxnSp>
        <p:nvCxnSpPr>
          <p:cNvPr id="12" name="Straight Connector 11">
            <a:extLst>
              <a:ext uri="{FF2B5EF4-FFF2-40B4-BE49-F238E27FC236}">
                <a16:creationId xmlns:a16="http://schemas.microsoft.com/office/drawing/2014/main" id="{02CC3441-26B3-4381-B3DF-8AE3C288BC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1974" y="2057399"/>
            <a:ext cx="0" cy="274320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BCA270-995A-4A76-A1D7-7E6D4FAB34B2}"/>
              </a:ext>
            </a:extLst>
          </p:cNvPr>
          <p:cNvSpPr>
            <a:spLocks noGrp="1"/>
          </p:cNvSpPr>
          <p:nvPr>
            <p:ph idx="1"/>
          </p:nvPr>
        </p:nvSpPr>
        <p:spPr>
          <a:xfrm>
            <a:off x="5301798" y="963507"/>
            <a:ext cx="5968181" cy="4938851"/>
          </a:xfrm>
        </p:spPr>
        <p:txBody>
          <a:bodyPr anchor="ctr">
            <a:normAutofit/>
          </a:bodyPr>
          <a:lstStyle/>
          <a:p>
            <a:r>
              <a:rPr lang="en-GB" sz="2400" dirty="0"/>
              <a:t>Reading and Leeds festival is the most attended festival. The August holiday weekender outstrips all other festivals in terms of attendance. Reading Festival continued to expand through the early 2010’s, with a new record capacity of 105,000 recorded in 2019. In the same year, 200 artists played at both festivals. </a:t>
            </a:r>
          </a:p>
        </p:txBody>
      </p:sp>
    </p:spTree>
    <p:extLst>
      <p:ext uri="{BB962C8B-B14F-4D97-AF65-F5344CB8AC3E}">
        <p14:creationId xmlns:p14="http://schemas.microsoft.com/office/powerpoint/2010/main" val="2420426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191">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FF32A-65C5-44B8-B5D3-F1FA5C98D414}"/>
              </a:ext>
            </a:extLst>
          </p:cNvPr>
          <p:cNvSpPr>
            <a:spLocks noGrp="1"/>
          </p:cNvSpPr>
          <p:nvPr>
            <p:ph type="title"/>
          </p:nvPr>
        </p:nvSpPr>
        <p:spPr>
          <a:xfrm>
            <a:off x="5117309" y="634946"/>
            <a:ext cx="6432434" cy="1450757"/>
          </a:xfrm>
        </p:spPr>
        <p:txBody>
          <a:bodyPr>
            <a:normAutofit/>
          </a:bodyPr>
          <a:lstStyle/>
          <a:p>
            <a:r>
              <a:rPr lang="en-GB"/>
              <a:t>Experience </a:t>
            </a:r>
          </a:p>
        </p:txBody>
      </p:sp>
      <p:pic>
        <p:nvPicPr>
          <p:cNvPr id="4" name="Picture 4" descr="See the source image">
            <a:extLst>
              <a:ext uri="{FF2B5EF4-FFF2-40B4-BE49-F238E27FC236}">
                <a16:creationId xmlns:a16="http://schemas.microsoft.com/office/drawing/2014/main" id="{40695CEF-AC05-4560-83C0-D1FDCADA72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 b="2029"/>
          <a:stretch/>
        </p:blipFill>
        <p:spPr bwMode="auto">
          <a:xfrm>
            <a:off x="633998" y="634947"/>
            <a:ext cx="4001315" cy="2616618"/>
          </a:xfrm>
          <a:prstGeom prst="rect">
            <a:avLst/>
          </a:prstGeom>
          <a:noFill/>
          <a:extLst>
            <a:ext uri="{909E8E84-426E-40DD-AFC4-6F175D3DCCD1}">
              <a14:hiddenFill xmlns:a14="http://schemas.microsoft.com/office/drawing/2010/main">
                <a:solidFill>
                  <a:srgbClr val="FFFFFF"/>
                </a:solidFill>
              </a14:hiddenFill>
            </a:ext>
          </a:extLst>
        </p:spPr>
      </p:pic>
      <p:cxnSp>
        <p:nvCxnSpPr>
          <p:cNvPr id="2053" name="Straight Connector 192">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See the source image">
            <a:extLst>
              <a:ext uri="{FF2B5EF4-FFF2-40B4-BE49-F238E27FC236}">
                <a16:creationId xmlns:a16="http://schemas.microsoft.com/office/drawing/2014/main" id="{75AD77C0-2D1C-4B35-972E-16449D6EEC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652" r="-3" b="16953"/>
          <a:stretch/>
        </p:blipFill>
        <p:spPr bwMode="auto">
          <a:xfrm>
            <a:off x="633999" y="3337869"/>
            <a:ext cx="4001315" cy="26166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4E0B187-BF87-4B61-97E5-1932C59E727C}"/>
              </a:ext>
            </a:extLst>
          </p:cNvPr>
          <p:cNvSpPr>
            <a:spLocks noGrp="1"/>
          </p:cNvSpPr>
          <p:nvPr>
            <p:ph idx="1"/>
          </p:nvPr>
        </p:nvSpPr>
        <p:spPr>
          <a:xfrm>
            <a:off x="5117308" y="2407436"/>
            <a:ext cx="6432434" cy="3461658"/>
          </a:xfrm>
        </p:spPr>
        <p:txBody>
          <a:bodyPr>
            <a:normAutofit/>
          </a:bodyPr>
          <a:lstStyle/>
          <a:p>
            <a:pPr>
              <a:lnSpc>
                <a:spcPct val="110000"/>
              </a:lnSpc>
            </a:pPr>
            <a:r>
              <a:rPr lang="en-GB" sz="1500"/>
              <a:t>Experience at a festival is super important. Reading and Leeds festival has a wide variety of genres of music like, Alternative, Rock, Metal, Hip-pop, Dance and Pop. Having a wide variety of music genres, is a good way for an experience because, all the different age ranges who comes to this festival, will be able to enjoy whatever variety of music they like. Also, camping at the festival is a massive part of the experience. The reason why camping is a massive part of the experience is because, it is where the atmosphere is with the public. We think if you decide not to camp at the festival, majority of the experience is gone. One last part of the experience is the, performing acts. The performing acts is the main part of the festival, there has to be good acts, for all age ranges, for everyone to enjoy. </a:t>
            </a:r>
          </a:p>
        </p:txBody>
      </p:sp>
      <p:sp>
        <p:nvSpPr>
          <p:cNvPr id="194" name="Rectangle 193">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39187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 name="Straight Connector 8">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1" name="Rectangle 10">
            <a:extLst>
              <a:ext uri="{FF2B5EF4-FFF2-40B4-BE49-F238E27FC236}">
                <a16:creationId xmlns:a16="http://schemas.microsoft.com/office/drawing/2014/main" id="{B601567C-4815-45C4-A8C8-DEF236232A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803207-D3B0-4C6F-84C7-70674F845EAA}"/>
              </a:ext>
            </a:extLst>
          </p:cNvPr>
          <p:cNvSpPr>
            <a:spLocks noGrp="1"/>
          </p:cNvSpPr>
          <p:nvPr>
            <p:ph type="title"/>
          </p:nvPr>
        </p:nvSpPr>
        <p:spPr>
          <a:xfrm>
            <a:off x="1096963" y="758826"/>
            <a:ext cx="10058400" cy="4062326"/>
          </a:xfrm>
        </p:spPr>
        <p:txBody>
          <a:bodyPr vert="horz" lIns="91440" tIns="45720" rIns="91440" bIns="45720" rtlCol="0" anchor="b">
            <a:normAutofit/>
          </a:bodyPr>
          <a:lstStyle/>
          <a:p>
            <a:r>
              <a:rPr lang="en-US" sz="9600">
                <a:solidFill>
                  <a:schemeClr val="tx1">
                    <a:lumMod val="85000"/>
                    <a:lumOff val="15000"/>
                  </a:schemeClr>
                </a:solidFill>
              </a:rPr>
              <a:t>Thank you for listening!!!</a:t>
            </a:r>
          </a:p>
        </p:txBody>
      </p:sp>
      <p:cxnSp>
        <p:nvCxnSpPr>
          <p:cNvPr id="13" name="Straight Connector 12">
            <a:extLst>
              <a:ext uri="{FF2B5EF4-FFF2-40B4-BE49-F238E27FC236}">
                <a16:creationId xmlns:a16="http://schemas.microsoft.com/office/drawing/2014/main" id="{9D2BBCA2-F039-47DF-B36F-39D7E7CC00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1458" y="5063468"/>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277711D3-2534-4918-8661-020829D713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057507168"/>
      </p:ext>
    </p:extLst>
  </p:cSld>
  <p:clrMapOvr>
    <a:masterClrMapping/>
  </p:clrMapOvr>
</p:sld>
</file>

<file path=ppt/theme/theme1.xml><?xml version="1.0" encoding="utf-8"?>
<a:theme xmlns:a="http://schemas.openxmlformats.org/drawingml/2006/main" name="RetrospectVTI">
  <a:themeElements>
    <a:clrScheme name="AnalogousFromRegularSeed_2SEEDS">
      <a:dk1>
        <a:srgbClr val="000000"/>
      </a:dk1>
      <a:lt1>
        <a:srgbClr val="FFFFFF"/>
      </a:lt1>
      <a:dk2>
        <a:srgbClr val="41242B"/>
      </a:dk2>
      <a:lt2>
        <a:srgbClr val="E2E7E8"/>
      </a:lt2>
      <a:accent1>
        <a:srgbClr val="BA4533"/>
      </a:accent1>
      <a:accent2>
        <a:srgbClr val="CB446A"/>
      </a:accent2>
      <a:accent3>
        <a:srgbClr val="CB8F44"/>
      </a:accent3>
      <a:accent4>
        <a:srgbClr val="32B67C"/>
      </a:accent4>
      <a:accent5>
        <a:srgbClr val="3CB2AF"/>
      </a:accent5>
      <a:accent6>
        <a:srgbClr val="3385BA"/>
      </a:accent6>
      <a:hlink>
        <a:srgbClr val="348F9D"/>
      </a:hlink>
      <a:folHlink>
        <a:srgbClr val="7F7F7F"/>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0</TotalTime>
  <Words>655</Words>
  <Application>Microsoft Office PowerPoint</Application>
  <PresentationFormat>Widescreen</PresentationFormat>
  <Paragraphs>23</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Sagona Book</vt:lpstr>
      <vt:lpstr>Sagona ExtraLight</vt:lpstr>
      <vt:lpstr>RetrospectVTI</vt:lpstr>
      <vt:lpstr>Review of Reading and Leeds  Festival </vt:lpstr>
      <vt:lpstr>Reading and Leeds Festival </vt:lpstr>
      <vt:lpstr>Types of event consumers. </vt:lpstr>
      <vt:lpstr>Event Consumers </vt:lpstr>
      <vt:lpstr>Checklist </vt:lpstr>
      <vt:lpstr>Reading and Leeds Festival </vt:lpstr>
      <vt:lpstr>Experience </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Review of Reading and Leeds  Festival </dc:title>
  <dc:creator>Robert Childs</dc:creator>
  <cp:lastModifiedBy>Robert Childs</cp:lastModifiedBy>
  <cp:revision>1</cp:revision>
  <dcterms:created xsi:type="dcterms:W3CDTF">2021-01-06T16:02:58Z</dcterms:created>
  <dcterms:modified xsi:type="dcterms:W3CDTF">2021-01-06T16:03:24Z</dcterms:modified>
</cp:coreProperties>
</file>