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theme/theme9.xml" ContentType="application/vnd.openxmlformats-officedocument.theme+xml"/>
  <Override PartName="/ppt/slideLayouts/slideLayout11.xml" ContentType="application/vnd.openxmlformats-officedocument.presentationml.slideLayout+xml"/>
  <Override PartName="/ppt/theme/theme10.xml" ContentType="application/vnd.openxmlformats-officedocument.theme+xml"/>
  <Override PartName="/ppt/slideLayouts/slideLayout12.xml" ContentType="application/vnd.openxmlformats-officedocument.presentationml.slideLayout+xml"/>
  <Override PartName="/ppt/theme/theme11.xml" ContentType="application/vnd.openxmlformats-officedocument.theme+xml"/>
  <Override PartName="/ppt/slideLayouts/slideLayout13.xml" ContentType="application/vnd.openxmlformats-officedocument.presentationml.slideLayout+xml"/>
  <Override PartName="/ppt/theme/theme12.xml" ContentType="application/vnd.openxmlformats-officedocument.theme+xml"/>
  <Override PartName="/ppt/slideLayouts/slideLayout14.xml" ContentType="application/vnd.openxmlformats-officedocument.presentationml.slideLayout+xml"/>
  <Override PartName="/ppt/theme/theme13.xml" ContentType="application/vnd.openxmlformats-officedocument.theme+xml"/>
  <Override PartName="/ppt/slideLayouts/slideLayout15.xml" ContentType="application/vnd.openxmlformats-officedocument.presentationml.slideLayout+xml"/>
  <Override PartName="/ppt/theme/theme14.xml" ContentType="application/vnd.openxmlformats-officedocument.theme+xml"/>
  <Override PartName="/ppt/slideLayouts/slideLayout16.xml" ContentType="application/vnd.openxmlformats-officedocument.presentationml.slideLayout+xml"/>
  <Override PartName="/ppt/theme/theme15.xml" ContentType="application/vnd.openxmlformats-officedocument.theme+xml"/>
  <Override PartName="/ppt/slideLayouts/slideLayout17.xml" ContentType="application/vnd.openxmlformats-officedocument.presentationml.slideLayout+xml"/>
  <Override PartName="/ppt/theme/theme16.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17.xml" ContentType="application/vnd.openxmlformats-officedocument.theme+xml"/>
  <Override PartName="/ppt/slideLayouts/slideLayout26.xml" ContentType="application/vnd.openxmlformats-officedocument.presentationml.slideLayout+xml"/>
  <Override PartName="/ppt/theme/theme18.xml" ContentType="application/vnd.openxmlformats-officedocument.theme+xml"/>
  <Override PartName="/ppt/slideLayouts/slideLayout27.xml" ContentType="application/vnd.openxmlformats-officedocument.presentationml.slideLayout+xml"/>
  <Override PartName="/ppt/theme/theme19.xml" ContentType="application/vnd.openxmlformats-officedocument.theme+xml"/>
  <Override PartName="/ppt/slideLayouts/slideLayout28.xml" ContentType="application/vnd.openxmlformats-officedocument.presentationml.slideLayout+xml"/>
  <Override PartName="/ppt/theme/theme20.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1.xml" ContentType="application/vnd.openxmlformats-officedocument.theme+xml"/>
  <Override PartName="/ppt/slideLayouts/slideLayout40.xml" ContentType="application/vnd.openxmlformats-officedocument.presentationml.slideLayout+xml"/>
  <Override PartName="/ppt/theme/theme22.xml" ContentType="application/vnd.openxmlformats-officedocument.theme+xml"/>
  <Override PartName="/ppt/theme/theme2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 id="2147483732" r:id="rId24"/>
    <p:sldMasterId id="2147483744" r:id="rId25"/>
  </p:sldMasterIdLst>
  <p:notesMasterIdLst>
    <p:notesMasterId r:id="rId101"/>
  </p:notesMasterIdLst>
  <p:sldIdLst>
    <p:sldId id="273" r:id="rId26"/>
    <p:sldId id="374" r:id="rId27"/>
    <p:sldId id="375" r:id="rId28"/>
    <p:sldId id="376" r:id="rId29"/>
    <p:sldId id="377" r:id="rId30"/>
    <p:sldId id="378" r:id="rId31"/>
    <p:sldId id="379" r:id="rId32"/>
    <p:sldId id="380" r:id="rId33"/>
    <p:sldId id="381" r:id="rId34"/>
    <p:sldId id="382" r:id="rId35"/>
    <p:sldId id="383" r:id="rId36"/>
    <p:sldId id="384" r:id="rId37"/>
    <p:sldId id="385" r:id="rId38"/>
    <p:sldId id="386" r:id="rId39"/>
    <p:sldId id="387" r:id="rId40"/>
    <p:sldId id="489" r:id="rId41"/>
    <p:sldId id="388" r:id="rId42"/>
    <p:sldId id="389" r:id="rId43"/>
    <p:sldId id="390" r:id="rId44"/>
    <p:sldId id="391" r:id="rId45"/>
    <p:sldId id="392" r:id="rId46"/>
    <p:sldId id="342" r:id="rId47"/>
    <p:sldId id="490" r:id="rId48"/>
    <p:sldId id="488" r:id="rId49"/>
    <p:sldId id="421" r:id="rId50"/>
    <p:sldId id="294" r:id="rId51"/>
    <p:sldId id="295" r:id="rId52"/>
    <p:sldId id="411" r:id="rId53"/>
    <p:sldId id="334" r:id="rId54"/>
    <p:sldId id="340" r:id="rId55"/>
    <p:sldId id="422" r:id="rId56"/>
    <p:sldId id="429" r:id="rId57"/>
    <p:sldId id="264" r:id="rId58"/>
    <p:sldId id="493" r:id="rId59"/>
    <p:sldId id="263" r:id="rId60"/>
    <p:sldId id="492" r:id="rId61"/>
    <p:sldId id="491" r:id="rId62"/>
    <p:sldId id="416" r:id="rId63"/>
    <p:sldId id="417" r:id="rId64"/>
    <p:sldId id="341" r:id="rId65"/>
    <p:sldId id="423" r:id="rId66"/>
    <p:sldId id="431" r:id="rId67"/>
    <p:sldId id="271" r:id="rId68"/>
    <p:sldId id="427" r:id="rId69"/>
    <p:sldId id="428" r:id="rId70"/>
    <p:sldId id="303" r:id="rId71"/>
    <p:sldId id="432" r:id="rId72"/>
    <p:sldId id="269" r:id="rId73"/>
    <p:sldId id="356" r:id="rId74"/>
    <p:sldId id="433" r:id="rId75"/>
    <p:sldId id="339" r:id="rId76"/>
    <p:sldId id="359" r:id="rId77"/>
    <p:sldId id="434" r:id="rId78"/>
    <p:sldId id="438" r:id="rId79"/>
    <p:sldId id="345" r:id="rId80"/>
    <p:sldId id="362" r:id="rId81"/>
    <p:sldId id="367" r:id="rId82"/>
    <p:sldId id="286" r:id="rId83"/>
    <p:sldId id="436" r:id="rId84"/>
    <p:sldId id="435" r:id="rId85"/>
    <p:sldId id="348" r:id="rId86"/>
    <p:sldId id="288" r:id="rId87"/>
    <p:sldId id="437" r:id="rId88"/>
    <p:sldId id="346" r:id="rId89"/>
    <p:sldId id="363" r:id="rId90"/>
    <p:sldId id="439" r:id="rId91"/>
    <p:sldId id="347" r:id="rId92"/>
    <p:sldId id="364" r:id="rId93"/>
    <p:sldId id="365" r:id="rId94"/>
    <p:sldId id="440" r:id="rId95"/>
    <p:sldId id="441" r:id="rId96"/>
    <p:sldId id="442" r:id="rId97"/>
    <p:sldId id="305" r:id="rId98"/>
    <p:sldId id="293" r:id="rId99"/>
    <p:sldId id="424" r:id="rId10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8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765" autoAdjust="0"/>
    <p:restoredTop sz="94364" autoAdjust="0"/>
  </p:normalViewPr>
  <p:slideViewPr>
    <p:cSldViewPr snapToGrid="0">
      <p:cViewPr varScale="1">
        <p:scale>
          <a:sx n="112" d="100"/>
          <a:sy n="112" d="100"/>
        </p:scale>
        <p:origin x="658" y="6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xml"/><Relationship Id="rId21" Type="http://schemas.openxmlformats.org/officeDocument/2006/relationships/slideMaster" Target="slideMasters/slideMaster18.xml"/><Relationship Id="rId42" Type="http://schemas.openxmlformats.org/officeDocument/2006/relationships/slide" Target="slides/slide17.xml"/><Relationship Id="rId47" Type="http://schemas.openxmlformats.org/officeDocument/2006/relationships/slide" Target="slides/slide22.xml"/><Relationship Id="rId63" Type="http://schemas.openxmlformats.org/officeDocument/2006/relationships/slide" Target="slides/slide38.xml"/><Relationship Id="rId68" Type="http://schemas.openxmlformats.org/officeDocument/2006/relationships/slide" Target="slides/slide43.xml"/><Relationship Id="rId84" Type="http://schemas.openxmlformats.org/officeDocument/2006/relationships/slide" Target="slides/slide59.xml"/><Relationship Id="rId89" Type="http://schemas.openxmlformats.org/officeDocument/2006/relationships/slide" Target="slides/slide64.xml"/><Relationship Id="rId16" Type="http://schemas.openxmlformats.org/officeDocument/2006/relationships/slideMaster" Target="slideMasters/slideMaster13.xml"/><Relationship Id="rId11" Type="http://schemas.openxmlformats.org/officeDocument/2006/relationships/slideMaster" Target="slideMasters/slideMaster8.xml"/><Relationship Id="rId32" Type="http://schemas.openxmlformats.org/officeDocument/2006/relationships/slide" Target="slides/slide7.xml"/><Relationship Id="rId37" Type="http://schemas.openxmlformats.org/officeDocument/2006/relationships/slide" Target="slides/slide12.xml"/><Relationship Id="rId53" Type="http://schemas.openxmlformats.org/officeDocument/2006/relationships/slide" Target="slides/slide28.xml"/><Relationship Id="rId58" Type="http://schemas.openxmlformats.org/officeDocument/2006/relationships/slide" Target="slides/slide33.xml"/><Relationship Id="rId74" Type="http://schemas.openxmlformats.org/officeDocument/2006/relationships/slide" Target="slides/slide49.xml"/><Relationship Id="rId79" Type="http://schemas.openxmlformats.org/officeDocument/2006/relationships/slide" Target="slides/slide54.xml"/><Relationship Id="rId102" Type="http://schemas.openxmlformats.org/officeDocument/2006/relationships/presProps" Target="presProps.xml"/><Relationship Id="rId5" Type="http://schemas.openxmlformats.org/officeDocument/2006/relationships/slideMaster" Target="slideMasters/slideMaster2.xml"/><Relationship Id="rId90" Type="http://schemas.openxmlformats.org/officeDocument/2006/relationships/slide" Target="slides/slide65.xml"/><Relationship Id="rId95" Type="http://schemas.openxmlformats.org/officeDocument/2006/relationships/slide" Target="slides/slide70.xml"/><Relationship Id="rId22" Type="http://schemas.openxmlformats.org/officeDocument/2006/relationships/slideMaster" Target="slideMasters/slideMaster19.xml"/><Relationship Id="rId27" Type="http://schemas.openxmlformats.org/officeDocument/2006/relationships/slide" Target="slides/slide2.xml"/><Relationship Id="rId43" Type="http://schemas.openxmlformats.org/officeDocument/2006/relationships/slide" Target="slides/slide18.xml"/><Relationship Id="rId48" Type="http://schemas.openxmlformats.org/officeDocument/2006/relationships/slide" Target="slides/slide23.xml"/><Relationship Id="rId64" Type="http://schemas.openxmlformats.org/officeDocument/2006/relationships/slide" Target="slides/slide39.xml"/><Relationship Id="rId69" Type="http://schemas.openxmlformats.org/officeDocument/2006/relationships/slide" Target="slides/slide44.xml"/><Relationship Id="rId80" Type="http://schemas.openxmlformats.org/officeDocument/2006/relationships/slide" Target="slides/slide55.xml"/><Relationship Id="rId85" Type="http://schemas.openxmlformats.org/officeDocument/2006/relationships/slide" Target="slides/slide60.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33" Type="http://schemas.openxmlformats.org/officeDocument/2006/relationships/slide" Target="slides/slide8.xml"/><Relationship Id="rId38" Type="http://schemas.openxmlformats.org/officeDocument/2006/relationships/slide" Target="slides/slide13.xml"/><Relationship Id="rId59" Type="http://schemas.openxmlformats.org/officeDocument/2006/relationships/slide" Target="slides/slide34.xml"/><Relationship Id="rId103" Type="http://schemas.openxmlformats.org/officeDocument/2006/relationships/viewProps" Target="viewProps.xml"/><Relationship Id="rId20" Type="http://schemas.openxmlformats.org/officeDocument/2006/relationships/slideMaster" Target="slideMasters/slideMaster17.xml"/><Relationship Id="rId41" Type="http://schemas.openxmlformats.org/officeDocument/2006/relationships/slide" Target="slides/slide16.xml"/><Relationship Id="rId54" Type="http://schemas.openxmlformats.org/officeDocument/2006/relationships/slide" Target="slides/slide29.xml"/><Relationship Id="rId62" Type="http://schemas.openxmlformats.org/officeDocument/2006/relationships/slide" Target="slides/slide37.xml"/><Relationship Id="rId70" Type="http://schemas.openxmlformats.org/officeDocument/2006/relationships/slide" Target="slides/slide45.xml"/><Relationship Id="rId75" Type="http://schemas.openxmlformats.org/officeDocument/2006/relationships/slide" Target="slides/slide50.xml"/><Relationship Id="rId83" Type="http://schemas.openxmlformats.org/officeDocument/2006/relationships/slide" Target="slides/slide58.xml"/><Relationship Id="rId88" Type="http://schemas.openxmlformats.org/officeDocument/2006/relationships/slide" Target="slides/slide63.xml"/><Relationship Id="rId91" Type="http://schemas.openxmlformats.org/officeDocument/2006/relationships/slide" Target="slides/slide66.xml"/><Relationship Id="rId96" Type="http://schemas.openxmlformats.org/officeDocument/2006/relationships/slide" Target="slides/slide7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3.xml"/><Relationship Id="rId36" Type="http://schemas.openxmlformats.org/officeDocument/2006/relationships/slide" Target="slides/slide11.xml"/><Relationship Id="rId49" Type="http://schemas.openxmlformats.org/officeDocument/2006/relationships/slide" Target="slides/slide24.xml"/><Relationship Id="rId57" Type="http://schemas.openxmlformats.org/officeDocument/2006/relationships/slide" Target="slides/slide32.xml"/><Relationship Id="rId10" Type="http://schemas.openxmlformats.org/officeDocument/2006/relationships/slideMaster" Target="slideMasters/slideMaster7.xml"/><Relationship Id="rId31" Type="http://schemas.openxmlformats.org/officeDocument/2006/relationships/slide" Target="slides/slide6.xml"/><Relationship Id="rId44" Type="http://schemas.openxmlformats.org/officeDocument/2006/relationships/slide" Target="slides/slide19.xml"/><Relationship Id="rId52" Type="http://schemas.openxmlformats.org/officeDocument/2006/relationships/slide" Target="slides/slide27.xml"/><Relationship Id="rId60" Type="http://schemas.openxmlformats.org/officeDocument/2006/relationships/slide" Target="slides/slide35.xml"/><Relationship Id="rId65" Type="http://schemas.openxmlformats.org/officeDocument/2006/relationships/slide" Target="slides/slide40.xml"/><Relationship Id="rId73" Type="http://schemas.openxmlformats.org/officeDocument/2006/relationships/slide" Target="slides/slide48.xml"/><Relationship Id="rId78" Type="http://schemas.openxmlformats.org/officeDocument/2006/relationships/slide" Target="slides/slide53.xml"/><Relationship Id="rId81" Type="http://schemas.openxmlformats.org/officeDocument/2006/relationships/slide" Target="slides/slide56.xml"/><Relationship Id="rId86" Type="http://schemas.openxmlformats.org/officeDocument/2006/relationships/slide" Target="slides/slide61.xml"/><Relationship Id="rId94" Type="http://schemas.openxmlformats.org/officeDocument/2006/relationships/slide" Target="slides/slide69.xml"/><Relationship Id="rId99" Type="http://schemas.openxmlformats.org/officeDocument/2006/relationships/slide" Target="slides/slide74.xml"/><Relationship Id="rId10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4.xml"/><Relationship Id="rId34" Type="http://schemas.openxmlformats.org/officeDocument/2006/relationships/slide" Target="slides/slide9.xml"/><Relationship Id="rId50" Type="http://schemas.openxmlformats.org/officeDocument/2006/relationships/slide" Target="slides/slide25.xml"/><Relationship Id="rId55" Type="http://schemas.openxmlformats.org/officeDocument/2006/relationships/slide" Target="slides/slide30.xml"/><Relationship Id="rId76" Type="http://schemas.openxmlformats.org/officeDocument/2006/relationships/slide" Target="slides/slide51.xml"/><Relationship Id="rId97" Type="http://schemas.openxmlformats.org/officeDocument/2006/relationships/slide" Target="slides/slide72.xml"/><Relationship Id="rId104" Type="http://schemas.openxmlformats.org/officeDocument/2006/relationships/theme" Target="theme/theme1.xml"/><Relationship Id="rId7" Type="http://schemas.openxmlformats.org/officeDocument/2006/relationships/slideMaster" Target="slideMasters/slideMaster4.xml"/><Relationship Id="rId71" Type="http://schemas.openxmlformats.org/officeDocument/2006/relationships/slide" Target="slides/slide46.xml"/><Relationship Id="rId92"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4.xml"/><Relationship Id="rId24" Type="http://schemas.openxmlformats.org/officeDocument/2006/relationships/slideMaster" Target="slideMasters/slideMaster21.xml"/><Relationship Id="rId40" Type="http://schemas.openxmlformats.org/officeDocument/2006/relationships/slide" Target="slides/slide15.xml"/><Relationship Id="rId45" Type="http://schemas.openxmlformats.org/officeDocument/2006/relationships/slide" Target="slides/slide20.xml"/><Relationship Id="rId66" Type="http://schemas.openxmlformats.org/officeDocument/2006/relationships/slide" Target="slides/slide41.xml"/><Relationship Id="rId87" Type="http://schemas.openxmlformats.org/officeDocument/2006/relationships/slide" Target="slides/slide62.xml"/><Relationship Id="rId61" Type="http://schemas.openxmlformats.org/officeDocument/2006/relationships/slide" Target="slides/slide36.xml"/><Relationship Id="rId82" Type="http://schemas.openxmlformats.org/officeDocument/2006/relationships/slide" Target="slides/slide57.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30" Type="http://schemas.openxmlformats.org/officeDocument/2006/relationships/slide" Target="slides/slide5.xml"/><Relationship Id="rId35" Type="http://schemas.openxmlformats.org/officeDocument/2006/relationships/slide" Target="slides/slide10.xml"/><Relationship Id="rId56" Type="http://schemas.openxmlformats.org/officeDocument/2006/relationships/slide" Target="slides/slide31.xml"/><Relationship Id="rId77" Type="http://schemas.openxmlformats.org/officeDocument/2006/relationships/slide" Target="slides/slide52.xml"/><Relationship Id="rId100" Type="http://schemas.openxmlformats.org/officeDocument/2006/relationships/slide" Target="slides/slide75.xml"/><Relationship Id="rId105"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26.xml"/><Relationship Id="rId72" Type="http://schemas.openxmlformats.org/officeDocument/2006/relationships/slide" Target="slides/slide47.xml"/><Relationship Id="rId93" Type="http://schemas.openxmlformats.org/officeDocument/2006/relationships/slide" Target="slides/slide68.xml"/><Relationship Id="rId98" Type="http://schemas.openxmlformats.org/officeDocument/2006/relationships/slide" Target="slides/slide73.xml"/><Relationship Id="rId3" Type="http://schemas.openxmlformats.org/officeDocument/2006/relationships/customXml" Target="../customXml/item3.xml"/><Relationship Id="rId25" Type="http://schemas.openxmlformats.org/officeDocument/2006/relationships/slideMaster" Target="slideMasters/slideMaster22.xml"/><Relationship Id="rId46" Type="http://schemas.openxmlformats.org/officeDocument/2006/relationships/slide" Target="slides/slide21.xml"/><Relationship Id="rId67" Type="http://schemas.openxmlformats.org/officeDocument/2006/relationships/slide" Target="slides/slide4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46EC9A-174D-44B9-812B-9B033070DBDC}" type="datetimeFigureOut">
              <a:rPr lang="en-GB" smtClean="0"/>
              <a:t>28/06/2024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7E4384-E1C8-440C-9927-88C0AE6CCBAA}" type="slidenum">
              <a:rPr lang="en-GB" smtClean="0"/>
              <a:t>‹#›</a:t>
            </a:fld>
            <a:endParaRPr lang="en-GB"/>
          </a:p>
        </p:txBody>
      </p:sp>
    </p:spTree>
    <p:extLst>
      <p:ext uri="{BB962C8B-B14F-4D97-AF65-F5344CB8AC3E}">
        <p14:creationId xmlns:p14="http://schemas.microsoft.com/office/powerpoint/2010/main" val="1742254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1</a:t>
            </a:fld>
            <a:endParaRPr lang="en-GB"/>
          </a:p>
        </p:txBody>
      </p:sp>
    </p:spTree>
    <p:extLst>
      <p:ext uri="{BB962C8B-B14F-4D97-AF65-F5344CB8AC3E}">
        <p14:creationId xmlns:p14="http://schemas.microsoft.com/office/powerpoint/2010/main" val="3486658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1B31DF22-AB9D-4F4C-871D-1DF61EB2444D}"/>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75196F57-2EA2-4D5E-B2D5-0D11127FCC2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latin typeface="Arial" panose="020B0604020202020204" pitchFamily="34" charset="0"/>
            </a:endParaRPr>
          </a:p>
        </p:txBody>
      </p:sp>
      <p:sp>
        <p:nvSpPr>
          <p:cNvPr id="40964" name="Slide Number Placeholder 3">
            <a:extLst>
              <a:ext uri="{FF2B5EF4-FFF2-40B4-BE49-F238E27FC236}">
                <a16:creationId xmlns:a16="http://schemas.microsoft.com/office/drawing/2014/main" id="{CA9DFBE1-F97D-43CB-8446-129E7FD26AD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331F0D0-CFE2-4344-983C-D1243E9169A3}" type="slidenum">
              <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40694F83-1378-4688-9423-885BFD461CAF}"/>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2989CD95-B056-4F14-A0DB-1CDFBB3D63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41988" name="Slide Number Placeholder 3">
            <a:extLst>
              <a:ext uri="{FF2B5EF4-FFF2-40B4-BE49-F238E27FC236}">
                <a16:creationId xmlns:a16="http://schemas.microsoft.com/office/drawing/2014/main" id="{EBE59215-100D-4FB8-BEB6-810D8F3790F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1B302CB-A854-4F53-9974-DB8C7C87DC86}" type="slidenum">
              <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839AFEB6-D8A6-45C3-BFBB-FCD21013BE08}"/>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D4F364F8-FF69-46A2-9C03-420C63BEA7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43012" name="Slide Number Placeholder 3">
            <a:extLst>
              <a:ext uri="{FF2B5EF4-FFF2-40B4-BE49-F238E27FC236}">
                <a16:creationId xmlns:a16="http://schemas.microsoft.com/office/drawing/2014/main" id="{8C394AF2-BB37-4EEE-AF18-49E25671999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B767EFC-AFB0-4905-9DB2-AE00BF2FB38D}" type="slidenum">
              <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1E4E3553-2FA2-4AE5-BF10-D5244D86E1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F48B0135-1B7E-4AAD-92BF-4446A726262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latin typeface="Arial" panose="020B0604020202020204" pitchFamily="34" charset="0"/>
            </a:endParaRPr>
          </a:p>
        </p:txBody>
      </p:sp>
      <p:sp>
        <p:nvSpPr>
          <p:cNvPr id="44036" name="Slide Number Placeholder 3">
            <a:extLst>
              <a:ext uri="{FF2B5EF4-FFF2-40B4-BE49-F238E27FC236}">
                <a16:creationId xmlns:a16="http://schemas.microsoft.com/office/drawing/2014/main" id="{FD3EB2EA-E875-4392-B11F-F6C6A50C04F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42EF9D3-AF4E-4B85-8F5D-9986B9F1A566}" type="slidenum">
              <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AFD5D577-DD8A-45F6-BD6F-40A921B45F2C}"/>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DEC3C3B2-D72D-4A6B-976D-47F0902AF33A}"/>
              </a:ext>
            </a:extLst>
          </p:cNvPr>
          <p:cNvSpPr>
            <a:spLocks noGrp="1"/>
          </p:cNvSpPr>
          <p:nvPr>
            <p:ph type="body" idx="1"/>
          </p:nvPr>
        </p:nvSpPr>
        <p:spPr bwMode="auto"/>
        <p:txBody>
          <a:bodyPr/>
          <a:lstStyle/>
          <a:p>
            <a:pPr eaLnBrk="1" hangingPunct="1">
              <a:spcBef>
                <a:spcPct val="0"/>
              </a:spcBef>
              <a:defRPr/>
            </a:pPr>
            <a:r>
              <a:rPr lang="en-IN" b="1" dirty="0">
                <a:latin typeface="+mj-lt"/>
              </a:rPr>
              <a:t>Figure 9.3  Porter’s Diamond – the determinants of national advantages</a:t>
            </a:r>
            <a:endParaRPr lang="en-IN" altLang="en-US" b="1" i="1" dirty="0">
              <a:latin typeface="+mj-lt"/>
            </a:endParaRPr>
          </a:p>
        </p:txBody>
      </p:sp>
      <p:sp>
        <p:nvSpPr>
          <p:cNvPr id="45060" name="Slide Number Placeholder 3">
            <a:extLst>
              <a:ext uri="{FF2B5EF4-FFF2-40B4-BE49-F238E27FC236}">
                <a16:creationId xmlns:a16="http://schemas.microsoft.com/office/drawing/2014/main" id="{305CB886-C967-48EF-93FE-80380C8F6E2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01B6010-5D8A-42BA-8813-31FB035F14D0}" type="slidenum">
              <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96F2BA08-567F-4077-BF05-9F9319C5426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314CA6FD-BD8F-4B27-A723-007619E7BF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latin typeface="Arial" panose="020B0604020202020204" pitchFamily="34" charset="0"/>
            </a:endParaRPr>
          </a:p>
        </p:txBody>
      </p:sp>
      <p:sp>
        <p:nvSpPr>
          <p:cNvPr id="54276" name="Slide Number Placeholder 3">
            <a:extLst>
              <a:ext uri="{FF2B5EF4-FFF2-40B4-BE49-F238E27FC236}">
                <a16:creationId xmlns:a16="http://schemas.microsoft.com/office/drawing/2014/main" id="{8B4DBBF7-2EF9-4D32-93D3-F1B7115BB65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E9A0D4A-9C56-4426-9088-46E2A02D22AF}" type="slidenum">
              <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056254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896302E1-938E-464B-82C3-0E165269C2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4CC38DF3-00C6-4526-A842-9F7BF697518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56324" name="Slide Number Placeholder 3">
            <a:extLst>
              <a:ext uri="{FF2B5EF4-FFF2-40B4-BE49-F238E27FC236}">
                <a16:creationId xmlns:a16="http://schemas.microsoft.com/office/drawing/2014/main" id="{D04D2EAD-AD47-4FE4-8557-71CAD8C7393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3582264-2100-40D3-9014-89E18AB0E484}" type="slidenum">
              <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90033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84CF96C2-4680-4720-A379-A5CAF97D3E0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85E5F8-5765-40E9-8738-E219F4080279}"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5299" name="Rectangle 2">
            <a:extLst>
              <a:ext uri="{FF2B5EF4-FFF2-40B4-BE49-F238E27FC236}">
                <a16:creationId xmlns:a16="http://schemas.microsoft.com/office/drawing/2014/main" id="{ECA9E9AA-822C-49A2-BD36-EA55C1DDFDD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300" name="Rectangle 3">
            <a:extLst>
              <a:ext uri="{FF2B5EF4-FFF2-40B4-BE49-F238E27FC236}">
                <a16:creationId xmlns:a16="http://schemas.microsoft.com/office/drawing/2014/main" id="{B66D53D5-B5DC-4F25-AF02-62C0F9871A2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latin typeface="Arial" panose="020B0604020202020204" pitchFamily="34" charset="0"/>
            </a:endParaRPr>
          </a:p>
        </p:txBody>
      </p:sp>
    </p:spTree>
    <p:extLst>
      <p:ext uri="{BB962C8B-B14F-4D97-AF65-F5344CB8AC3E}">
        <p14:creationId xmlns:p14="http://schemas.microsoft.com/office/powerpoint/2010/main" val="34232008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C979638C-C571-47E5-90C9-49D1C310433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D0CDE7F-98CC-4B64-8B59-4E5B0E28B2CD}"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1443" name="Rectangle 2">
            <a:extLst>
              <a:ext uri="{FF2B5EF4-FFF2-40B4-BE49-F238E27FC236}">
                <a16:creationId xmlns:a16="http://schemas.microsoft.com/office/drawing/2014/main" id="{4917DD4C-B383-4F60-AD9D-23A2291FCE1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4" name="Rectangle 3">
            <a:extLst>
              <a:ext uri="{FF2B5EF4-FFF2-40B4-BE49-F238E27FC236}">
                <a16:creationId xmlns:a16="http://schemas.microsoft.com/office/drawing/2014/main" id="{31634E36-E4EA-4918-A60F-F301A8C9B33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latin typeface="Arial" panose="020B0604020202020204" pitchFamily="34" charset="0"/>
            </a:endParaRPr>
          </a:p>
        </p:txBody>
      </p:sp>
    </p:spTree>
    <p:extLst>
      <p:ext uri="{BB962C8B-B14F-4D97-AF65-F5344CB8AC3E}">
        <p14:creationId xmlns:p14="http://schemas.microsoft.com/office/powerpoint/2010/main" val="1620462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228B429C-6B82-48EB-A37D-CD8D8ACE0A5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7CA3228-AC70-4E1C-BCA7-CF5CE1492F2E}"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5BC2B34E-C02A-44D3-9710-91D73497CA8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2" name="Rectangle 3">
            <a:extLst>
              <a:ext uri="{FF2B5EF4-FFF2-40B4-BE49-F238E27FC236}">
                <a16:creationId xmlns:a16="http://schemas.microsoft.com/office/drawing/2014/main" id="{5742AB91-D126-4A8F-9F8A-56D56A2DB11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latin typeface="Arial" panose="020B0604020202020204" pitchFamily="34" charset="0"/>
            </a:endParaRPr>
          </a:p>
        </p:txBody>
      </p:sp>
    </p:spTree>
    <p:extLst>
      <p:ext uri="{BB962C8B-B14F-4D97-AF65-F5344CB8AC3E}">
        <p14:creationId xmlns:p14="http://schemas.microsoft.com/office/powerpoint/2010/main" val="42665039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F5D1FB6A-0B14-4650-998D-8B642344EF5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BCA5D5B8-7AB8-4E12-B1A6-7A94C8463820}"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4515" name="Rectangle 2">
            <a:extLst>
              <a:ext uri="{FF2B5EF4-FFF2-40B4-BE49-F238E27FC236}">
                <a16:creationId xmlns:a16="http://schemas.microsoft.com/office/drawing/2014/main" id="{DF8A3ADA-C010-4A43-97C4-654AB7198F8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6" name="Rectangle 3">
            <a:extLst>
              <a:ext uri="{FF2B5EF4-FFF2-40B4-BE49-F238E27FC236}">
                <a16:creationId xmlns:a16="http://schemas.microsoft.com/office/drawing/2014/main" id="{D7C3D91A-42B6-4815-ABCA-DC45984B445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latin typeface="Arial" panose="020B0604020202020204" pitchFamily="34" charset="0"/>
            </a:endParaRPr>
          </a:p>
        </p:txBody>
      </p:sp>
    </p:spTree>
    <p:extLst>
      <p:ext uri="{BB962C8B-B14F-4D97-AF65-F5344CB8AC3E}">
        <p14:creationId xmlns:p14="http://schemas.microsoft.com/office/powerpoint/2010/main" val="5040881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B9D756D1-9F9D-42BE-BD92-5E28310B67B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D947BF6-544D-47ED-AAE6-C3396BBF3E78}"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5539" name="Rectangle 2">
            <a:extLst>
              <a:ext uri="{FF2B5EF4-FFF2-40B4-BE49-F238E27FC236}">
                <a16:creationId xmlns:a16="http://schemas.microsoft.com/office/drawing/2014/main" id="{B7BA7042-F980-4EFE-89C6-9AA3B63BA67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40" name="Rectangle 3">
            <a:extLst>
              <a:ext uri="{FF2B5EF4-FFF2-40B4-BE49-F238E27FC236}">
                <a16:creationId xmlns:a16="http://schemas.microsoft.com/office/drawing/2014/main" id="{99F4DB3F-47D1-49EE-9C84-CEC142D1890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latin typeface="Arial" panose="020B0604020202020204" pitchFamily="34" charset="0"/>
            </a:endParaRPr>
          </a:p>
        </p:txBody>
      </p:sp>
    </p:spTree>
    <p:extLst>
      <p:ext uri="{BB962C8B-B14F-4D97-AF65-F5344CB8AC3E}">
        <p14:creationId xmlns:p14="http://schemas.microsoft.com/office/powerpoint/2010/main" val="38317270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2650E95C-55C7-4F5D-B93D-673D68ABD39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FA373BB-B645-4F7D-8779-61DEB6EDFD2A}"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6563" name="Rectangle 2">
            <a:extLst>
              <a:ext uri="{FF2B5EF4-FFF2-40B4-BE49-F238E27FC236}">
                <a16:creationId xmlns:a16="http://schemas.microsoft.com/office/drawing/2014/main" id="{835DA6E4-BFF2-4077-8904-19212BF5F51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4" name="Rectangle 3">
            <a:extLst>
              <a:ext uri="{FF2B5EF4-FFF2-40B4-BE49-F238E27FC236}">
                <a16:creationId xmlns:a16="http://schemas.microsoft.com/office/drawing/2014/main" id="{51D605CD-EC5F-499C-9448-D6FFB1B15DE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latin typeface="Arial" panose="020B0604020202020204" pitchFamily="34" charset="0"/>
            </a:endParaRPr>
          </a:p>
        </p:txBody>
      </p:sp>
    </p:spTree>
    <p:extLst>
      <p:ext uri="{BB962C8B-B14F-4D97-AF65-F5344CB8AC3E}">
        <p14:creationId xmlns:p14="http://schemas.microsoft.com/office/powerpoint/2010/main" val="3073971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34C920B3-04C3-42B8-AA22-0C820B80886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DB1730D4-0A35-4F0E-92E2-C9FFC7A87F1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62468" name="Slide Number Placeholder 3">
            <a:extLst>
              <a:ext uri="{FF2B5EF4-FFF2-40B4-BE49-F238E27FC236}">
                <a16:creationId xmlns:a16="http://schemas.microsoft.com/office/drawing/2014/main" id="{987035D5-A85E-421B-875C-FB6DB2F39EE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4CFE907-20CA-46FE-8ACA-94121D5358F8}" type="slidenum">
              <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708070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7.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2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730784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8EFCBBD8-CF39-48F7-8656-50407EDD0B37}"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800" b="0" i="0" u="none" strike="noStrike" kern="1200" cap="none" spc="0" normalizeH="0" baseline="0" noProof="0">
              <a:ln>
                <a:noFill/>
              </a:ln>
              <a:solidFill>
                <a:prstClr val="black"/>
              </a:solidFill>
              <a:effectLst/>
              <a:uLnTx/>
              <a:uFillTx/>
              <a:latin typeface="Myriad Pro"/>
              <a:ea typeface="+mn-ea"/>
              <a:cs typeface="+mn-cs"/>
            </a:endParaRPr>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905DF63-1FF9-46D5-8FED-1829CDB5D9EE}"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10738183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800" b="0" i="0" u="none" strike="noStrike" kern="1200" cap="none" spc="0" normalizeH="0" baseline="0" noProof="0">
              <a:ln>
                <a:noFill/>
              </a:ln>
              <a:solidFill>
                <a:prstClr val="black"/>
              </a:solidFill>
              <a:effectLst/>
              <a:uLnTx/>
              <a:uFillTx/>
              <a:latin typeface="Myriad Pro"/>
              <a:ea typeface="+mn-ea"/>
              <a:cs typeface="+mn-cs"/>
            </a:endParaRPr>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27070322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B07525B8-0A1E-48CE-AA7A-94CA5D59C5A5}"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F0CEAE2-E49E-4389-B4D7-B5A65611D1B7}"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261800428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F7614AD2-EBEE-4B9C-B8EB-7B45076136C4}"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86495F9-B3F5-4DDF-9323-6CEC80C52C17}"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5514058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9453B735-BACA-4CF9-84E6-D7AD67CD6A41}"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669F83E-C611-4B90-8FAE-1379528B23C3}"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109242772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D58B45E6-64D3-4C5F-BDB6-A1B894EEEA29}"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F5663D-1B9D-48C8-BD8E-835F92F174D7}"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26666362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D30023C4-5528-489E-A726-D14A340FF59E}"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A1819AB-B9DA-41D7-8C91-5DE9528F5AA4}"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39935018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0AF297A0-C124-4ADC-9EF2-B843F7980417}"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F707D33-CDDE-408A-A9D9-8533BBB69567}"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15524300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BBFE7C81-BC59-49C4-B970-6020E639505B}"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C564236-0921-40F4-A526-D08299A9CEDF}"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22141089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312EEDF0-64B3-49F7-80EF-7E736BE598CD}"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05FFBAA-7097-4EBF-8EC8-BA13F122F32E}"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10217019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AF471B8D-6ACC-4BC6-87AC-49C3135EE585}"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F27268F-FCE8-404C-B794-14F77261286D}"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388254009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747941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10.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1.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2.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3.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4.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5.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6.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7.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26.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theme" Target="../theme/theme19.xml"/><Relationship Id="rId1" Type="http://schemas.openxmlformats.org/officeDocument/2006/relationships/slideLayout" Target="../slideLayouts/slideLayout27.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image" Target="../media/image25.jpeg"/><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2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22.xml"/><Relationship Id="rId1"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9A9480EC-F3F6-4006-B02E-8C8A54398A24}"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D58E4E2-7891-4D91-AF5F-9946CA6D74F2}"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4184006106"/>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08091906"/>
      </p:ext>
    </p:extLst>
  </p:cSld>
  <p:clrMap bg1="lt1" tx1="dk1" bg2="lt2" tx2="dk2" accent1="accent1" accent2="accent2" accent3="accent3" accent4="accent4" accent5="accent5" accent6="accent6" hlink="hlink" folHlink="folHlink"/>
  <p:sldLayoutIdLst>
    <p:sldLayoutId id="214748374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G7NUm25yWAs" TargetMode="External"/><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30.xml"/><Relationship Id="rId1" Type="http://schemas.openxmlformats.org/officeDocument/2006/relationships/video" Target="https://www.youtube.com/embed/gc55hPIFW8w?feature=oembed"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30.xml"/><Relationship Id="rId1" Type="http://schemas.openxmlformats.org/officeDocument/2006/relationships/video" Target="https://www.youtube.com/embed/_5Kfvw06ypo?feature=oembed" TargetMode="External"/><Relationship Id="rId4" Type="http://schemas.openxmlformats.org/officeDocument/2006/relationships/image" Target="../media/image30.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30.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33.jpeg"/><Relationship Id="rId9" Type="http://schemas.openxmlformats.org/officeDocument/2006/relationships/image" Target="../media/image38.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2" Type="http://schemas.openxmlformats.org/officeDocument/2006/relationships/hyperlink" Target="https://www.investopedia.com/terms/e/economiesofscale.asp" TargetMode="External"/><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2" Type="http://schemas.openxmlformats.org/officeDocument/2006/relationships/hyperlink" Target="https://youtube.com/watch?v=XF0t-vKw_NY&amp;si=EnSIkaIECMiOmarE" TargetMode="External"/><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30.xml"/><Relationship Id="rId1" Type="http://schemas.openxmlformats.org/officeDocument/2006/relationships/video" Target="https://www.youtube.com/embed/6bXgAGc1rC0?feature=oembed"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Layout" Target="../slideLayouts/slideLayout30.xml"/><Relationship Id="rId1" Type="http://schemas.openxmlformats.org/officeDocument/2006/relationships/video" Target="https://www.youtube.com/embed/vVzco0yZl88?feature=oembed"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3" Type="http://schemas.openxmlformats.org/officeDocument/2006/relationships/hyperlink" Target="https://www.youtube.com/watch?v=JJ0nFD19eT8" TargetMode="External"/><Relationship Id="rId2" Type="http://schemas.openxmlformats.org/officeDocument/2006/relationships/slideLayout" Target="../slideLayouts/slideLayout30.xml"/><Relationship Id="rId1" Type="http://schemas.openxmlformats.org/officeDocument/2006/relationships/video" Target="https://www.youtube.com/embed/JJ0nFD19eT8?feature=oembed" TargetMode="External"/><Relationship Id="rId4" Type="http://schemas.openxmlformats.org/officeDocument/2006/relationships/image" Target="../media/image43.jpeg"/></Relationships>
</file>

<file path=ppt/slides/_rels/slide42.xml.rels><?xml version="1.0" encoding="UTF-8" standalone="yes"?>
<Relationships xmlns="http://schemas.openxmlformats.org/package/2006/relationships"><Relationship Id="rId3" Type="http://schemas.openxmlformats.org/officeDocument/2006/relationships/hyperlink" Target="https://youtube.com/watch?v=z7M1vQTvkx4&amp;si=EnSIkaIECMiOmarE" TargetMode="External"/><Relationship Id="rId2" Type="http://schemas.openxmlformats.org/officeDocument/2006/relationships/slideLayout" Target="../slideLayouts/slideLayout30.xml"/><Relationship Id="rId1" Type="http://schemas.openxmlformats.org/officeDocument/2006/relationships/video" Target="https://www.youtube.com/embed/z7M1vQTvkx4?feature=oembed" TargetMode="External"/><Relationship Id="rId4" Type="http://schemas.openxmlformats.org/officeDocument/2006/relationships/image" Target="../media/image44.jpe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0.xml"/></Relationships>
</file>

<file path=ppt/slides/_rels/slide47.xml.rels><?xml version="1.0" encoding="UTF-8" standalone="yes"?>
<Relationships xmlns="http://schemas.openxmlformats.org/package/2006/relationships"><Relationship Id="rId3" Type="http://schemas.openxmlformats.org/officeDocument/2006/relationships/hyperlink" Target="https://youtube.com/watch?v=7FpUJaG7uMk&amp;si=EnSIkaIECMiOmarE" TargetMode="External"/><Relationship Id="rId2" Type="http://schemas.openxmlformats.org/officeDocument/2006/relationships/image" Target="../media/image47.png"/><Relationship Id="rId1" Type="http://schemas.openxmlformats.org/officeDocument/2006/relationships/slideLayout" Target="../slideLayouts/slideLayout30.xml"/><Relationship Id="rId4" Type="http://schemas.openxmlformats.org/officeDocument/2006/relationships/hyperlink" Target="https://youtube.com/watch?v=-831oe9GEkM&amp;si=EnSIkaIECMiOmarE" TargetMode="Externa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4.xml"/></Relationships>
</file>

<file path=ppt/slides/_rels/slide4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0.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30.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2.xml"/></Relationships>
</file>

<file path=ppt/slides/_rels/slide5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s://www.investopedia.com/terms/e/export.asp" TargetMode="External"/><Relationship Id="rId1" Type="http://schemas.openxmlformats.org/officeDocument/2006/relationships/slideLayout" Target="../slideLayouts/slideLayout3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30.xml"/></Relationships>
</file>

<file path=ppt/slides/_rels/slide5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0.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2.xml"/></Relationships>
</file>

<file path=ppt/slides/_rels/slide5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slideLayout" Target="../slideLayouts/slideLayout34.xml"/><Relationship Id="rId1" Type="http://schemas.openxmlformats.org/officeDocument/2006/relationships/video" Target="https://www.youtube.com/embed/D8-PkFgw2Yk?feature=oembed" TargetMode="External"/><Relationship Id="rId5" Type="http://schemas.openxmlformats.org/officeDocument/2006/relationships/image" Target="../media/image55.png"/><Relationship Id="rId4" Type="http://schemas.openxmlformats.org/officeDocument/2006/relationships/image" Target="../media/image54.png"/></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4.xml"/><Relationship Id="rId1" Type="http://schemas.openxmlformats.org/officeDocument/2006/relationships/slideLayout" Target="../slideLayouts/slideLayout32.xml"/></Relationships>
</file>

<file path=ppt/slides/_rels/slide6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hyperlink" Target="https://www.investopedia.com/terms/w/whollyownedsubsidiary.asp" TargetMode="External"/><Relationship Id="rId1" Type="http://schemas.openxmlformats.org/officeDocument/2006/relationships/slideLayout" Target="../slideLayouts/slideLayout3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30.xml"/></Relationships>
</file>

<file path=ppt/slides/_rels/slide6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https://www.investopedia.com/terms/s/strategicalliance.asp" TargetMode="External"/><Relationship Id="rId1" Type="http://schemas.openxmlformats.org/officeDocument/2006/relationships/slideLayout" Target="../slideLayouts/slideLayout30.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8.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30.xml"/></Relationships>
</file>

<file path=ppt/slides/_rels/slide6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30.xml"/></Relationships>
</file>

<file path=ppt/slides/_rels/slide7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hyperlink" Target="https://www.investopedia.com/terms/a/acquisition.asp" TargetMode="External"/><Relationship Id="rId1" Type="http://schemas.openxmlformats.org/officeDocument/2006/relationships/slideLayout" Target="../slideLayouts/slideLayout30.xml"/></Relationships>
</file>

<file path=ppt/slides/_rels/slide7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hyperlink" Target="https://www.investopedia.com/terms/f/fdi.asp" TargetMode="External"/><Relationship Id="rId1" Type="http://schemas.openxmlformats.org/officeDocument/2006/relationships/slideLayout" Target="../slideLayouts/slideLayout30.xml"/></Relationships>
</file>

<file path=ppt/slides/_rels/slide72.xml.rels><?xml version="1.0" encoding="UTF-8" standalone="yes"?>
<Relationships xmlns="http://schemas.openxmlformats.org/package/2006/relationships"><Relationship Id="rId3" Type="http://schemas.openxmlformats.org/officeDocument/2006/relationships/hyperlink" Target="https://www.imf.org/wp-content/uploads/2021/12/COTW-FDI-update.gif" TargetMode="External"/><Relationship Id="rId2" Type="http://schemas.openxmlformats.org/officeDocument/2006/relationships/image" Target="../media/image64.gif"/><Relationship Id="rId1" Type="http://schemas.openxmlformats.org/officeDocument/2006/relationships/slideLayout" Target="../slideLayouts/slideLayout30.xml"/><Relationship Id="rId4" Type="http://schemas.openxmlformats.org/officeDocument/2006/relationships/hyperlink" Target="https://data.worldbank.org/indicator/BX.KLT.DINV.CD.WD" TargetMode="External"/></Relationships>
</file>

<file path=ppt/slides/_rels/slide7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5.xml"/><Relationship Id="rId1" Type="http://schemas.openxmlformats.org/officeDocument/2006/relationships/slideLayout" Target="../slideLayouts/slideLayout30.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7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1DBEE4-A631-4E09-90C0-78F6DBBC9293}"/>
              </a:ext>
            </a:extLst>
          </p:cNvPr>
          <p:cNvSpPr/>
          <p:nvPr/>
        </p:nvSpPr>
        <p:spPr>
          <a:xfrm>
            <a:off x="156950" y="1510049"/>
            <a:ext cx="6059606" cy="523220"/>
          </a:xfrm>
          <a:prstGeom prst="rect">
            <a:avLst/>
          </a:prstGeom>
          <a:noFill/>
        </p:spPr>
        <p:txBody>
          <a:bodyPr wrap="square">
            <a:spAutoFit/>
          </a:bodyPr>
          <a:lstStyle/>
          <a:p>
            <a:pPr algn="ctr">
              <a:defRPr/>
            </a:pPr>
            <a:r>
              <a:rPr lang="en-GB" sz="2800" b="1" dirty="0">
                <a:solidFill>
                  <a:schemeClr val="bg1"/>
                </a:solidFill>
              </a:rPr>
              <a:t>BABM LCBB6000_BIRM Dissertation</a:t>
            </a:r>
          </a:p>
        </p:txBody>
      </p:sp>
      <p:sp>
        <p:nvSpPr>
          <p:cNvPr id="3" name="Rectangle 2">
            <a:extLst>
              <a:ext uri="{FF2B5EF4-FFF2-40B4-BE49-F238E27FC236}">
                <a16:creationId xmlns:a16="http://schemas.microsoft.com/office/drawing/2014/main" id="{520656DD-BEE2-4577-A1D0-796D7F656303}"/>
              </a:ext>
            </a:extLst>
          </p:cNvPr>
          <p:cNvSpPr/>
          <p:nvPr/>
        </p:nvSpPr>
        <p:spPr>
          <a:xfrm>
            <a:off x="77337" y="2368873"/>
            <a:ext cx="5920854" cy="1695208"/>
          </a:xfrm>
          <a:prstGeom prst="rect">
            <a:avLst/>
          </a:prstGeom>
          <a:noFill/>
        </p:spPr>
        <p:txBody>
          <a:bodyPr wrap="square">
            <a:spAutoFit/>
          </a:bodyPr>
          <a:lstStyle/>
          <a:p>
            <a:pPr algn="ctr">
              <a:lnSpc>
                <a:spcPct val="200000"/>
              </a:lnSpc>
              <a:defRPr/>
            </a:pPr>
            <a:r>
              <a:rPr lang="en-GB" sz="2800" b="1" dirty="0">
                <a:solidFill>
                  <a:schemeClr val="accent4">
                    <a:lumMod val="60000"/>
                    <a:lumOff val="40000"/>
                  </a:schemeClr>
                </a:solidFill>
              </a:rPr>
              <a:t>WEEK  7</a:t>
            </a:r>
          </a:p>
          <a:p>
            <a:pPr algn="ctr">
              <a:lnSpc>
                <a:spcPct val="200000"/>
              </a:lnSpc>
              <a:defRPr/>
            </a:pPr>
            <a:r>
              <a:rPr lang="en-GB" sz="2800" b="1" dirty="0">
                <a:solidFill>
                  <a:schemeClr val="accent4">
                    <a:lumMod val="60000"/>
                    <a:lumOff val="40000"/>
                  </a:schemeClr>
                </a:solidFill>
              </a:rPr>
              <a:t>Stakeholder Theory &amp; Global Strategy</a:t>
            </a:r>
          </a:p>
        </p:txBody>
      </p:sp>
    </p:spTree>
    <p:extLst>
      <p:ext uri="{BB962C8B-B14F-4D97-AF65-F5344CB8AC3E}">
        <p14:creationId xmlns:p14="http://schemas.microsoft.com/office/powerpoint/2010/main" val="4285481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309F5-D004-42AB-A17B-4496278E9ECC}"/>
              </a:ext>
            </a:extLst>
          </p:cNvPr>
          <p:cNvSpPr>
            <a:spLocks noGrp="1"/>
          </p:cNvSpPr>
          <p:nvPr>
            <p:ph type="title"/>
          </p:nvPr>
        </p:nvSpPr>
        <p:spPr>
          <a:xfrm>
            <a:off x="609600" y="21308"/>
            <a:ext cx="10972800" cy="1143000"/>
          </a:xfrm>
        </p:spPr>
        <p:txBody>
          <a:bodyPr/>
          <a:lstStyle/>
          <a:p>
            <a:r>
              <a:rPr lang="en-GB" sz="4000" b="1" dirty="0"/>
              <a:t>Learning Objectives</a:t>
            </a:r>
          </a:p>
        </p:txBody>
      </p:sp>
      <p:sp>
        <p:nvSpPr>
          <p:cNvPr id="3" name="Content Placeholder 2">
            <a:extLst>
              <a:ext uri="{FF2B5EF4-FFF2-40B4-BE49-F238E27FC236}">
                <a16:creationId xmlns:a16="http://schemas.microsoft.com/office/drawing/2014/main" id="{9070477D-0413-4469-BD90-72D8D9255AC9}"/>
              </a:ext>
            </a:extLst>
          </p:cNvPr>
          <p:cNvSpPr>
            <a:spLocks noGrp="1"/>
          </p:cNvSpPr>
          <p:nvPr>
            <p:ph idx="1"/>
          </p:nvPr>
        </p:nvSpPr>
        <p:spPr/>
        <p:txBody>
          <a:bodyPr/>
          <a:lstStyle/>
          <a:p>
            <a:pPr algn="just"/>
            <a:r>
              <a:rPr lang="en-GB" sz="2800" dirty="0"/>
              <a:t>To identify what is a stakeholder</a:t>
            </a:r>
          </a:p>
          <a:p>
            <a:pPr algn="just"/>
            <a:r>
              <a:rPr lang="en-GB" sz="2800" dirty="0"/>
              <a:t>To determine the difference between internal and external stakeholders</a:t>
            </a:r>
          </a:p>
          <a:p>
            <a:pPr algn="just"/>
            <a:r>
              <a:rPr lang="en-GB" sz="2800" dirty="0"/>
              <a:t>To analyse how companies communicate with their internal and external stakeholders</a:t>
            </a:r>
          </a:p>
          <a:p>
            <a:pPr algn="just"/>
            <a:r>
              <a:rPr lang="en-GB" sz="2800" dirty="0"/>
              <a:t>To determine the impact of various stakeholders on the strategic decisions/orientations of a company.</a:t>
            </a:r>
          </a:p>
          <a:p>
            <a:endParaRPr lang="en-GB" dirty="0"/>
          </a:p>
        </p:txBody>
      </p:sp>
      <p:sp>
        <p:nvSpPr>
          <p:cNvPr id="4" name="Date Placeholder 3">
            <a:extLst>
              <a:ext uri="{FF2B5EF4-FFF2-40B4-BE49-F238E27FC236}">
                <a16:creationId xmlns:a16="http://schemas.microsoft.com/office/drawing/2014/main" id="{FAC0D7A3-3319-418A-ABC9-171D397F2E90}"/>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F653C7E3-1CCE-423B-8E7B-A174FD5E19B2}"/>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2109761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EC354-4EEE-4D6E-8E46-56D21F39C53F}"/>
              </a:ext>
            </a:extLst>
          </p:cNvPr>
          <p:cNvSpPr>
            <a:spLocks noGrp="1"/>
          </p:cNvSpPr>
          <p:nvPr>
            <p:ph type="title"/>
          </p:nvPr>
        </p:nvSpPr>
        <p:spPr>
          <a:xfrm>
            <a:off x="635251" y="0"/>
            <a:ext cx="10972800" cy="1143000"/>
          </a:xfrm>
        </p:spPr>
        <p:txBody>
          <a:bodyPr/>
          <a:lstStyle/>
          <a:p>
            <a:r>
              <a:rPr lang="en-GB" sz="4000" b="1" dirty="0"/>
              <a:t>What is a Stakeholder?</a:t>
            </a:r>
          </a:p>
        </p:txBody>
      </p:sp>
      <p:sp>
        <p:nvSpPr>
          <p:cNvPr id="3" name="Content Placeholder 2">
            <a:extLst>
              <a:ext uri="{FF2B5EF4-FFF2-40B4-BE49-F238E27FC236}">
                <a16:creationId xmlns:a16="http://schemas.microsoft.com/office/drawing/2014/main" id="{BFF1FAC8-8BC7-4D26-8337-B0C5035F8C49}"/>
              </a:ext>
            </a:extLst>
          </p:cNvPr>
          <p:cNvSpPr>
            <a:spLocks noGrp="1"/>
          </p:cNvSpPr>
          <p:nvPr>
            <p:ph idx="1"/>
          </p:nvPr>
        </p:nvSpPr>
        <p:spPr/>
        <p:txBody>
          <a:bodyPr/>
          <a:lstStyle/>
          <a:p>
            <a:pPr marL="0" indent="0">
              <a:buNone/>
            </a:pPr>
            <a:r>
              <a:rPr lang="en-GB" dirty="0"/>
              <a:t>A stakeholder is an individual or group that has a legitimate interest in a company.</a:t>
            </a:r>
          </a:p>
          <a:p>
            <a:pPr marL="0" indent="0">
              <a:buNone/>
            </a:pPr>
            <a:r>
              <a:rPr lang="en-GB" dirty="0"/>
              <a:t>A stakeholder is also an individual or group who can affect or be affected by the actions of a business.</a:t>
            </a:r>
          </a:p>
          <a:p>
            <a:endParaRPr lang="en-GB" dirty="0"/>
          </a:p>
          <a:p>
            <a:endParaRPr lang="en-GB" dirty="0"/>
          </a:p>
        </p:txBody>
      </p:sp>
    </p:spTree>
    <p:extLst>
      <p:ext uri="{BB962C8B-B14F-4D97-AF65-F5344CB8AC3E}">
        <p14:creationId xmlns:p14="http://schemas.microsoft.com/office/powerpoint/2010/main" val="504897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63959-6B57-4E6B-8C15-A8DC37F5B94A}"/>
              </a:ext>
            </a:extLst>
          </p:cNvPr>
          <p:cNvSpPr>
            <a:spLocks noGrp="1"/>
          </p:cNvSpPr>
          <p:nvPr>
            <p:ph type="title"/>
          </p:nvPr>
        </p:nvSpPr>
        <p:spPr>
          <a:xfrm>
            <a:off x="609600" y="0"/>
            <a:ext cx="10972800" cy="1143000"/>
          </a:xfrm>
        </p:spPr>
        <p:txBody>
          <a:bodyPr/>
          <a:lstStyle/>
          <a:p>
            <a:r>
              <a:rPr lang="en-GB" sz="4000" b="1" dirty="0"/>
              <a:t>Internal Stakeholders</a:t>
            </a:r>
          </a:p>
        </p:txBody>
      </p:sp>
      <p:sp>
        <p:nvSpPr>
          <p:cNvPr id="3" name="Content Placeholder 2">
            <a:extLst>
              <a:ext uri="{FF2B5EF4-FFF2-40B4-BE49-F238E27FC236}">
                <a16:creationId xmlns:a16="http://schemas.microsoft.com/office/drawing/2014/main" id="{58A432EB-A3EB-47DB-8671-142E3831048F}"/>
              </a:ext>
            </a:extLst>
          </p:cNvPr>
          <p:cNvSpPr>
            <a:spLocks noGrp="1"/>
          </p:cNvSpPr>
          <p:nvPr>
            <p:ph idx="1"/>
          </p:nvPr>
        </p:nvSpPr>
        <p:spPr>
          <a:xfrm>
            <a:off x="609600" y="1412776"/>
            <a:ext cx="10972800" cy="4104457"/>
          </a:xfrm>
        </p:spPr>
        <p:txBody>
          <a:bodyPr/>
          <a:lstStyle/>
          <a:p>
            <a:pPr marL="0" indent="0" algn="just">
              <a:buNone/>
            </a:pPr>
            <a:r>
              <a:rPr lang="en-GB" b="1" dirty="0">
                <a:solidFill>
                  <a:schemeClr val="bg2">
                    <a:lumMod val="50000"/>
                  </a:schemeClr>
                </a:solidFill>
              </a:rPr>
              <a:t>Internal stakeholders</a:t>
            </a:r>
            <a:r>
              <a:rPr lang="en-GB" dirty="0">
                <a:solidFill>
                  <a:schemeClr val="bg2">
                    <a:lumMod val="50000"/>
                  </a:schemeClr>
                </a:solidFill>
              </a:rPr>
              <a:t> </a:t>
            </a:r>
            <a:r>
              <a:rPr lang="en-GB" dirty="0"/>
              <a:t>refer to the individuals and parties, within the organisation.</a:t>
            </a:r>
          </a:p>
          <a:p>
            <a:pPr marL="0" indent="0" algn="just">
              <a:buNone/>
            </a:pPr>
            <a:r>
              <a:rPr lang="en-GB" b="1" dirty="0">
                <a:solidFill>
                  <a:srgbClr val="00B0F0"/>
                </a:solidFill>
              </a:rPr>
              <a:t>Internal Stakeholders </a:t>
            </a:r>
            <a:r>
              <a:rPr lang="en-GB" dirty="0"/>
              <a:t>are those parties, individual or group that participates in the management of the company. They can influence and can be influenced by the success or failure of the entity because they have vested interest in the organisation. Primary Stakeholders is another name for the Internal stakeholders.</a:t>
            </a:r>
            <a:endParaRPr lang="en-GB" b="1" u="sng" dirty="0"/>
          </a:p>
        </p:txBody>
      </p:sp>
    </p:spTree>
    <p:extLst>
      <p:ext uri="{BB962C8B-B14F-4D97-AF65-F5344CB8AC3E}">
        <p14:creationId xmlns:p14="http://schemas.microsoft.com/office/powerpoint/2010/main" val="1607997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CBA12-CA73-43BD-A17A-BB1CE10C8810}"/>
              </a:ext>
            </a:extLst>
          </p:cNvPr>
          <p:cNvSpPr>
            <a:spLocks noGrp="1"/>
          </p:cNvSpPr>
          <p:nvPr>
            <p:ph type="title"/>
          </p:nvPr>
        </p:nvSpPr>
        <p:spPr>
          <a:xfrm>
            <a:off x="609600" y="44624"/>
            <a:ext cx="10972800" cy="1143000"/>
          </a:xfrm>
        </p:spPr>
        <p:txBody>
          <a:bodyPr/>
          <a:lstStyle/>
          <a:p>
            <a:r>
              <a:rPr lang="en-GB" sz="4000" b="1" dirty="0"/>
              <a:t>Different Types of Internal Stakeholders</a:t>
            </a:r>
          </a:p>
        </p:txBody>
      </p:sp>
      <p:sp>
        <p:nvSpPr>
          <p:cNvPr id="3" name="Content Placeholder 2">
            <a:extLst>
              <a:ext uri="{FF2B5EF4-FFF2-40B4-BE49-F238E27FC236}">
                <a16:creationId xmlns:a16="http://schemas.microsoft.com/office/drawing/2014/main" id="{D4F33EEF-428A-4651-80DC-F2B4940D9AD2}"/>
              </a:ext>
            </a:extLst>
          </p:cNvPr>
          <p:cNvSpPr>
            <a:spLocks noGrp="1"/>
          </p:cNvSpPr>
          <p:nvPr>
            <p:ph idx="1"/>
          </p:nvPr>
        </p:nvSpPr>
        <p:spPr>
          <a:xfrm>
            <a:off x="609600" y="1412776"/>
            <a:ext cx="10972800" cy="4104457"/>
          </a:xfrm>
        </p:spPr>
        <p:txBody>
          <a:bodyPr>
            <a:normAutofit fontScale="92500" lnSpcReduction="10000"/>
          </a:bodyPr>
          <a:lstStyle/>
          <a:p>
            <a:pPr algn="just"/>
            <a:r>
              <a:rPr lang="en-GB" b="1" dirty="0">
                <a:solidFill>
                  <a:schemeClr val="accent1">
                    <a:lumMod val="50000"/>
                  </a:schemeClr>
                </a:solidFill>
              </a:rPr>
              <a:t>Employees</a:t>
            </a:r>
            <a:r>
              <a:rPr lang="en-GB" dirty="0"/>
              <a:t>: Employees are the group of people who work for the company, for remuneration.</a:t>
            </a:r>
          </a:p>
          <a:p>
            <a:pPr algn="just"/>
            <a:r>
              <a:rPr lang="en-GB" b="1" dirty="0">
                <a:solidFill>
                  <a:schemeClr val="accent2">
                    <a:lumMod val="75000"/>
                  </a:schemeClr>
                </a:solidFill>
              </a:rPr>
              <a:t>Owners</a:t>
            </a:r>
            <a:r>
              <a:rPr lang="en-GB" dirty="0"/>
              <a:t>: The individual or group who owns the organisation. E.g. partners.</a:t>
            </a:r>
          </a:p>
          <a:p>
            <a:pPr algn="just"/>
            <a:r>
              <a:rPr lang="en-GB" b="1" dirty="0">
                <a:solidFill>
                  <a:schemeClr val="accent4">
                    <a:lumMod val="75000"/>
                  </a:schemeClr>
                </a:solidFill>
              </a:rPr>
              <a:t>Board of Directors</a:t>
            </a:r>
            <a:r>
              <a:rPr lang="en-GB" dirty="0"/>
              <a:t>: They are the group of individuals who control the company. </a:t>
            </a:r>
          </a:p>
          <a:p>
            <a:pPr algn="just"/>
            <a:r>
              <a:rPr lang="en-GB" b="1" dirty="0">
                <a:solidFill>
                  <a:schemeClr val="accent6">
                    <a:lumMod val="75000"/>
                  </a:schemeClr>
                </a:solidFill>
              </a:rPr>
              <a:t>Managers</a:t>
            </a:r>
            <a:r>
              <a:rPr lang="en-GB" dirty="0"/>
              <a:t>: The person who manages the entire department is known as a manager.</a:t>
            </a:r>
            <a:r>
              <a:rPr lang="en-GB" b="1" dirty="0"/>
              <a:t> For example</a:t>
            </a:r>
            <a:r>
              <a:rPr lang="en-GB" dirty="0"/>
              <a:t> Sales Manager, General Manager, etc.</a:t>
            </a:r>
          </a:p>
          <a:p>
            <a:pPr marL="0" indent="0">
              <a:buNone/>
            </a:pPr>
            <a:endParaRPr lang="en-GB" dirty="0"/>
          </a:p>
        </p:txBody>
      </p:sp>
    </p:spTree>
    <p:extLst>
      <p:ext uri="{BB962C8B-B14F-4D97-AF65-F5344CB8AC3E}">
        <p14:creationId xmlns:p14="http://schemas.microsoft.com/office/powerpoint/2010/main" val="1807524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A2755-8D8E-47D6-9D5D-B5408ACA14CC}"/>
              </a:ext>
            </a:extLst>
          </p:cNvPr>
          <p:cNvSpPr>
            <a:spLocks noGrp="1"/>
          </p:cNvSpPr>
          <p:nvPr>
            <p:ph type="title"/>
          </p:nvPr>
        </p:nvSpPr>
        <p:spPr>
          <a:xfrm>
            <a:off x="609600" y="0"/>
            <a:ext cx="10972800" cy="1143000"/>
          </a:xfrm>
        </p:spPr>
        <p:txBody>
          <a:bodyPr/>
          <a:lstStyle/>
          <a:p>
            <a:r>
              <a:rPr lang="en-GB" sz="4000" b="1" dirty="0"/>
              <a:t>External Stakeholders</a:t>
            </a:r>
          </a:p>
        </p:txBody>
      </p:sp>
      <p:sp>
        <p:nvSpPr>
          <p:cNvPr id="3" name="Content Placeholder 2">
            <a:extLst>
              <a:ext uri="{FF2B5EF4-FFF2-40B4-BE49-F238E27FC236}">
                <a16:creationId xmlns:a16="http://schemas.microsoft.com/office/drawing/2014/main" id="{3138DBA3-453D-4E31-B387-382F7FADDF85}"/>
              </a:ext>
            </a:extLst>
          </p:cNvPr>
          <p:cNvSpPr>
            <a:spLocks noGrp="1"/>
          </p:cNvSpPr>
          <p:nvPr>
            <p:ph idx="1"/>
          </p:nvPr>
        </p:nvSpPr>
        <p:spPr/>
        <p:txBody>
          <a:bodyPr/>
          <a:lstStyle/>
          <a:p>
            <a:pPr algn="just"/>
            <a:r>
              <a:rPr lang="en-GB" b="1" dirty="0">
                <a:solidFill>
                  <a:schemeClr val="accent3">
                    <a:lumMod val="50000"/>
                  </a:schemeClr>
                </a:solidFill>
              </a:rPr>
              <a:t>External Stakeholders </a:t>
            </a:r>
            <a:r>
              <a:rPr lang="en-GB" dirty="0"/>
              <a:t>are those interested parties, who are not a part of the management, but they indirectly affected by the work of the company. They are the outside parties which form part of the business environment. They are also known as Secondary Stakeholders</a:t>
            </a:r>
          </a:p>
        </p:txBody>
      </p:sp>
    </p:spTree>
    <p:extLst>
      <p:ext uri="{BB962C8B-B14F-4D97-AF65-F5344CB8AC3E}">
        <p14:creationId xmlns:p14="http://schemas.microsoft.com/office/powerpoint/2010/main" val="217394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31C31-DE90-4B6E-8AA9-06E9CC605A5F}"/>
              </a:ext>
            </a:extLst>
          </p:cNvPr>
          <p:cNvSpPr>
            <a:spLocks noGrp="1"/>
          </p:cNvSpPr>
          <p:nvPr>
            <p:ph type="title"/>
          </p:nvPr>
        </p:nvSpPr>
        <p:spPr>
          <a:xfrm>
            <a:off x="609600" y="12073"/>
            <a:ext cx="10972800" cy="1143000"/>
          </a:xfrm>
        </p:spPr>
        <p:txBody>
          <a:bodyPr/>
          <a:lstStyle/>
          <a:p>
            <a:r>
              <a:rPr lang="en-GB" sz="4000" b="1" dirty="0"/>
              <a:t>Different Types of External Stakeholders</a:t>
            </a:r>
          </a:p>
        </p:txBody>
      </p:sp>
      <p:sp>
        <p:nvSpPr>
          <p:cNvPr id="3" name="Content Placeholder 2">
            <a:extLst>
              <a:ext uri="{FF2B5EF4-FFF2-40B4-BE49-F238E27FC236}">
                <a16:creationId xmlns:a16="http://schemas.microsoft.com/office/drawing/2014/main" id="{1F6EA463-AFC7-4287-ABCD-75F689DAD57E}"/>
              </a:ext>
            </a:extLst>
          </p:cNvPr>
          <p:cNvSpPr>
            <a:spLocks noGrp="1"/>
          </p:cNvSpPr>
          <p:nvPr>
            <p:ph idx="1"/>
          </p:nvPr>
        </p:nvSpPr>
        <p:spPr>
          <a:xfrm>
            <a:off x="609600" y="1412776"/>
            <a:ext cx="10972800" cy="4248471"/>
          </a:xfrm>
        </p:spPr>
        <p:txBody>
          <a:bodyPr>
            <a:normAutofit fontScale="47500" lnSpcReduction="20000"/>
          </a:bodyPr>
          <a:lstStyle/>
          <a:p>
            <a:pPr algn="just"/>
            <a:r>
              <a:rPr lang="en-GB" sz="4600" b="1" dirty="0">
                <a:solidFill>
                  <a:schemeClr val="accent6">
                    <a:lumMod val="75000"/>
                  </a:schemeClr>
                </a:solidFill>
              </a:rPr>
              <a:t>Suppliers</a:t>
            </a:r>
            <a:r>
              <a:rPr lang="en-GB" sz="4600" dirty="0"/>
              <a:t>: They provide inputs to the organisation like raw materials, equipment, etc.</a:t>
            </a:r>
          </a:p>
          <a:p>
            <a:pPr algn="just"/>
            <a:r>
              <a:rPr lang="en-GB" sz="4600" b="1" dirty="0">
                <a:solidFill>
                  <a:schemeClr val="tx2">
                    <a:lumMod val="60000"/>
                    <a:lumOff val="40000"/>
                  </a:schemeClr>
                </a:solidFill>
              </a:rPr>
              <a:t>Customers</a:t>
            </a:r>
            <a:r>
              <a:rPr lang="en-GB" sz="4600" dirty="0"/>
              <a:t>: They are considered the king of the business because they are the one who is going to consume the product.</a:t>
            </a:r>
          </a:p>
          <a:p>
            <a:pPr algn="just"/>
            <a:r>
              <a:rPr lang="en-GB" sz="4600" b="1" dirty="0">
                <a:solidFill>
                  <a:schemeClr val="accent5">
                    <a:lumMod val="75000"/>
                  </a:schemeClr>
                </a:solidFill>
              </a:rPr>
              <a:t>Creditors</a:t>
            </a:r>
            <a:r>
              <a:rPr lang="en-GB" sz="4600" dirty="0"/>
              <a:t>: They are the individual, bank or financial institution who provides funds to the organisation.</a:t>
            </a:r>
          </a:p>
          <a:p>
            <a:pPr algn="just"/>
            <a:r>
              <a:rPr lang="en-GB" sz="4600" b="1" dirty="0">
                <a:solidFill>
                  <a:schemeClr val="accent2">
                    <a:lumMod val="50000"/>
                  </a:schemeClr>
                </a:solidFill>
              </a:rPr>
              <a:t>Intermediaries</a:t>
            </a:r>
            <a:r>
              <a:rPr lang="en-GB" sz="4600" dirty="0"/>
              <a:t>: They are the marketing channels that create a link between the company and customers like the wholesaler, retailer, etc.</a:t>
            </a:r>
          </a:p>
          <a:p>
            <a:pPr algn="just"/>
            <a:r>
              <a:rPr lang="en-GB" sz="4600" b="1" dirty="0">
                <a:solidFill>
                  <a:srgbClr val="FF0000"/>
                </a:solidFill>
              </a:rPr>
              <a:t>Competitors</a:t>
            </a:r>
            <a:r>
              <a:rPr lang="en-GB" sz="4600" dirty="0"/>
              <a:t>: They are the rivals who compete with the organisation for resources and the market.</a:t>
            </a:r>
          </a:p>
          <a:p>
            <a:pPr algn="just"/>
            <a:r>
              <a:rPr lang="en-GB" sz="4600" b="1" dirty="0">
                <a:solidFill>
                  <a:schemeClr val="tx2"/>
                </a:solidFill>
              </a:rPr>
              <a:t>Society</a:t>
            </a:r>
            <a:r>
              <a:rPr lang="en-GB" sz="4600" dirty="0"/>
              <a:t>: A firm has its responsibility towards society because the enterprise uses its valuable resources.</a:t>
            </a:r>
          </a:p>
          <a:p>
            <a:pPr algn="just"/>
            <a:r>
              <a:rPr lang="en-GB" sz="4600" b="1" dirty="0">
                <a:solidFill>
                  <a:srgbClr val="C00000"/>
                </a:solidFill>
              </a:rPr>
              <a:t>Government</a:t>
            </a:r>
            <a:r>
              <a:rPr lang="en-GB" sz="4600" dirty="0"/>
              <a:t>: A firm is guided and controlled by government rules and regulations </a:t>
            </a:r>
          </a:p>
          <a:p>
            <a:endParaRPr lang="en-GB" dirty="0"/>
          </a:p>
        </p:txBody>
      </p:sp>
    </p:spTree>
    <p:extLst>
      <p:ext uri="{BB962C8B-B14F-4D97-AF65-F5344CB8AC3E}">
        <p14:creationId xmlns:p14="http://schemas.microsoft.com/office/powerpoint/2010/main" val="2654965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a:extLst>
              <a:ext uri="{FF2B5EF4-FFF2-40B4-BE49-F238E27FC236}">
                <a16:creationId xmlns:a16="http://schemas.microsoft.com/office/drawing/2014/main" id="{30A8A617-A138-41BD-862E-F3044D3D3AE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67609" y="836712"/>
            <a:ext cx="6799781" cy="417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97809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196"/>
            <a:ext cx="10972800" cy="1143000"/>
          </a:xfrm>
        </p:spPr>
        <p:txBody>
          <a:bodyPr/>
          <a:lstStyle/>
          <a:p>
            <a:r>
              <a:rPr lang="en-GB" sz="4000" b="1" dirty="0"/>
              <a:t>Stakeholder Analysis</a:t>
            </a:r>
          </a:p>
        </p:txBody>
      </p:sp>
      <p:sp>
        <p:nvSpPr>
          <p:cNvPr id="3" name="Content Placeholder 2"/>
          <p:cNvSpPr>
            <a:spLocks noGrp="1"/>
          </p:cNvSpPr>
          <p:nvPr>
            <p:ph idx="1"/>
          </p:nvPr>
        </p:nvSpPr>
        <p:spPr/>
        <p:txBody>
          <a:bodyPr/>
          <a:lstStyle/>
          <a:p>
            <a:pPr marL="0" indent="0" algn="just">
              <a:buNone/>
            </a:pPr>
            <a:r>
              <a:rPr lang="en-GB" dirty="0"/>
              <a:t>Stakeholder Analysis is the first step in </a:t>
            </a:r>
            <a:r>
              <a:rPr lang="en-GB" dirty="0">
                <a:hlinkClick r:id="rId2"/>
              </a:rPr>
              <a:t>Stakeholder Management </a:t>
            </a:r>
            <a:r>
              <a:rPr lang="en-GB" dirty="0"/>
              <a:t>, an important process that successful people use to win support from others. Managing stakeholders helps them to ensure that their projects succeed where others might fail.</a:t>
            </a:r>
          </a:p>
        </p:txBody>
      </p:sp>
    </p:spTree>
    <p:extLst>
      <p:ext uri="{BB962C8B-B14F-4D97-AF65-F5344CB8AC3E}">
        <p14:creationId xmlns:p14="http://schemas.microsoft.com/office/powerpoint/2010/main" val="37383528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4624"/>
            <a:ext cx="10972800" cy="1143000"/>
          </a:xfrm>
        </p:spPr>
        <p:txBody>
          <a:bodyPr>
            <a:normAutofit/>
          </a:bodyPr>
          <a:lstStyle/>
          <a:p>
            <a:r>
              <a:rPr lang="en-GB" sz="4000" b="1" dirty="0"/>
              <a:t>Why Use Stakeholder Analysis?</a:t>
            </a:r>
            <a:endParaRPr lang="en-GB" sz="4000" dirty="0"/>
          </a:p>
        </p:txBody>
      </p:sp>
      <p:sp>
        <p:nvSpPr>
          <p:cNvPr id="3" name="Content Placeholder 2"/>
          <p:cNvSpPr>
            <a:spLocks noGrp="1"/>
          </p:cNvSpPr>
          <p:nvPr>
            <p:ph idx="1"/>
          </p:nvPr>
        </p:nvSpPr>
        <p:spPr>
          <a:xfrm>
            <a:off x="657367" y="1354542"/>
            <a:ext cx="10972800" cy="3917032"/>
          </a:xfrm>
        </p:spPr>
        <p:txBody>
          <a:bodyPr>
            <a:normAutofit/>
          </a:bodyPr>
          <a:lstStyle/>
          <a:p>
            <a:pPr marL="0" indent="0" algn="just" fontAlgn="base">
              <a:lnSpc>
                <a:spcPct val="200000"/>
              </a:lnSpc>
              <a:buNone/>
            </a:pPr>
            <a:r>
              <a:rPr lang="en-GB" sz="2400" dirty="0"/>
              <a:t>A stakeholder-based approach gives you four key benefits:</a:t>
            </a:r>
          </a:p>
          <a:p>
            <a:pPr marL="514350" indent="-514350" algn="just">
              <a:lnSpc>
                <a:spcPct val="200000"/>
              </a:lnSpc>
              <a:buFont typeface="+mj-lt"/>
              <a:buAutoNum type="arabicPeriod"/>
            </a:pPr>
            <a:r>
              <a:rPr lang="en-GB" sz="2400" b="1" dirty="0"/>
              <a:t>Getting Your Projects Into Shape</a:t>
            </a:r>
          </a:p>
          <a:p>
            <a:pPr marL="0" indent="0" algn="just">
              <a:lnSpc>
                <a:spcPct val="200000"/>
              </a:lnSpc>
              <a:buNone/>
            </a:pPr>
            <a:r>
              <a:rPr lang="en-GB" sz="2400" dirty="0"/>
              <a:t>You can use the opinions of your most powerful stakeholders to help define your projects at an early stage. These stakeholders will then more likely support you, and their input can also improve the quality of your project.</a:t>
            </a:r>
          </a:p>
          <a:p>
            <a:pPr marL="514350" indent="-514350">
              <a:lnSpc>
                <a:spcPct val="200000"/>
              </a:lnSpc>
              <a:buFont typeface="+mj-lt"/>
              <a:buAutoNum type="arabicPeriod"/>
            </a:pPr>
            <a:endParaRPr lang="en-GB" sz="2400" dirty="0"/>
          </a:p>
        </p:txBody>
      </p:sp>
    </p:spTree>
    <p:extLst>
      <p:ext uri="{BB962C8B-B14F-4D97-AF65-F5344CB8AC3E}">
        <p14:creationId xmlns:p14="http://schemas.microsoft.com/office/powerpoint/2010/main" val="1492765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1143000"/>
          </a:xfrm>
        </p:spPr>
        <p:txBody>
          <a:bodyPr>
            <a:normAutofit/>
          </a:bodyPr>
          <a:lstStyle/>
          <a:p>
            <a:r>
              <a:rPr lang="en-GB" sz="4000" b="1" dirty="0"/>
              <a:t>Winning Resources</a:t>
            </a:r>
            <a:endParaRPr lang="en-GB" sz="4000" dirty="0"/>
          </a:p>
        </p:txBody>
      </p:sp>
      <p:sp>
        <p:nvSpPr>
          <p:cNvPr id="3" name="Content Placeholder 2"/>
          <p:cNvSpPr>
            <a:spLocks noGrp="1"/>
          </p:cNvSpPr>
          <p:nvPr>
            <p:ph idx="1"/>
          </p:nvPr>
        </p:nvSpPr>
        <p:spPr/>
        <p:txBody>
          <a:bodyPr/>
          <a:lstStyle/>
          <a:p>
            <a:pPr marL="0" indent="0" algn="just">
              <a:buNone/>
            </a:pPr>
            <a:r>
              <a:rPr lang="en-GB" b="1" dirty="0"/>
              <a:t>2. Gaining support</a:t>
            </a:r>
            <a:r>
              <a:rPr lang="en-GB" dirty="0"/>
              <a:t> from powerful stakeholders can help you to win more resources, such as people, time or money. This makes it more likely that your projects will be successful.</a:t>
            </a:r>
          </a:p>
        </p:txBody>
      </p:sp>
    </p:spTree>
    <p:extLst>
      <p:ext uri="{BB962C8B-B14F-4D97-AF65-F5344CB8AC3E}">
        <p14:creationId xmlns:p14="http://schemas.microsoft.com/office/powerpoint/2010/main" val="33635384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1143000"/>
          </a:xfrm>
        </p:spPr>
        <p:txBody>
          <a:bodyPr>
            <a:normAutofit fontScale="90000"/>
          </a:bodyPr>
          <a:lstStyle/>
          <a:p>
            <a:br>
              <a:rPr lang="en-GB" b="1" dirty="0"/>
            </a:br>
            <a:r>
              <a:rPr lang="en-GB" b="1" dirty="0"/>
              <a:t>Building Understanding</a:t>
            </a:r>
            <a:br>
              <a:rPr lang="en-GB" b="1" dirty="0"/>
            </a:br>
            <a:endParaRPr lang="en-GB" dirty="0"/>
          </a:p>
        </p:txBody>
      </p:sp>
      <p:sp>
        <p:nvSpPr>
          <p:cNvPr id="3" name="Content Placeholder 2"/>
          <p:cNvSpPr>
            <a:spLocks noGrp="1"/>
          </p:cNvSpPr>
          <p:nvPr>
            <p:ph idx="1"/>
          </p:nvPr>
        </p:nvSpPr>
        <p:spPr/>
        <p:txBody>
          <a:bodyPr/>
          <a:lstStyle/>
          <a:p>
            <a:pPr marL="0" indent="0" algn="just">
              <a:buNone/>
            </a:pPr>
            <a:r>
              <a:rPr lang="en-GB" dirty="0"/>
              <a:t>3. By </a:t>
            </a:r>
            <a:r>
              <a:rPr lang="en-GB" b="1" dirty="0"/>
              <a:t>communicating</a:t>
            </a:r>
            <a:r>
              <a:rPr lang="en-GB" dirty="0"/>
              <a:t>  with your stakeholders early and often, you can ensure that they fully grasp what you’re doing and understand the benefits of your project. This means that they can more actively support you when necessary.</a:t>
            </a:r>
          </a:p>
        </p:txBody>
      </p:sp>
    </p:spTree>
    <p:extLst>
      <p:ext uri="{BB962C8B-B14F-4D97-AF65-F5344CB8AC3E}">
        <p14:creationId xmlns:p14="http://schemas.microsoft.com/office/powerpoint/2010/main" val="2000343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1143000"/>
          </a:xfrm>
        </p:spPr>
        <p:txBody>
          <a:bodyPr>
            <a:normAutofit fontScale="90000"/>
          </a:bodyPr>
          <a:lstStyle/>
          <a:p>
            <a:br>
              <a:rPr lang="en-GB" b="1" dirty="0"/>
            </a:br>
            <a:r>
              <a:rPr lang="en-GB" b="1" dirty="0"/>
              <a:t>Getting Ahead of the Game</a:t>
            </a:r>
            <a:br>
              <a:rPr lang="en-GB" b="1" dirty="0"/>
            </a:br>
            <a:endParaRPr lang="en-GB" dirty="0"/>
          </a:p>
        </p:txBody>
      </p:sp>
      <p:sp>
        <p:nvSpPr>
          <p:cNvPr id="3" name="Content Placeholder 2"/>
          <p:cNvSpPr>
            <a:spLocks noGrp="1"/>
          </p:cNvSpPr>
          <p:nvPr>
            <p:ph idx="1"/>
          </p:nvPr>
        </p:nvSpPr>
        <p:spPr/>
        <p:txBody>
          <a:bodyPr/>
          <a:lstStyle/>
          <a:p>
            <a:pPr marL="0" indent="0" algn="just">
              <a:buNone/>
            </a:pPr>
            <a:r>
              <a:rPr lang="en-GB" dirty="0"/>
              <a:t>4. Understanding your stakeholders means that you can anticipate and predict their reactions to your project as it develops. This allows you to plan actions that will more likely win their support.</a:t>
            </a:r>
          </a:p>
          <a:p>
            <a:pPr marL="0" indent="0">
              <a:buNone/>
            </a:pPr>
            <a:endParaRPr lang="en-GB" dirty="0"/>
          </a:p>
        </p:txBody>
      </p:sp>
    </p:spTree>
    <p:extLst>
      <p:ext uri="{BB962C8B-B14F-4D97-AF65-F5344CB8AC3E}">
        <p14:creationId xmlns:p14="http://schemas.microsoft.com/office/powerpoint/2010/main" val="1340032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196"/>
            <a:ext cx="10972800" cy="1143000"/>
          </a:xfrm>
        </p:spPr>
        <p:txBody>
          <a:bodyPr>
            <a:noAutofit/>
          </a:bodyPr>
          <a:lstStyle/>
          <a:p>
            <a:br>
              <a:rPr lang="en-GB" sz="3600" b="1" dirty="0"/>
            </a:br>
            <a:r>
              <a:rPr lang="en-GB" sz="4000" b="1" dirty="0"/>
              <a:t>How to Conduct a Stakeholder Analysis</a:t>
            </a:r>
            <a:br>
              <a:rPr lang="en-GB" sz="3600" b="1" dirty="0"/>
            </a:br>
            <a:endParaRPr lang="en-GB" sz="3600" dirty="0"/>
          </a:p>
        </p:txBody>
      </p:sp>
      <p:sp>
        <p:nvSpPr>
          <p:cNvPr id="3" name="Content Placeholder 2"/>
          <p:cNvSpPr>
            <a:spLocks noGrp="1"/>
          </p:cNvSpPr>
          <p:nvPr>
            <p:ph idx="1"/>
          </p:nvPr>
        </p:nvSpPr>
        <p:spPr/>
        <p:txBody>
          <a:bodyPr/>
          <a:lstStyle/>
          <a:p>
            <a:pPr algn="just" fontAlgn="base"/>
            <a:r>
              <a:rPr lang="en-GB" b="1" dirty="0"/>
              <a:t>Step 1: Identify Your Stakeholders</a:t>
            </a:r>
          </a:p>
          <a:p>
            <a:pPr marL="0" indent="0" algn="just" fontAlgn="base">
              <a:buNone/>
            </a:pPr>
            <a:r>
              <a:rPr lang="en-GB" dirty="0"/>
              <a:t>Start by </a:t>
            </a:r>
            <a:r>
              <a:rPr lang="en-GB" b="1" dirty="0"/>
              <a:t>brainstorming</a:t>
            </a:r>
            <a:r>
              <a:rPr lang="en-GB" dirty="0"/>
              <a:t>  who your stakeholders are. As part of this, think of all the people who are affected by your work, who have influence or power over it, or have an interest in its successful or unsuccessful conclusion.</a:t>
            </a:r>
          </a:p>
          <a:p>
            <a:endParaRPr lang="en-GB" dirty="0"/>
          </a:p>
        </p:txBody>
      </p:sp>
    </p:spTree>
    <p:extLst>
      <p:ext uri="{BB962C8B-B14F-4D97-AF65-F5344CB8AC3E}">
        <p14:creationId xmlns:p14="http://schemas.microsoft.com/office/powerpoint/2010/main" val="2416495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416" y="0"/>
            <a:ext cx="10297144" cy="1080120"/>
          </a:xfrm>
        </p:spPr>
        <p:txBody>
          <a:bodyPr>
            <a:noAutofit/>
          </a:bodyPr>
          <a:lstStyle/>
          <a:p>
            <a:br>
              <a:rPr lang="en-GB" sz="4000" b="1" dirty="0"/>
            </a:br>
            <a:r>
              <a:rPr lang="en-GB" sz="4000" b="1" dirty="0"/>
              <a:t>Step 2: Prioritize Your Stakeholders</a:t>
            </a:r>
            <a:br>
              <a:rPr lang="en-GB" sz="4000" b="1" dirty="0"/>
            </a:br>
            <a:endParaRPr lang="en-GB" sz="4000" dirty="0"/>
          </a:p>
        </p:txBody>
      </p:sp>
      <p:sp>
        <p:nvSpPr>
          <p:cNvPr id="3" name="Content Placeholder 2"/>
          <p:cNvSpPr>
            <a:spLocks noGrp="1"/>
          </p:cNvSpPr>
          <p:nvPr>
            <p:ph idx="1"/>
          </p:nvPr>
        </p:nvSpPr>
        <p:spPr>
          <a:xfrm>
            <a:off x="609600" y="1470484"/>
            <a:ext cx="10972800" cy="3917032"/>
          </a:xfrm>
        </p:spPr>
        <p:txBody>
          <a:bodyPr>
            <a:normAutofit fontScale="92500" lnSpcReduction="20000"/>
          </a:bodyPr>
          <a:lstStyle/>
          <a:p>
            <a:pPr algn="just" fontAlgn="base">
              <a:lnSpc>
                <a:spcPct val="200000"/>
              </a:lnSpc>
            </a:pPr>
            <a:r>
              <a:rPr lang="en-GB" sz="2400" dirty="0"/>
              <a:t>You may now have a list of people and organisations that are affected by your work. Some of these may have the power either to block that work or to advance it. Some may be interested in what you are doing, while others may not care, so you need to work out who you need to </a:t>
            </a:r>
            <a:r>
              <a:rPr lang="en-GB" sz="2400" b="1" dirty="0"/>
              <a:t>prioritize</a:t>
            </a:r>
            <a:r>
              <a:rPr lang="en-GB" sz="2400" dirty="0"/>
              <a:t>.</a:t>
            </a:r>
          </a:p>
          <a:p>
            <a:pPr algn="just" fontAlgn="base">
              <a:lnSpc>
                <a:spcPct val="200000"/>
              </a:lnSpc>
            </a:pPr>
            <a:r>
              <a:rPr lang="en-GB" sz="2400" dirty="0"/>
              <a:t>You can map out your stakeholders, and classify them according to their power over your work and their interest in it, on a Power/Interest Grid </a:t>
            </a:r>
          </a:p>
          <a:p>
            <a:pPr>
              <a:lnSpc>
                <a:spcPct val="200000"/>
              </a:lnSpc>
            </a:pPr>
            <a:endParaRPr lang="en-GB" sz="2400" dirty="0"/>
          </a:p>
        </p:txBody>
      </p:sp>
    </p:spTree>
    <p:extLst>
      <p:ext uri="{BB962C8B-B14F-4D97-AF65-F5344CB8AC3E}">
        <p14:creationId xmlns:p14="http://schemas.microsoft.com/office/powerpoint/2010/main" val="622021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87A748A-C543-B373-0B00-23B9C639AF2F}"/>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DE9EB503-F1AE-98DE-F841-21D6C18B3D2D}"/>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pic>
        <p:nvPicPr>
          <p:cNvPr id="6" name="Online Media 5" title="Stakeholders and Stakeholder Mapping Explained">
            <a:hlinkClick r:id="" action="ppaction://media"/>
            <a:extLst>
              <a:ext uri="{FF2B5EF4-FFF2-40B4-BE49-F238E27FC236}">
                <a16:creationId xmlns:a16="http://schemas.microsoft.com/office/drawing/2014/main" id="{814E33F5-0404-8DF7-1A4F-563B79ABF4BC}"/>
              </a:ext>
            </a:extLst>
          </p:cNvPr>
          <p:cNvPicPr>
            <a:picLocks noRot="1" noChangeAspect="1"/>
          </p:cNvPicPr>
          <p:nvPr>
            <a:videoFile r:link="rId1"/>
          </p:nvPr>
        </p:nvPicPr>
        <p:blipFill>
          <a:blip r:embed="rId3"/>
          <a:stretch>
            <a:fillRect/>
          </a:stretch>
        </p:blipFill>
        <p:spPr>
          <a:xfrm>
            <a:off x="1426305" y="114299"/>
            <a:ext cx="9875962" cy="5579919"/>
          </a:xfrm>
          <a:prstGeom prst="rect">
            <a:avLst/>
          </a:prstGeom>
        </p:spPr>
      </p:pic>
    </p:spTree>
    <p:extLst>
      <p:ext uri="{BB962C8B-B14F-4D97-AF65-F5344CB8AC3E}">
        <p14:creationId xmlns:p14="http://schemas.microsoft.com/office/powerpoint/2010/main" val="858892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1143000"/>
          </a:xfrm>
        </p:spPr>
        <p:txBody>
          <a:bodyPr>
            <a:normAutofit/>
          </a:bodyPr>
          <a:lstStyle/>
          <a:p>
            <a:r>
              <a:rPr lang="en-GB" sz="4000" b="1" dirty="0"/>
              <a:t>Diagram: The Power Interest Grid</a:t>
            </a:r>
          </a:p>
        </p:txBody>
      </p:sp>
      <p:pic>
        <p:nvPicPr>
          <p:cNvPr id="3" name="Picture 2" descr="Power Interest Matrix">
            <a:extLst>
              <a:ext uri="{FF2B5EF4-FFF2-40B4-BE49-F238E27FC236}">
                <a16:creationId xmlns:a16="http://schemas.microsoft.com/office/drawing/2014/main" id="{0B47BEDA-17D9-41AC-A98D-B6F2A0FCF0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786" y="1143000"/>
            <a:ext cx="6580495" cy="4498385"/>
          </a:xfrm>
          <a:prstGeom prst="rect">
            <a:avLst/>
          </a:prstGeom>
          <a:noFill/>
          <a:extLst>
            <a:ext uri="{909E8E84-426E-40DD-AFC4-6F175D3DCCD1}">
              <a14:hiddenFill xmlns:a14="http://schemas.microsoft.com/office/drawing/2010/main">
                <a:solidFill>
                  <a:srgbClr val="FFFFFF"/>
                </a:solidFill>
              </a14:hiddenFill>
            </a:ext>
          </a:extLst>
        </p:spPr>
      </p:pic>
      <p:pic>
        <p:nvPicPr>
          <p:cNvPr id="4" name="Online Media 3" title="Stakeholder Analysis &amp; The Power - Interest Grid (PMP Exam Prep)">
            <a:hlinkClick r:id="" action="ppaction://media"/>
            <a:extLst>
              <a:ext uri="{FF2B5EF4-FFF2-40B4-BE49-F238E27FC236}">
                <a16:creationId xmlns:a16="http://schemas.microsoft.com/office/drawing/2014/main" id="{26D923C2-D571-464A-AA4B-27C8023702E6}"/>
              </a:ext>
            </a:extLst>
          </p:cNvPr>
          <p:cNvPicPr>
            <a:picLocks noRot="1" noChangeAspect="1"/>
          </p:cNvPicPr>
          <p:nvPr>
            <a:videoFile r:link="rId1"/>
          </p:nvPr>
        </p:nvPicPr>
        <p:blipFill>
          <a:blip r:embed="rId4"/>
          <a:stretch>
            <a:fillRect/>
          </a:stretch>
        </p:blipFill>
        <p:spPr>
          <a:xfrm>
            <a:off x="7082430" y="1446094"/>
            <a:ext cx="4713784" cy="3535338"/>
          </a:xfrm>
          <a:prstGeom prst="rect">
            <a:avLst/>
          </a:prstGeom>
        </p:spPr>
      </p:pic>
    </p:spTree>
    <p:extLst>
      <p:ext uri="{BB962C8B-B14F-4D97-AF65-F5344CB8AC3E}">
        <p14:creationId xmlns:p14="http://schemas.microsoft.com/office/powerpoint/2010/main" val="1470915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433284"/>
            <a:ext cx="10972800" cy="4114531"/>
          </a:xfrm>
        </p:spPr>
        <p:txBody>
          <a:bodyPr>
            <a:normAutofit fontScale="85000" lnSpcReduction="10000"/>
          </a:bodyPr>
          <a:lstStyle/>
          <a:p>
            <a:pPr marL="0" indent="0" algn="just" fontAlgn="base">
              <a:lnSpc>
                <a:spcPct val="150000"/>
              </a:lnSpc>
              <a:buNone/>
            </a:pPr>
            <a:r>
              <a:rPr lang="en-GB" sz="2000" dirty="0"/>
              <a:t>The position that you allocate to a stakeholder on the grid shows you the actions you need to take with them:</a:t>
            </a:r>
          </a:p>
          <a:p>
            <a:pPr algn="just" fontAlgn="base">
              <a:lnSpc>
                <a:spcPct val="150000"/>
              </a:lnSpc>
            </a:pPr>
            <a:r>
              <a:rPr lang="en-GB" sz="2000" b="1" dirty="0"/>
              <a:t>High power, highly interested people (Manage Closely)</a:t>
            </a:r>
            <a:r>
              <a:rPr lang="en-GB" sz="2000" dirty="0"/>
              <a:t>: you must fully engage these people, and make the greatest efforts to satisfy them.</a:t>
            </a:r>
          </a:p>
          <a:p>
            <a:pPr algn="just" fontAlgn="base">
              <a:lnSpc>
                <a:spcPct val="150000"/>
              </a:lnSpc>
            </a:pPr>
            <a:r>
              <a:rPr lang="en-GB" sz="2000" b="1" dirty="0"/>
              <a:t>High power, less interested people (Keep Satisfied)</a:t>
            </a:r>
            <a:r>
              <a:rPr lang="en-GB" sz="2000" dirty="0"/>
              <a:t>: put enough work in with these people to keep them satisfied, but not so much that they become bored with your message.</a:t>
            </a:r>
          </a:p>
          <a:p>
            <a:pPr algn="just" fontAlgn="base">
              <a:lnSpc>
                <a:spcPct val="150000"/>
              </a:lnSpc>
            </a:pPr>
            <a:r>
              <a:rPr lang="en-GB" sz="2000" b="1" dirty="0"/>
              <a:t>Low power, highly interested people (Keep Informed)</a:t>
            </a:r>
            <a:r>
              <a:rPr lang="en-GB" sz="2000" dirty="0"/>
              <a:t>: adequately inform these people, and talk to them to ensure that no major issues are arising. People in this category can often be very helpful with the detail of your project.</a:t>
            </a:r>
          </a:p>
          <a:p>
            <a:pPr algn="just" fontAlgn="base">
              <a:lnSpc>
                <a:spcPct val="150000"/>
              </a:lnSpc>
            </a:pPr>
            <a:r>
              <a:rPr lang="en-GB" sz="2000" b="1" dirty="0"/>
              <a:t>Low power, less interested people (Monitor)</a:t>
            </a:r>
            <a:r>
              <a:rPr lang="en-GB" sz="2000" dirty="0"/>
              <a:t>: again, monitor these people, but don’t bore them with excessive communication.</a:t>
            </a:r>
          </a:p>
        </p:txBody>
      </p:sp>
      <p:sp>
        <p:nvSpPr>
          <p:cNvPr id="4" name="Title 1">
            <a:extLst>
              <a:ext uri="{FF2B5EF4-FFF2-40B4-BE49-F238E27FC236}">
                <a16:creationId xmlns:a16="http://schemas.microsoft.com/office/drawing/2014/main" id="{B3CF67C2-171A-4538-83A2-717EBEEBB327}"/>
              </a:ext>
            </a:extLst>
          </p:cNvPr>
          <p:cNvSpPr>
            <a:spLocks noGrp="1"/>
          </p:cNvSpPr>
          <p:nvPr>
            <p:ph type="title"/>
          </p:nvPr>
        </p:nvSpPr>
        <p:spPr>
          <a:xfrm>
            <a:off x="911424" y="44624"/>
            <a:ext cx="10369152" cy="1143000"/>
          </a:xfrm>
        </p:spPr>
        <p:txBody>
          <a:bodyPr>
            <a:normAutofit/>
          </a:bodyPr>
          <a:lstStyle/>
          <a:p>
            <a:r>
              <a:rPr lang="en-GB" sz="4000" b="1" dirty="0"/>
              <a:t>Diagram: The Power Interest Grid</a:t>
            </a:r>
          </a:p>
        </p:txBody>
      </p:sp>
    </p:spTree>
    <p:extLst>
      <p:ext uri="{BB962C8B-B14F-4D97-AF65-F5344CB8AC3E}">
        <p14:creationId xmlns:p14="http://schemas.microsoft.com/office/powerpoint/2010/main" val="3149324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4624"/>
            <a:ext cx="10972800" cy="1143000"/>
          </a:xfrm>
        </p:spPr>
        <p:txBody>
          <a:bodyPr>
            <a:normAutofit fontScale="90000"/>
          </a:bodyPr>
          <a:lstStyle/>
          <a:p>
            <a:br>
              <a:rPr lang="en-GB" sz="3200" b="1" dirty="0"/>
            </a:br>
            <a:r>
              <a:rPr lang="en-GB" b="1" dirty="0"/>
              <a:t>Step 3: Understand Your Key Stakeholders</a:t>
            </a:r>
            <a:br>
              <a:rPr lang="en-GB" sz="3200" b="1" dirty="0"/>
            </a:br>
            <a:endParaRPr lang="en-GB" sz="3200" dirty="0"/>
          </a:p>
        </p:txBody>
      </p:sp>
      <p:sp>
        <p:nvSpPr>
          <p:cNvPr id="3" name="Content Placeholder 2"/>
          <p:cNvSpPr>
            <a:spLocks noGrp="1"/>
          </p:cNvSpPr>
          <p:nvPr>
            <p:ph idx="1"/>
          </p:nvPr>
        </p:nvSpPr>
        <p:spPr>
          <a:xfrm>
            <a:off x="609600" y="1600201"/>
            <a:ext cx="10972800" cy="3838432"/>
          </a:xfrm>
        </p:spPr>
        <p:txBody>
          <a:bodyPr>
            <a:noAutofit/>
          </a:bodyPr>
          <a:lstStyle/>
          <a:p>
            <a:pPr marL="0" indent="0" algn="just" fontAlgn="base">
              <a:lnSpc>
                <a:spcPct val="200000"/>
              </a:lnSpc>
              <a:buNone/>
            </a:pPr>
            <a:r>
              <a:rPr lang="en-GB" sz="1600" dirty="0"/>
              <a:t>You now need to discover how your key stakeholders feel about your project. You also need to work out how best to engage them, and how to communicate with them. Key questions that can help you understand your stakeholders include:</a:t>
            </a:r>
          </a:p>
          <a:p>
            <a:pPr marL="0" indent="0" algn="just" fontAlgn="base">
              <a:lnSpc>
                <a:spcPct val="200000"/>
              </a:lnSpc>
              <a:buNone/>
            </a:pPr>
            <a:endParaRPr lang="en-GB" sz="1600" dirty="0"/>
          </a:p>
          <a:p>
            <a:pPr marL="514350" indent="-514350" algn="just">
              <a:lnSpc>
                <a:spcPct val="200000"/>
              </a:lnSpc>
              <a:buFont typeface="+mj-lt"/>
              <a:buAutoNum type="arabicPeriod"/>
            </a:pPr>
            <a:r>
              <a:rPr lang="en-GB" sz="1600" dirty="0"/>
              <a:t>What financial or emotional interest do they have in the outcome of your work? Is it positive or negative?</a:t>
            </a:r>
          </a:p>
          <a:p>
            <a:pPr marL="514350" indent="-514350" algn="just">
              <a:lnSpc>
                <a:spcPct val="200000"/>
              </a:lnSpc>
              <a:buFont typeface="+mj-lt"/>
              <a:buAutoNum type="arabicPeriod"/>
            </a:pPr>
            <a:r>
              <a:rPr lang="en-GB" sz="1600" dirty="0"/>
              <a:t>What motivates them most of all?</a:t>
            </a:r>
          </a:p>
          <a:p>
            <a:pPr marL="514350" indent="-514350" algn="just">
              <a:lnSpc>
                <a:spcPct val="200000"/>
              </a:lnSpc>
              <a:buFont typeface="+mj-lt"/>
              <a:buAutoNum type="arabicPeriod"/>
            </a:pPr>
            <a:r>
              <a:rPr lang="en-GB" sz="1600" dirty="0"/>
              <a:t>What information do they want from you, and what is the best way of communicating with them?</a:t>
            </a:r>
          </a:p>
          <a:p>
            <a:pPr marL="514350" indent="-514350">
              <a:lnSpc>
                <a:spcPct val="200000"/>
              </a:lnSpc>
              <a:buFont typeface="+mj-lt"/>
              <a:buAutoNum type="arabicPeriod"/>
            </a:pPr>
            <a:endParaRPr lang="en-GB" sz="1600" dirty="0"/>
          </a:p>
        </p:txBody>
      </p:sp>
    </p:spTree>
    <p:extLst>
      <p:ext uri="{BB962C8B-B14F-4D97-AF65-F5344CB8AC3E}">
        <p14:creationId xmlns:p14="http://schemas.microsoft.com/office/powerpoint/2010/main" val="32913361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4705" y="1823620"/>
            <a:ext cx="10729192" cy="3251703"/>
          </a:xfrm>
        </p:spPr>
        <p:txBody>
          <a:bodyPr>
            <a:normAutofit/>
          </a:bodyPr>
          <a:lstStyle/>
          <a:p>
            <a:pPr marL="0" indent="0" algn="just">
              <a:lnSpc>
                <a:spcPct val="200000"/>
              </a:lnSpc>
              <a:buNone/>
            </a:pPr>
            <a:r>
              <a:rPr lang="en-GB" sz="1600" dirty="0"/>
              <a:t>4. What is their current opinion of your work? Is it based on good information?</a:t>
            </a:r>
          </a:p>
          <a:p>
            <a:pPr marL="0" indent="0" algn="just">
              <a:lnSpc>
                <a:spcPct val="200000"/>
              </a:lnSpc>
              <a:buNone/>
            </a:pPr>
            <a:r>
              <a:rPr lang="en-GB" sz="1600" dirty="0"/>
              <a:t>5. Who influences their opinions generally, and who influences their opinion of you? Do some of these influencers therefore become important stakeholders in their own right?</a:t>
            </a:r>
          </a:p>
          <a:p>
            <a:pPr marL="0" indent="0" algn="just">
              <a:lnSpc>
                <a:spcPct val="200000"/>
              </a:lnSpc>
              <a:buNone/>
            </a:pPr>
            <a:r>
              <a:rPr lang="en-GB" sz="1600" dirty="0"/>
              <a:t>6. If they aren’t likely to be positive, what will win them around to support your project?</a:t>
            </a:r>
          </a:p>
          <a:p>
            <a:pPr marL="0" indent="0" algn="just">
              <a:lnSpc>
                <a:spcPct val="200000"/>
              </a:lnSpc>
              <a:buNone/>
            </a:pPr>
            <a:r>
              <a:rPr lang="en-GB" sz="1600" dirty="0"/>
              <a:t>7. If you don't think that you’ll be able to win them around, how will you manage their opposition?</a:t>
            </a:r>
          </a:p>
          <a:p>
            <a:pPr marL="0" indent="0" algn="just">
              <a:lnSpc>
                <a:spcPct val="200000"/>
              </a:lnSpc>
              <a:buNone/>
            </a:pPr>
            <a:r>
              <a:rPr lang="en-GB" sz="1600" dirty="0"/>
              <a:t>8. Who else might be influenced by their opinions? Do these people become stakeholders in their own right?</a:t>
            </a:r>
          </a:p>
        </p:txBody>
      </p:sp>
      <p:sp>
        <p:nvSpPr>
          <p:cNvPr id="4" name="Title 1">
            <a:extLst>
              <a:ext uri="{FF2B5EF4-FFF2-40B4-BE49-F238E27FC236}">
                <a16:creationId xmlns:a16="http://schemas.microsoft.com/office/drawing/2014/main" id="{BC079CA9-9DD8-4A2D-96D8-DC602F35701D}"/>
              </a:ext>
            </a:extLst>
          </p:cNvPr>
          <p:cNvSpPr>
            <a:spLocks noGrp="1"/>
          </p:cNvSpPr>
          <p:nvPr>
            <p:ph type="title"/>
          </p:nvPr>
        </p:nvSpPr>
        <p:spPr>
          <a:xfrm>
            <a:off x="731404" y="0"/>
            <a:ext cx="10729192" cy="1143000"/>
          </a:xfrm>
        </p:spPr>
        <p:txBody>
          <a:bodyPr>
            <a:normAutofit fontScale="90000"/>
          </a:bodyPr>
          <a:lstStyle/>
          <a:p>
            <a:br>
              <a:rPr lang="en-GB" sz="3200" b="1" dirty="0"/>
            </a:br>
            <a:r>
              <a:rPr lang="en-GB" b="1" dirty="0"/>
              <a:t>Step 3: Understand Your Key Stakeholders</a:t>
            </a:r>
            <a:br>
              <a:rPr lang="en-GB" sz="3200" b="1" dirty="0"/>
            </a:br>
            <a:endParaRPr lang="en-GB" sz="3200" dirty="0"/>
          </a:p>
        </p:txBody>
      </p:sp>
    </p:spTree>
    <p:extLst>
      <p:ext uri="{BB962C8B-B14F-4D97-AF65-F5344CB8AC3E}">
        <p14:creationId xmlns:p14="http://schemas.microsoft.com/office/powerpoint/2010/main" val="28841614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C69CE-179B-4B72-95BE-F11EA01F57B1}"/>
              </a:ext>
            </a:extLst>
          </p:cNvPr>
          <p:cNvSpPr>
            <a:spLocks noGrp="1"/>
          </p:cNvSpPr>
          <p:nvPr>
            <p:ph type="title"/>
          </p:nvPr>
        </p:nvSpPr>
        <p:spPr>
          <a:xfrm>
            <a:off x="609600" y="20951"/>
            <a:ext cx="10972800" cy="1143000"/>
          </a:xfrm>
        </p:spPr>
        <p:txBody>
          <a:bodyPr>
            <a:noAutofit/>
          </a:bodyPr>
          <a:lstStyle/>
          <a:p>
            <a:r>
              <a:rPr lang="en-GB" sz="3200" b="1" dirty="0"/>
              <a:t>Stakeholder engagement and their impact on your SME</a:t>
            </a:r>
            <a:endParaRPr lang="en-GB" sz="2400" b="1" dirty="0"/>
          </a:p>
        </p:txBody>
      </p:sp>
      <p:sp>
        <p:nvSpPr>
          <p:cNvPr id="3" name="Content Placeholder 2">
            <a:extLst>
              <a:ext uri="{FF2B5EF4-FFF2-40B4-BE49-F238E27FC236}">
                <a16:creationId xmlns:a16="http://schemas.microsoft.com/office/drawing/2014/main" id="{744D44B1-3A4B-4BBF-BF61-53D80F85BD33}"/>
              </a:ext>
            </a:extLst>
          </p:cNvPr>
          <p:cNvSpPr>
            <a:spLocks noGrp="1"/>
          </p:cNvSpPr>
          <p:nvPr>
            <p:ph idx="1"/>
          </p:nvPr>
        </p:nvSpPr>
        <p:spPr>
          <a:xfrm>
            <a:off x="679412" y="1145548"/>
            <a:ext cx="10441160" cy="4566904"/>
          </a:xfrm>
        </p:spPr>
        <p:txBody>
          <a:bodyPr/>
          <a:lstStyle/>
          <a:p>
            <a:pPr lvl="0" algn="just">
              <a:lnSpc>
                <a:spcPct val="200000"/>
              </a:lnSpc>
            </a:pPr>
            <a:r>
              <a:rPr lang="en-GB" sz="2000" dirty="0"/>
              <a:t>Provide a definition of a stakeholder</a:t>
            </a:r>
          </a:p>
          <a:p>
            <a:pPr lvl="0" algn="just">
              <a:lnSpc>
                <a:spcPct val="200000"/>
              </a:lnSpc>
            </a:pPr>
            <a:r>
              <a:rPr lang="en-GB" sz="2000" dirty="0"/>
              <a:t>Apply stakeholder analysis</a:t>
            </a:r>
          </a:p>
          <a:p>
            <a:pPr lvl="0" algn="just">
              <a:lnSpc>
                <a:spcPct val="200000"/>
              </a:lnSpc>
            </a:pPr>
            <a:r>
              <a:rPr lang="en-GB" sz="2000" dirty="0"/>
              <a:t>Provide definitions of internal and external stakeholders and provide some examples of your company’s internal and external stakeholders.</a:t>
            </a:r>
          </a:p>
          <a:p>
            <a:pPr lvl="0" algn="just">
              <a:lnSpc>
                <a:spcPct val="200000"/>
              </a:lnSpc>
            </a:pPr>
            <a:r>
              <a:rPr lang="en-GB" sz="2000" dirty="0"/>
              <a:t>State how the company communicates with its stakeholders</a:t>
            </a:r>
          </a:p>
          <a:p>
            <a:pPr lvl="0" algn="just">
              <a:lnSpc>
                <a:spcPct val="200000"/>
              </a:lnSpc>
            </a:pPr>
            <a:r>
              <a:rPr lang="en-GB" sz="2000" dirty="0"/>
              <a:t>Discuss how the stakeholders impact on the strategic decisions/orientations of your chosen company.</a:t>
            </a:r>
          </a:p>
        </p:txBody>
      </p:sp>
    </p:spTree>
    <p:extLst>
      <p:ext uri="{BB962C8B-B14F-4D97-AF65-F5344CB8AC3E}">
        <p14:creationId xmlns:p14="http://schemas.microsoft.com/office/powerpoint/2010/main" val="3909880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702755"/>
            <a:ext cx="8062664" cy="679276"/>
          </a:xfrm>
          <a:ln w="3175">
            <a:solidFill>
              <a:schemeClr val="bg1"/>
            </a:solidFill>
          </a:ln>
        </p:spPr>
        <p:txBody>
          <a:bodyPr>
            <a:normAutofit fontScale="90000"/>
          </a:bodyPr>
          <a:lstStyle/>
          <a:p>
            <a:pPr>
              <a:defRPr/>
            </a:pPr>
            <a:r>
              <a:rPr lang="en-US" sz="4000" b="1" dirty="0">
                <a:solidFill>
                  <a:schemeClr val="tx2">
                    <a:lumMod val="50000"/>
                  </a:schemeClr>
                </a:solidFill>
                <a:effectLst>
                  <a:outerShdw blurRad="38100" dist="38100" dir="2700000" algn="tl">
                    <a:srgbClr val="000000">
                      <a:alpha val="43137"/>
                    </a:srgbClr>
                  </a:outerShdw>
                </a:effectLst>
              </a:rPr>
              <a:t>International Strategy Motives</a:t>
            </a:r>
          </a:p>
        </p:txBody>
      </p:sp>
      <p:sp>
        <p:nvSpPr>
          <p:cNvPr id="33" name="Content Placeholder 2"/>
          <p:cNvSpPr>
            <a:spLocks noGrp="1"/>
          </p:cNvSpPr>
          <p:nvPr>
            <p:ph idx="1"/>
          </p:nvPr>
        </p:nvSpPr>
        <p:spPr>
          <a:xfrm>
            <a:off x="304800" y="1700808"/>
            <a:ext cx="11623848" cy="4114800"/>
          </a:xfrm>
          <a:ln w="44450">
            <a:noFill/>
          </a:ln>
        </p:spPr>
        <p:txBody>
          <a:bodyPr>
            <a:normAutofit fontScale="70000" lnSpcReduction="20000"/>
          </a:bodyPr>
          <a:lstStyle/>
          <a:p>
            <a:pPr algn="just">
              <a:buClr>
                <a:srgbClr val="C00000"/>
              </a:buClr>
            </a:pPr>
            <a:r>
              <a:rPr lang="en-US" dirty="0"/>
              <a:t>International strategy refers to a strategy by which a firm sells its goods or services outside its domestic market.</a:t>
            </a:r>
          </a:p>
          <a:p>
            <a:pPr marL="0" indent="0" algn="just">
              <a:buClr>
                <a:srgbClr val="C00000"/>
              </a:buClr>
              <a:buNone/>
            </a:pPr>
            <a:endParaRPr lang="en-US" dirty="0"/>
          </a:p>
          <a:p>
            <a:pPr algn="just">
              <a:buClr>
                <a:srgbClr val="C00000"/>
              </a:buClr>
            </a:pPr>
            <a:r>
              <a:rPr lang="en-US" dirty="0"/>
              <a:t>A primary reason for implementing international strategy is in order to access potentially new opportunities existing in the international market (i.e. international diversification).</a:t>
            </a:r>
          </a:p>
          <a:p>
            <a:pPr marL="0" indent="0" algn="just">
              <a:buClr>
                <a:srgbClr val="C00000"/>
              </a:buClr>
              <a:buNone/>
            </a:pPr>
            <a:endParaRPr lang="en-US" dirty="0"/>
          </a:p>
          <a:p>
            <a:pPr algn="just">
              <a:buClr>
                <a:srgbClr val="C00000"/>
              </a:buClr>
            </a:pPr>
            <a:r>
              <a:rPr lang="en-US" dirty="0"/>
              <a:t>Additionally, internationalisation allows for firms to secure much needed resources.</a:t>
            </a:r>
          </a:p>
          <a:p>
            <a:pPr marL="0" indent="0" algn="just">
              <a:buClr>
                <a:srgbClr val="C00000"/>
              </a:buClr>
              <a:buNone/>
            </a:pPr>
            <a:endParaRPr lang="en-US" dirty="0"/>
          </a:p>
          <a:p>
            <a:pPr algn="just">
              <a:buClr>
                <a:srgbClr val="C00000"/>
              </a:buClr>
            </a:pPr>
            <a:r>
              <a:rPr lang="en-US" dirty="0"/>
              <a:t>Other motivations include consumer universal product demand as well as the emergence of large-scale markets in the emerging economies</a:t>
            </a:r>
          </a:p>
          <a:p>
            <a:pPr algn="just">
              <a:buClr>
                <a:srgbClr val="C00000"/>
              </a:buClr>
              <a:buFontTx/>
              <a:buNone/>
            </a:pPr>
            <a:endParaRPr lang="en-US" b="1" dirty="0"/>
          </a:p>
        </p:txBody>
      </p:sp>
      <p:sp>
        <p:nvSpPr>
          <p:cNvPr id="5" name="Rectangle 2"/>
          <p:cNvSpPr>
            <a:spLocks noChangeArrowheads="1"/>
          </p:cNvSpPr>
          <p:nvPr/>
        </p:nvSpPr>
        <p:spPr bwMode="auto">
          <a:xfrm>
            <a:off x="2209801" y="6309320"/>
            <a:ext cx="1899975" cy="396280"/>
          </a:xfrm>
          <a:prstGeom prst="rect">
            <a:avLst/>
          </a:prstGeom>
          <a:noFill/>
          <a:ln w="9525">
            <a:noFill/>
            <a:miter lim="800000"/>
            <a:headEnd/>
            <a:tailEnd/>
          </a:ln>
        </p:spPr>
        <p:txBody>
          <a:bodyPr wrap="none" anchor="ctr"/>
          <a:lstStyle/>
          <a:p>
            <a:pPr algn="ctr" defTabSz="914377"/>
            <a:endParaRPr lang="en-US" sz="1600" b="1" dirty="0">
              <a:solidFill>
                <a:prstClr val="black"/>
              </a:solidFill>
              <a:latin typeface="Univers" charset="0"/>
              <a:ea typeface="ＭＳ Ｐゴシック"/>
            </a:endParaRPr>
          </a:p>
        </p:txBody>
      </p:sp>
      <p:sp>
        <p:nvSpPr>
          <p:cNvPr id="6" name="Rectangle 3"/>
          <p:cNvSpPr>
            <a:spLocks noChangeArrowheads="1"/>
          </p:cNvSpPr>
          <p:nvPr/>
        </p:nvSpPr>
        <p:spPr bwMode="auto">
          <a:xfrm>
            <a:off x="4648200" y="6309320"/>
            <a:ext cx="2887960" cy="396280"/>
          </a:xfrm>
          <a:prstGeom prst="rect">
            <a:avLst/>
          </a:prstGeom>
          <a:noFill/>
          <a:ln w="9525">
            <a:noFill/>
            <a:miter lim="800000"/>
            <a:headEnd/>
            <a:tailEnd/>
          </a:ln>
        </p:spPr>
        <p:txBody>
          <a:bodyPr wrap="none" anchor="ctr"/>
          <a:lstStyle/>
          <a:p>
            <a:pPr algn="ctr" defTabSz="914377"/>
            <a:endParaRPr lang="en-US" sz="1600" b="1" dirty="0">
              <a:solidFill>
                <a:prstClr val="black"/>
              </a:solidFill>
              <a:latin typeface="Univers" charset="0"/>
              <a:ea typeface="ＭＳ Ｐゴシック"/>
            </a:endParaRPr>
          </a:p>
        </p:txBody>
      </p:sp>
      <p:sp>
        <p:nvSpPr>
          <p:cNvPr id="26" name="Rectangle 2"/>
          <p:cNvSpPr>
            <a:spLocks noChangeArrowheads="1"/>
          </p:cNvSpPr>
          <p:nvPr/>
        </p:nvSpPr>
        <p:spPr bwMode="auto">
          <a:xfrm>
            <a:off x="2209801" y="6309320"/>
            <a:ext cx="1899975" cy="396280"/>
          </a:xfrm>
          <a:prstGeom prst="rect">
            <a:avLst/>
          </a:prstGeom>
          <a:noFill/>
          <a:ln w="9525">
            <a:noFill/>
            <a:miter lim="800000"/>
            <a:headEnd/>
            <a:tailEnd/>
          </a:ln>
        </p:spPr>
        <p:txBody>
          <a:bodyPr wrap="none" anchor="ctr"/>
          <a:lstStyle/>
          <a:p>
            <a:pPr defTabSz="914377"/>
            <a:endParaRPr lang="en-US" sz="2000" b="1" dirty="0">
              <a:solidFill>
                <a:prstClr val="black"/>
              </a:solidFill>
              <a:latin typeface="Arial" pitchFamily="34" charset="0"/>
              <a:ea typeface="ＭＳ Ｐゴシック"/>
            </a:endParaRPr>
          </a:p>
        </p:txBody>
      </p:sp>
      <p:sp>
        <p:nvSpPr>
          <p:cNvPr id="27" name="Rectangle 3"/>
          <p:cNvSpPr>
            <a:spLocks noChangeArrowheads="1"/>
          </p:cNvSpPr>
          <p:nvPr/>
        </p:nvSpPr>
        <p:spPr bwMode="auto">
          <a:xfrm>
            <a:off x="4648200" y="6309320"/>
            <a:ext cx="2887960" cy="396280"/>
          </a:xfrm>
          <a:prstGeom prst="rect">
            <a:avLst/>
          </a:prstGeom>
          <a:noFill/>
          <a:ln w="9525">
            <a:noFill/>
            <a:miter lim="800000"/>
            <a:headEnd/>
            <a:tailEnd/>
          </a:ln>
        </p:spPr>
        <p:txBody>
          <a:bodyPr wrap="none" anchor="ctr"/>
          <a:lstStyle/>
          <a:p>
            <a:pPr defTabSz="914377"/>
            <a:endParaRPr lang="en-US" sz="2000" b="1" dirty="0">
              <a:solidFill>
                <a:prstClr val="black"/>
              </a:solidFill>
              <a:latin typeface="Arial" pitchFamily="34" charset="0"/>
              <a:ea typeface="ＭＳ Ｐゴシック"/>
            </a:endParaRPr>
          </a:p>
        </p:txBody>
      </p:sp>
      <p:sp>
        <p:nvSpPr>
          <p:cNvPr id="28" name="Rectangle 2"/>
          <p:cNvSpPr>
            <a:spLocks noChangeArrowheads="1"/>
          </p:cNvSpPr>
          <p:nvPr/>
        </p:nvSpPr>
        <p:spPr bwMode="auto">
          <a:xfrm>
            <a:off x="2209801" y="6309320"/>
            <a:ext cx="1899975" cy="396280"/>
          </a:xfrm>
          <a:prstGeom prst="rect">
            <a:avLst/>
          </a:prstGeom>
          <a:noFill/>
          <a:ln w="9525">
            <a:noFill/>
            <a:miter lim="800000"/>
            <a:headEnd/>
            <a:tailEnd/>
          </a:ln>
        </p:spPr>
        <p:txBody>
          <a:bodyPr wrap="none" anchor="ctr"/>
          <a:lstStyle/>
          <a:p>
            <a:pPr defTabSz="914377"/>
            <a:endParaRPr lang="en-US" b="1" dirty="0">
              <a:solidFill>
                <a:prstClr val="black"/>
              </a:solidFill>
              <a:latin typeface="Arial" pitchFamily="34" charset="0"/>
              <a:ea typeface="ＭＳ Ｐゴシック"/>
            </a:endParaRPr>
          </a:p>
        </p:txBody>
      </p:sp>
      <p:sp>
        <p:nvSpPr>
          <p:cNvPr id="29" name="Rectangle 3"/>
          <p:cNvSpPr>
            <a:spLocks noChangeArrowheads="1"/>
          </p:cNvSpPr>
          <p:nvPr/>
        </p:nvSpPr>
        <p:spPr bwMode="auto">
          <a:xfrm>
            <a:off x="4648200" y="6309320"/>
            <a:ext cx="2887960" cy="396280"/>
          </a:xfrm>
          <a:prstGeom prst="rect">
            <a:avLst/>
          </a:prstGeom>
          <a:noFill/>
          <a:ln w="9525">
            <a:noFill/>
            <a:miter lim="800000"/>
            <a:headEnd/>
            <a:tailEnd/>
          </a:ln>
        </p:spPr>
        <p:txBody>
          <a:bodyPr wrap="none" anchor="ctr"/>
          <a:lstStyle/>
          <a:p>
            <a:pPr defTabSz="914377"/>
            <a:endParaRPr lang="en-US" b="1" dirty="0">
              <a:solidFill>
                <a:prstClr val="black"/>
              </a:solidFill>
              <a:latin typeface="Arial" pitchFamily="34" charset="0"/>
              <a:ea typeface="ＭＳ Ｐゴシック"/>
            </a:endParaRPr>
          </a:p>
        </p:txBody>
      </p:sp>
      <p:sp>
        <p:nvSpPr>
          <p:cNvPr id="30" name="Rectangle 2"/>
          <p:cNvSpPr>
            <a:spLocks noChangeArrowheads="1"/>
          </p:cNvSpPr>
          <p:nvPr/>
        </p:nvSpPr>
        <p:spPr bwMode="auto">
          <a:xfrm>
            <a:off x="2209801" y="6309320"/>
            <a:ext cx="1899975" cy="396280"/>
          </a:xfrm>
          <a:prstGeom prst="rect">
            <a:avLst/>
          </a:prstGeom>
          <a:noFill/>
          <a:ln w="9525">
            <a:noFill/>
            <a:miter lim="800000"/>
            <a:headEnd/>
            <a:tailEnd/>
          </a:ln>
        </p:spPr>
        <p:txBody>
          <a:bodyPr wrap="none" anchor="ctr"/>
          <a:lstStyle/>
          <a:p>
            <a:pPr defTabSz="914377"/>
            <a:endParaRPr lang="en-US" sz="2400" dirty="0">
              <a:solidFill>
                <a:prstClr val="black"/>
              </a:solidFill>
              <a:latin typeface="Times New Roman" pitchFamily="18" charset="0"/>
              <a:ea typeface="ＭＳ Ｐゴシック"/>
            </a:endParaRPr>
          </a:p>
        </p:txBody>
      </p:sp>
      <p:sp>
        <p:nvSpPr>
          <p:cNvPr id="31" name="Rectangle 3"/>
          <p:cNvSpPr>
            <a:spLocks noChangeArrowheads="1"/>
          </p:cNvSpPr>
          <p:nvPr/>
        </p:nvSpPr>
        <p:spPr bwMode="auto">
          <a:xfrm>
            <a:off x="4648200" y="6309320"/>
            <a:ext cx="2887960" cy="396280"/>
          </a:xfrm>
          <a:prstGeom prst="rect">
            <a:avLst/>
          </a:prstGeom>
          <a:noFill/>
          <a:ln w="9525">
            <a:noFill/>
            <a:miter lim="800000"/>
            <a:headEnd/>
            <a:tailEnd/>
          </a:ln>
        </p:spPr>
        <p:txBody>
          <a:bodyPr wrap="none" anchor="ctr"/>
          <a:lstStyle/>
          <a:p>
            <a:pPr defTabSz="914377"/>
            <a:endParaRPr lang="en-US" sz="2400" dirty="0">
              <a:solidFill>
                <a:prstClr val="black"/>
              </a:solidFill>
              <a:latin typeface="Times New Roman" pitchFamily="18" charset="0"/>
              <a:ea typeface="ＭＳ Ｐゴシック"/>
            </a:endParaRPr>
          </a:p>
        </p:txBody>
      </p:sp>
    </p:spTree>
    <p:extLst>
      <p:ext uri="{BB962C8B-B14F-4D97-AF65-F5344CB8AC3E}">
        <p14:creationId xmlns:p14="http://schemas.microsoft.com/office/powerpoint/2010/main" val="1888836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
                                            <p:txEl>
                                              <p:pRg st="0" end="0"/>
                                            </p:txEl>
                                          </p:spTgt>
                                        </p:tgtEl>
                                        <p:attrNameLst>
                                          <p:attrName>style.visibility</p:attrName>
                                        </p:attrNameLst>
                                      </p:cBhvr>
                                      <p:to>
                                        <p:strVal val="visible"/>
                                      </p:to>
                                    </p:set>
                                    <p:animEffect transition="in" filter="fade">
                                      <p:cBhvr>
                                        <p:cTn id="7" dur="2000"/>
                                        <p:tgtEl>
                                          <p:spTgt spid="3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
                                            <p:txEl>
                                              <p:pRg st="2" end="2"/>
                                            </p:txEl>
                                          </p:spTgt>
                                        </p:tgtEl>
                                        <p:attrNameLst>
                                          <p:attrName>style.visibility</p:attrName>
                                        </p:attrNameLst>
                                      </p:cBhvr>
                                      <p:to>
                                        <p:strVal val="visible"/>
                                      </p:to>
                                    </p:set>
                                    <p:animEffect transition="in" filter="fade">
                                      <p:cBhvr>
                                        <p:cTn id="12" dur="2000"/>
                                        <p:tgtEl>
                                          <p:spTgt spid="3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
                                            <p:txEl>
                                              <p:pRg st="4" end="4"/>
                                            </p:txEl>
                                          </p:spTgt>
                                        </p:tgtEl>
                                        <p:attrNameLst>
                                          <p:attrName>style.visibility</p:attrName>
                                        </p:attrNameLst>
                                      </p:cBhvr>
                                      <p:to>
                                        <p:strVal val="visible"/>
                                      </p:to>
                                    </p:set>
                                    <p:animEffect transition="in" filter="fade">
                                      <p:cBhvr>
                                        <p:cTn id="17" dur="2000"/>
                                        <p:tgtEl>
                                          <p:spTgt spid="3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3">
                                            <p:txEl>
                                              <p:pRg st="6" end="6"/>
                                            </p:txEl>
                                          </p:spTgt>
                                        </p:tgtEl>
                                        <p:attrNameLst>
                                          <p:attrName>style.visibility</p:attrName>
                                        </p:attrNameLst>
                                      </p:cBhvr>
                                      <p:to>
                                        <p:strVal val="visible"/>
                                      </p:to>
                                    </p:set>
                                    <p:animEffect transition="in" filter="fade">
                                      <p:cBhvr>
                                        <p:cTn id="22" dur="2000"/>
                                        <p:tgtEl>
                                          <p:spTgt spid="3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E7122-92BB-4F2D-BB75-E399207993DF}"/>
              </a:ext>
            </a:extLst>
          </p:cNvPr>
          <p:cNvSpPr>
            <a:spLocks noGrp="1"/>
          </p:cNvSpPr>
          <p:nvPr>
            <p:ph type="title"/>
          </p:nvPr>
        </p:nvSpPr>
        <p:spPr>
          <a:xfrm>
            <a:off x="609600" y="2286000"/>
            <a:ext cx="10972800" cy="1143000"/>
          </a:xfrm>
        </p:spPr>
        <p:txBody>
          <a:bodyPr/>
          <a:lstStyle/>
          <a:p>
            <a:r>
              <a:rPr lang="en-GB" altLang="en-US" sz="4400" b="1" dirty="0">
                <a:solidFill>
                  <a:schemeClr val="tx2">
                    <a:lumMod val="50000"/>
                  </a:schemeClr>
                </a:solidFill>
                <a:effectLst>
                  <a:outerShdw blurRad="38100" dist="38100" dir="2700000" algn="tl">
                    <a:srgbClr val="000000">
                      <a:alpha val="43137"/>
                    </a:srgbClr>
                  </a:outerShdw>
                </a:effectLst>
              </a:rPr>
              <a:t>International and Global </a:t>
            </a:r>
            <a:r>
              <a:rPr lang="en-GB" altLang="en-US" b="1" dirty="0">
                <a:solidFill>
                  <a:schemeClr val="tx2">
                    <a:lumMod val="50000"/>
                  </a:schemeClr>
                </a:solidFill>
                <a:effectLst>
                  <a:outerShdw blurRad="38100" dist="38100" dir="2700000" algn="tl">
                    <a:srgbClr val="000000">
                      <a:alpha val="43137"/>
                    </a:srgbClr>
                  </a:outerShdw>
                </a:effectLst>
              </a:rPr>
              <a:t>S</a:t>
            </a:r>
            <a:r>
              <a:rPr lang="en-GB" altLang="en-US" sz="4400" b="1" dirty="0">
                <a:solidFill>
                  <a:schemeClr val="tx2">
                    <a:lumMod val="50000"/>
                  </a:schemeClr>
                </a:solidFill>
                <a:effectLst>
                  <a:outerShdw blurRad="38100" dist="38100" dir="2700000" algn="tl">
                    <a:srgbClr val="000000">
                      <a:alpha val="43137"/>
                    </a:srgbClr>
                  </a:outerShdw>
                </a:effectLst>
              </a:rPr>
              <a:t>trategy</a:t>
            </a:r>
            <a:endParaRPr lang="en-GB" dirty="0"/>
          </a:p>
        </p:txBody>
      </p:sp>
      <p:sp>
        <p:nvSpPr>
          <p:cNvPr id="4" name="Date Placeholder 3">
            <a:extLst>
              <a:ext uri="{FF2B5EF4-FFF2-40B4-BE49-F238E27FC236}">
                <a16:creationId xmlns:a16="http://schemas.microsoft.com/office/drawing/2014/main" id="{9F87A7D9-45B7-42E7-B031-CDF966C1CD2C}"/>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0A9468F1-8F23-48E7-85BD-99DEAD4057F3}"/>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3922856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8A220656-8669-41AC-90B2-A81CDFF67667}"/>
              </a:ext>
            </a:extLst>
          </p:cNvPr>
          <p:cNvSpPr>
            <a:spLocks noGrp="1"/>
          </p:cNvSpPr>
          <p:nvPr>
            <p:ph type="title"/>
          </p:nvPr>
        </p:nvSpPr>
        <p:spPr>
          <a:xfrm>
            <a:off x="1981200" y="157131"/>
            <a:ext cx="8229600" cy="738460"/>
          </a:xfrm>
        </p:spPr>
        <p:txBody>
          <a:bodyPr/>
          <a:lstStyle/>
          <a:p>
            <a:pPr eaLnBrk="1" hangingPunct="1"/>
            <a:r>
              <a:rPr lang="en-GB" altLang="en-US" sz="4000" b="1" dirty="0">
                <a:solidFill>
                  <a:schemeClr val="tx2">
                    <a:lumMod val="50000"/>
                  </a:schemeClr>
                </a:solidFill>
                <a:effectLst>
                  <a:outerShdw blurRad="38100" dist="38100" dir="2700000" algn="tl">
                    <a:srgbClr val="000000">
                      <a:alpha val="43137"/>
                    </a:srgbClr>
                  </a:outerShdw>
                </a:effectLst>
              </a:rPr>
              <a:t>International and global strategy</a:t>
            </a:r>
          </a:p>
        </p:txBody>
      </p:sp>
      <p:sp>
        <p:nvSpPr>
          <p:cNvPr id="6147" name="Content Placeholder 2">
            <a:extLst>
              <a:ext uri="{FF2B5EF4-FFF2-40B4-BE49-F238E27FC236}">
                <a16:creationId xmlns:a16="http://schemas.microsoft.com/office/drawing/2014/main" id="{112CE0A1-73EC-485E-8DC8-2E0665C62FBA}"/>
              </a:ext>
            </a:extLst>
          </p:cNvPr>
          <p:cNvSpPr>
            <a:spLocks noGrp="1"/>
          </p:cNvSpPr>
          <p:nvPr>
            <p:ph idx="1"/>
          </p:nvPr>
        </p:nvSpPr>
        <p:spPr>
          <a:xfrm>
            <a:off x="432779" y="1098681"/>
            <a:ext cx="11449272" cy="3258740"/>
          </a:xfrm>
          <a:solidFill>
            <a:srgbClr val="FFC000"/>
          </a:solidFill>
        </p:spPr>
        <p:txBody>
          <a:bodyPr/>
          <a:lstStyle/>
          <a:p>
            <a:pPr marL="304792" indent="-304792" algn="just" eaLnBrk="1" hangingPunct="1">
              <a:buFont typeface="Arial" charset="0"/>
              <a:buChar char="•"/>
              <a:defRPr/>
            </a:pPr>
            <a:r>
              <a:rPr lang="en-GB" altLang="en-US" b="1" i="1" dirty="0"/>
              <a:t>International strategy </a:t>
            </a:r>
            <a:r>
              <a:rPr lang="en-GB" altLang="en-US" dirty="0"/>
              <a:t>refers to a </a:t>
            </a:r>
            <a:r>
              <a:rPr lang="en-GB" altLang="en-US" b="1" u="sng" dirty="0"/>
              <a:t>range of options for operating outside </a:t>
            </a:r>
            <a:r>
              <a:rPr lang="en-GB" altLang="en-US" dirty="0"/>
              <a:t>an organisation’s country of origin.</a:t>
            </a:r>
          </a:p>
          <a:p>
            <a:pPr marL="304792" indent="-304792" algn="just" eaLnBrk="1" hangingPunct="1">
              <a:buFont typeface="Arial" charset="0"/>
              <a:buChar char="•"/>
              <a:defRPr/>
            </a:pPr>
            <a:endParaRPr lang="en-GB" altLang="en-US" dirty="0"/>
          </a:p>
          <a:p>
            <a:pPr marL="304792" indent="-304792" algn="just" eaLnBrk="1" hangingPunct="1">
              <a:buFont typeface="Arial" charset="0"/>
              <a:buChar char="•"/>
              <a:defRPr/>
            </a:pPr>
            <a:r>
              <a:rPr lang="en-GB" altLang="en-US" b="1" i="1" dirty="0"/>
              <a:t>Global strategy </a:t>
            </a:r>
            <a:r>
              <a:rPr lang="en-GB" altLang="en-US" dirty="0"/>
              <a:t>involves high </a:t>
            </a:r>
            <a:r>
              <a:rPr lang="en-GB" altLang="en-US" b="1" u="sng" dirty="0">
                <a:effectLst>
                  <a:outerShdw blurRad="38100" dist="38100" dir="2700000" algn="tl">
                    <a:srgbClr val="000000">
                      <a:alpha val="43137"/>
                    </a:srgbClr>
                  </a:outerShdw>
                </a:effectLst>
              </a:rPr>
              <a:t>coordination</a:t>
            </a:r>
            <a:r>
              <a:rPr lang="en-GB" altLang="en-US" dirty="0"/>
              <a:t> of extensive activities detached geographically in many countries around the world.</a:t>
            </a:r>
          </a:p>
          <a:p>
            <a:pPr algn="just" eaLnBrk="1" hangingPunct="1">
              <a:buFont typeface="Arial" charset="0"/>
              <a:buNone/>
              <a:defRPr/>
            </a:pPr>
            <a:endParaRPr lang="en-GB" altLang="en-US" sz="3000" dirty="0"/>
          </a:p>
          <a:p>
            <a:pPr algn="just" eaLnBrk="1" hangingPunct="1">
              <a:buFont typeface="Arial" charset="0"/>
              <a:buNone/>
              <a:defRPr/>
            </a:pPr>
            <a:r>
              <a:rPr lang="en-GB" altLang="en-US" sz="2800" dirty="0"/>
              <a:t>	</a:t>
            </a:r>
            <a:r>
              <a:rPr lang="en-GB" altLang="en-US" sz="2800" b="1" dirty="0">
                <a:effectLst>
                  <a:outerShdw blurRad="38100" dist="38100" dir="2700000" algn="tl">
                    <a:srgbClr val="000000">
                      <a:alpha val="43137"/>
                    </a:srgbClr>
                  </a:outerShdw>
                </a:effectLst>
              </a:rPr>
              <a:t>N.B. Global strategy is just one kind of international strategy</a:t>
            </a:r>
            <a:r>
              <a:rPr lang="en-GB" altLang="en-US" sz="2000" b="1" dirty="0">
                <a:effectLst>
                  <a:outerShdw blurRad="38100" dist="38100" dir="2700000" algn="tl">
                    <a:srgbClr val="000000">
                      <a:alpha val="43137"/>
                    </a:srgbClr>
                  </a:outerShdw>
                </a:effectLst>
              </a:rPr>
              <a: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Toyota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9434" y="303890"/>
            <a:ext cx="2208176" cy="19304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McDonalds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8297" y="590910"/>
            <a:ext cx="1941124" cy="13563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KFC  log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10109" y="655622"/>
            <a:ext cx="1633429" cy="140547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Apple   log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43538" y="476102"/>
            <a:ext cx="2573865" cy="193040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Related 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0778" y="3203392"/>
            <a:ext cx="4412356" cy="162154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Mercedes log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06494" y="595080"/>
            <a:ext cx="2425835" cy="1692443"/>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coca cola logo"/>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77988" y="3522249"/>
            <a:ext cx="2963051" cy="983825"/>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Related imag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100241" y="3111813"/>
            <a:ext cx="3834324" cy="180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737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1028"/>
                                        </p:tgtEl>
                                        <p:attrNameLst>
                                          <p:attrName>style.visibility</p:attrName>
                                        </p:attrNameLst>
                                      </p:cBhvr>
                                      <p:to>
                                        <p:strVal val="visible"/>
                                      </p:to>
                                    </p:set>
                                    <p:animEffect transition="in" filter="wipe(down)">
                                      <p:cBhvr>
                                        <p:cTn id="25" dur="580">
                                          <p:stCondLst>
                                            <p:cond delay="0"/>
                                          </p:stCondLst>
                                        </p:cTn>
                                        <p:tgtEl>
                                          <p:spTgt spid="1028"/>
                                        </p:tgtEl>
                                      </p:cBhvr>
                                    </p:animEffect>
                                    <p:anim calcmode="lin" valueType="num">
                                      <p:cBhvr>
                                        <p:cTn id="26"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31" dur="26">
                                          <p:stCondLst>
                                            <p:cond delay="650"/>
                                          </p:stCondLst>
                                        </p:cTn>
                                        <p:tgtEl>
                                          <p:spTgt spid="1028"/>
                                        </p:tgtEl>
                                      </p:cBhvr>
                                      <p:to x="100000" y="60000"/>
                                    </p:animScale>
                                    <p:animScale>
                                      <p:cBhvr>
                                        <p:cTn id="32" dur="166" decel="50000">
                                          <p:stCondLst>
                                            <p:cond delay="676"/>
                                          </p:stCondLst>
                                        </p:cTn>
                                        <p:tgtEl>
                                          <p:spTgt spid="1028"/>
                                        </p:tgtEl>
                                      </p:cBhvr>
                                      <p:to x="100000" y="100000"/>
                                    </p:animScale>
                                    <p:animScale>
                                      <p:cBhvr>
                                        <p:cTn id="33" dur="26">
                                          <p:stCondLst>
                                            <p:cond delay="1312"/>
                                          </p:stCondLst>
                                        </p:cTn>
                                        <p:tgtEl>
                                          <p:spTgt spid="1028"/>
                                        </p:tgtEl>
                                      </p:cBhvr>
                                      <p:to x="100000" y="80000"/>
                                    </p:animScale>
                                    <p:animScale>
                                      <p:cBhvr>
                                        <p:cTn id="34" dur="166" decel="50000">
                                          <p:stCondLst>
                                            <p:cond delay="1338"/>
                                          </p:stCondLst>
                                        </p:cTn>
                                        <p:tgtEl>
                                          <p:spTgt spid="1028"/>
                                        </p:tgtEl>
                                      </p:cBhvr>
                                      <p:to x="100000" y="100000"/>
                                    </p:animScale>
                                    <p:animScale>
                                      <p:cBhvr>
                                        <p:cTn id="35" dur="26">
                                          <p:stCondLst>
                                            <p:cond delay="1642"/>
                                          </p:stCondLst>
                                        </p:cTn>
                                        <p:tgtEl>
                                          <p:spTgt spid="1028"/>
                                        </p:tgtEl>
                                      </p:cBhvr>
                                      <p:to x="100000" y="90000"/>
                                    </p:animScale>
                                    <p:animScale>
                                      <p:cBhvr>
                                        <p:cTn id="36" dur="166" decel="50000">
                                          <p:stCondLst>
                                            <p:cond delay="1668"/>
                                          </p:stCondLst>
                                        </p:cTn>
                                        <p:tgtEl>
                                          <p:spTgt spid="1028"/>
                                        </p:tgtEl>
                                      </p:cBhvr>
                                      <p:to x="100000" y="100000"/>
                                    </p:animScale>
                                    <p:animScale>
                                      <p:cBhvr>
                                        <p:cTn id="37" dur="26">
                                          <p:stCondLst>
                                            <p:cond delay="1808"/>
                                          </p:stCondLst>
                                        </p:cTn>
                                        <p:tgtEl>
                                          <p:spTgt spid="1028"/>
                                        </p:tgtEl>
                                      </p:cBhvr>
                                      <p:to x="100000" y="95000"/>
                                    </p:animScale>
                                    <p:animScale>
                                      <p:cBhvr>
                                        <p:cTn id="38" dur="166" decel="50000">
                                          <p:stCondLst>
                                            <p:cond delay="1834"/>
                                          </p:stCondLst>
                                        </p:cTn>
                                        <p:tgtEl>
                                          <p:spTgt spid="1028"/>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1030"/>
                                        </p:tgtEl>
                                        <p:attrNameLst>
                                          <p:attrName>style.visibility</p:attrName>
                                        </p:attrNameLst>
                                      </p:cBhvr>
                                      <p:to>
                                        <p:strVal val="visible"/>
                                      </p:to>
                                    </p:set>
                                    <p:animEffect transition="in" filter="wipe(down)">
                                      <p:cBhvr>
                                        <p:cTn id="43" dur="580">
                                          <p:stCondLst>
                                            <p:cond delay="0"/>
                                          </p:stCondLst>
                                        </p:cTn>
                                        <p:tgtEl>
                                          <p:spTgt spid="1030"/>
                                        </p:tgtEl>
                                      </p:cBhvr>
                                    </p:animEffect>
                                    <p:anim calcmode="lin" valueType="num">
                                      <p:cBhvr>
                                        <p:cTn id="44" dur="1822" tmFilter="0,0; 0.14,0.36; 0.43,0.73; 0.71,0.91; 1.0,1.0">
                                          <p:stCondLst>
                                            <p:cond delay="0"/>
                                          </p:stCondLst>
                                        </p:cTn>
                                        <p:tgtEl>
                                          <p:spTgt spid="1030"/>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030"/>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030"/>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030"/>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030"/>
                                        </p:tgtEl>
                                        <p:attrNameLst>
                                          <p:attrName>ppt_y</p:attrName>
                                        </p:attrNameLst>
                                      </p:cBhvr>
                                      <p:tavLst>
                                        <p:tav tm="0" fmla="#ppt_y-sin(pi*$)/81">
                                          <p:val>
                                            <p:fltVal val="0"/>
                                          </p:val>
                                        </p:tav>
                                        <p:tav tm="100000">
                                          <p:val>
                                            <p:fltVal val="1"/>
                                          </p:val>
                                        </p:tav>
                                      </p:tavLst>
                                    </p:anim>
                                    <p:animScale>
                                      <p:cBhvr>
                                        <p:cTn id="49" dur="26">
                                          <p:stCondLst>
                                            <p:cond delay="650"/>
                                          </p:stCondLst>
                                        </p:cTn>
                                        <p:tgtEl>
                                          <p:spTgt spid="1030"/>
                                        </p:tgtEl>
                                      </p:cBhvr>
                                      <p:to x="100000" y="60000"/>
                                    </p:animScale>
                                    <p:animScale>
                                      <p:cBhvr>
                                        <p:cTn id="50" dur="166" decel="50000">
                                          <p:stCondLst>
                                            <p:cond delay="676"/>
                                          </p:stCondLst>
                                        </p:cTn>
                                        <p:tgtEl>
                                          <p:spTgt spid="1030"/>
                                        </p:tgtEl>
                                      </p:cBhvr>
                                      <p:to x="100000" y="100000"/>
                                    </p:animScale>
                                    <p:animScale>
                                      <p:cBhvr>
                                        <p:cTn id="51" dur="26">
                                          <p:stCondLst>
                                            <p:cond delay="1312"/>
                                          </p:stCondLst>
                                        </p:cTn>
                                        <p:tgtEl>
                                          <p:spTgt spid="1030"/>
                                        </p:tgtEl>
                                      </p:cBhvr>
                                      <p:to x="100000" y="80000"/>
                                    </p:animScale>
                                    <p:animScale>
                                      <p:cBhvr>
                                        <p:cTn id="52" dur="166" decel="50000">
                                          <p:stCondLst>
                                            <p:cond delay="1338"/>
                                          </p:stCondLst>
                                        </p:cTn>
                                        <p:tgtEl>
                                          <p:spTgt spid="1030"/>
                                        </p:tgtEl>
                                      </p:cBhvr>
                                      <p:to x="100000" y="100000"/>
                                    </p:animScale>
                                    <p:animScale>
                                      <p:cBhvr>
                                        <p:cTn id="53" dur="26">
                                          <p:stCondLst>
                                            <p:cond delay="1642"/>
                                          </p:stCondLst>
                                        </p:cTn>
                                        <p:tgtEl>
                                          <p:spTgt spid="1030"/>
                                        </p:tgtEl>
                                      </p:cBhvr>
                                      <p:to x="100000" y="90000"/>
                                    </p:animScale>
                                    <p:animScale>
                                      <p:cBhvr>
                                        <p:cTn id="54" dur="166" decel="50000">
                                          <p:stCondLst>
                                            <p:cond delay="1668"/>
                                          </p:stCondLst>
                                        </p:cTn>
                                        <p:tgtEl>
                                          <p:spTgt spid="1030"/>
                                        </p:tgtEl>
                                      </p:cBhvr>
                                      <p:to x="100000" y="100000"/>
                                    </p:animScale>
                                    <p:animScale>
                                      <p:cBhvr>
                                        <p:cTn id="55" dur="26">
                                          <p:stCondLst>
                                            <p:cond delay="1808"/>
                                          </p:stCondLst>
                                        </p:cTn>
                                        <p:tgtEl>
                                          <p:spTgt spid="1030"/>
                                        </p:tgtEl>
                                      </p:cBhvr>
                                      <p:to x="100000" y="95000"/>
                                    </p:animScale>
                                    <p:animScale>
                                      <p:cBhvr>
                                        <p:cTn id="56" dur="166" decel="50000">
                                          <p:stCondLst>
                                            <p:cond delay="1834"/>
                                          </p:stCondLst>
                                        </p:cTn>
                                        <p:tgtEl>
                                          <p:spTgt spid="1030"/>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1036"/>
                                        </p:tgtEl>
                                        <p:attrNameLst>
                                          <p:attrName>style.visibility</p:attrName>
                                        </p:attrNameLst>
                                      </p:cBhvr>
                                      <p:to>
                                        <p:strVal val="visible"/>
                                      </p:to>
                                    </p:set>
                                    <p:animEffect transition="in" filter="wipe(down)">
                                      <p:cBhvr>
                                        <p:cTn id="61" dur="580">
                                          <p:stCondLst>
                                            <p:cond delay="0"/>
                                          </p:stCondLst>
                                        </p:cTn>
                                        <p:tgtEl>
                                          <p:spTgt spid="1036"/>
                                        </p:tgtEl>
                                      </p:cBhvr>
                                    </p:animEffect>
                                    <p:anim calcmode="lin" valueType="num">
                                      <p:cBhvr>
                                        <p:cTn id="62" dur="1822" tmFilter="0,0; 0.14,0.36; 0.43,0.73; 0.71,0.91; 1.0,1.0">
                                          <p:stCondLst>
                                            <p:cond delay="0"/>
                                          </p:stCondLst>
                                        </p:cTn>
                                        <p:tgtEl>
                                          <p:spTgt spid="1036"/>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036"/>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036"/>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036"/>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036"/>
                                        </p:tgtEl>
                                        <p:attrNameLst>
                                          <p:attrName>ppt_y</p:attrName>
                                        </p:attrNameLst>
                                      </p:cBhvr>
                                      <p:tavLst>
                                        <p:tav tm="0" fmla="#ppt_y-sin(pi*$)/81">
                                          <p:val>
                                            <p:fltVal val="0"/>
                                          </p:val>
                                        </p:tav>
                                        <p:tav tm="100000">
                                          <p:val>
                                            <p:fltVal val="1"/>
                                          </p:val>
                                        </p:tav>
                                      </p:tavLst>
                                    </p:anim>
                                    <p:animScale>
                                      <p:cBhvr>
                                        <p:cTn id="67" dur="26">
                                          <p:stCondLst>
                                            <p:cond delay="650"/>
                                          </p:stCondLst>
                                        </p:cTn>
                                        <p:tgtEl>
                                          <p:spTgt spid="1036"/>
                                        </p:tgtEl>
                                      </p:cBhvr>
                                      <p:to x="100000" y="60000"/>
                                    </p:animScale>
                                    <p:animScale>
                                      <p:cBhvr>
                                        <p:cTn id="68" dur="166" decel="50000">
                                          <p:stCondLst>
                                            <p:cond delay="676"/>
                                          </p:stCondLst>
                                        </p:cTn>
                                        <p:tgtEl>
                                          <p:spTgt spid="1036"/>
                                        </p:tgtEl>
                                      </p:cBhvr>
                                      <p:to x="100000" y="100000"/>
                                    </p:animScale>
                                    <p:animScale>
                                      <p:cBhvr>
                                        <p:cTn id="69" dur="26">
                                          <p:stCondLst>
                                            <p:cond delay="1312"/>
                                          </p:stCondLst>
                                        </p:cTn>
                                        <p:tgtEl>
                                          <p:spTgt spid="1036"/>
                                        </p:tgtEl>
                                      </p:cBhvr>
                                      <p:to x="100000" y="80000"/>
                                    </p:animScale>
                                    <p:animScale>
                                      <p:cBhvr>
                                        <p:cTn id="70" dur="166" decel="50000">
                                          <p:stCondLst>
                                            <p:cond delay="1338"/>
                                          </p:stCondLst>
                                        </p:cTn>
                                        <p:tgtEl>
                                          <p:spTgt spid="1036"/>
                                        </p:tgtEl>
                                      </p:cBhvr>
                                      <p:to x="100000" y="100000"/>
                                    </p:animScale>
                                    <p:animScale>
                                      <p:cBhvr>
                                        <p:cTn id="71" dur="26">
                                          <p:stCondLst>
                                            <p:cond delay="1642"/>
                                          </p:stCondLst>
                                        </p:cTn>
                                        <p:tgtEl>
                                          <p:spTgt spid="1036"/>
                                        </p:tgtEl>
                                      </p:cBhvr>
                                      <p:to x="100000" y="90000"/>
                                    </p:animScale>
                                    <p:animScale>
                                      <p:cBhvr>
                                        <p:cTn id="72" dur="166" decel="50000">
                                          <p:stCondLst>
                                            <p:cond delay="1668"/>
                                          </p:stCondLst>
                                        </p:cTn>
                                        <p:tgtEl>
                                          <p:spTgt spid="1036"/>
                                        </p:tgtEl>
                                      </p:cBhvr>
                                      <p:to x="100000" y="100000"/>
                                    </p:animScale>
                                    <p:animScale>
                                      <p:cBhvr>
                                        <p:cTn id="73" dur="26">
                                          <p:stCondLst>
                                            <p:cond delay="1808"/>
                                          </p:stCondLst>
                                        </p:cTn>
                                        <p:tgtEl>
                                          <p:spTgt spid="1036"/>
                                        </p:tgtEl>
                                      </p:cBhvr>
                                      <p:to x="100000" y="95000"/>
                                    </p:animScale>
                                    <p:animScale>
                                      <p:cBhvr>
                                        <p:cTn id="74" dur="166" decel="50000">
                                          <p:stCondLst>
                                            <p:cond delay="1834"/>
                                          </p:stCondLst>
                                        </p:cTn>
                                        <p:tgtEl>
                                          <p:spTgt spid="1036"/>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1040"/>
                                        </p:tgtEl>
                                        <p:attrNameLst>
                                          <p:attrName>style.visibility</p:attrName>
                                        </p:attrNameLst>
                                      </p:cBhvr>
                                      <p:to>
                                        <p:strVal val="visible"/>
                                      </p:to>
                                    </p:set>
                                    <p:animEffect transition="in" filter="wipe(down)">
                                      <p:cBhvr>
                                        <p:cTn id="79" dur="580">
                                          <p:stCondLst>
                                            <p:cond delay="0"/>
                                          </p:stCondLst>
                                        </p:cTn>
                                        <p:tgtEl>
                                          <p:spTgt spid="1040"/>
                                        </p:tgtEl>
                                      </p:cBhvr>
                                    </p:animEffect>
                                    <p:anim calcmode="lin" valueType="num">
                                      <p:cBhvr>
                                        <p:cTn id="80" dur="1822" tmFilter="0,0; 0.14,0.36; 0.43,0.73; 0.71,0.91; 1.0,1.0">
                                          <p:stCondLst>
                                            <p:cond delay="0"/>
                                          </p:stCondLst>
                                        </p:cTn>
                                        <p:tgtEl>
                                          <p:spTgt spid="1040"/>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1040"/>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1040"/>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1040"/>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1040"/>
                                        </p:tgtEl>
                                        <p:attrNameLst>
                                          <p:attrName>ppt_y</p:attrName>
                                        </p:attrNameLst>
                                      </p:cBhvr>
                                      <p:tavLst>
                                        <p:tav tm="0" fmla="#ppt_y-sin(pi*$)/81">
                                          <p:val>
                                            <p:fltVal val="0"/>
                                          </p:val>
                                        </p:tav>
                                        <p:tav tm="100000">
                                          <p:val>
                                            <p:fltVal val="1"/>
                                          </p:val>
                                        </p:tav>
                                      </p:tavLst>
                                    </p:anim>
                                    <p:animScale>
                                      <p:cBhvr>
                                        <p:cTn id="85" dur="26">
                                          <p:stCondLst>
                                            <p:cond delay="650"/>
                                          </p:stCondLst>
                                        </p:cTn>
                                        <p:tgtEl>
                                          <p:spTgt spid="1040"/>
                                        </p:tgtEl>
                                      </p:cBhvr>
                                      <p:to x="100000" y="60000"/>
                                    </p:animScale>
                                    <p:animScale>
                                      <p:cBhvr>
                                        <p:cTn id="86" dur="166" decel="50000">
                                          <p:stCondLst>
                                            <p:cond delay="676"/>
                                          </p:stCondLst>
                                        </p:cTn>
                                        <p:tgtEl>
                                          <p:spTgt spid="1040"/>
                                        </p:tgtEl>
                                      </p:cBhvr>
                                      <p:to x="100000" y="100000"/>
                                    </p:animScale>
                                    <p:animScale>
                                      <p:cBhvr>
                                        <p:cTn id="87" dur="26">
                                          <p:stCondLst>
                                            <p:cond delay="1312"/>
                                          </p:stCondLst>
                                        </p:cTn>
                                        <p:tgtEl>
                                          <p:spTgt spid="1040"/>
                                        </p:tgtEl>
                                      </p:cBhvr>
                                      <p:to x="100000" y="80000"/>
                                    </p:animScale>
                                    <p:animScale>
                                      <p:cBhvr>
                                        <p:cTn id="88" dur="166" decel="50000">
                                          <p:stCondLst>
                                            <p:cond delay="1338"/>
                                          </p:stCondLst>
                                        </p:cTn>
                                        <p:tgtEl>
                                          <p:spTgt spid="1040"/>
                                        </p:tgtEl>
                                      </p:cBhvr>
                                      <p:to x="100000" y="100000"/>
                                    </p:animScale>
                                    <p:animScale>
                                      <p:cBhvr>
                                        <p:cTn id="89" dur="26">
                                          <p:stCondLst>
                                            <p:cond delay="1642"/>
                                          </p:stCondLst>
                                        </p:cTn>
                                        <p:tgtEl>
                                          <p:spTgt spid="1040"/>
                                        </p:tgtEl>
                                      </p:cBhvr>
                                      <p:to x="100000" y="90000"/>
                                    </p:animScale>
                                    <p:animScale>
                                      <p:cBhvr>
                                        <p:cTn id="90" dur="166" decel="50000">
                                          <p:stCondLst>
                                            <p:cond delay="1668"/>
                                          </p:stCondLst>
                                        </p:cTn>
                                        <p:tgtEl>
                                          <p:spTgt spid="1040"/>
                                        </p:tgtEl>
                                      </p:cBhvr>
                                      <p:to x="100000" y="100000"/>
                                    </p:animScale>
                                    <p:animScale>
                                      <p:cBhvr>
                                        <p:cTn id="91" dur="26">
                                          <p:stCondLst>
                                            <p:cond delay="1808"/>
                                          </p:stCondLst>
                                        </p:cTn>
                                        <p:tgtEl>
                                          <p:spTgt spid="1040"/>
                                        </p:tgtEl>
                                      </p:cBhvr>
                                      <p:to x="100000" y="95000"/>
                                    </p:animScale>
                                    <p:animScale>
                                      <p:cBhvr>
                                        <p:cTn id="92" dur="166" decel="50000">
                                          <p:stCondLst>
                                            <p:cond delay="1834"/>
                                          </p:stCondLst>
                                        </p:cTn>
                                        <p:tgtEl>
                                          <p:spTgt spid="1040"/>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nodeType="clickEffect">
                                  <p:stCondLst>
                                    <p:cond delay="0"/>
                                  </p:stCondLst>
                                  <p:childTnLst>
                                    <p:set>
                                      <p:cBhvr>
                                        <p:cTn id="96" dur="1" fill="hold">
                                          <p:stCondLst>
                                            <p:cond delay="0"/>
                                          </p:stCondLst>
                                        </p:cTn>
                                        <p:tgtEl>
                                          <p:spTgt spid="1038"/>
                                        </p:tgtEl>
                                        <p:attrNameLst>
                                          <p:attrName>style.visibility</p:attrName>
                                        </p:attrNameLst>
                                      </p:cBhvr>
                                      <p:to>
                                        <p:strVal val="visible"/>
                                      </p:to>
                                    </p:set>
                                    <p:animEffect transition="in" filter="wipe(down)">
                                      <p:cBhvr>
                                        <p:cTn id="97" dur="580">
                                          <p:stCondLst>
                                            <p:cond delay="0"/>
                                          </p:stCondLst>
                                        </p:cTn>
                                        <p:tgtEl>
                                          <p:spTgt spid="1038"/>
                                        </p:tgtEl>
                                      </p:cBhvr>
                                    </p:animEffect>
                                    <p:anim calcmode="lin" valueType="num">
                                      <p:cBhvr>
                                        <p:cTn id="98" dur="1822" tmFilter="0,0; 0.14,0.36; 0.43,0.73; 0.71,0.91; 1.0,1.0">
                                          <p:stCondLst>
                                            <p:cond delay="0"/>
                                          </p:stCondLst>
                                        </p:cTn>
                                        <p:tgtEl>
                                          <p:spTgt spid="1038"/>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1038"/>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1038"/>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1038"/>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1038"/>
                                        </p:tgtEl>
                                        <p:attrNameLst>
                                          <p:attrName>ppt_y</p:attrName>
                                        </p:attrNameLst>
                                      </p:cBhvr>
                                      <p:tavLst>
                                        <p:tav tm="0" fmla="#ppt_y-sin(pi*$)/81">
                                          <p:val>
                                            <p:fltVal val="0"/>
                                          </p:val>
                                        </p:tav>
                                        <p:tav tm="100000">
                                          <p:val>
                                            <p:fltVal val="1"/>
                                          </p:val>
                                        </p:tav>
                                      </p:tavLst>
                                    </p:anim>
                                    <p:animScale>
                                      <p:cBhvr>
                                        <p:cTn id="103" dur="26">
                                          <p:stCondLst>
                                            <p:cond delay="650"/>
                                          </p:stCondLst>
                                        </p:cTn>
                                        <p:tgtEl>
                                          <p:spTgt spid="1038"/>
                                        </p:tgtEl>
                                      </p:cBhvr>
                                      <p:to x="100000" y="60000"/>
                                    </p:animScale>
                                    <p:animScale>
                                      <p:cBhvr>
                                        <p:cTn id="104" dur="166" decel="50000">
                                          <p:stCondLst>
                                            <p:cond delay="676"/>
                                          </p:stCondLst>
                                        </p:cTn>
                                        <p:tgtEl>
                                          <p:spTgt spid="1038"/>
                                        </p:tgtEl>
                                      </p:cBhvr>
                                      <p:to x="100000" y="100000"/>
                                    </p:animScale>
                                    <p:animScale>
                                      <p:cBhvr>
                                        <p:cTn id="105" dur="26">
                                          <p:stCondLst>
                                            <p:cond delay="1312"/>
                                          </p:stCondLst>
                                        </p:cTn>
                                        <p:tgtEl>
                                          <p:spTgt spid="1038"/>
                                        </p:tgtEl>
                                      </p:cBhvr>
                                      <p:to x="100000" y="80000"/>
                                    </p:animScale>
                                    <p:animScale>
                                      <p:cBhvr>
                                        <p:cTn id="106" dur="166" decel="50000">
                                          <p:stCondLst>
                                            <p:cond delay="1338"/>
                                          </p:stCondLst>
                                        </p:cTn>
                                        <p:tgtEl>
                                          <p:spTgt spid="1038"/>
                                        </p:tgtEl>
                                      </p:cBhvr>
                                      <p:to x="100000" y="100000"/>
                                    </p:animScale>
                                    <p:animScale>
                                      <p:cBhvr>
                                        <p:cTn id="107" dur="26">
                                          <p:stCondLst>
                                            <p:cond delay="1642"/>
                                          </p:stCondLst>
                                        </p:cTn>
                                        <p:tgtEl>
                                          <p:spTgt spid="1038"/>
                                        </p:tgtEl>
                                      </p:cBhvr>
                                      <p:to x="100000" y="90000"/>
                                    </p:animScale>
                                    <p:animScale>
                                      <p:cBhvr>
                                        <p:cTn id="108" dur="166" decel="50000">
                                          <p:stCondLst>
                                            <p:cond delay="1668"/>
                                          </p:stCondLst>
                                        </p:cTn>
                                        <p:tgtEl>
                                          <p:spTgt spid="1038"/>
                                        </p:tgtEl>
                                      </p:cBhvr>
                                      <p:to x="100000" y="100000"/>
                                    </p:animScale>
                                    <p:animScale>
                                      <p:cBhvr>
                                        <p:cTn id="109" dur="26">
                                          <p:stCondLst>
                                            <p:cond delay="1808"/>
                                          </p:stCondLst>
                                        </p:cTn>
                                        <p:tgtEl>
                                          <p:spTgt spid="1038"/>
                                        </p:tgtEl>
                                      </p:cBhvr>
                                      <p:to x="100000" y="95000"/>
                                    </p:animScale>
                                    <p:animScale>
                                      <p:cBhvr>
                                        <p:cTn id="110" dur="166" decel="50000">
                                          <p:stCondLst>
                                            <p:cond delay="1834"/>
                                          </p:stCondLst>
                                        </p:cTn>
                                        <p:tgtEl>
                                          <p:spTgt spid="1038"/>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nodeType="clickEffect">
                                  <p:stCondLst>
                                    <p:cond delay="0"/>
                                  </p:stCondLst>
                                  <p:childTnLst>
                                    <p:set>
                                      <p:cBhvr>
                                        <p:cTn id="114" dur="1" fill="hold">
                                          <p:stCondLst>
                                            <p:cond delay="0"/>
                                          </p:stCondLst>
                                        </p:cTn>
                                        <p:tgtEl>
                                          <p:spTgt spid="1042"/>
                                        </p:tgtEl>
                                        <p:attrNameLst>
                                          <p:attrName>style.visibility</p:attrName>
                                        </p:attrNameLst>
                                      </p:cBhvr>
                                      <p:to>
                                        <p:strVal val="visible"/>
                                      </p:to>
                                    </p:set>
                                    <p:animEffect transition="in" filter="wipe(down)">
                                      <p:cBhvr>
                                        <p:cTn id="115" dur="580">
                                          <p:stCondLst>
                                            <p:cond delay="0"/>
                                          </p:stCondLst>
                                        </p:cTn>
                                        <p:tgtEl>
                                          <p:spTgt spid="1042"/>
                                        </p:tgtEl>
                                      </p:cBhvr>
                                    </p:animEffect>
                                    <p:anim calcmode="lin" valueType="num">
                                      <p:cBhvr>
                                        <p:cTn id="116" dur="1822" tmFilter="0,0; 0.14,0.36; 0.43,0.73; 0.71,0.91; 1.0,1.0">
                                          <p:stCondLst>
                                            <p:cond delay="0"/>
                                          </p:stCondLst>
                                        </p:cTn>
                                        <p:tgtEl>
                                          <p:spTgt spid="1042"/>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1042"/>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1042"/>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1042"/>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1042"/>
                                        </p:tgtEl>
                                        <p:attrNameLst>
                                          <p:attrName>ppt_y</p:attrName>
                                        </p:attrNameLst>
                                      </p:cBhvr>
                                      <p:tavLst>
                                        <p:tav tm="0" fmla="#ppt_y-sin(pi*$)/81">
                                          <p:val>
                                            <p:fltVal val="0"/>
                                          </p:val>
                                        </p:tav>
                                        <p:tav tm="100000">
                                          <p:val>
                                            <p:fltVal val="1"/>
                                          </p:val>
                                        </p:tav>
                                      </p:tavLst>
                                    </p:anim>
                                    <p:animScale>
                                      <p:cBhvr>
                                        <p:cTn id="121" dur="26">
                                          <p:stCondLst>
                                            <p:cond delay="650"/>
                                          </p:stCondLst>
                                        </p:cTn>
                                        <p:tgtEl>
                                          <p:spTgt spid="1042"/>
                                        </p:tgtEl>
                                      </p:cBhvr>
                                      <p:to x="100000" y="60000"/>
                                    </p:animScale>
                                    <p:animScale>
                                      <p:cBhvr>
                                        <p:cTn id="122" dur="166" decel="50000">
                                          <p:stCondLst>
                                            <p:cond delay="676"/>
                                          </p:stCondLst>
                                        </p:cTn>
                                        <p:tgtEl>
                                          <p:spTgt spid="1042"/>
                                        </p:tgtEl>
                                      </p:cBhvr>
                                      <p:to x="100000" y="100000"/>
                                    </p:animScale>
                                    <p:animScale>
                                      <p:cBhvr>
                                        <p:cTn id="123" dur="26">
                                          <p:stCondLst>
                                            <p:cond delay="1312"/>
                                          </p:stCondLst>
                                        </p:cTn>
                                        <p:tgtEl>
                                          <p:spTgt spid="1042"/>
                                        </p:tgtEl>
                                      </p:cBhvr>
                                      <p:to x="100000" y="80000"/>
                                    </p:animScale>
                                    <p:animScale>
                                      <p:cBhvr>
                                        <p:cTn id="124" dur="166" decel="50000">
                                          <p:stCondLst>
                                            <p:cond delay="1338"/>
                                          </p:stCondLst>
                                        </p:cTn>
                                        <p:tgtEl>
                                          <p:spTgt spid="1042"/>
                                        </p:tgtEl>
                                      </p:cBhvr>
                                      <p:to x="100000" y="100000"/>
                                    </p:animScale>
                                    <p:animScale>
                                      <p:cBhvr>
                                        <p:cTn id="125" dur="26">
                                          <p:stCondLst>
                                            <p:cond delay="1642"/>
                                          </p:stCondLst>
                                        </p:cTn>
                                        <p:tgtEl>
                                          <p:spTgt spid="1042"/>
                                        </p:tgtEl>
                                      </p:cBhvr>
                                      <p:to x="100000" y="90000"/>
                                    </p:animScale>
                                    <p:animScale>
                                      <p:cBhvr>
                                        <p:cTn id="126" dur="166" decel="50000">
                                          <p:stCondLst>
                                            <p:cond delay="1668"/>
                                          </p:stCondLst>
                                        </p:cTn>
                                        <p:tgtEl>
                                          <p:spTgt spid="1042"/>
                                        </p:tgtEl>
                                      </p:cBhvr>
                                      <p:to x="100000" y="100000"/>
                                    </p:animScale>
                                    <p:animScale>
                                      <p:cBhvr>
                                        <p:cTn id="127" dur="26">
                                          <p:stCondLst>
                                            <p:cond delay="1808"/>
                                          </p:stCondLst>
                                        </p:cTn>
                                        <p:tgtEl>
                                          <p:spTgt spid="1042"/>
                                        </p:tgtEl>
                                      </p:cBhvr>
                                      <p:to x="100000" y="95000"/>
                                    </p:animScale>
                                    <p:animScale>
                                      <p:cBhvr>
                                        <p:cTn id="128" dur="166" decel="50000">
                                          <p:stCondLst>
                                            <p:cond delay="1834"/>
                                          </p:stCondLst>
                                        </p:cTn>
                                        <p:tgtEl>
                                          <p:spTgt spid="1042"/>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nodeType="clickEffect">
                                  <p:stCondLst>
                                    <p:cond delay="0"/>
                                  </p:stCondLst>
                                  <p:childTnLst>
                                    <p:set>
                                      <p:cBhvr>
                                        <p:cTn id="132" dur="1" fill="hold">
                                          <p:stCondLst>
                                            <p:cond delay="0"/>
                                          </p:stCondLst>
                                        </p:cTn>
                                        <p:tgtEl>
                                          <p:spTgt spid="1044"/>
                                        </p:tgtEl>
                                        <p:attrNameLst>
                                          <p:attrName>style.visibility</p:attrName>
                                        </p:attrNameLst>
                                      </p:cBhvr>
                                      <p:to>
                                        <p:strVal val="visible"/>
                                      </p:to>
                                    </p:set>
                                    <p:animEffect transition="in" filter="wipe(down)">
                                      <p:cBhvr>
                                        <p:cTn id="133" dur="580">
                                          <p:stCondLst>
                                            <p:cond delay="0"/>
                                          </p:stCondLst>
                                        </p:cTn>
                                        <p:tgtEl>
                                          <p:spTgt spid="1044"/>
                                        </p:tgtEl>
                                      </p:cBhvr>
                                    </p:animEffect>
                                    <p:anim calcmode="lin" valueType="num">
                                      <p:cBhvr>
                                        <p:cTn id="134" dur="1822" tmFilter="0,0; 0.14,0.36; 0.43,0.73; 0.71,0.91; 1.0,1.0">
                                          <p:stCondLst>
                                            <p:cond delay="0"/>
                                          </p:stCondLst>
                                        </p:cTn>
                                        <p:tgtEl>
                                          <p:spTgt spid="1044"/>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1044"/>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1044"/>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1044"/>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1044"/>
                                        </p:tgtEl>
                                        <p:attrNameLst>
                                          <p:attrName>ppt_y</p:attrName>
                                        </p:attrNameLst>
                                      </p:cBhvr>
                                      <p:tavLst>
                                        <p:tav tm="0" fmla="#ppt_y-sin(pi*$)/81">
                                          <p:val>
                                            <p:fltVal val="0"/>
                                          </p:val>
                                        </p:tav>
                                        <p:tav tm="100000">
                                          <p:val>
                                            <p:fltVal val="1"/>
                                          </p:val>
                                        </p:tav>
                                      </p:tavLst>
                                    </p:anim>
                                    <p:animScale>
                                      <p:cBhvr>
                                        <p:cTn id="139" dur="26">
                                          <p:stCondLst>
                                            <p:cond delay="650"/>
                                          </p:stCondLst>
                                        </p:cTn>
                                        <p:tgtEl>
                                          <p:spTgt spid="1044"/>
                                        </p:tgtEl>
                                      </p:cBhvr>
                                      <p:to x="100000" y="60000"/>
                                    </p:animScale>
                                    <p:animScale>
                                      <p:cBhvr>
                                        <p:cTn id="140" dur="166" decel="50000">
                                          <p:stCondLst>
                                            <p:cond delay="676"/>
                                          </p:stCondLst>
                                        </p:cTn>
                                        <p:tgtEl>
                                          <p:spTgt spid="1044"/>
                                        </p:tgtEl>
                                      </p:cBhvr>
                                      <p:to x="100000" y="100000"/>
                                    </p:animScale>
                                    <p:animScale>
                                      <p:cBhvr>
                                        <p:cTn id="141" dur="26">
                                          <p:stCondLst>
                                            <p:cond delay="1312"/>
                                          </p:stCondLst>
                                        </p:cTn>
                                        <p:tgtEl>
                                          <p:spTgt spid="1044"/>
                                        </p:tgtEl>
                                      </p:cBhvr>
                                      <p:to x="100000" y="80000"/>
                                    </p:animScale>
                                    <p:animScale>
                                      <p:cBhvr>
                                        <p:cTn id="142" dur="166" decel="50000">
                                          <p:stCondLst>
                                            <p:cond delay="1338"/>
                                          </p:stCondLst>
                                        </p:cTn>
                                        <p:tgtEl>
                                          <p:spTgt spid="1044"/>
                                        </p:tgtEl>
                                      </p:cBhvr>
                                      <p:to x="100000" y="100000"/>
                                    </p:animScale>
                                    <p:animScale>
                                      <p:cBhvr>
                                        <p:cTn id="143" dur="26">
                                          <p:stCondLst>
                                            <p:cond delay="1642"/>
                                          </p:stCondLst>
                                        </p:cTn>
                                        <p:tgtEl>
                                          <p:spTgt spid="1044"/>
                                        </p:tgtEl>
                                      </p:cBhvr>
                                      <p:to x="100000" y="90000"/>
                                    </p:animScale>
                                    <p:animScale>
                                      <p:cBhvr>
                                        <p:cTn id="144" dur="166" decel="50000">
                                          <p:stCondLst>
                                            <p:cond delay="1668"/>
                                          </p:stCondLst>
                                        </p:cTn>
                                        <p:tgtEl>
                                          <p:spTgt spid="1044"/>
                                        </p:tgtEl>
                                      </p:cBhvr>
                                      <p:to x="100000" y="100000"/>
                                    </p:animScale>
                                    <p:animScale>
                                      <p:cBhvr>
                                        <p:cTn id="145" dur="26">
                                          <p:stCondLst>
                                            <p:cond delay="1808"/>
                                          </p:stCondLst>
                                        </p:cTn>
                                        <p:tgtEl>
                                          <p:spTgt spid="1044"/>
                                        </p:tgtEl>
                                      </p:cBhvr>
                                      <p:to x="100000" y="95000"/>
                                    </p:animScale>
                                    <p:animScale>
                                      <p:cBhvr>
                                        <p:cTn id="146" dur="166" decel="50000">
                                          <p:stCondLst>
                                            <p:cond delay="1834"/>
                                          </p:stCondLst>
                                        </p:cTn>
                                        <p:tgtEl>
                                          <p:spTgt spid="104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85C59DE4-E1F3-453E-9774-85B24003DB97}"/>
              </a:ext>
            </a:extLst>
          </p:cNvPr>
          <p:cNvSpPr>
            <a:spLocks noGrp="1"/>
          </p:cNvSpPr>
          <p:nvPr>
            <p:ph type="title"/>
          </p:nvPr>
        </p:nvSpPr>
        <p:spPr>
          <a:xfrm>
            <a:off x="2200744" y="334801"/>
            <a:ext cx="8229600" cy="646113"/>
          </a:xfrm>
        </p:spPr>
        <p:txBody>
          <a:bodyPr rtlCol="0">
            <a:normAutofit/>
          </a:bodyPr>
          <a:lstStyle/>
          <a:p>
            <a:pPr eaLnBrk="1" fontAlgn="auto" hangingPunct="1">
              <a:spcAft>
                <a:spcPts val="0"/>
              </a:spcAft>
              <a:defRPr/>
            </a:pPr>
            <a:r>
              <a:rPr lang="en-GB" altLang="en-US" sz="3600" b="1" dirty="0">
                <a:solidFill>
                  <a:schemeClr val="tx2">
                    <a:lumMod val="50000"/>
                  </a:schemeClr>
                </a:solidFill>
                <a:effectLst>
                  <a:outerShdw blurRad="38100" dist="38100" dir="2700000" algn="tl">
                    <a:srgbClr val="000000">
                      <a:alpha val="43137"/>
                    </a:srgbClr>
                  </a:outerShdw>
                </a:effectLst>
              </a:rPr>
              <a:t>Internationalisation drivers (1 of 2)</a:t>
            </a:r>
          </a:p>
        </p:txBody>
      </p:sp>
      <p:sp>
        <p:nvSpPr>
          <p:cNvPr id="7171" name="Content Placeholder 2">
            <a:extLst>
              <a:ext uri="{FF2B5EF4-FFF2-40B4-BE49-F238E27FC236}">
                <a16:creationId xmlns:a16="http://schemas.microsoft.com/office/drawing/2014/main" id="{FF105A9E-B69E-4484-9414-D01946601519}"/>
              </a:ext>
            </a:extLst>
          </p:cNvPr>
          <p:cNvSpPr>
            <a:spLocks noGrp="1"/>
          </p:cNvSpPr>
          <p:nvPr>
            <p:ph idx="1"/>
          </p:nvPr>
        </p:nvSpPr>
        <p:spPr>
          <a:xfrm>
            <a:off x="389951" y="1391395"/>
            <a:ext cx="11665296" cy="3817911"/>
          </a:xfrm>
        </p:spPr>
        <p:txBody>
          <a:bodyPr/>
          <a:lstStyle/>
          <a:p>
            <a:pPr eaLnBrk="1" hangingPunct="1">
              <a:lnSpc>
                <a:spcPts val="3000"/>
              </a:lnSpc>
              <a:buNone/>
              <a:defRPr/>
            </a:pPr>
            <a:r>
              <a:rPr lang="en-GB" altLang="en-US" sz="2400" b="1" dirty="0"/>
              <a:t>Market drivers </a:t>
            </a:r>
            <a:endParaRPr lang="en-GB" altLang="en-US" sz="2400" dirty="0"/>
          </a:p>
          <a:p>
            <a:pPr marL="636572" lvl="1" indent="-350830" eaLnBrk="1" hangingPunct="1">
              <a:lnSpc>
                <a:spcPts val="3000"/>
              </a:lnSpc>
              <a:buFont typeface="Arial" panose="020B0604020202020204" pitchFamily="34" charset="0"/>
              <a:buChar char="−"/>
              <a:defRPr/>
            </a:pPr>
            <a:r>
              <a:rPr lang="en-GB" altLang="en-US" sz="2000" dirty="0"/>
              <a:t>Similar customer needs (e.g. credit cards).</a:t>
            </a:r>
          </a:p>
          <a:p>
            <a:pPr marL="636572" lvl="1" indent="-350830" eaLnBrk="1" hangingPunct="1">
              <a:lnSpc>
                <a:spcPts val="3000"/>
              </a:lnSpc>
              <a:buFont typeface="Arial" panose="020B0604020202020204" pitchFamily="34" charset="0"/>
              <a:buChar char="−"/>
              <a:defRPr/>
            </a:pPr>
            <a:r>
              <a:rPr lang="en-GB" altLang="en-US" sz="2000" dirty="0"/>
              <a:t>Global customers (e.g. car components).</a:t>
            </a:r>
          </a:p>
          <a:p>
            <a:pPr marL="636572" lvl="1" indent="-350830" eaLnBrk="1" hangingPunct="1">
              <a:lnSpc>
                <a:spcPts val="3000"/>
              </a:lnSpc>
              <a:buFont typeface="Arial" panose="020B0604020202020204" pitchFamily="34" charset="0"/>
              <a:buChar char="−"/>
              <a:defRPr/>
            </a:pPr>
            <a:r>
              <a:rPr lang="en-GB" altLang="en-US" sz="2000" dirty="0"/>
              <a:t>Transferable marketing (e.g. Coca-Cola).</a:t>
            </a:r>
          </a:p>
          <a:p>
            <a:pPr eaLnBrk="1" hangingPunct="1">
              <a:lnSpc>
                <a:spcPts val="3000"/>
              </a:lnSpc>
              <a:buNone/>
              <a:defRPr/>
            </a:pPr>
            <a:r>
              <a:rPr lang="en-GB" altLang="en-US" sz="2400" b="1" dirty="0"/>
              <a:t>Cost drivers</a:t>
            </a:r>
          </a:p>
          <a:p>
            <a:pPr marL="627047" lvl="1" indent="-341305" eaLnBrk="1" hangingPunct="1">
              <a:lnSpc>
                <a:spcPts val="3000"/>
              </a:lnSpc>
              <a:buFont typeface="Arial" charset="0"/>
              <a:buChar char="−"/>
              <a:defRPr/>
            </a:pPr>
            <a:r>
              <a:rPr lang="en-GB" altLang="en-US" sz="2000" dirty="0"/>
              <a:t>Scale economies (e.g. R&amp;D in aircraft manufacturing).</a:t>
            </a:r>
          </a:p>
          <a:p>
            <a:pPr marL="627047" lvl="1" indent="-341305" eaLnBrk="1" hangingPunct="1">
              <a:lnSpc>
                <a:spcPts val="3000"/>
              </a:lnSpc>
              <a:buFont typeface="Arial" charset="0"/>
              <a:buChar char="−"/>
              <a:defRPr/>
            </a:pPr>
            <a:r>
              <a:rPr lang="en-GB" altLang="en-US" sz="2000" dirty="0"/>
              <a:t>Country-specific differences (e.g. clothing: manufacturing in Bangladesh/design in Paris).</a:t>
            </a:r>
          </a:p>
          <a:p>
            <a:pPr marL="627047" lvl="1" indent="-341305" eaLnBrk="1" hangingPunct="1">
              <a:lnSpc>
                <a:spcPts val="3000"/>
              </a:lnSpc>
              <a:buFont typeface="Arial" charset="0"/>
              <a:buChar char="−"/>
              <a:defRPr/>
            </a:pPr>
            <a:r>
              <a:rPr lang="en-GB" altLang="en-US" sz="2000" dirty="0"/>
              <a:t>Favourable logistics (e.g. low cost of transporting microchips).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F8A8B6C-D854-459C-9BD0-3E0C75F3365A}"/>
              </a:ext>
            </a:extLst>
          </p:cNvPr>
          <p:cNvSpPr>
            <a:spLocks noGrp="1"/>
          </p:cNvSpPr>
          <p:nvPr>
            <p:ph type="title"/>
          </p:nvPr>
        </p:nvSpPr>
        <p:spPr>
          <a:xfrm>
            <a:off x="2135560" y="692697"/>
            <a:ext cx="8229600" cy="646113"/>
          </a:xfrm>
        </p:spPr>
        <p:txBody>
          <a:bodyPr rtlCol="0">
            <a:normAutofit/>
          </a:bodyPr>
          <a:lstStyle/>
          <a:p>
            <a:pPr eaLnBrk="1" fontAlgn="auto" hangingPunct="1">
              <a:spcAft>
                <a:spcPts val="0"/>
              </a:spcAft>
              <a:defRPr/>
            </a:pPr>
            <a:r>
              <a:rPr lang="en-GB" altLang="en-US" sz="3600" b="1" dirty="0">
                <a:solidFill>
                  <a:schemeClr val="tx2">
                    <a:lumMod val="50000"/>
                  </a:schemeClr>
                </a:solidFill>
                <a:effectLst>
                  <a:outerShdw blurRad="38100" dist="38100" dir="2700000" algn="tl">
                    <a:srgbClr val="000000">
                      <a:alpha val="43137"/>
                    </a:srgbClr>
                  </a:outerShdw>
                </a:effectLst>
              </a:rPr>
              <a:t>Internationalisation drivers (2 of 2)</a:t>
            </a:r>
          </a:p>
        </p:txBody>
      </p:sp>
      <p:sp>
        <p:nvSpPr>
          <p:cNvPr id="8195" name="Content Placeholder 2">
            <a:extLst>
              <a:ext uri="{FF2B5EF4-FFF2-40B4-BE49-F238E27FC236}">
                <a16:creationId xmlns:a16="http://schemas.microsoft.com/office/drawing/2014/main" id="{62452261-CEA3-47A4-95BE-88BE548770C8}"/>
              </a:ext>
            </a:extLst>
          </p:cNvPr>
          <p:cNvSpPr>
            <a:spLocks noGrp="1"/>
          </p:cNvSpPr>
          <p:nvPr>
            <p:ph idx="1"/>
          </p:nvPr>
        </p:nvSpPr>
        <p:spPr>
          <a:xfrm>
            <a:off x="331591" y="2093344"/>
            <a:ext cx="11665296" cy="3188319"/>
          </a:xfrm>
        </p:spPr>
        <p:txBody>
          <a:bodyPr/>
          <a:lstStyle/>
          <a:p>
            <a:pPr eaLnBrk="1" hangingPunct="1">
              <a:buFont typeface="Arial" panose="020B0604020202020204" pitchFamily="34" charset="0"/>
              <a:buNone/>
            </a:pPr>
            <a:r>
              <a:rPr lang="en-GB" altLang="en-US" sz="2000" b="1" i="1" dirty="0"/>
              <a:t>Government drivers</a:t>
            </a:r>
          </a:p>
          <a:p>
            <a:pPr marL="638159" lvl="1" indent="-352417" eaLnBrk="1" hangingPunct="1">
              <a:buFont typeface="Arial" panose="020B0604020202020204" pitchFamily="34" charset="0"/>
              <a:buChar char="−"/>
            </a:pPr>
            <a:r>
              <a:rPr lang="en-GB" altLang="en-US" sz="1800" dirty="0"/>
              <a:t>Trade policies (e.g. reduction of trade barriers in the EU; WTO policies).</a:t>
            </a:r>
          </a:p>
          <a:p>
            <a:pPr marL="638159" lvl="1" indent="-352417" eaLnBrk="1" hangingPunct="1">
              <a:buFont typeface="Arial" panose="020B0604020202020204" pitchFamily="34" charset="0"/>
              <a:buChar char="−"/>
            </a:pPr>
            <a:r>
              <a:rPr lang="en-US" altLang="en-US" sz="1800" dirty="0"/>
              <a:t>The liberalisation and adoption of free markets. </a:t>
            </a:r>
            <a:endParaRPr lang="en-GB" altLang="en-US" sz="1800" dirty="0"/>
          </a:p>
          <a:p>
            <a:pPr marL="638159" lvl="1" indent="-352417" eaLnBrk="1" hangingPunct="1">
              <a:buFont typeface="Arial" panose="020B0604020202020204" pitchFamily="34" charset="0"/>
              <a:buChar char="−"/>
            </a:pPr>
            <a:r>
              <a:rPr lang="en-GB" altLang="en-US" sz="1800" dirty="0"/>
              <a:t>Technical standardisation (e.g. in electronics). </a:t>
            </a:r>
          </a:p>
          <a:p>
            <a:pPr eaLnBrk="1" hangingPunct="1">
              <a:buFont typeface="Arial" panose="020B0604020202020204" pitchFamily="34" charset="0"/>
              <a:buNone/>
            </a:pPr>
            <a:r>
              <a:rPr lang="en-GB" altLang="en-US" sz="2000" b="1" i="1" dirty="0"/>
              <a:t>Competitive drivers</a:t>
            </a:r>
          </a:p>
          <a:p>
            <a:pPr marL="638159" lvl="1" indent="-352417" eaLnBrk="1" hangingPunct="1">
              <a:buFont typeface="Arial" panose="020B0604020202020204" pitchFamily="34" charset="0"/>
              <a:buChar char="−"/>
            </a:pPr>
            <a:r>
              <a:rPr lang="en-GB" altLang="en-US" sz="1800" dirty="0"/>
              <a:t>Interdependence (e.g. global coordination between subsidiaries in different countries).</a:t>
            </a:r>
          </a:p>
          <a:p>
            <a:pPr marL="638159" lvl="1" indent="-352417" eaLnBrk="1" hangingPunct="1">
              <a:buFont typeface="Arial" panose="020B0604020202020204" pitchFamily="34" charset="0"/>
              <a:buChar char="−"/>
            </a:pPr>
            <a:r>
              <a:rPr lang="en-GB" altLang="en-US" sz="1800" dirty="0"/>
              <a:t>Global competitors (e.g. rivals may use profits to cross subsidise aggressive moves).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233;p40">
            <a:extLst>
              <a:ext uri="{FF2B5EF4-FFF2-40B4-BE49-F238E27FC236}">
                <a16:creationId xmlns:a16="http://schemas.microsoft.com/office/drawing/2014/main" id="{FCDD69F0-F661-4407-BECE-3CFE73339343}"/>
              </a:ext>
            </a:extLst>
          </p:cNvPr>
          <p:cNvPicPr preferRelativeResize="0">
            <a:picLocks/>
          </p:cNvPicPr>
          <p:nvPr/>
        </p:nvPicPr>
        <p:blipFill rotWithShape="1">
          <a:blip r:embed="rId2">
            <a:alphaModFix/>
          </a:blip>
          <a:srcRect/>
          <a:stretch/>
        </p:blipFill>
        <p:spPr>
          <a:xfrm>
            <a:off x="1119117" y="620973"/>
            <a:ext cx="10377028" cy="4435522"/>
          </a:xfrm>
          <a:prstGeom prst="rect">
            <a:avLst/>
          </a:prstGeom>
          <a:noFill/>
          <a:ln>
            <a:noFill/>
          </a:ln>
        </p:spPr>
      </p:pic>
    </p:spTree>
    <p:extLst>
      <p:ext uri="{BB962C8B-B14F-4D97-AF65-F5344CB8AC3E}">
        <p14:creationId xmlns:p14="http://schemas.microsoft.com/office/powerpoint/2010/main" val="246278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8991" y="601778"/>
            <a:ext cx="10363200" cy="731168"/>
          </a:xfrm>
          <a:ln w="3175">
            <a:solidFill>
              <a:schemeClr val="bg1"/>
            </a:solidFill>
          </a:ln>
        </p:spPr>
        <p:txBody>
          <a:bodyPr>
            <a:normAutofit/>
          </a:bodyPr>
          <a:lstStyle/>
          <a:p>
            <a:pPr>
              <a:defRPr/>
            </a:pPr>
            <a:r>
              <a:rPr lang="en-US" sz="4000" b="1" dirty="0">
                <a:solidFill>
                  <a:schemeClr val="tx2">
                    <a:lumMod val="50000"/>
                  </a:schemeClr>
                </a:solidFill>
              </a:rPr>
              <a:t>Benefits of International Strategies</a:t>
            </a:r>
          </a:p>
        </p:txBody>
      </p:sp>
      <p:sp>
        <p:nvSpPr>
          <p:cNvPr id="33" name="Content Placeholder 2"/>
          <p:cNvSpPr>
            <a:spLocks noGrp="1"/>
          </p:cNvSpPr>
          <p:nvPr>
            <p:ph idx="1"/>
          </p:nvPr>
        </p:nvSpPr>
        <p:spPr>
          <a:xfrm>
            <a:off x="425955" y="1795453"/>
            <a:ext cx="11449272" cy="3588852"/>
          </a:xfrm>
          <a:ln w="44450">
            <a:noFill/>
          </a:ln>
        </p:spPr>
        <p:txBody>
          <a:bodyPr>
            <a:normAutofit/>
          </a:bodyPr>
          <a:lstStyle/>
          <a:p>
            <a:pPr>
              <a:buClr>
                <a:srgbClr val="C00000"/>
              </a:buClr>
            </a:pPr>
            <a:r>
              <a:rPr lang="en-US" sz="2000" dirty="0" err="1"/>
              <a:t>Volberda</a:t>
            </a:r>
            <a:r>
              <a:rPr lang="en-US" sz="2000" dirty="0"/>
              <a:t> et al (2011) identify four basic benefits firms may derive from pursuing international strategy:</a:t>
            </a:r>
          </a:p>
          <a:p>
            <a:pPr marL="0" indent="0">
              <a:buClr>
                <a:srgbClr val="C00000"/>
              </a:buClr>
              <a:buNone/>
            </a:pPr>
            <a:endParaRPr lang="en-US" sz="2000" dirty="0"/>
          </a:p>
          <a:p>
            <a:pPr>
              <a:buClr>
                <a:srgbClr val="C00000"/>
              </a:buClr>
            </a:pPr>
            <a:r>
              <a:rPr lang="en-US" sz="2000" b="1" dirty="0"/>
              <a:t>Increased market size</a:t>
            </a:r>
            <a:r>
              <a:rPr lang="en-US" sz="2000" dirty="0"/>
              <a:t>: firms have opportunity to expand size of their potential market beyond limited growth opportunity offered by domestic market.</a:t>
            </a:r>
          </a:p>
          <a:p>
            <a:pPr lvl="1">
              <a:buClr>
                <a:srgbClr val="C00000"/>
              </a:buClr>
            </a:pPr>
            <a:r>
              <a:rPr lang="en-US" sz="1800" dirty="0"/>
              <a:t>e.g. </a:t>
            </a:r>
            <a:r>
              <a:rPr lang="en-US" sz="1800" dirty="0">
                <a:solidFill>
                  <a:srgbClr val="FF0000"/>
                </a:solidFill>
              </a:rPr>
              <a:t>Coca-Cola’s third largest </a:t>
            </a:r>
            <a:r>
              <a:rPr lang="en-US" sz="1800" dirty="0"/>
              <a:t>market by volume is China and it is growing faster than the home market.</a:t>
            </a:r>
          </a:p>
          <a:p>
            <a:pPr lvl="1">
              <a:buClr>
                <a:srgbClr val="C00000"/>
              </a:buClr>
            </a:pPr>
            <a:r>
              <a:rPr lang="en-US" sz="1800" dirty="0"/>
              <a:t>India’s market moved from 19</a:t>
            </a:r>
            <a:r>
              <a:rPr lang="en-US" sz="1800" baseline="30000" dirty="0"/>
              <a:t>th</a:t>
            </a:r>
            <a:r>
              <a:rPr lang="en-US" sz="1800" dirty="0"/>
              <a:t> to 6</a:t>
            </a:r>
            <a:r>
              <a:rPr lang="en-US" sz="1800" baseline="30000" dirty="0"/>
              <a:t>th</a:t>
            </a:r>
            <a:r>
              <a:rPr lang="en-US" sz="1800" dirty="0"/>
              <a:t> between 2006 and 2014.</a:t>
            </a:r>
          </a:p>
          <a:p>
            <a:pPr>
              <a:buClr>
                <a:srgbClr val="C00000"/>
              </a:buClr>
              <a:buNone/>
            </a:pPr>
            <a:endParaRPr lang="en-US" sz="2000" dirty="0"/>
          </a:p>
          <a:p>
            <a:pPr>
              <a:buClr>
                <a:srgbClr val="C00000"/>
              </a:buClr>
            </a:pPr>
            <a:r>
              <a:rPr lang="en-US" sz="2000" b="1" dirty="0"/>
              <a:t>Greater returns on Investment</a:t>
            </a:r>
            <a:r>
              <a:rPr lang="en-US" sz="2000" dirty="0"/>
              <a:t>: As market size is crucial in earning return on investments, firms are primarily motivated to internationalize in order to generate above average returns.</a:t>
            </a:r>
          </a:p>
          <a:p>
            <a:pPr>
              <a:buClr>
                <a:srgbClr val="C00000"/>
              </a:buClr>
              <a:buNone/>
            </a:pPr>
            <a:endParaRPr lang="en-US" sz="1800" dirty="0"/>
          </a:p>
        </p:txBody>
      </p:sp>
      <p:sp>
        <p:nvSpPr>
          <p:cNvPr id="5" name="Rectangle 2"/>
          <p:cNvSpPr>
            <a:spLocks noChangeArrowheads="1"/>
          </p:cNvSpPr>
          <p:nvPr/>
        </p:nvSpPr>
        <p:spPr bwMode="auto">
          <a:xfrm>
            <a:off x="2209801" y="6309320"/>
            <a:ext cx="1899975" cy="396280"/>
          </a:xfrm>
          <a:prstGeom prst="rect">
            <a:avLst/>
          </a:prstGeom>
          <a:noFill/>
          <a:ln w="9525">
            <a:noFill/>
            <a:miter lim="800000"/>
            <a:headEnd/>
            <a:tailEnd/>
          </a:ln>
        </p:spPr>
        <p:txBody>
          <a:bodyPr wrap="none" anchor="ctr"/>
          <a:lstStyle/>
          <a:p>
            <a:pPr algn="ctr" defTabSz="914377"/>
            <a:endParaRPr lang="en-US" sz="1600" b="1" dirty="0">
              <a:solidFill>
                <a:prstClr val="black"/>
              </a:solidFill>
              <a:latin typeface="Univers" charset="0"/>
              <a:ea typeface="ＭＳ Ｐゴシック"/>
            </a:endParaRPr>
          </a:p>
        </p:txBody>
      </p:sp>
      <p:sp>
        <p:nvSpPr>
          <p:cNvPr id="6" name="Rectangle 3"/>
          <p:cNvSpPr>
            <a:spLocks noChangeArrowheads="1"/>
          </p:cNvSpPr>
          <p:nvPr/>
        </p:nvSpPr>
        <p:spPr bwMode="auto">
          <a:xfrm>
            <a:off x="4648200" y="6309320"/>
            <a:ext cx="2887960" cy="396280"/>
          </a:xfrm>
          <a:prstGeom prst="rect">
            <a:avLst/>
          </a:prstGeom>
          <a:noFill/>
          <a:ln w="9525">
            <a:noFill/>
            <a:miter lim="800000"/>
            <a:headEnd/>
            <a:tailEnd/>
          </a:ln>
        </p:spPr>
        <p:txBody>
          <a:bodyPr wrap="none" anchor="ctr"/>
          <a:lstStyle/>
          <a:p>
            <a:pPr algn="ctr" defTabSz="914377"/>
            <a:endParaRPr lang="en-US" sz="1600" b="1" dirty="0">
              <a:solidFill>
                <a:prstClr val="black"/>
              </a:solidFill>
              <a:latin typeface="Univers" charset="0"/>
              <a:ea typeface="ＭＳ Ｐゴシック"/>
            </a:endParaRPr>
          </a:p>
        </p:txBody>
      </p:sp>
      <p:sp>
        <p:nvSpPr>
          <p:cNvPr id="26" name="Rectangle 2"/>
          <p:cNvSpPr>
            <a:spLocks noChangeArrowheads="1"/>
          </p:cNvSpPr>
          <p:nvPr/>
        </p:nvSpPr>
        <p:spPr bwMode="auto">
          <a:xfrm>
            <a:off x="2209801" y="6309320"/>
            <a:ext cx="1899975" cy="396280"/>
          </a:xfrm>
          <a:prstGeom prst="rect">
            <a:avLst/>
          </a:prstGeom>
          <a:noFill/>
          <a:ln w="9525">
            <a:noFill/>
            <a:miter lim="800000"/>
            <a:headEnd/>
            <a:tailEnd/>
          </a:ln>
        </p:spPr>
        <p:txBody>
          <a:bodyPr wrap="none" anchor="ctr"/>
          <a:lstStyle/>
          <a:p>
            <a:pPr defTabSz="914377"/>
            <a:endParaRPr lang="en-US" sz="2000" b="1" dirty="0">
              <a:solidFill>
                <a:prstClr val="black"/>
              </a:solidFill>
              <a:latin typeface="Arial" pitchFamily="34" charset="0"/>
              <a:ea typeface="ＭＳ Ｐゴシック"/>
            </a:endParaRPr>
          </a:p>
        </p:txBody>
      </p:sp>
      <p:sp>
        <p:nvSpPr>
          <p:cNvPr id="27" name="Rectangle 3"/>
          <p:cNvSpPr>
            <a:spLocks noChangeArrowheads="1"/>
          </p:cNvSpPr>
          <p:nvPr/>
        </p:nvSpPr>
        <p:spPr bwMode="auto">
          <a:xfrm>
            <a:off x="4648200" y="6309320"/>
            <a:ext cx="2887960" cy="396280"/>
          </a:xfrm>
          <a:prstGeom prst="rect">
            <a:avLst/>
          </a:prstGeom>
          <a:noFill/>
          <a:ln w="9525">
            <a:noFill/>
            <a:miter lim="800000"/>
            <a:headEnd/>
            <a:tailEnd/>
          </a:ln>
        </p:spPr>
        <p:txBody>
          <a:bodyPr wrap="none" anchor="ctr"/>
          <a:lstStyle/>
          <a:p>
            <a:pPr defTabSz="914377"/>
            <a:endParaRPr lang="en-US" sz="2000" b="1" dirty="0">
              <a:solidFill>
                <a:prstClr val="black"/>
              </a:solidFill>
              <a:latin typeface="Arial" pitchFamily="34" charset="0"/>
              <a:ea typeface="ＭＳ Ｐゴシック"/>
            </a:endParaRPr>
          </a:p>
        </p:txBody>
      </p:sp>
      <p:sp>
        <p:nvSpPr>
          <p:cNvPr id="28" name="Rectangle 2"/>
          <p:cNvSpPr>
            <a:spLocks noChangeArrowheads="1"/>
          </p:cNvSpPr>
          <p:nvPr/>
        </p:nvSpPr>
        <p:spPr bwMode="auto">
          <a:xfrm>
            <a:off x="2209801" y="6309320"/>
            <a:ext cx="1899975" cy="396280"/>
          </a:xfrm>
          <a:prstGeom prst="rect">
            <a:avLst/>
          </a:prstGeom>
          <a:noFill/>
          <a:ln w="9525">
            <a:noFill/>
            <a:miter lim="800000"/>
            <a:headEnd/>
            <a:tailEnd/>
          </a:ln>
        </p:spPr>
        <p:txBody>
          <a:bodyPr wrap="none" anchor="ctr"/>
          <a:lstStyle/>
          <a:p>
            <a:pPr defTabSz="914377"/>
            <a:endParaRPr lang="en-US" b="1" dirty="0">
              <a:solidFill>
                <a:prstClr val="black"/>
              </a:solidFill>
              <a:latin typeface="Arial" pitchFamily="34" charset="0"/>
              <a:ea typeface="ＭＳ Ｐゴシック"/>
            </a:endParaRPr>
          </a:p>
        </p:txBody>
      </p:sp>
      <p:sp>
        <p:nvSpPr>
          <p:cNvPr id="29" name="Rectangle 3"/>
          <p:cNvSpPr>
            <a:spLocks noChangeArrowheads="1"/>
          </p:cNvSpPr>
          <p:nvPr/>
        </p:nvSpPr>
        <p:spPr bwMode="auto">
          <a:xfrm>
            <a:off x="4648200" y="6309320"/>
            <a:ext cx="2887960" cy="396280"/>
          </a:xfrm>
          <a:prstGeom prst="rect">
            <a:avLst/>
          </a:prstGeom>
          <a:noFill/>
          <a:ln w="9525">
            <a:noFill/>
            <a:miter lim="800000"/>
            <a:headEnd/>
            <a:tailEnd/>
          </a:ln>
        </p:spPr>
        <p:txBody>
          <a:bodyPr wrap="none" anchor="ctr"/>
          <a:lstStyle/>
          <a:p>
            <a:pPr defTabSz="914377"/>
            <a:endParaRPr lang="en-US" b="1" dirty="0">
              <a:solidFill>
                <a:prstClr val="black"/>
              </a:solidFill>
              <a:latin typeface="Arial" pitchFamily="34" charset="0"/>
              <a:ea typeface="ＭＳ Ｐゴシック"/>
            </a:endParaRPr>
          </a:p>
        </p:txBody>
      </p:sp>
      <p:sp>
        <p:nvSpPr>
          <p:cNvPr id="30" name="Rectangle 2"/>
          <p:cNvSpPr>
            <a:spLocks noChangeArrowheads="1"/>
          </p:cNvSpPr>
          <p:nvPr/>
        </p:nvSpPr>
        <p:spPr bwMode="auto">
          <a:xfrm>
            <a:off x="2209801" y="6309320"/>
            <a:ext cx="1899975" cy="396280"/>
          </a:xfrm>
          <a:prstGeom prst="rect">
            <a:avLst/>
          </a:prstGeom>
          <a:noFill/>
          <a:ln w="9525">
            <a:noFill/>
            <a:miter lim="800000"/>
            <a:headEnd/>
            <a:tailEnd/>
          </a:ln>
        </p:spPr>
        <p:txBody>
          <a:bodyPr wrap="none" anchor="ctr"/>
          <a:lstStyle/>
          <a:p>
            <a:pPr defTabSz="914377"/>
            <a:endParaRPr lang="en-US" sz="2400" dirty="0">
              <a:solidFill>
                <a:prstClr val="black"/>
              </a:solidFill>
              <a:latin typeface="Times New Roman" pitchFamily="18" charset="0"/>
              <a:ea typeface="ＭＳ Ｐゴシック"/>
            </a:endParaRPr>
          </a:p>
        </p:txBody>
      </p:sp>
    </p:spTree>
    <p:extLst>
      <p:ext uri="{BB962C8B-B14F-4D97-AF65-F5344CB8AC3E}">
        <p14:creationId xmlns:p14="http://schemas.microsoft.com/office/powerpoint/2010/main" val="1949632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
                                            <p:txEl>
                                              <p:pRg st="0" end="0"/>
                                            </p:txEl>
                                          </p:spTgt>
                                        </p:tgtEl>
                                        <p:attrNameLst>
                                          <p:attrName>style.visibility</p:attrName>
                                        </p:attrNameLst>
                                      </p:cBhvr>
                                      <p:to>
                                        <p:strVal val="visible"/>
                                      </p:to>
                                    </p:set>
                                    <p:animEffect transition="in" filter="fade">
                                      <p:cBhvr>
                                        <p:cTn id="7" dur="2000"/>
                                        <p:tgtEl>
                                          <p:spTgt spid="3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
                                            <p:txEl>
                                              <p:pRg st="2" end="2"/>
                                            </p:txEl>
                                          </p:spTgt>
                                        </p:tgtEl>
                                        <p:attrNameLst>
                                          <p:attrName>style.visibility</p:attrName>
                                        </p:attrNameLst>
                                      </p:cBhvr>
                                      <p:to>
                                        <p:strVal val="visible"/>
                                      </p:to>
                                    </p:set>
                                    <p:animEffect transition="in" filter="fade">
                                      <p:cBhvr>
                                        <p:cTn id="12" dur="2000"/>
                                        <p:tgtEl>
                                          <p:spTgt spid="33">
                                            <p:txEl>
                                              <p:pRg st="2" end="2"/>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3">
                                            <p:txEl>
                                              <p:pRg st="3" end="3"/>
                                            </p:txEl>
                                          </p:spTgt>
                                        </p:tgtEl>
                                        <p:attrNameLst>
                                          <p:attrName>style.visibility</p:attrName>
                                        </p:attrNameLst>
                                      </p:cBhvr>
                                      <p:to>
                                        <p:strVal val="visible"/>
                                      </p:to>
                                    </p:set>
                                    <p:animEffect transition="in" filter="fade">
                                      <p:cBhvr>
                                        <p:cTn id="15" dur="2000"/>
                                        <p:tgtEl>
                                          <p:spTgt spid="33">
                                            <p:txEl>
                                              <p:pRg st="3" end="3"/>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3">
                                            <p:txEl>
                                              <p:pRg st="4" end="4"/>
                                            </p:txEl>
                                          </p:spTgt>
                                        </p:tgtEl>
                                        <p:attrNameLst>
                                          <p:attrName>style.visibility</p:attrName>
                                        </p:attrNameLst>
                                      </p:cBhvr>
                                      <p:to>
                                        <p:strVal val="visible"/>
                                      </p:to>
                                    </p:set>
                                    <p:animEffect transition="in" filter="fade">
                                      <p:cBhvr>
                                        <p:cTn id="18" dur="2000"/>
                                        <p:tgtEl>
                                          <p:spTgt spid="3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3">
                                            <p:txEl>
                                              <p:pRg st="6" end="6"/>
                                            </p:txEl>
                                          </p:spTgt>
                                        </p:tgtEl>
                                        <p:attrNameLst>
                                          <p:attrName>style.visibility</p:attrName>
                                        </p:attrNameLst>
                                      </p:cBhvr>
                                      <p:to>
                                        <p:strVal val="visible"/>
                                      </p:to>
                                    </p:set>
                                    <p:animEffect transition="in" filter="fade">
                                      <p:cBhvr>
                                        <p:cTn id="23" dur="2000"/>
                                        <p:tgtEl>
                                          <p:spTgt spid="3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9762" y="307671"/>
            <a:ext cx="10363200" cy="1143000"/>
          </a:xfrm>
          <a:ln w="3175">
            <a:solidFill>
              <a:schemeClr val="bg1"/>
            </a:solidFill>
          </a:ln>
        </p:spPr>
        <p:txBody>
          <a:bodyPr>
            <a:normAutofit/>
          </a:bodyPr>
          <a:lstStyle/>
          <a:p>
            <a:pPr>
              <a:defRPr/>
            </a:pPr>
            <a:r>
              <a:rPr lang="en-US" sz="4000" b="1" dirty="0">
                <a:solidFill>
                  <a:schemeClr val="tx2">
                    <a:lumMod val="50000"/>
                  </a:schemeClr>
                </a:solidFill>
                <a:effectLst>
                  <a:outerShdw blurRad="38100" dist="38100" dir="2700000" algn="tl">
                    <a:srgbClr val="000000">
                      <a:alpha val="43137"/>
                    </a:srgbClr>
                  </a:outerShdw>
                </a:effectLst>
              </a:rPr>
              <a:t>Benefits of International Strategies</a:t>
            </a:r>
          </a:p>
        </p:txBody>
      </p:sp>
      <p:sp>
        <p:nvSpPr>
          <p:cNvPr id="33" name="Content Placeholder 2"/>
          <p:cNvSpPr>
            <a:spLocks noGrp="1"/>
          </p:cNvSpPr>
          <p:nvPr>
            <p:ph idx="1"/>
          </p:nvPr>
        </p:nvSpPr>
        <p:spPr>
          <a:xfrm>
            <a:off x="299356" y="2330553"/>
            <a:ext cx="11593288" cy="2562170"/>
          </a:xfrm>
          <a:ln w="44450">
            <a:noFill/>
          </a:ln>
        </p:spPr>
        <p:txBody>
          <a:bodyPr>
            <a:normAutofit/>
          </a:bodyPr>
          <a:lstStyle/>
          <a:p>
            <a:pPr>
              <a:buClr>
                <a:srgbClr val="C00000"/>
              </a:buClr>
            </a:pPr>
            <a:r>
              <a:rPr lang="en-GB" sz="1800" b="1" dirty="0"/>
              <a:t>Economies of Scale and Learning</a:t>
            </a:r>
            <a:r>
              <a:rPr lang="en-GB" sz="1800" dirty="0"/>
              <a:t>: Economies of scale are possible through standardisation of products across country borders. </a:t>
            </a:r>
          </a:p>
          <a:p>
            <a:pPr lvl="1">
              <a:buClr>
                <a:srgbClr val="C00000"/>
              </a:buClr>
            </a:pPr>
            <a:r>
              <a:rPr lang="en-GB" sz="1600" dirty="0"/>
              <a:t>Firms may also be able to exploit core competencies in international markets through resource- and knowledge sharing.</a:t>
            </a:r>
          </a:p>
          <a:p>
            <a:pPr>
              <a:buClr>
                <a:srgbClr val="C00000"/>
              </a:buClr>
              <a:buNone/>
            </a:pPr>
            <a:endParaRPr lang="en-GB" sz="1800" dirty="0"/>
          </a:p>
          <a:p>
            <a:pPr>
              <a:buClr>
                <a:srgbClr val="C00000"/>
              </a:buClr>
            </a:pPr>
            <a:r>
              <a:rPr lang="en-GB" sz="1800" b="1" dirty="0"/>
              <a:t>Location advantages</a:t>
            </a:r>
            <a:r>
              <a:rPr lang="en-GB" sz="1800" dirty="0"/>
              <a:t>: Firms benefit from possibility of positioning  facilities in attractive locations, which may offer access to cheaper labour, energy and other natural resources</a:t>
            </a:r>
          </a:p>
          <a:p>
            <a:pPr lvl="1">
              <a:buClr>
                <a:srgbClr val="C00000"/>
              </a:buClr>
            </a:pPr>
            <a:r>
              <a:rPr lang="en-GB" sz="1600" dirty="0"/>
              <a:t>This is however influenced by costs of production, transportation requirements and needs of intended customers.</a:t>
            </a:r>
            <a:endParaRPr lang="en-US" sz="1600" dirty="0"/>
          </a:p>
        </p:txBody>
      </p:sp>
      <p:sp>
        <p:nvSpPr>
          <p:cNvPr id="5" name="Rectangle 2"/>
          <p:cNvSpPr>
            <a:spLocks noChangeArrowheads="1"/>
          </p:cNvSpPr>
          <p:nvPr/>
        </p:nvSpPr>
        <p:spPr bwMode="auto">
          <a:xfrm>
            <a:off x="2209801" y="6309320"/>
            <a:ext cx="1899975" cy="396280"/>
          </a:xfrm>
          <a:prstGeom prst="rect">
            <a:avLst/>
          </a:prstGeom>
          <a:noFill/>
          <a:ln w="9525">
            <a:noFill/>
            <a:miter lim="800000"/>
            <a:headEnd/>
            <a:tailEnd/>
          </a:ln>
        </p:spPr>
        <p:txBody>
          <a:bodyPr wrap="none" anchor="ctr"/>
          <a:lstStyle/>
          <a:p>
            <a:pPr algn="ctr" defTabSz="914377"/>
            <a:endParaRPr lang="en-US" sz="1600" b="1">
              <a:solidFill>
                <a:prstClr val="black"/>
              </a:solidFill>
              <a:latin typeface="Univers" charset="0"/>
              <a:ea typeface="ＭＳ Ｐゴシック"/>
            </a:endParaRPr>
          </a:p>
        </p:txBody>
      </p:sp>
      <p:sp>
        <p:nvSpPr>
          <p:cNvPr id="6" name="Rectangle 3"/>
          <p:cNvSpPr>
            <a:spLocks noChangeArrowheads="1"/>
          </p:cNvSpPr>
          <p:nvPr/>
        </p:nvSpPr>
        <p:spPr bwMode="auto">
          <a:xfrm>
            <a:off x="4648200" y="6309320"/>
            <a:ext cx="2887960" cy="396280"/>
          </a:xfrm>
          <a:prstGeom prst="rect">
            <a:avLst/>
          </a:prstGeom>
          <a:noFill/>
          <a:ln w="9525">
            <a:noFill/>
            <a:miter lim="800000"/>
            <a:headEnd/>
            <a:tailEnd/>
          </a:ln>
        </p:spPr>
        <p:txBody>
          <a:bodyPr wrap="none" anchor="ctr"/>
          <a:lstStyle/>
          <a:p>
            <a:pPr algn="ctr" defTabSz="914377"/>
            <a:endParaRPr lang="en-US" sz="1600" b="1">
              <a:solidFill>
                <a:prstClr val="black"/>
              </a:solidFill>
              <a:latin typeface="Univers" charset="0"/>
              <a:ea typeface="ＭＳ Ｐゴシック"/>
            </a:endParaRPr>
          </a:p>
        </p:txBody>
      </p:sp>
      <p:sp>
        <p:nvSpPr>
          <p:cNvPr id="26" name="Rectangle 2"/>
          <p:cNvSpPr>
            <a:spLocks noChangeArrowheads="1"/>
          </p:cNvSpPr>
          <p:nvPr/>
        </p:nvSpPr>
        <p:spPr bwMode="auto">
          <a:xfrm>
            <a:off x="2209801" y="6309320"/>
            <a:ext cx="1899975" cy="396280"/>
          </a:xfrm>
          <a:prstGeom prst="rect">
            <a:avLst/>
          </a:prstGeom>
          <a:noFill/>
          <a:ln w="9525">
            <a:noFill/>
            <a:miter lim="800000"/>
            <a:headEnd/>
            <a:tailEnd/>
          </a:ln>
        </p:spPr>
        <p:txBody>
          <a:bodyPr wrap="none" anchor="ctr"/>
          <a:lstStyle/>
          <a:p>
            <a:pPr defTabSz="914377"/>
            <a:endParaRPr lang="en-US" sz="2000" b="1">
              <a:solidFill>
                <a:prstClr val="black"/>
              </a:solidFill>
              <a:latin typeface="Arial" pitchFamily="34" charset="0"/>
              <a:ea typeface="ＭＳ Ｐゴシック"/>
            </a:endParaRPr>
          </a:p>
        </p:txBody>
      </p:sp>
      <p:sp>
        <p:nvSpPr>
          <p:cNvPr id="27" name="Rectangle 3"/>
          <p:cNvSpPr>
            <a:spLocks noChangeArrowheads="1"/>
          </p:cNvSpPr>
          <p:nvPr/>
        </p:nvSpPr>
        <p:spPr bwMode="auto">
          <a:xfrm>
            <a:off x="4648200" y="6309320"/>
            <a:ext cx="2887960" cy="396280"/>
          </a:xfrm>
          <a:prstGeom prst="rect">
            <a:avLst/>
          </a:prstGeom>
          <a:noFill/>
          <a:ln w="9525">
            <a:noFill/>
            <a:miter lim="800000"/>
            <a:headEnd/>
            <a:tailEnd/>
          </a:ln>
        </p:spPr>
        <p:txBody>
          <a:bodyPr wrap="none" anchor="ctr"/>
          <a:lstStyle/>
          <a:p>
            <a:pPr defTabSz="914377"/>
            <a:endParaRPr lang="en-US" sz="2000" b="1">
              <a:solidFill>
                <a:prstClr val="black"/>
              </a:solidFill>
              <a:latin typeface="Arial" pitchFamily="34" charset="0"/>
              <a:ea typeface="ＭＳ Ｐゴシック"/>
            </a:endParaRPr>
          </a:p>
        </p:txBody>
      </p:sp>
      <p:sp>
        <p:nvSpPr>
          <p:cNvPr id="28" name="Rectangle 2"/>
          <p:cNvSpPr>
            <a:spLocks noChangeArrowheads="1"/>
          </p:cNvSpPr>
          <p:nvPr/>
        </p:nvSpPr>
        <p:spPr bwMode="auto">
          <a:xfrm>
            <a:off x="2209801" y="6309320"/>
            <a:ext cx="1899975" cy="396280"/>
          </a:xfrm>
          <a:prstGeom prst="rect">
            <a:avLst/>
          </a:prstGeom>
          <a:noFill/>
          <a:ln w="9525">
            <a:noFill/>
            <a:miter lim="800000"/>
            <a:headEnd/>
            <a:tailEnd/>
          </a:ln>
        </p:spPr>
        <p:txBody>
          <a:bodyPr wrap="none" anchor="ctr"/>
          <a:lstStyle/>
          <a:p>
            <a:pPr defTabSz="914377"/>
            <a:endParaRPr lang="en-US" b="1">
              <a:solidFill>
                <a:prstClr val="black"/>
              </a:solidFill>
              <a:latin typeface="Arial" pitchFamily="34" charset="0"/>
              <a:ea typeface="ＭＳ Ｐゴシック"/>
            </a:endParaRPr>
          </a:p>
        </p:txBody>
      </p:sp>
      <p:sp>
        <p:nvSpPr>
          <p:cNvPr id="29" name="Rectangle 3"/>
          <p:cNvSpPr>
            <a:spLocks noChangeArrowheads="1"/>
          </p:cNvSpPr>
          <p:nvPr/>
        </p:nvSpPr>
        <p:spPr bwMode="auto">
          <a:xfrm>
            <a:off x="4648200" y="6309320"/>
            <a:ext cx="2887960" cy="396280"/>
          </a:xfrm>
          <a:prstGeom prst="rect">
            <a:avLst/>
          </a:prstGeom>
          <a:noFill/>
          <a:ln w="9525">
            <a:noFill/>
            <a:miter lim="800000"/>
            <a:headEnd/>
            <a:tailEnd/>
          </a:ln>
        </p:spPr>
        <p:txBody>
          <a:bodyPr wrap="none" anchor="ctr"/>
          <a:lstStyle/>
          <a:p>
            <a:pPr defTabSz="914377"/>
            <a:endParaRPr lang="en-US" b="1">
              <a:solidFill>
                <a:prstClr val="black"/>
              </a:solidFill>
              <a:latin typeface="Arial" pitchFamily="34" charset="0"/>
              <a:ea typeface="ＭＳ Ｐゴシック"/>
            </a:endParaRPr>
          </a:p>
        </p:txBody>
      </p:sp>
      <p:sp>
        <p:nvSpPr>
          <p:cNvPr id="30" name="Rectangle 2"/>
          <p:cNvSpPr>
            <a:spLocks noChangeArrowheads="1"/>
          </p:cNvSpPr>
          <p:nvPr/>
        </p:nvSpPr>
        <p:spPr bwMode="auto">
          <a:xfrm>
            <a:off x="2209801" y="6309320"/>
            <a:ext cx="1899975" cy="396280"/>
          </a:xfrm>
          <a:prstGeom prst="rect">
            <a:avLst/>
          </a:prstGeom>
          <a:noFill/>
          <a:ln w="9525">
            <a:noFill/>
            <a:miter lim="800000"/>
            <a:headEnd/>
            <a:tailEnd/>
          </a:ln>
        </p:spPr>
        <p:txBody>
          <a:bodyPr wrap="none" anchor="ctr"/>
          <a:lstStyle/>
          <a:p>
            <a:pPr defTabSz="914377"/>
            <a:endParaRPr lang="en-US" sz="2400">
              <a:solidFill>
                <a:prstClr val="black"/>
              </a:solidFill>
              <a:latin typeface="Times New Roman" pitchFamily="18" charset="0"/>
              <a:ea typeface="ＭＳ Ｐゴシック"/>
            </a:endParaRPr>
          </a:p>
        </p:txBody>
      </p:sp>
    </p:spTree>
    <p:extLst>
      <p:ext uri="{BB962C8B-B14F-4D97-AF65-F5344CB8AC3E}">
        <p14:creationId xmlns:p14="http://schemas.microsoft.com/office/powerpoint/2010/main" val="3587473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
                                            <p:txEl>
                                              <p:pRg st="0" end="0"/>
                                            </p:txEl>
                                          </p:spTgt>
                                        </p:tgtEl>
                                        <p:attrNameLst>
                                          <p:attrName>style.visibility</p:attrName>
                                        </p:attrNameLst>
                                      </p:cBhvr>
                                      <p:to>
                                        <p:strVal val="visible"/>
                                      </p:to>
                                    </p:set>
                                    <p:animEffect transition="in" filter="fade">
                                      <p:cBhvr>
                                        <p:cTn id="7" dur="2000"/>
                                        <p:tgtEl>
                                          <p:spTgt spid="3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3">
                                            <p:txEl>
                                              <p:pRg st="1" end="1"/>
                                            </p:txEl>
                                          </p:spTgt>
                                        </p:tgtEl>
                                        <p:attrNameLst>
                                          <p:attrName>style.visibility</p:attrName>
                                        </p:attrNameLst>
                                      </p:cBhvr>
                                      <p:to>
                                        <p:strVal val="visible"/>
                                      </p:to>
                                    </p:set>
                                    <p:animEffect transition="in" filter="fade">
                                      <p:cBhvr>
                                        <p:cTn id="10" dur="2000"/>
                                        <p:tgtEl>
                                          <p:spTgt spid="3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
                                            <p:txEl>
                                              <p:pRg st="3" end="3"/>
                                            </p:txEl>
                                          </p:spTgt>
                                        </p:tgtEl>
                                        <p:attrNameLst>
                                          <p:attrName>style.visibility</p:attrName>
                                        </p:attrNameLst>
                                      </p:cBhvr>
                                      <p:to>
                                        <p:strVal val="visible"/>
                                      </p:to>
                                    </p:set>
                                    <p:animEffect transition="in" filter="fade">
                                      <p:cBhvr>
                                        <p:cTn id="15" dur="2000"/>
                                        <p:tgtEl>
                                          <p:spTgt spid="33">
                                            <p:txEl>
                                              <p:pRg st="3" end="3"/>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3">
                                            <p:txEl>
                                              <p:pRg st="4" end="4"/>
                                            </p:txEl>
                                          </p:spTgt>
                                        </p:tgtEl>
                                        <p:attrNameLst>
                                          <p:attrName>style.visibility</p:attrName>
                                        </p:attrNameLst>
                                      </p:cBhvr>
                                      <p:to>
                                        <p:strVal val="visible"/>
                                      </p:to>
                                    </p:set>
                                    <p:animEffect transition="in" filter="fade">
                                      <p:cBhvr>
                                        <p:cTn id="18" dur="2000"/>
                                        <p:tgtEl>
                                          <p:spTgt spid="3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C71DD-FE2C-430D-B8E5-6B24DBBE4DE1}"/>
              </a:ext>
            </a:extLst>
          </p:cNvPr>
          <p:cNvSpPr>
            <a:spLocks noGrp="1"/>
          </p:cNvSpPr>
          <p:nvPr>
            <p:ph type="title"/>
          </p:nvPr>
        </p:nvSpPr>
        <p:spPr>
          <a:xfrm>
            <a:off x="2216727" y="1514765"/>
            <a:ext cx="8552875" cy="729673"/>
          </a:xfrm>
        </p:spPr>
        <p:txBody>
          <a:bodyPr/>
          <a:lstStyle/>
          <a:p>
            <a:r>
              <a:rPr lang="en-GB" sz="3733" b="1" dirty="0">
                <a:solidFill>
                  <a:schemeClr val="tx1"/>
                </a:solidFill>
              </a:rPr>
              <a:t>Economies of Scale ?</a:t>
            </a:r>
            <a:endParaRPr lang="en-GB" dirty="0">
              <a:solidFill>
                <a:schemeClr val="tx1"/>
              </a:solidFill>
            </a:endParaRPr>
          </a:p>
        </p:txBody>
      </p:sp>
      <p:sp>
        <p:nvSpPr>
          <p:cNvPr id="4" name="Rectangle 3">
            <a:extLst>
              <a:ext uri="{FF2B5EF4-FFF2-40B4-BE49-F238E27FC236}">
                <a16:creationId xmlns:a16="http://schemas.microsoft.com/office/drawing/2014/main" id="{686F4BCC-D37B-4F01-B623-7876B74E96C7}"/>
              </a:ext>
            </a:extLst>
          </p:cNvPr>
          <p:cNvSpPr/>
          <p:nvPr/>
        </p:nvSpPr>
        <p:spPr>
          <a:xfrm>
            <a:off x="3283528" y="2560783"/>
            <a:ext cx="6825673" cy="369332"/>
          </a:xfrm>
          <a:prstGeom prst="rect">
            <a:avLst/>
          </a:prstGeom>
        </p:spPr>
        <p:txBody>
          <a:bodyPr wrap="square">
            <a:spAutoFit/>
          </a:bodyPr>
          <a:lstStyle/>
          <a:p>
            <a:pPr algn="ctr"/>
            <a:r>
              <a:rPr lang="en-GB" dirty="0">
                <a:hlinkClick r:id="rId2"/>
              </a:rPr>
              <a:t>https://www.investopedia.com/terms/e/economiesofscale.asp</a:t>
            </a:r>
            <a:endParaRPr lang="en-GB" dirty="0"/>
          </a:p>
        </p:txBody>
      </p:sp>
      <p:sp>
        <p:nvSpPr>
          <p:cNvPr id="5" name="TextBox 4">
            <a:extLst>
              <a:ext uri="{FF2B5EF4-FFF2-40B4-BE49-F238E27FC236}">
                <a16:creationId xmlns:a16="http://schemas.microsoft.com/office/drawing/2014/main" id="{1D7A9FAA-0CB6-43AC-BE8E-296491AB1B6D}"/>
              </a:ext>
            </a:extLst>
          </p:cNvPr>
          <p:cNvSpPr txBox="1"/>
          <p:nvPr/>
        </p:nvSpPr>
        <p:spPr>
          <a:xfrm>
            <a:off x="230909" y="3886849"/>
            <a:ext cx="11730183" cy="1077218"/>
          </a:xfrm>
          <a:prstGeom prst="rect">
            <a:avLst/>
          </a:prstGeom>
          <a:noFill/>
        </p:spPr>
        <p:txBody>
          <a:bodyPr wrap="square" rtlCol="0">
            <a:spAutoFit/>
          </a:bodyPr>
          <a:lstStyle/>
          <a:p>
            <a:pPr algn="just"/>
            <a:r>
              <a:rPr lang="en-GB" sz="3200" b="1" i="1" dirty="0">
                <a:effectLst>
                  <a:outerShdw blurRad="38100" dist="38100" dir="2700000" algn="tl">
                    <a:srgbClr val="000000">
                      <a:alpha val="43137"/>
                    </a:srgbClr>
                  </a:outerShdw>
                </a:effectLst>
              </a:rPr>
              <a:t>Economies of scale means that production becomes more efficient as the number of goods being produced increases </a:t>
            </a:r>
          </a:p>
        </p:txBody>
      </p:sp>
    </p:spTree>
    <p:extLst>
      <p:ext uri="{BB962C8B-B14F-4D97-AF65-F5344CB8AC3E}">
        <p14:creationId xmlns:p14="http://schemas.microsoft.com/office/powerpoint/2010/main" val="4527871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2C25597-244E-499B-831B-E94AC1973E14}"/>
              </a:ext>
            </a:extLst>
          </p:cNvPr>
          <p:cNvSpPr/>
          <p:nvPr/>
        </p:nvSpPr>
        <p:spPr>
          <a:xfrm>
            <a:off x="335360" y="3105835"/>
            <a:ext cx="11737304" cy="369332"/>
          </a:xfrm>
          <a:prstGeom prst="rect">
            <a:avLst/>
          </a:prstGeom>
        </p:spPr>
        <p:txBody>
          <a:bodyPr wrap="square">
            <a:spAutoFit/>
          </a:bodyPr>
          <a:lstStyle/>
          <a:p>
            <a:pPr algn="ctr"/>
            <a:r>
              <a:rPr lang="en-GB" dirty="0">
                <a:hlinkClick r:id="rId2"/>
              </a:rPr>
              <a:t>https://youtube.com/watch?v=XF0t-vKw_NY&amp;si=EnSIkaIECMiOmarE</a:t>
            </a:r>
            <a:r>
              <a:rPr lang="en-GB" dirty="0"/>
              <a:t> </a:t>
            </a:r>
          </a:p>
        </p:txBody>
      </p:sp>
      <p:sp>
        <p:nvSpPr>
          <p:cNvPr id="5" name="Rectangle 4">
            <a:extLst>
              <a:ext uri="{FF2B5EF4-FFF2-40B4-BE49-F238E27FC236}">
                <a16:creationId xmlns:a16="http://schemas.microsoft.com/office/drawing/2014/main" id="{F7DA5960-43F9-4135-A566-7AC597F27DBE}"/>
              </a:ext>
            </a:extLst>
          </p:cNvPr>
          <p:cNvSpPr/>
          <p:nvPr/>
        </p:nvSpPr>
        <p:spPr>
          <a:xfrm>
            <a:off x="2711624" y="1916832"/>
            <a:ext cx="6384440" cy="523220"/>
          </a:xfrm>
          <a:prstGeom prst="rect">
            <a:avLst/>
          </a:prstGeom>
        </p:spPr>
        <p:txBody>
          <a:bodyPr wrap="none">
            <a:spAutoFit/>
          </a:bodyPr>
          <a:lstStyle/>
          <a:p>
            <a:r>
              <a:rPr lang="en-GB" sz="2800" b="1" dirty="0">
                <a:solidFill>
                  <a:srgbClr val="0F0F0F"/>
                </a:solidFill>
                <a:latin typeface="YouTube Sans"/>
              </a:rPr>
              <a:t>Understanding International Entry Modes</a:t>
            </a:r>
            <a:endParaRPr lang="en-GB" sz="2800" b="1" i="0" dirty="0">
              <a:solidFill>
                <a:srgbClr val="0F0F0F"/>
              </a:solidFill>
              <a:effectLst/>
              <a:latin typeface="YouTube Sans"/>
            </a:endParaRPr>
          </a:p>
        </p:txBody>
      </p:sp>
    </p:spTree>
    <p:extLst>
      <p:ext uri="{BB962C8B-B14F-4D97-AF65-F5344CB8AC3E}">
        <p14:creationId xmlns:p14="http://schemas.microsoft.com/office/powerpoint/2010/main" val="27968854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957B6459-DA42-4B03-970A-96029C668A59}"/>
              </a:ext>
            </a:extLst>
          </p:cNvPr>
          <p:cNvSpPr>
            <a:spLocks noGrp="1"/>
          </p:cNvSpPr>
          <p:nvPr>
            <p:ph type="title"/>
          </p:nvPr>
        </p:nvSpPr>
        <p:spPr>
          <a:xfrm>
            <a:off x="150125" y="225297"/>
            <a:ext cx="11641541" cy="1224136"/>
          </a:xfrm>
        </p:spPr>
        <p:txBody>
          <a:bodyPr/>
          <a:lstStyle/>
          <a:p>
            <a:pPr eaLnBrk="1" hangingPunct="1"/>
            <a:r>
              <a:rPr lang="en-GB" altLang="en-US" sz="3600" b="1" dirty="0">
                <a:solidFill>
                  <a:schemeClr val="tx2">
                    <a:lumMod val="50000"/>
                  </a:schemeClr>
                </a:solidFill>
                <a:effectLst>
                  <a:outerShdw blurRad="38100" dist="38100" dir="2700000" algn="tl">
                    <a:srgbClr val="000000">
                      <a:alpha val="43137"/>
                    </a:srgbClr>
                  </a:outerShdw>
                </a:effectLst>
              </a:rPr>
              <a:t>Locational advantage:</a:t>
            </a:r>
            <a:br>
              <a:rPr lang="en-GB" altLang="en-US" sz="3600" b="1" dirty="0">
                <a:solidFill>
                  <a:schemeClr val="tx2">
                    <a:lumMod val="50000"/>
                  </a:schemeClr>
                </a:solidFill>
                <a:effectLst>
                  <a:outerShdw blurRad="38100" dist="38100" dir="2700000" algn="tl">
                    <a:srgbClr val="000000">
                      <a:alpha val="43137"/>
                    </a:srgbClr>
                  </a:outerShdw>
                </a:effectLst>
              </a:rPr>
            </a:br>
            <a:r>
              <a:rPr lang="en-GB" altLang="en-US" sz="3600" b="1" dirty="0">
                <a:solidFill>
                  <a:schemeClr val="tx2">
                    <a:lumMod val="50000"/>
                  </a:schemeClr>
                </a:solidFill>
                <a:effectLst>
                  <a:outerShdw blurRad="38100" dist="38100" dir="2700000" algn="tl">
                    <a:srgbClr val="000000">
                      <a:alpha val="43137"/>
                    </a:srgbClr>
                  </a:outerShdw>
                </a:effectLst>
              </a:rPr>
              <a:t> Porter’s Diamond </a:t>
            </a:r>
          </a:p>
        </p:txBody>
      </p:sp>
      <p:sp>
        <p:nvSpPr>
          <p:cNvPr id="10243" name="Content Placeholder 2">
            <a:extLst>
              <a:ext uri="{FF2B5EF4-FFF2-40B4-BE49-F238E27FC236}">
                <a16:creationId xmlns:a16="http://schemas.microsoft.com/office/drawing/2014/main" id="{0B2FC0B4-097D-4A24-8547-CAF25C68348D}"/>
              </a:ext>
            </a:extLst>
          </p:cNvPr>
          <p:cNvSpPr>
            <a:spLocks noGrp="1"/>
          </p:cNvSpPr>
          <p:nvPr>
            <p:ph idx="1"/>
          </p:nvPr>
        </p:nvSpPr>
        <p:spPr>
          <a:xfrm>
            <a:off x="335360" y="1591628"/>
            <a:ext cx="11521280" cy="3492164"/>
          </a:xfrm>
        </p:spPr>
        <p:txBody>
          <a:bodyPr rtlCol="0">
            <a:normAutofit/>
          </a:bodyPr>
          <a:lstStyle/>
          <a:p>
            <a:pPr marL="0" indent="0" eaLnBrk="1" fontAlgn="auto" hangingPunct="1">
              <a:lnSpc>
                <a:spcPct val="150000"/>
              </a:lnSpc>
              <a:spcAft>
                <a:spcPts val="0"/>
              </a:spcAft>
              <a:buNone/>
              <a:defRPr/>
            </a:pPr>
            <a:r>
              <a:rPr lang="en-GB" altLang="en-US" sz="2000" b="1" i="1" dirty="0"/>
              <a:t>Porter’s Diamond – </a:t>
            </a:r>
            <a:r>
              <a:rPr lang="en-GB" altLang="en-US" sz="2000" dirty="0"/>
              <a:t>explains</a:t>
            </a:r>
            <a:r>
              <a:rPr lang="en-GB" altLang="en-US" sz="2000" b="1" dirty="0"/>
              <a:t> </a:t>
            </a:r>
            <a:r>
              <a:rPr lang="en-GB" altLang="en-US" sz="2000" dirty="0"/>
              <a:t>why some locations tend to produce firms with competitive advantages in some industries more than others.</a:t>
            </a:r>
            <a:endParaRPr lang="en-GB" altLang="en-US" sz="1800" dirty="0"/>
          </a:p>
          <a:p>
            <a:pPr eaLnBrk="1" fontAlgn="auto" hangingPunct="1">
              <a:lnSpc>
                <a:spcPct val="150000"/>
              </a:lnSpc>
              <a:spcAft>
                <a:spcPts val="0"/>
              </a:spcAft>
              <a:buNone/>
              <a:defRPr/>
            </a:pPr>
            <a:r>
              <a:rPr lang="en-GB" altLang="en-US" sz="1800" dirty="0"/>
              <a:t>The</a:t>
            </a:r>
            <a:r>
              <a:rPr lang="en-GB" altLang="en-US" sz="1800" b="1" i="1" dirty="0"/>
              <a:t> </a:t>
            </a:r>
            <a:r>
              <a:rPr lang="en-GB" altLang="en-US" sz="1800" dirty="0"/>
              <a:t>four drivers in Porter’s Diamond arise from: </a:t>
            </a:r>
          </a:p>
          <a:p>
            <a:pPr marL="304792" indent="-304792" eaLnBrk="1" fontAlgn="auto" hangingPunct="1">
              <a:lnSpc>
                <a:spcPct val="150000"/>
              </a:lnSpc>
              <a:spcAft>
                <a:spcPts val="0"/>
              </a:spcAft>
              <a:defRPr/>
            </a:pPr>
            <a:r>
              <a:rPr lang="en-GB" altLang="en-US" sz="1800" b="1" i="1" dirty="0"/>
              <a:t>local factor conditions;</a:t>
            </a:r>
          </a:p>
          <a:p>
            <a:pPr marL="304792" indent="-304792" eaLnBrk="1" fontAlgn="auto" hangingPunct="1">
              <a:lnSpc>
                <a:spcPct val="150000"/>
              </a:lnSpc>
              <a:spcAft>
                <a:spcPts val="0"/>
              </a:spcAft>
              <a:defRPr/>
            </a:pPr>
            <a:r>
              <a:rPr lang="en-GB" altLang="en-US" sz="1800" b="1" i="1" dirty="0"/>
              <a:t>local demand conditions;</a:t>
            </a:r>
          </a:p>
          <a:p>
            <a:pPr marL="304792" indent="-304792" eaLnBrk="1" fontAlgn="auto" hangingPunct="1">
              <a:lnSpc>
                <a:spcPct val="150000"/>
              </a:lnSpc>
              <a:spcAft>
                <a:spcPts val="0"/>
              </a:spcAft>
              <a:defRPr/>
            </a:pPr>
            <a:r>
              <a:rPr lang="en-GB" altLang="en-US" sz="1800" b="1" i="1" dirty="0"/>
              <a:t>local related and supporting industries;</a:t>
            </a:r>
          </a:p>
          <a:p>
            <a:pPr marL="304792" indent="-304792" eaLnBrk="1" fontAlgn="auto" hangingPunct="1">
              <a:lnSpc>
                <a:spcPct val="150000"/>
              </a:lnSpc>
              <a:spcAft>
                <a:spcPts val="0"/>
              </a:spcAft>
              <a:defRPr/>
            </a:pPr>
            <a:r>
              <a:rPr lang="en-GB" altLang="en-US" sz="1800" b="1" i="1" dirty="0"/>
              <a:t>local firm strategy, industry structure and competition</a:t>
            </a:r>
            <a:r>
              <a:rPr lang="en-GB" altLang="en-US" sz="1800" b="1" dirty="0"/>
              <a: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79538462-5F2A-4B1D-B99B-D8BB7F366889}"/>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C34E83DF-806A-41D7-85F5-950835D10A94}"/>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
        <p:nvSpPr>
          <p:cNvPr id="7" name="TextBox 6">
            <a:extLst>
              <a:ext uri="{FF2B5EF4-FFF2-40B4-BE49-F238E27FC236}">
                <a16:creationId xmlns:a16="http://schemas.microsoft.com/office/drawing/2014/main" id="{A0AEFBD1-710E-4362-B619-1CB2733B4771}"/>
              </a:ext>
            </a:extLst>
          </p:cNvPr>
          <p:cNvSpPr txBox="1"/>
          <p:nvPr/>
        </p:nvSpPr>
        <p:spPr>
          <a:xfrm>
            <a:off x="166048" y="194061"/>
            <a:ext cx="11859904" cy="5319020"/>
          </a:xfrm>
          <a:prstGeom prst="rect">
            <a:avLst/>
          </a:prstGeom>
          <a:noFill/>
        </p:spPr>
        <p:txBody>
          <a:bodyPr wrap="square">
            <a:spAutoFit/>
          </a:bodyPr>
          <a:lstStyle/>
          <a:p>
            <a:pPr>
              <a:lnSpc>
                <a:spcPct val="200000"/>
              </a:lnSpc>
            </a:pPr>
            <a:r>
              <a:rPr lang="en-US" b="1" dirty="0">
                <a:solidFill>
                  <a:srgbClr val="FF0000"/>
                </a:solidFill>
                <a:effectLst>
                  <a:outerShdw blurRad="38100" dist="38100" dir="2700000" algn="tl">
                    <a:srgbClr val="000000">
                      <a:alpha val="43137"/>
                    </a:srgbClr>
                  </a:outerShdw>
                </a:effectLst>
              </a:rPr>
              <a:t>Porter’s Diamond, </a:t>
            </a:r>
            <a:r>
              <a:rPr lang="en-US" sz="1400" dirty="0"/>
              <a:t>also known as the Diamond Model, is a framework developed by Michael E. Porter to analyze the competitive advantage of nations or regions in certain industries. It explains why some industries within particular nations are more competitive internationally than others. The model identifies four key factors that contribute to national competitive advantage:</a:t>
            </a:r>
          </a:p>
          <a:p>
            <a:pPr>
              <a:lnSpc>
                <a:spcPct val="200000"/>
              </a:lnSpc>
              <a:buFont typeface="+mj-lt"/>
              <a:buAutoNum type="arabicPeriod"/>
            </a:pPr>
            <a:r>
              <a:rPr lang="en-US" sz="1400" b="1" dirty="0"/>
              <a:t>Factor Conditions:</a:t>
            </a:r>
            <a:r>
              <a:rPr lang="en-US" sz="1400" dirty="0"/>
              <a:t> These are the basic inputs required for competition, such as natural resources, climate, location, workforce skills, and infrastructure. Nations or regions with advantageous factor conditions are more likely to develop competitive industries.</a:t>
            </a:r>
          </a:p>
          <a:p>
            <a:pPr>
              <a:lnSpc>
                <a:spcPct val="200000"/>
              </a:lnSpc>
              <a:buFont typeface="+mj-lt"/>
              <a:buAutoNum type="arabicPeriod"/>
            </a:pPr>
            <a:r>
              <a:rPr lang="en-US" sz="1400" b="1" dirty="0"/>
              <a:t>Demand Conditions:</a:t>
            </a:r>
            <a:r>
              <a:rPr lang="en-US" sz="1400" dirty="0"/>
              <a:t> This refers to the nature and size of the home market demand for an industry’s products or services. A strong, sophisticated domestic market drives firms to innovate and improve quality, giving them an edge in international markets.</a:t>
            </a:r>
          </a:p>
          <a:p>
            <a:pPr>
              <a:lnSpc>
                <a:spcPct val="200000"/>
              </a:lnSpc>
              <a:buFont typeface="+mj-lt"/>
              <a:buAutoNum type="arabicPeriod"/>
            </a:pPr>
            <a:r>
              <a:rPr lang="en-US" sz="1400" b="1" dirty="0"/>
              <a:t>Related and Supporting Industries:</a:t>
            </a:r>
            <a:r>
              <a:rPr lang="en-US" sz="1400" dirty="0"/>
              <a:t> The presence of related industries that are internationally competitive can enhance the competitive advantage of a particular industry. Suppliers and related industries provide critical support through innovation and shared technology.</a:t>
            </a:r>
          </a:p>
          <a:p>
            <a:pPr>
              <a:lnSpc>
                <a:spcPct val="200000"/>
              </a:lnSpc>
              <a:buFont typeface="+mj-lt"/>
              <a:buAutoNum type="arabicPeriod"/>
            </a:pPr>
            <a:r>
              <a:rPr lang="en-US" sz="1400" b="1" dirty="0"/>
              <a:t>Firm Strategy, Structure, and Rivalry:</a:t>
            </a:r>
            <a:r>
              <a:rPr lang="en-US" sz="1400" dirty="0"/>
              <a:t> The conditions in the home market determine how companies are created, organized, and managed, as well as the nature of domestic rivalry. Intense domestic competition forces firms to be more efficient, innovative, and proactive in improving their competitiveness.</a:t>
            </a:r>
          </a:p>
        </p:txBody>
      </p:sp>
    </p:spTree>
    <p:extLst>
      <p:ext uri="{BB962C8B-B14F-4D97-AF65-F5344CB8AC3E}">
        <p14:creationId xmlns:p14="http://schemas.microsoft.com/office/powerpoint/2010/main" val="40149334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EEABC-5EFD-465B-88EC-4F436AB0739D}"/>
              </a:ext>
            </a:extLst>
          </p:cNvPr>
          <p:cNvSpPr>
            <a:spLocks noGrp="1"/>
          </p:cNvSpPr>
          <p:nvPr>
            <p:ph type="title"/>
          </p:nvPr>
        </p:nvSpPr>
        <p:spPr>
          <a:xfrm>
            <a:off x="2423593" y="128021"/>
            <a:ext cx="7632848" cy="958751"/>
          </a:xfrm>
        </p:spPr>
        <p:txBody>
          <a:bodyPr rtlCol="0">
            <a:noAutofit/>
          </a:bodyPr>
          <a:lstStyle/>
          <a:p>
            <a:pPr eaLnBrk="1" fontAlgn="auto" hangingPunct="1">
              <a:spcAft>
                <a:spcPts val="0"/>
              </a:spcAft>
              <a:defRPr/>
            </a:pPr>
            <a:r>
              <a:rPr lang="en-US" sz="2400" b="1" dirty="0">
                <a:solidFill>
                  <a:schemeClr val="tx2">
                    <a:lumMod val="50000"/>
                  </a:schemeClr>
                </a:solidFill>
                <a:effectLst>
                  <a:outerShdw blurRad="38100" dist="38100" dir="2700000" algn="tl">
                    <a:srgbClr val="000000">
                      <a:alpha val="43137"/>
                    </a:srgbClr>
                  </a:outerShdw>
                </a:effectLst>
              </a:rPr>
              <a:t>Porter’s Diamond – the determinants of national advantages</a:t>
            </a:r>
            <a:endParaRPr lang="en-GB" sz="2400" b="1" dirty="0">
              <a:solidFill>
                <a:schemeClr val="tx2">
                  <a:lumMod val="50000"/>
                </a:schemeClr>
              </a:solidFill>
              <a:effectLst>
                <a:outerShdw blurRad="38100" dist="38100" dir="2700000" algn="tl">
                  <a:srgbClr val="000000">
                    <a:alpha val="43137"/>
                  </a:srgbClr>
                </a:outerShdw>
              </a:effectLst>
            </a:endParaRPr>
          </a:p>
        </p:txBody>
      </p:sp>
      <p:pic>
        <p:nvPicPr>
          <p:cNvPr id="10243" name="Picture 6">
            <a:extLst>
              <a:ext uri="{FF2B5EF4-FFF2-40B4-BE49-F238E27FC236}">
                <a16:creationId xmlns:a16="http://schemas.microsoft.com/office/drawing/2014/main" id="{B8DAA256-34D6-4C43-91BC-5C030B3BA6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1705" y="1484784"/>
            <a:ext cx="6303963" cy="4235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Rectangle 8">
            <a:extLst>
              <a:ext uri="{FF2B5EF4-FFF2-40B4-BE49-F238E27FC236}">
                <a16:creationId xmlns:a16="http://schemas.microsoft.com/office/drawing/2014/main" id="{923B75DD-F97A-41F4-B75F-87B815BF6ED5}"/>
              </a:ext>
            </a:extLst>
          </p:cNvPr>
          <p:cNvSpPr>
            <a:spLocks noChangeArrowheads="1"/>
          </p:cNvSpPr>
          <p:nvPr/>
        </p:nvSpPr>
        <p:spPr bwMode="auto">
          <a:xfrm>
            <a:off x="9950144" y="992342"/>
            <a:ext cx="2185443" cy="830997"/>
          </a:xfrm>
          <a:prstGeom prst="rect">
            <a:avLst/>
          </a:prstGeom>
          <a:noFill/>
          <a:ln>
            <a:noFill/>
          </a:ln>
        </p:spPr>
        <p:txBody>
          <a:bodyPr wrap="square">
            <a:spAutoFit/>
          </a:bodyPr>
          <a:lstStyle/>
          <a:p>
            <a:pPr defTabSz="914377">
              <a:defRPr/>
            </a:pPr>
            <a:r>
              <a:rPr lang="en-IN" altLang="en-US" sz="800" i="1" dirty="0">
                <a:solidFill>
                  <a:prstClr val="black"/>
                </a:solidFill>
                <a:ea typeface="ＭＳ Ｐゴシック"/>
              </a:rPr>
              <a:t>Source</a:t>
            </a:r>
            <a:r>
              <a:rPr lang="en-IN" altLang="en-US" sz="800" dirty="0">
                <a:solidFill>
                  <a:prstClr val="black"/>
                </a:solidFill>
                <a:ea typeface="ＭＳ Ｐゴシック"/>
              </a:rPr>
              <a:t>: Adapted with permission of The Free Press, a Division of Simon &amp; Schuster, Inc., from </a:t>
            </a:r>
            <a:r>
              <a:rPr lang="en-IN" altLang="en-US" sz="800" i="1" dirty="0">
                <a:solidFill>
                  <a:prstClr val="black"/>
                </a:solidFill>
                <a:ea typeface="ＭＳ Ｐゴシック"/>
              </a:rPr>
              <a:t>The Competitive Advantage of Nations</a:t>
            </a:r>
            <a:r>
              <a:rPr lang="en-IN" altLang="en-US" sz="800" dirty="0">
                <a:solidFill>
                  <a:prstClr val="black"/>
                </a:solidFill>
                <a:ea typeface="ＭＳ Ｐゴシック"/>
              </a:rPr>
              <a:t> by Michael E. Porter. </a:t>
            </a:r>
            <a:br>
              <a:rPr lang="en-IN" altLang="en-US" sz="800" dirty="0">
                <a:solidFill>
                  <a:prstClr val="black"/>
                </a:solidFill>
                <a:ea typeface="ＭＳ Ｐゴシック"/>
              </a:rPr>
            </a:br>
            <a:r>
              <a:rPr lang="en-IN" altLang="en-US" sz="800" dirty="0">
                <a:solidFill>
                  <a:prstClr val="black"/>
                </a:solidFill>
                <a:ea typeface="ＭＳ Ｐゴシック"/>
              </a:rPr>
              <a:t>Copyright © 1990, 1998 by Michael E. Porter. All rights reserved.</a:t>
            </a:r>
          </a:p>
        </p:txBody>
      </p:sp>
      <p:sp>
        <p:nvSpPr>
          <p:cNvPr id="3" name="Oval 2">
            <a:extLst>
              <a:ext uri="{FF2B5EF4-FFF2-40B4-BE49-F238E27FC236}">
                <a16:creationId xmlns:a16="http://schemas.microsoft.com/office/drawing/2014/main" id="{EBC87B05-B460-4075-8F3E-8A6984F18F7D}"/>
              </a:ext>
            </a:extLst>
          </p:cNvPr>
          <p:cNvSpPr/>
          <p:nvPr/>
        </p:nvSpPr>
        <p:spPr bwMode="auto">
          <a:xfrm>
            <a:off x="767408" y="1268760"/>
            <a:ext cx="1800200" cy="72008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914377" eaLnBrk="0" fontAlgn="base" hangingPunct="0">
              <a:spcBef>
                <a:spcPct val="0"/>
              </a:spcBef>
              <a:spcAft>
                <a:spcPct val="0"/>
              </a:spcAft>
            </a:pPr>
            <a:r>
              <a:rPr lang="en-GB" sz="2400" dirty="0">
                <a:solidFill>
                  <a:prstClr val="black"/>
                </a:solidFill>
                <a:latin typeface="Arial" charset="0"/>
                <a:ea typeface="ＭＳ Ｐゴシック" pitchFamily="1" charset="-128"/>
              </a:rPr>
              <a:t>Chance </a:t>
            </a:r>
          </a:p>
        </p:txBody>
      </p:sp>
      <p:cxnSp>
        <p:nvCxnSpPr>
          <p:cNvPr id="5" name="Straight Arrow Connector 4">
            <a:extLst>
              <a:ext uri="{FF2B5EF4-FFF2-40B4-BE49-F238E27FC236}">
                <a16:creationId xmlns:a16="http://schemas.microsoft.com/office/drawing/2014/main" id="{689FE6E4-12D6-4D21-BB58-06D7713DCE15}"/>
              </a:ext>
            </a:extLst>
          </p:cNvPr>
          <p:cNvCxnSpPr>
            <a:stCxn id="3" idx="6"/>
          </p:cNvCxnSpPr>
          <p:nvPr/>
        </p:nvCxnSpPr>
        <p:spPr bwMode="auto">
          <a:xfrm>
            <a:off x="2567608" y="1628800"/>
            <a:ext cx="3312368" cy="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7" name="Straight Arrow Connector 6">
            <a:extLst>
              <a:ext uri="{FF2B5EF4-FFF2-40B4-BE49-F238E27FC236}">
                <a16:creationId xmlns:a16="http://schemas.microsoft.com/office/drawing/2014/main" id="{695BF523-5A46-4C18-B342-C5E8C7593003}"/>
              </a:ext>
            </a:extLst>
          </p:cNvPr>
          <p:cNvCxnSpPr>
            <a:stCxn id="3" idx="5"/>
          </p:cNvCxnSpPr>
          <p:nvPr/>
        </p:nvCxnSpPr>
        <p:spPr bwMode="auto">
          <a:xfrm>
            <a:off x="2303977" y="1883388"/>
            <a:ext cx="5736241" cy="1473605"/>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9" name="Straight Arrow Connector 8">
            <a:extLst>
              <a:ext uri="{FF2B5EF4-FFF2-40B4-BE49-F238E27FC236}">
                <a16:creationId xmlns:a16="http://schemas.microsoft.com/office/drawing/2014/main" id="{BC93A06E-3F4D-4C07-A11A-DFFCFD3E6ADF}"/>
              </a:ext>
            </a:extLst>
          </p:cNvPr>
          <p:cNvCxnSpPr>
            <a:stCxn id="3" idx="4"/>
          </p:cNvCxnSpPr>
          <p:nvPr/>
        </p:nvCxnSpPr>
        <p:spPr bwMode="auto">
          <a:xfrm>
            <a:off x="1667509" y="1988840"/>
            <a:ext cx="1908211" cy="1308915"/>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11" name="Connector: Elbow 10">
            <a:extLst>
              <a:ext uri="{FF2B5EF4-FFF2-40B4-BE49-F238E27FC236}">
                <a16:creationId xmlns:a16="http://schemas.microsoft.com/office/drawing/2014/main" id="{0CBFFC02-AD67-455D-9B9E-0A465DAA3E10}"/>
              </a:ext>
            </a:extLst>
          </p:cNvPr>
          <p:cNvCxnSpPr>
            <a:cxnSpLocks/>
            <a:stCxn id="3" idx="4"/>
          </p:cNvCxnSpPr>
          <p:nvPr/>
        </p:nvCxnSpPr>
        <p:spPr bwMode="auto">
          <a:xfrm rot="16200000" flipH="1">
            <a:off x="1971779" y="1684570"/>
            <a:ext cx="3459912" cy="4068455"/>
          </a:xfrm>
          <a:prstGeom prst="bentConnector2">
            <a:avLst/>
          </a:prstGeom>
          <a:solidFill>
            <a:schemeClr val="accent1"/>
          </a:solidFill>
          <a:ln w="9525" cap="flat" cmpd="sng" algn="ctr">
            <a:solidFill>
              <a:schemeClr val="tx1"/>
            </a:solidFill>
            <a:prstDash val="solid"/>
            <a:round/>
            <a:headEnd type="none" w="med" len="med"/>
            <a:tailEnd type="triangle"/>
          </a:ln>
          <a:effectLst/>
        </p:spPr>
      </p:cxnSp>
      <p:sp>
        <p:nvSpPr>
          <p:cNvPr id="18" name="Oval 17">
            <a:extLst>
              <a:ext uri="{FF2B5EF4-FFF2-40B4-BE49-F238E27FC236}">
                <a16:creationId xmlns:a16="http://schemas.microsoft.com/office/drawing/2014/main" id="{EA3F2647-4FFF-46EF-83FB-81C3EB23315C}"/>
              </a:ext>
            </a:extLst>
          </p:cNvPr>
          <p:cNvSpPr/>
          <p:nvPr/>
        </p:nvSpPr>
        <p:spPr bwMode="auto">
          <a:xfrm>
            <a:off x="10142765" y="4869160"/>
            <a:ext cx="1800200" cy="72008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defTabSz="914377" eaLnBrk="0" fontAlgn="base" hangingPunct="0">
              <a:spcBef>
                <a:spcPct val="0"/>
              </a:spcBef>
              <a:spcAft>
                <a:spcPct val="0"/>
              </a:spcAft>
            </a:pPr>
            <a:r>
              <a:rPr lang="en-GB" sz="2400" dirty="0">
                <a:solidFill>
                  <a:prstClr val="black"/>
                </a:solidFill>
                <a:latin typeface="Arial" charset="0"/>
                <a:ea typeface="ＭＳ Ｐゴシック" pitchFamily="1" charset="-128"/>
              </a:rPr>
              <a:t>Gov</a:t>
            </a:r>
          </a:p>
        </p:txBody>
      </p:sp>
      <p:cxnSp>
        <p:nvCxnSpPr>
          <p:cNvPr id="16" name="Straight Arrow Connector 15">
            <a:extLst>
              <a:ext uri="{FF2B5EF4-FFF2-40B4-BE49-F238E27FC236}">
                <a16:creationId xmlns:a16="http://schemas.microsoft.com/office/drawing/2014/main" id="{EED68AE7-9F84-4D85-B5EA-585047F33A76}"/>
              </a:ext>
            </a:extLst>
          </p:cNvPr>
          <p:cNvCxnSpPr>
            <a:cxnSpLocks/>
            <a:stCxn id="18" idx="0"/>
          </p:cNvCxnSpPr>
          <p:nvPr/>
        </p:nvCxnSpPr>
        <p:spPr bwMode="auto">
          <a:xfrm flipH="1" flipV="1">
            <a:off x="9480377" y="3933056"/>
            <a:ext cx="1562488" cy="93610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2" name="Straight Arrow Connector 21">
            <a:extLst>
              <a:ext uri="{FF2B5EF4-FFF2-40B4-BE49-F238E27FC236}">
                <a16:creationId xmlns:a16="http://schemas.microsoft.com/office/drawing/2014/main" id="{1EF9CF98-38AC-4138-89A9-F0BB0D1F6E5A}"/>
              </a:ext>
            </a:extLst>
          </p:cNvPr>
          <p:cNvCxnSpPr>
            <a:cxnSpLocks/>
          </p:cNvCxnSpPr>
          <p:nvPr/>
        </p:nvCxnSpPr>
        <p:spPr bwMode="auto">
          <a:xfrm flipH="1">
            <a:off x="7449836" y="5373216"/>
            <a:ext cx="2750621" cy="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5" name="Straight Arrow Connector 24">
            <a:extLst>
              <a:ext uri="{FF2B5EF4-FFF2-40B4-BE49-F238E27FC236}">
                <a16:creationId xmlns:a16="http://schemas.microsoft.com/office/drawing/2014/main" id="{117C5EAC-9FAF-4BE8-9AB7-2269D43A9859}"/>
              </a:ext>
            </a:extLst>
          </p:cNvPr>
          <p:cNvCxnSpPr>
            <a:cxnSpLocks/>
          </p:cNvCxnSpPr>
          <p:nvPr/>
        </p:nvCxnSpPr>
        <p:spPr bwMode="auto">
          <a:xfrm flipH="1" flipV="1">
            <a:off x="7165321" y="2348881"/>
            <a:ext cx="3014423" cy="2772308"/>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7" name="Straight Arrow Connector 26">
            <a:extLst>
              <a:ext uri="{FF2B5EF4-FFF2-40B4-BE49-F238E27FC236}">
                <a16:creationId xmlns:a16="http://schemas.microsoft.com/office/drawing/2014/main" id="{3B158AC9-B558-4AFC-8FBC-F5351C3E46F9}"/>
              </a:ext>
            </a:extLst>
          </p:cNvPr>
          <p:cNvCxnSpPr>
            <a:cxnSpLocks/>
            <a:stCxn id="18" idx="2"/>
          </p:cNvCxnSpPr>
          <p:nvPr/>
        </p:nvCxnSpPr>
        <p:spPr bwMode="auto">
          <a:xfrm flipH="1" flipV="1">
            <a:off x="5172098" y="3718797"/>
            <a:ext cx="4970668" cy="151040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655AC6A-3847-4F72-B733-5D6548933BCF}"/>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B94A8439-71F1-4D76-9B06-7A589053A318}"/>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pic>
        <p:nvPicPr>
          <p:cNvPr id="6" name="Online Media 5" title="How to Use the Porter Diamond Model | Internationalization Strategy Course">
            <a:hlinkClick r:id="" action="ppaction://media"/>
            <a:extLst>
              <a:ext uri="{FF2B5EF4-FFF2-40B4-BE49-F238E27FC236}">
                <a16:creationId xmlns:a16="http://schemas.microsoft.com/office/drawing/2014/main" id="{3FF2A8F6-089C-44B4-9DB4-ABC3A6178571}"/>
              </a:ext>
            </a:extLst>
          </p:cNvPr>
          <p:cNvPicPr>
            <a:picLocks noRot="1" noChangeAspect="1"/>
          </p:cNvPicPr>
          <p:nvPr>
            <a:videoFile r:link="rId1"/>
          </p:nvPr>
        </p:nvPicPr>
        <p:blipFill>
          <a:blip r:embed="rId3"/>
          <a:stretch>
            <a:fillRect/>
          </a:stretch>
        </p:blipFill>
        <p:spPr>
          <a:xfrm>
            <a:off x="1248707" y="58594"/>
            <a:ext cx="9846859" cy="5563475"/>
          </a:xfrm>
          <a:prstGeom prst="rect">
            <a:avLst/>
          </a:prstGeom>
        </p:spPr>
      </p:pic>
    </p:spTree>
    <p:extLst>
      <p:ext uri="{BB962C8B-B14F-4D97-AF65-F5344CB8AC3E}">
        <p14:creationId xmlns:p14="http://schemas.microsoft.com/office/powerpoint/2010/main" val="762965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A6FDC634-4656-45BB-8C79-ACB755FEEF91}"/>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28/06/2024</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22CC62F7-0C36-46F6-A299-037AE99EAB0F}"/>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pic>
        <p:nvPicPr>
          <p:cNvPr id="6" name="Online Media 5" title="Porter Diamond Theory of National Advantage (with real world examples) | International Business">
            <a:hlinkClick r:id="" action="ppaction://media"/>
            <a:extLst>
              <a:ext uri="{FF2B5EF4-FFF2-40B4-BE49-F238E27FC236}">
                <a16:creationId xmlns:a16="http://schemas.microsoft.com/office/drawing/2014/main" id="{B04713C7-1D94-44D6-930B-173C5F0B5079}"/>
              </a:ext>
            </a:extLst>
          </p:cNvPr>
          <p:cNvPicPr>
            <a:picLocks noRot="1" noChangeAspect="1"/>
          </p:cNvPicPr>
          <p:nvPr>
            <a:videoFile r:link="rId1"/>
          </p:nvPr>
        </p:nvPicPr>
        <p:blipFill>
          <a:blip r:embed="rId3"/>
          <a:stretch>
            <a:fillRect/>
          </a:stretch>
        </p:blipFill>
        <p:spPr>
          <a:xfrm>
            <a:off x="1166819" y="59482"/>
            <a:ext cx="9928747" cy="5609741"/>
          </a:xfrm>
          <a:prstGeom prst="rect">
            <a:avLst/>
          </a:prstGeom>
        </p:spPr>
      </p:pic>
    </p:spTree>
    <p:extLst>
      <p:ext uri="{BB962C8B-B14F-4D97-AF65-F5344CB8AC3E}">
        <p14:creationId xmlns:p14="http://schemas.microsoft.com/office/powerpoint/2010/main" val="2180367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3CF2E0-EAEF-4537-AE03-A9722AAE7E77}"/>
              </a:ext>
            </a:extLst>
          </p:cNvPr>
          <p:cNvSpPr/>
          <p:nvPr/>
        </p:nvSpPr>
        <p:spPr>
          <a:xfrm>
            <a:off x="335360" y="1490007"/>
            <a:ext cx="11521280" cy="3877985"/>
          </a:xfrm>
          <a:prstGeom prst="rect">
            <a:avLst/>
          </a:prstGeom>
        </p:spPr>
        <p:txBody>
          <a:bodyPr wrap="square">
            <a:spAutoFit/>
          </a:bodyPr>
          <a:lstStyle/>
          <a:p>
            <a:pPr marL="609570" indent="-609570" algn="just" defTabSz="914377">
              <a:buClr>
                <a:srgbClr val="C00000"/>
              </a:buClr>
              <a:buSzPts val="1942"/>
            </a:pPr>
            <a:r>
              <a:rPr lang="en-GB" b="1" dirty="0">
                <a:solidFill>
                  <a:prstClr val="black"/>
                </a:solidFill>
                <a:ea typeface="ＭＳ Ｐゴシック"/>
              </a:rPr>
              <a:t>Factor Conditions</a:t>
            </a:r>
            <a:r>
              <a:rPr lang="en-GB" dirty="0">
                <a:solidFill>
                  <a:prstClr val="black"/>
                </a:solidFill>
                <a:ea typeface="ＭＳ Ｐゴシック"/>
              </a:rPr>
              <a:t>: refers to factors of production – inputs needed to compete such as: labour, land, natural resources, capital, infrastructure etc</a:t>
            </a:r>
          </a:p>
          <a:p>
            <a:pPr algn="just" defTabSz="914377">
              <a:spcBef>
                <a:spcPts val="1000"/>
              </a:spcBef>
              <a:buClr>
                <a:srgbClr val="C00000"/>
              </a:buClr>
              <a:buSzPts val="1942"/>
            </a:pPr>
            <a:r>
              <a:rPr lang="en-GB" sz="2800" b="1" dirty="0">
                <a:solidFill>
                  <a:srgbClr val="FF0000"/>
                </a:solidFill>
                <a:ea typeface="ＭＳ Ｐゴシック"/>
              </a:rPr>
              <a:t>Basic: </a:t>
            </a:r>
            <a:r>
              <a:rPr lang="en-GB" b="1" dirty="0">
                <a:solidFill>
                  <a:prstClr val="black"/>
                </a:solidFill>
                <a:ea typeface="ＭＳ Ｐゴシック"/>
              </a:rPr>
              <a:t>Natural resources Climate </a:t>
            </a:r>
          </a:p>
          <a:p>
            <a:pPr algn="just" defTabSz="914377">
              <a:spcBef>
                <a:spcPts val="1000"/>
              </a:spcBef>
              <a:buClr>
                <a:srgbClr val="C00000"/>
              </a:buClr>
              <a:buSzPts val="1942"/>
            </a:pPr>
            <a:r>
              <a:rPr lang="en-GB" sz="2400" b="1" dirty="0">
                <a:solidFill>
                  <a:srgbClr val="FF0000"/>
                </a:solidFill>
                <a:ea typeface="ＭＳ Ｐゴシック"/>
              </a:rPr>
              <a:t>Advanced : </a:t>
            </a:r>
            <a:r>
              <a:rPr lang="en-GB" b="1" dirty="0">
                <a:solidFill>
                  <a:prstClr val="black"/>
                </a:solidFill>
                <a:ea typeface="ＭＳ Ｐゴシック"/>
              </a:rPr>
              <a:t>Infrastructure , Skilled Experts , Capital </a:t>
            </a:r>
          </a:p>
          <a:p>
            <a:pPr algn="just" defTabSz="914377">
              <a:spcBef>
                <a:spcPts val="1000"/>
              </a:spcBef>
              <a:buClr>
                <a:srgbClr val="C00000"/>
              </a:buClr>
              <a:buSzPts val="1942"/>
            </a:pPr>
            <a:endParaRPr lang="en-GB" dirty="0">
              <a:solidFill>
                <a:prstClr val="black"/>
              </a:solidFill>
              <a:ea typeface="ＭＳ Ｐゴシック"/>
            </a:endParaRPr>
          </a:p>
          <a:p>
            <a:pPr marL="609570" indent="-609570" algn="just" defTabSz="914377">
              <a:spcBef>
                <a:spcPts val="1000"/>
              </a:spcBef>
              <a:buClr>
                <a:srgbClr val="C00000"/>
              </a:buClr>
              <a:buSzPts val="1850"/>
            </a:pPr>
            <a:r>
              <a:rPr lang="en-GB" dirty="0">
                <a:solidFill>
                  <a:prstClr val="black"/>
                </a:solidFill>
                <a:ea typeface="ＭＳ Ｐゴシック"/>
              </a:rPr>
              <a:t>Where a country has advanced (e.g. communication systems, highly educated workforce) and specialized (e.g. industry-specific skilled personnel) factors, there is likely to be strong home-country competition</a:t>
            </a:r>
            <a:r>
              <a:rPr lang="en-GB" i="1" dirty="0">
                <a:solidFill>
                  <a:prstClr val="black"/>
                </a:solidFill>
                <a:ea typeface="ＭＳ Ｐゴシック"/>
              </a:rPr>
              <a:t>.</a:t>
            </a:r>
            <a:endParaRPr lang="en-GB" dirty="0">
              <a:solidFill>
                <a:prstClr val="black"/>
              </a:solidFill>
              <a:ea typeface="ＭＳ Ｐゴシック"/>
            </a:endParaRPr>
          </a:p>
          <a:p>
            <a:pPr algn="just" defTabSz="914377">
              <a:spcBef>
                <a:spcPts val="1000"/>
              </a:spcBef>
              <a:buClr>
                <a:srgbClr val="C00000"/>
              </a:buClr>
              <a:buSzPts val="1850"/>
            </a:pPr>
            <a:endParaRPr lang="en-GB" i="1" dirty="0">
              <a:solidFill>
                <a:prstClr val="black"/>
              </a:solidFill>
              <a:ea typeface="ＭＳ Ｐゴシック"/>
            </a:endParaRPr>
          </a:p>
          <a:p>
            <a:pPr marL="609570" indent="-609570" algn="just" defTabSz="914377">
              <a:spcBef>
                <a:spcPts val="1000"/>
              </a:spcBef>
              <a:buClr>
                <a:srgbClr val="C00000"/>
              </a:buClr>
              <a:buSzPts val="1850"/>
            </a:pPr>
            <a:r>
              <a:rPr lang="en-GB" dirty="0">
                <a:solidFill>
                  <a:prstClr val="black"/>
                </a:solidFill>
                <a:ea typeface="ＭＳ Ｐゴシック"/>
              </a:rPr>
              <a:t>Such factors may develop where countries lack basic factors e.g. South Korea lack abundant natural resources but offer strong work ethics, engineers &amp; systems of large firms to create expertise in manufacturing</a:t>
            </a:r>
          </a:p>
        </p:txBody>
      </p:sp>
      <p:sp>
        <p:nvSpPr>
          <p:cNvPr id="5" name="Rectangle 4">
            <a:extLst>
              <a:ext uri="{FF2B5EF4-FFF2-40B4-BE49-F238E27FC236}">
                <a16:creationId xmlns:a16="http://schemas.microsoft.com/office/drawing/2014/main" id="{CCE4FAD6-06A1-486E-9152-952F7DDB92E1}"/>
              </a:ext>
            </a:extLst>
          </p:cNvPr>
          <p:cNvSpPr/>
          <p:nvPr/>
        </p:nvSpPr>
        <p:spPr>
          <a:xfrm>
            <a:off x="3017075" y="349162"/>
            <a:ext cx="6713697" cy="523220"/>
          </a:xfrm>
          <a:prstGeom prst="rect">
            <a:avLst/>
          </a:prstGeom>
        </p:spPr>
        <p:txBody>
          <a:bodyPr wrap="none">
            <a:spAutoFit/>
          </a:bodyPr>
          <a:lstStyle/>
          <a:p>
            <a:pPr defTabSz="914377"/>
            <a:r>
              <a:rPr lang="en-GB" sz="2800" b="1" dirty="0">
                <a:solidFill>
                  <a:prstClr val="black"/>
                </a:solidFill>
                <a:ea typeface="ＭＳ Ｐゴシック"/>
              </a:rPr>
              <a:t>Porter’s National Diamond Framework</a:t>
            </a:r>
            <a:endParaRPr lang="en-GB" sz="2800" dirty="0">
              <a:solidFill>
                <a:prstClr val="black"/>
              </a:solidFill>
              <a:ea typeface="ＭＳ Ｐゴシック"/>
            </a:endParaRPr>
          </a:p>
        </p:txBody>
      </p:sp>
    </p:spTree>
    <p:extLst>
      <p:ext uri="{BB962C8B-B14F-4D97-AF65-F5344CB8AC3E}">
        <p14:creationId xmlns:p14="http://schemas.microsoft.com/office/powerpoint/2010/main" val="33421894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A4FF22A-C82C-482A-92F7-311BA83C0E2F}"/>
              </a:ext>
            </a:extLst>
          </p:cNvPr>
          <p:cNvSpPr/>
          <p:nvPr/>
        </p:nvSpPr>
        <p:spPr>
          <a:xfrm>
            <a:off x="299356" y="1033480"/>
            <a:ext cx="11593288" cy="4580421"/>
          </a:xfrm>
          <a:prstGeom prst="rect">
            <a:avLst/>
          </a:prstGeom>
        </p:spPr>
        <p:txBody>
          <a:bodyPr wrap="square">
            <a:spAutoFit/>
          </a:bodyPr>
          <a:lstStyle/>
          <a:p>
            <a:pPr marL="609570" indent="-609570" algn="just" defTabSz="914377">
              <a:lnSpc>
                <a:spcPct val="150000"/>
              </a:lnSpc>
              <a:buClr>
                <a:srgbClr val="C00000"/>
              </a:buClr>
              <a:buSzPts val="2400"/>
            </a:pPr>
            <a:r>
              <a:rPr lang="en-GB" b="1" dirty="0">
                <a:solidFill>
                  <a:prstClr val="black"/>
                </a:solidFill>
                <a:ea typeface="ＭＳ Ｐゴシック"/>
              </a:rPr>
              <a:t>Demand Conditions</a:t>
            </a:r>
            <a:r>
              <a:rPr lang="en-GB" dirty="0">
                <a:solidFill>
                  <a:prstClr val="black"/>
                </a:solidFill>
                <a:ea typeface="ＭＳ Ｐゴシック"/>
              </a:rPr>
              <a:t>: Characterised by the nature and size of buyers’ needs in the home market.</a:t>
            </a:r>
          </a:p>
          <a:p>
            <a:pPr marL="1142942" lvl="1" indent="-609570" algn="just" defTabSz="914377">
              <a:lnSpc>
                <a:spcPct val="150000"/>
              </a:lnSpc>
              <a:spcBef>
                <a:spcPts val="500"/>
              </a:spcBef>
              <a:buClr>
                <a:srgbClr val="C00000"/>
              </a:buClr>
              <a:buSzPts val="2000"/>
              <a:buFontTx/>
              <a:buChar char="•"/>
            </a:pPr>
            <a:r>
              <a:rPr lang="en-GB" dirty="0">
                <a:solidFill>
                  <a:prstClr val="black"/>
                </a:solidFill>
                <a:ea typeface="ＭＳ Ｐゴシック"/>
              </a:rPr>
              <a:t>A larger local demand than in foreign markets result in national advantage as discerning domestic customers drive quality &amp; innovation</a:t>
            </a:r>
          </a:p>
          <a:p>
            <a:pPr marL="1142942" lvl="1" indent="-609570" algn="just" defTabSz="914377">
              <a:lnSpc>
                <a:spcPct val="150000"/>
              </a:lnSpc>
              <a:spcBef>
                <a:spcPts val="500"/>
              </a:spcBef>
              <a:buClr>
                <a:srgbClr val="C00000"/>
              </a:buClr>
              <a:buSzPts val="2000"/>
              <a:buFontTx/>
              <a:buChar char="•"/>
            </a:pPr>
            <a:r>
              <a:rPr lang="en-GB" dirty="0">
                <a:solidFill>
                  <a:prstClr val="black"/>
                </a:solidFill>
                <a:ea typeface="ＭＳ Ｐゴシック"/>
              </a:rPr>
              <a:t>e.g. Japanese high expectation of electrical and electronics equipment</a:t>
            </a:r>
          </a:p>
          <a:p>
            <a:pPr marL="609570" indent="-609570" algn="just" defTabSz="914377">
              <a:lnSpc>
                <a:spcPct val="150000"/>
              </a:lnSpc>
              <a:spcBef>
                <a:spcPts val="1000"/>
              </a:spcBef>
              <a:buClr>
                <a:srgbClr val="C00000"/>
              </a:buClr>
              <a:buSzPts val="2400"/>
            </a:pPr>
            <a:r>
              <a:rPr lang="en-GB" b="1" dirty="0">
                <a:solidFill>
                  <a:prstClr val="black"/>
                </a:solidFill>
                <a:ea typeface="ＭＳ Ｐゴシック"/>
              </a:rPr>
              <a:t>Related and Supporting Industries</a:t>
            </a:r>
            <a:r>
              <a:rPr lang="en-GB" dirty="0">
                <a:solidFill>
                  <a:prstClr val="black"/>
                </a:solidFill>
                <a:ea typeface="ＭＳ Ｐゴシック"/>
              </a:rPr>
              <a:t>: Emphasis is on the key role of industry clusters in developing national advantage</a:t>
            </a:r>
          </a:p>
          <a:p>
            <a:pPr marL="1142942" lvl="1" indent="-609570" algn="just" defTabSz="914377">
              <a:lnSpc>
                <a:spcPct val="150000"/>
              </a:lnSpc>
              <a:spcBef>
                <a:spcPts val="500"/>
              </a:spcBef>
              <a:buClr>
                <a:srgbClr val="C00000"/>
              </a:buClr>
              <a:buSzPts val="2000"/>
              <a:buFontTx/>
              <a:buChar char="•"/>
            </a:pPr>
            <a:r>
              <a:rPr lang="en-GB" dirty="0">
                <a:solidFill>
                  <a:prstClr val="black"/>
                </a:solidFill>
                <a:ea typeface="ＭＳ Ｐゴシック"/>
              </a:rPr>
              <a:t>That is, the existence of competitive local supporting industries can be a basis for national advantage in a particular industry</a:t>
            </a:r>
          </a:p>
          <a:p>
            <a:pPr marL="1142942" lvl="1" indent="-609570" algn="just" defTabSz="914377">
              <a:lnSpc>
                <a:spcPct val="150000"/>
              </a:lnSpc>
              <a:spcBef>
                <a:spcPts val="500"/>
              </a:spcBef>
              <a:buClr>
                <a:srgbClr val="C00000"/>
              </a:buClr>
              <a:buSzPts val="2000"/>
              <a:buFontTx/>
              <a:buChar char="•"/>
            </a:pPr>
            <a:r>
              <a:rPr lang="en-GB" dirty="0">
                <a:solidFill>
                  <a:prstClr val="black"/>
                </a:solidFill>
                <a:ea typeface="ＭＳ Ｐゴシック"/>
              </a:rPr>
              <a:t>e.g. Italy as leader in the shoe industry – well established leather processing, and design services  industries</a:t>
            </a:r>
          </a:p>
        </p:txBody>
      </p:sp>
      <p:sp>
        <p:nvSpPr>
          <p:cNvPr id="5" name="Rectangle 4">
            <a:extLst>
              <a:ext uri="{FF2B5EF4-FFF2-40B4-BE49-F238E27FC236}">
                <a16:creationId xmlns:a16="http://schemas.microsoft.com/office/drawing/2014/main" id="{3E8BAD78-9CD3-4885-90E3-1C8D3A9F839F}"/>
              </a:ext>
            </a:extLst>
          </p:cNvPr>
          <p:cNvSpPr/>
          <p:nvPr/>
        </p:nvSpPr>
        <p:spPr>
          <a:xfrm>
            <a:off x="3212093" y="182403"/>
            <a:ext cx="7633821" cy="584775"/>
          </a:xfrm>
          <a:prstGeom prst="rect">
            <a:avLst/>
          </a:prstGeom>
        </p:spPr>
        <p:txBody>
          <a:bodyPr wrap="none">
            <a:spAutoFit/>
          </a:bodyPr>
          <a:lstStyle/>
          <a:p>
            <a:pPr defTabSz="914377"/>
            <a:r>
              <a:rPr lang="en-GB" sz="3200" b="1" dirty="0">
                <a:solidFill>
                  <a:prstClr val="black"/>
                </a:solidFill>
                <a:ea typeface="ＭＳ Ｐゴシック"/>
              </a:rPr>
              <a:t>Porter’s National Diamond Framework</a:t>
            </a:r>
            <a:endParaRPr lang="en-GB" sz="3200" dirty="0">
              <a:solidFill>
                <a:prstClr val="black"/>
              </a:solidFill>
              <a:ea typeface="ＭＳ Ｐゴシック"/>
            </a:endParaRPr>
          </a:p>
        </p:txBody>
      </p:sp>
    </p:spTree>
    <p:extLst>
      <p:ext uri="{BB962C8B-B14F-4D97-AF65-F5344CB8AC3E}">
        <p14:creationId xmlns:p14="http://schemas.microsoft.com/office/powerpoint/2010/main" val="23727412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4526" y="274814"/>
            <a:ext cx="10363200" cy="803176"/>
          </a:xfrm>
          <a:ln w="3175">
            <a:solidFill>
              <a:schemeClr val="bg1"/>
            </a:solidFill>
          </a:ln>
        </p:spPr>
        <p:txBody>
          <a:bodyPr>
            <a:noAutofit/>
          </a:bodyPr>
          <a:lstStyle/>
          <a:p>
            <a:pPr>
              <a:defRPr/>
            </a:pPr>
            <a:r>
              <a:rPr lang="en-US" sz="4000" b="1" dirty="0">
                <a:solidFill>
                  <a:schemeClr val="tx2">
                    <a:lumMod val="50000"/>
                  </a:schemeClr>
                </a:solidFill>
                <a:effectLst>
                  <a:outerShdw blurRad="38100" dist="38100" dir="2700000" algn="tl">
                    <a:srgbClr val="000000">
                      <a:alpha val="43137"/>
                    </a:srgbClr>
                  </a:outerShdw>
                </a:effectLst>
              </a:rPr>
              <a:t>Porter’s National Diamond Framework</a:t>
            </a:r>
            <a:endParaRPr lang="en-US" sz="3200" b="1" dirty="0">
              <a:solidFill>
                <a:schemeClr val="tx2">
                  <a:lumMod val="50000"/>
                </a:schemeClr>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55831" y="1556792"/>
            <a:ext cx="11305256" cy="3744416"/>
          </a:xfrm>
          <a:ln w="44450">
            <a:noFill/>
          </a:ln>
        </p:spPr>
        <p:txBody>
          <a:bodyPr>
            <a:normAutofit/>
          </a:bodyPr>
          <a:lstStyle/>
          <a:p>
            <a:pPr marL="457189" indent="-457189" algn="just">
              <a:lnSpc>
                <a:spcPct val="90000"/>
              </a:lnSpc>
              <a:buClr>
                <a:srgbClr val="C00000"/>
              </a:buClr>
            </a:pPr>
            <a:r>
              <a:rPr lang="en-US" sz="2000" b="1" dirty="0"/>
              <a:t>Firm Strategy, Structure and Rivalry</a:t>
            </a:r>
            <a:r>
              <a:rPr lang="en-US" sz="2000" dirty="0"/>
              <a:t>:  These vary among firms across domestic markets and particularly, domestic rivalry is a major factor that drives innovation. For example:</a:t>
            </a:r>
          </a:p>
          <a:p>
            <a:pPr marL="0" indent="0" algn="just">
              <a:lnSpc>
                <a:spcPct val="90000"/>
              </a:lnSpc>
              <a:buClr>
                <a:srgbClr val="C00000"/>
              </a:buClr>
              <a:buNone/>
            </a:pPr>
            <a:endParaRPr lang="en-US" sz="2000" dirty="0"/>
          </a:p>
          <a:p>
            <a:pPr marL="457189" indent="-457189" algn="just">
              <a:lnSpc>
                <a:spcPct val="90000"/>
              </a:lnSpc>
              <a:buClr>
                <a:srgbClr val="C00000"/>
              </a:buClr>
            </a:pPr>
            <a:r>
              <a:rPr lang="en-US" sz="2000" b="1" dirty="0"/>
              <a:t>Germany</a:t>
            </a:r>
            <a:r>
              <a:rPr lang="en-US" sz="2000" dirty="0"/>
              <a:t> has an excellent technical training system that places a strong emphasis on  continuous product and process improvements</a:t>
            </a:r>
          </a:p>
          <a:p>
            <a:pPr marL="0" indent="0" algn="just">
              <a:lnSpc>
                <a:spcPct val="90000"/>
              </a:lnSpc>
              <a:buClr>
                <a:srgbClr val="C00000"/>
              </a:buClr>
              <a:buNone/>
            </a:pPr>
            <a:endParaRPr lang="en-US" sz="2000" dirty="0"/>
          </a:p>
          <a:p>
            <a:pPr marL="457189" indent="-457189" algn="just">
              <a:lnSpc>
                <a:spcPct val="90000"/>
              </a:lnSpc>
              <a:buClr>
                <a:srgbClr val="C00000"/>
              </a:buClr>
            </a:pPr>
            <a:r>
              <a:rPr lang="en-US" sz="2000" b="1" dirty="0"/>
              <a:t>Japan</a:t>
            </a:r>
            <a:r>
              <a:rPr lang="en-US" sz="2000" dirty="0"/>
              <a:t> has unusual cooperative and competitive systems that facilitate cross-functional management of complex assembly operations.</a:t>
            </a:r>
          </a:p>
          <a:p>
            <a:pPr marL="0" indent="0" algn="just">
              <a:lnSpc>
                <a:spcPct val="90000"/>
              </a:lnSpc>
              <a:buClr>
                <a:srgbClr val="C00000"/>
              </a:buClr>
              <a:buNone/>
            </a:pPr>
            <a:endParaRPr lang="en-US" sz="2000" dirty="0"/>
          </a:p>
          <a:p>
            <a:pPr marL="457189" indent="-457189" algn="just">
              <a:lnSpc>
                <a:spcPct val="90000"/>
              </a:lnSpc>
              <a:buClr>
                <a:srgbClr val="C00000"/>
              </a:buClr>
            </a:pPr>
            <a:r>
              <a:rPr lang="en-US" sz="2000" dirty="0"/>
              <a:t>The level of competition in the </a:t>
            </a:r>
            <a:r>
              <a:rPr lang="en-US" sz="2000" b="1" dirty="0"/>
              <a:t>US</a:t>
            </a:r>
            <a:r>
              <a:rPr lang="en-US" sz="2000" dirty="0"/>
              <a:t> among computer manufacturers and software producers has significantly contributed to the development of the industries</a:t>
            </a:r>
          </a:p>
        </p:txBody>
      </p:sp>
    </p:spTree>
    <p:extLst>
      <p:ext uri="{BB962C8B-B14F-4D97-AF65-F5344CB8AC3E}">
        <p14:creationId xmlns:p14="http://schemas.microsoft.com/office/powerpoint/2010/main" val="2698939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D2E7CD7-2FEF-4130-B3D0-814F40B328B5}"/>
              </a:ext>
            </a:extLst>
          </p:cNvPr>
          <p:cNvSpPr/>
          <p:nvPr/>
        </p:nvSpPr>
        <p:spPr>
          <a:xfrm>
            <a:off x="9580408" y="257290"/>
            <a:ext cx="2518012" cy="215444"/>
          </a:xfrm>
          <a:prstGeom prst="rect">
            <a:avLst/>
          </a:prstGeom>
        </p:spPr>
        <p:txBody>
          <a:bodyPr wrap="square">
            <a:spAutoFit/>
          </a:bodyPr>
          <a:lstStyle/>
          <a:p>
            <a:pPr algn="ctr"/>
            <a:r>
              <a:rPr lang="en-GB" sz="800" dirty="0">
                <a:hlinkClick r:id="rId3"/>
              </a:rPr>
              <a:t>https://www.youtube.com/watch?v=JJ0nFD19eT8</a:t>
            </a:r>
            <a:endParaRPr lang="en-GB" sz="800" dirty="0"/>
          </a:p>
        </p:txBody>
      </p:sp>
      <p:sp>
        <p:nvSpPr>
          <p:cNvPr id="5" name="Rectangle 4">
            <a:extLst>
              <a:ext uri="{FF2B5EF4-FFF2-40B4-BE49-F238E27FC236}">
                <a16:creationId xmlns:a16="http://schemas.microsoft.com/office/drawing/2014/main" id="{BB6B8BB5-41FF-4469-8D03-890D5F6829CE}"/>
              </a:ext>
            </a:extLst>
          </p:cNvPr>
          <p:cNvSpPr/>
          <p:nvPr/>
        </p:nvSpPr>
        <p:spPr>
          <a:xfrm>
            <a:off x="10067498" y="5339055"/>
            <a:ext cx="2030922" cy="276999"/>
          </a:xfrm>
          <a:prstGeom prst="rect">
            <a:avLst/>
          </a:prstGeom>
        </p:spPr>
        <p:txBody>
          <a:bodyPr wrap="square">
            <a:spAutoFit/>
          </a:bodyPr>
          <a:lstStyle/>
          <a:p>
            <a:pPr algn="ctr"/>
            <a:r>
              <a:rPr lang="en-GB" sz="1200" dirty="0">
                <a:latin typeface="Roboto"/>
              </a:rPr>
              <a:t>Globalisation explained</a:t>
            </a:r>
          </a:p>
        </p:txBody>
      </p:sp>
      <p:pic>
        <p:nvPicPr>
          <p:cNvPr id="2" name="Online Media 1" title="Globalization explained (explainity® explainer video)">
            <a:hlinkClick r:id="" action="ppaction://media"/>
            <a:extLst>
              <a:ext uri="{FF2B5EF4-FFF2-40B4-BE49-F238E27FC236}">
                <a16:creationId xmlns:a16="http://schemas.microsoft.com/office/drawing/2014/main" id="{E7810AE5-F3EE-414D-AD40-EAF4438286B9}"/>
              </a:ext>
            </a:extLst>
          </p:cNvPr>
          <p:cNvPicPr>
            <a:picLocks noRot="1" noChangeAspect="1"/>
          </p:cNvPicPr>
          <p:nvPr>
            <a:videoFile r:link="rId1"/>
          </p:nvPr>
        </p:nvPicPr>
        <p:blipFill>
          <a:blip r:embed="rId4"/>
          <a:stretch>
            <a:fillRect/>
          </a:stretch>
        </p:blipFill>
        <p:spPr>
          <a:xfrm>
            <a:off x="93580" y="61870"/>
            <a:ext cx="9548563" cy="5554184"/>
          </a:xfrm>
          <a:prstGeom prst="rect">
            <a:avLst/>
          </a:prstGeom>
        </p:spPr>
      </p:pic>
    </p:spTree>
    <p:extLst>
      <p:ext uri="{BB962C8B-B14F-4D97-AF65-F5344CB8AC3E}">
        <p14:creationId xmlns:p14="http://schemas.microsoft.com/office/powerpoint/2010/main" val="1664637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E326494-968C-480C-A39A-73CDFBF213A5}"/>
              </a:ext>
            </a:extLst>
          </p:cNvPr>
          <p:cNvSpPr/>
          <p:nvPr/>
        </p:nvSpPr>
        <p:spPr>
          <a:xfrm>
            <a:off x="10248313" y="5289628"/>
            <a:ext cx="1756117" cy="307777"/>
          </a:xfrm>
          <a:prstGeom prst="rect">
            <a:avLst/>
          </a:prstGeom>
        </p:spPr>
        <p:txBody>
          <a:bodyPr wrap="square">
            <a:spAutoFit/>
          </a:bodyPr>
          <a:lstStyle/>
          <a:p>
            <a:pPr algn="ctr"/>
            <a:r>
              <a:rPr lang="en-GB" sz="700" dirty="0">
                <a:hlinkClick r:id="rId3"/>
              </a:rPr>
              <a:t>https://youtube.com/watch?v=z7M1vQTvkx4&amp;si=EnSIkaIECMiOmarE</a:t>
            </a:r>
            <a:r>
              <a:rPr lang="en-GB" sz="700" dirty="0"/>
              <a:t> </a:t>
            </a:r>
          </a:p>
        </p:txBody>
      </p:sp>
      <p:sp>
        <p:nvSpPr>
          <p:cNvPr id="5" name="Rectangle 4">
            <a:extLst>
              <a:ext uri="{FF2B5EF4-FFF2-40B4-BE49-F238E27FC236}">
                <a16:creationId xmlns:a16="http://schemas.microsoft.com/office/drawing/2014/main" id="{00212663-05F4-4FFD-B1D6-82AB8446DE59}"/>
              </a:ext>
            </a:extLst>
          </p:cNvPr>
          <p:cNvSpPr/>
          <p:nvPr/>
        </p:nvSpPr>
        <p:spPr>
          <a:xfrm>
            <a:off x="10153030" y="239462"/>
            <a:ext cx="1579150" cy="276999"/>
          </a:xfrm>
          <a:prstGeom prst="rect">
            <a:avLst/>
          </a:prstGeom>
        </p:spPr>
        <p:txBody>
          <a:bodyPr wrap="none">
            <a:spAutoFit/>
          </a:bodyPr>
          <a:lstStyle/>
          <a:p>
            <a:r>
              <a:rPr lang="en-GB" sz="1200" b="1" dirty="0">
                <a:solidFill>
                  <a:srgbClr val="0F0F0F"/>
                </a:solidFill>
                <a:latin typeface="YouTube Sans"/>
              </a:rPr>
              <a:t>International Strategy</a:t>
            </a:r>
            <a:endParaRPr lang="en-GB" sz="1200" b="1" i="0" dirty="0">
              <a:solidFill>
                <a:srgbClr val="0F0F0F"/>
              </a:solidFill>
              <a:effectLst/>
              <a:latin typeface="YouTube Sans"/>
            </a:endParaRPr>
          </a:p>
        </p:txBody>
      </p:sp>
      <p:pic>
        <p:nvPicPr>
          <p:cNvPr id="2" name="Online Media 1" title="International Strategy">
            <a:hlinkClick r:id="" action="ppaction://media"/>
            <a:extLst>
              <a:ext uri="{FF2B5EF4-FFF2-40B4-BE49-F238E27FC236}">
                <a16:creationId xmlns:a16="http://schemas.microsoft.com/office/drawing/2014/main" id="{17D07BC1-257E-4CD6-95F1-A83A7140984C}"/>
              </a:ext>
            </a:extLst>
          </p:cNvPr>
          <p:cNvPicPr>
            <a:picLocks noRot="1" noChangeAspect="1"/>
          </p:cNvPicPr>
          <p:nvPr>
            <a:videoFile r:link="rId1"/>
          </p:nvPr>
        </p:nvPicPr>
        <p:blipFill>
          <a:blip r:embed="rId4"/>
          <a:stretch>
            <a:fillRect/>
          </a:stretch>
        </p:blipFill>
        <p:spPr>
          <a:xfrm>
            <a:off x="283712" y="126672"/>
            <a:ext cx="9869318" cy="5576165"/>
          </a:xfrm>
          <a:prstGeom prst="rect">
            <a:avLst/>
          </a:prstGeom>
        </p:spPr>
      </p:pic>
    </p:spTree>
    <p:extLst>
      <p:ext uri="{BB962C8B-B14F-4D97-AF65-F5344CB8AC3E}">
        <p14:creationId xmlns:p14="http://schemas.microsoft.com/office/powerpoint/2010/main" val="1578439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0BA2C218-E329-4B29-8329-3E4600E5373E}"/>
              </a:ext>
            </a:extLst>
          </p:cNvPr>
          <p:cNvSpPr>
            <a:spLocks noGrp="1"/>
          </p:cNvSpPr>
          <p:nvPr>
            <p:ph type="title"/>
          </p:nvPr>
        </p:nvSpPr>
        <p:spPr>
          <a:xfrm>
            <a:off x="2207568" y="2690813"/>
            <a:ext cx="7488832" cy="724123"/>
          </a:xfrm>
        </p:spPr>
        <p:txBody>
          <a:bodyPr/>
          <a:lstStyle/>
          <a:p>
            <a:pPr eaLnBrk="1" hangingPunct="1"/>
            <a:r>
              <a:rPr lang="en-GB" altLang="en-US" sz="3600" b="1" dirty="0">
                <a:solidFill>
                  <a:schemeClr val="tx2">
                    <a:lumMod val="50000"/>
                  </a:schemeClr>
                </a:solidFill>
                <a:effectLst>
                  <a:outerShdw blurRad="38100" dist="38100" dir="2700000" algn="tl">
                    <a:srgbClr val="000000">
                      <a:alpha val="43137"/>
                    </a:srgbClr>
                  </a:outerShdw>
                </a:effectLst>
              </a:rPr>
              <a:t>Market selection and entry</a:t>
            </a:r>
          </a:p>
        </p:txBody>
      </p:sp>
    </p:spTree>
    <p:extLst>
      <p:ext uri="{BB962C8B-B14F-4D97-AF65-F5344CB8AC3E}">
        <p14:creationId xmlns:p14="http://schemas.microsoft.com/office/powerpoint/2010/main" val="40205663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57CD7E0-6822-4354-8578-47CFEFF1ACB0}"/>
              </a:ext>
            </a:extLst>
          </p:cNvPr>
          <p:cNvPicPr>
            <a:picLocks noChangeAspect="1"/>
          </p:cNvPicPr>
          <p:nvPr/>
        </p:nvPicPr>
        <p:blipFill>
          <a:blip r:embed="rId2"/>
          <a:stretch>
            <a:fillRect/>
          </a:stretch>
        </p:blipFill>
        <p:spPr>
          <a:xfrm>
            <a:off x="623392" y="386336"/>
            <a:ext cx="10815959" cy="4950269"/>
          </a:xfrm>
          <a:prstGeom prst="rect">
            <a:avLst/>
          </a:prstGeom>
        </p:spPr>
      </p:pic>
    </p:spTree>
    <p:extLst>
      <p:ext uri="{BB962C8B-B14F-4D97-AF65-F5344CB8AC3E}">
        <p14:creationId xmlns:p14="http://schemas.microsoft.com/office/powerpoint/2010/main" val="416899856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D67F78D-4DAF-43D3-AC71-EC287E7B3A8C}"/>
              </a:ext>
            </a:extLst>
          </p:cNvPr>
          <p:cNvPicPr>
            <a:picLocks noChangeAspect="1"/>
          </p:cNvPicPr>
          <p:nvPr/>
        </p:nvPicPr>
        <p:blipFill>
          <a:blip r:embed="rId2"/>
          <a:stretch>
            <a:fillRect/>
          </a:stretch>
        </p:blipFill>
        <p:spPr>
          <a:xfrm>
            <a:off x="568271" y="466318"/>
            <a:ext cx="11055457" cy="5051908"/>
          </a:xfrm>
          <a:prstGeom prst="rect">
            <a:avLst/>
          </a:prstGeom>
        </p:spPr>
      </p:pic>
    </p:spTree>
    <p:extLst>
      <p:ext uri="{BB962C8B-B14F-4D97-AF65-F5344CB8AC3E}">
        <p14:creationId xmlns:p14="http://schemas.microsoft.com/office/powerpoint/2010/main" val="35869477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1DE246F6-49F7-4F24-8928-8F193C17F3BC}"/>
              </a:ext>
            </a:extLst>
          </p:cNvPr>
          <p:cNvSpPr>
            <a:spLocks noGrp="1" noChangeArrowheads="1"/>
          </p:cNvSpPr>
          <p:nvPr>
            <p:ph type="title"/>
          </p:nvPr>
        </p:nvSpPr>
        <p:spPr>
          <a:xfrm>
            <a:off x="2077200" y="371318"/>
            <a:ext cx="8229600" cy="612751"/>
          </a:xfrm>
        </p:spPr>
        <p:txBody>
          <a:bodyPr/>
          <a:lstStyle/>
          <a:p>
            <a:pPr eaLnBrk="1" hangingPunct="1"/>
            <a:r>
              <a:rPr lang="en-US" altLang="en-US" sz="4000" b="1" dirty="0">
                <a:solidFill>
                  <a:schemeClr val="tx2">
                    <a:lumMod val="50000"/>
                  </a:schemeClr>
                </a:solidFill>
                <a:effectLst>
                  <a:outerShdw blurRad="38100" dist="38100" dir="2700000" algn="tl">
                    <a:srgbClr val="000000">
                      <a:alpha val="43137"/>
                    </a:srgbClr>
                  </a:outerShdw>
                </a:effectLst>
              </a:rPr>
              <a:t>The CAGE framework</a:t>
            </a:r>
          </a:p>
        </p:txBody>
      </p:sp>
      <p:sp>
        <p:nvSpPr>
          <p:cNvPr id="21507" name="Content Placeholder 2">
            <a:extLst>
              <a:ext uri="{FF2B5EF4-FFF2-40B4-BE49-F238E27FC236}">
                <a16:creationId xmlns:a16="http://schemas.microsoft.com/office/drawing/2014/main" id="{899A337B-68E1-4469-A233-26E6CF7280D9}"/>
              </a:ext>
            </a:extLst>
          </p:cNvPr>
          <p:cNvSpPr>
            <a:spLocks noGrp="1"/>
          </p:cNvSpPr>
          <p:nvPr>
            <p:ph idx="1"/>
          </p:nvPr>
        </p:nvSpPr>
        <p:spPr>
          <a:xfrm>
            <a:off x="277000" y="1329978"/>
            <a:ext cx="11449272" cy="3751683"/>
          </a:xfrm>
        </p:spPr>
        <p:txBody>
          <a:bodyPr/>
          <a:lstStyle/>
          <a:p>
            <a:pPr marL="304792" indent="-304792" eaLnBrk="1" hangingPunct="1">
              <a:lnSpc>
                <a:spcPct val="150000"/>
              </a:lnSpc>
              <a:buFont typeface="Arial" charset="0"/>
              <a:buChar char="•"/>
              <a:defRPr/>
            </a:pPr>
            <a:r>
              <a:rPr lang="en-US" altLang="en-US" sz="2400" b="1" i="1" dirty="0"/>
              <a:t>C</a:t>
            </a:r>
            <a:r>
              <a:rPr lang="en-US" altLang="en-US" sz="2400" i="1" dirty="0"/>
              <a:t>ultural distance </a:t>
            </a:r>
            <a:r>
              <a:rPr lang="en-US" altLang="en-US" sz="2400" dirty="0"/>
              <a:t>– differences in language, ethnicity, religion and social norms.</a:t>
            </a:r>
          </a:p>
          <a:p>
            <a:pPr marL="304792" indent="-304792" eaLnBrk="1" hangingPunct="1">
              <a:lnSpc>
                <a:spcPct val="150000"/>
              </a:lnSpc>
              <a:buFont typeface="Arial" charset="0"/>
              <a:buChar char="•"/>
              <a:defRPr/>
            </a:pPr>
            <a:r>
              <a:rPr lang="en-US" altLang="en-US" sz="2400" b="1" i="1" dirty="0"/>
              <a:t>A</a:t>
            </a:r>
            <a:r>
              <a:rPr lang="en-US" altLang="en-US" sz="2400" i="1" dirty="0"/>
              <a:t>dministrative</a:t>
            </a:r>
            <a:r>
              <a:rPr lang="en-US" altLang="en-US" sz="2400" dirty="0"/>
              <a:t> </a:t>
            </a:r>
            <a:r>
              <a:rPr lang="en-US" altLang="en-US" sz="2400" i="1" dirty="0"/>
              <a:t>and political distance</a:t>
            </a:r>
            <a:r>
              <a:rPr lang="en-US" altLang="en-US" sz="2400" dirty="0"/>
              <a:t> –  compatibility of administrative, political or legal traditions. </a:t>
            </a:r>
          </a:p>
          <a:p>
            <a:pPr marL="276218" indent="-276218" eaLnBrk="1" hangingPunct="1">
              <a:lnSpc>
                <a:spcPct val="150000"/>
              </a:lnSpc>
              <a:buFont typeface="Arial" charset="0"/>
              <a:buChar char="•"/>
              <a:defRPr/>
            </a:pPr>
            <a:r>
              <a:rPr lang="en-US" altLang="en-US" sz="2400" b="1" i="1" dirty="0"/>
              <a:t>G</a:t>
            </a:r>
            <a:r>
              <a:rPr lang="en-US" altLang="en-US" sz="2400" i="1" dirty="0"/>
              <a:t>eographic distance </a:t>
            </a:r>
            <a:r>
              <a:rPr lang="en-US" altLang="en-US" sz="2400" dirty="0"/>
              <a:t>– not just miles but also aspects such as size, sea-access and the quality of communications.</a:t>
            </a:r>
          </a:p>
          <a:p>
            <a:pPr marL="304792" indent="-304792" eaLnBrk="1" hangingPunct="1">
              <a:lnSpc>
                <a:spcPct val="150000"/>
              </a:lnSpc>
              <a:buFont typeface="Arial" charset="0"/>
              <a:buChar char="•"/>
              <a:defRPr/>
            </a:pPr>
            <a:r>
              <a:rPr lang="en-US" altLang="en-US" sz="2400" b="1" i="1" dirty="0"/>
              <a:t>E</a:t>
            </a:r>
            <a:r>
              <a:rPr lang="en-US" altLang="en-US" sz="2400" i="1" dirty="0"/>
              <a:t>conomic/wealth distance – </a:t>
            </a:r>
            <a:r>
              <a:rPr lang="en-US" altLang="en-US" sz="2400" dirty="0"/>
              <a:t>wealth and income differences.</a:t>
            </a:r>
          </a:p>
          <a:p>
            <a:pPr eaLnBrk="1" hangingPunct="1">
              <a:lnSpc>
                <a:spcPct val="150000"/>
              </a:lnSpc>
              <a:buFont typeface="Arial" charset="0"/>
              <a:buChar char="•"/>
              <a:defRPr/>
            </a:pPr>
            <a:endParaRPr lang="en-US" altLang="en-US" sz="2400" dirty="0"/>
          </a:p>
          <a:p>
            <a:pPr eaLnBrk="1" hangingPunct="1">
              <a:lnSpc>
                <a:spcPct val="150000"/>
              </a:lnSpc>
              <a:buFont typeface="Arial" charset="0"/>
              <a:buChar char="•"/>
              <a:defRPr/>
            </a:pPr>
            <a:endParaRPr lang="en-US" altLang="en-US" sz="2400" dirty="0"/>
          </a:p>
          <a:p>
            <a:pPr eaLnBrk="1" hangingPunct="1">
              <a:lnSpc>
                <a:spcPct val="150000"/>
              </a:lnSpc>
              <a:buFont typeface="Arial" charset="0"/>
              <a:buChar char="•"/>
              <a:defRPr/>
            </a:pPr>
            <a:endParaRPr lang="en-US" altLang="en-US" sz="2400" dirty="0"/>
          </a:p>
          <a:p>
            <a:pPr eaLnBrk="1" hangingPunct="1">
              <a:lnSpc>
                <a:spcPct val="150000"/>
              </a:lnSpc>
              <a:buFont typeface="Arial" charset="0"/>
              <a:buChar char="•"/>
              <a:defRPr/>
            </a:pPr>
            <a:endParaRPr lang="en-US" altLang="en-US" sz="2400" dirty="0"/>
          </a:p>
          <a:p>
            <a:pPr eaLnBrk="1" hangingPunct="1">
              <a:lnSpc>
                <a:spcPct val="150000"/>
              </a:lnSpc>
              <a:buFont typeface="Arial" charset="0"/>
              <a:buChar char="•"/>
              <a:defRPr/>
            </a:pPr>
            <a:endParaRPr lang="en-US" altLang="en-US" sz="2400" dirty="0"/>
          </a:p>
          <a:p>
            <a:pPr eaLnBrk="1" hangingPunct="1">
              <a:lnSpc>
                <a:spcPct val="150000"/>
              </a:lnSpc>
              <a:buFont typeface="Arial" charset="0"/>
              <a:buChar char="•"/>
              <a:defRPr/>
            </a:pPr>
            <a:endParaRPr lang="en-US" altLang="en-US" sz="2400" dirty="0"/>
          </a:p>
          <a:p>
            <a:pPr eaLnBrk="1" hangingPunct="1">
              <a:lnSpc>
                <a:spcPct val="150000"/>
              </a:lnSpc>
              <a:buFont typeface="Arial" charset="0"/>
              <a:buChar char="•"/>
              <a:defRPr/>
            </a:pPr>
            <a:endParaRPr lang="en-GB" altLang="en-US" sz="2400" dirty="0"/>
          </a:p>
        </p:txBody>
      </p:sp>
    </p:spTree>
    <p:extLst>
      <p:ext uri="{BB962C8B-B14F-4D97-AF65-F5344CB8AC3E}">
        <p14:creationId xmlns:p14="http://schemas.microsoft.com/office/powerpoint/2010/main" val="35314270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0D70711-A13A-4093-8A53-3D3F4E8324DE}"/>
              </a:ext>
            </a:extLst>
          </p:cNvPr>
          <p:cNvSpPr/>
          <p:nvPr/>
        </p:nvSpPr>
        <p:spPr>
          <a:xfrm>
            <a:off x="2135559" y="223347"/>
            <a:ext cx="7632849" cy="523220"/>
          </a:xfrm>
          <a:prstGeom prst="rect">
            <a:avLst/>
          </a:prstGeom>
        </p:spPr>
        <p:txBody>
          <a:bodyPr wrap="square">
            <a:spAutoFit/>
          </a:bodyPr>
          <a:lstStyle/>
          <a:p>
            <a:pPr algn="ctr"/>
            <a:r>
              <a:rPr lang="en-US" sz="2800" b="1" dirty="0">
                <a:solidFill>
                  <a:srgbClr val="0F0F0F"/>
                </a:solidFill>
                <a:latin typeface="YouTube Sans"/>
              </a:rPr>
              <a:t>What is: The CAGE Distance Framework? </a:t>
            </a:r>
            <a:endParaRPr lang="en-US" sz="2800" b="1" i="0" dirty="0">
              <a:solidFill>
                <a:srgbClr val="0F0F0F"/>
              </a:solidFill>
              <a:effectLst/>
              <a:latin typeface="YouTube Sans"/>
            </a:endParaRPr>
          </a:p>
        </p:txBody>
      </p:sp>
      <p:pic>
        <p:nvPicPr>
          <p:cNvPr id="6" name="Picture 5">
            <a:extLst>
              <a:ext uri="{FF2B5EF4-FFF2-40B4-BE49-F238E27FC236}">
                <a16:creationId xmlns:a16="http://schemas.microsoft.com/office/drawing/2014/main" id="{66C7BD47-CAA9-43C3-A889-50D65A3D8169}"/>
              </a:ext>
            </a:extLst>
          </p:cNvPr>
          <p:cNvPicPr>
            <a:picLocks noChangeAspect="1"/>
          </p:cNvPicPr>
          <p:nvPr/>
        </p:nvPicPr>
        <p:blipFill>
          <a:blip r:embed="rId2"/>
          <a:stretch>
            <a:fillRect/>
          </a:stretch>
        </p:blipFill>
        <p:spPr>
          <a:xfrm>
            <a:off x="2698740" y="1458327"/>
            <a:ext cx="6506483" cy="1752845"/>
          </a:xfrm>
          <a:prstGeom prst="rect">
            <a:avLst/>
          </a:prstGeom>
        </p:spPr>
      </p:pic>
      <p:sp>
        <p:nvSpPr>
          <p:cNvPr id="8" name="Rectangle 7">
            <a:extLst>
              <a:ext uri="{FF2B5EF4-FFF2-40B4-BE49-F238E27FC236}">
                <a16:creationId xmlns:a16="http://schemas.microsoft.com/office/drawing/2014/main" id="{C4A8A92D-A3D0-41F1-9E70-174FB591F8C0}"/>
              </a:ext>
            </a:extLst>
          </p:cNvPr>
          <p:cNvSpPr/>
          <p:nvPr/>
        </p:nvSpPr>
        <p:spPr>
          <a:xfrm>
            <a:off x="-24682" y="3267270"/>
            <a:ext cx="11953328" cy="276999"/>
          </a:xfrm>
          <a:prstGeom prst="rect">
            <a:avLst/>
          </a:prstGeom>
        </p:spPr>
        <p:txBody>
          <a:bodyPr wrap="square">
            <a:spAutoFit/>
          </a:bodyPr>
          <a:lstStyle/>
          <a:p>
            <a:pPr algn="ctr"/>
            <a:r>
              <a:rPr lang="en-GB" sz="1200" dirty="0">
                <a:hlinkClick r:id="rId3"/>
              </a:rPr>
              <a:t>https://youtube.com/watch?v=7FpUJaG7uMk&amp;si=EnSIkaIECMiOmarE</a:t>
            </a:r>
            <a:r>
              <a:rPr lang="en-GB" sz="1200" dirty="0"/>
              <a:t> </a:t>
            </a:r>
          </a:p>
        </p:txBody>
      </p:sp>
      <p:sp>
        <p:nvSpPr>
          <p:cNvPr id="9" name="Rectangle 8">
            <a:extLst>
              <a:ext uri="{FF2B5EF4-FFF2-40B4-BE49-F238E27FC236}">
                <a16:creationId xmlns:a16="http://schemas.microsoft.com/office/drawing/2014/main" id="{345E488C-F8DA-403E-826A-943304221372}"/>
              </a:ext>
            </a:extLst>
          </p:cNvPr>
          <p:cNvSpPr/>
          <p:nvPr/>
        </p:nvSpPr>
        <p:spPr>
          <a:xfrm>
            <a:off x="3935760" y="5013176"/>
            <a:ext cx="4608512" cy="261610"/>
          </a:xfrm>
          <a:prstGeom prst="rect">
            <a:avLst/>
          </a:prstGeom>
        </p:spPr>
        <p:txBody>
          <a:bodyPr wrap="square">
            <a:spAutoFit/>
          </a:bodyPr>
          <a:lstStyle/>
          <a:p>
            <a:r>
              <a:rPr lang="en-GB" sz="1100" dirty="0">
                <a:hlinkClick r:id="rId4"/>
              </a:rPr>
              <a:t>https://youtube.com/watch?v=-831oe9GEkM&amp;si=EnSIkaIECMiOmarE</a:t>
            </a:r>
            <a:r>
              <a:rPr lang="en-GB" sz="1100" dirty="0"/>
              <a:t> </a:t>
            </a:r>
          </a:p>
        </p:txBody>
      </p:sp>
      <p:sp>
        <p:nvSpPr>
          <p:cNvPr id="10" name="Rectangle 9">
            <a:extLst>
              <a:ext uri="{FF2B5EF4-FFF2-40B4-BE49-F238E27FC236}">
                <a16:creationId xmlns:a16="http://schemas.microsoft.com/office/drawing/2014/main" id="{3750F3CA-E481-406C-BE02-B606C41DA9DA}"/>
              </a:ext>
            </a:extLst>
          </p:cNvPr>
          <p:cNvSpPr/>
          <p:nvPr/>
        </p:nvSpPr>
        <p:spPr>
          <a:xfrm>
            <a:off x="4597154" y="4471704"/>
            <a:ext cx="2709653" cy="369332"/>
          </a:xfrm>
          <a:prstGeom prst="rect">
            <a:avLst/>
          </a:prstGeom>
        </p:spPr>
        <p:txBody>
          <a:bodyPr wrap="none">
            <a:spAutoFit/>
          </a:bodyPr>
          <a:lstStyle/>
          <a:p>
            <a:r>
              <a:rPr lang="en-GB" b="1" dirty="0">
                <a:solidFill>
                  <a:srgbClr val="0F0F0F"/>
                </a:solidFill>
                <a:latin typeface="YouTube Sans"/>
              </a:rPr>
              <a:t>CAGE Distance Framework</a:t>
            </a:r>
            <a:endParaRPr lang="en-GB" b="1" i="0" dirty="0">
              <a:solidFill>
                <a:srgbClr val="0F0F0F"/>
              </a:solidFill>
              <a:effectLst/>
              <a:latin typeface="YouTube Sans"/>
            </a:endParaRPr>
          </a:p>
        </p:txBody>
      </p:sp>
    </p:spTree>
    <p:extLst>
      <p:ext uri="{BB962C8B-B14F-4D97-AF65-F5344CB8AC3E}">
        <p14:creationId xmlns:p14="http://schemas.microsoft.com/office/powerpoint/2010/main" val="7360883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77F39324-6007-4B01-9F4A-AB2AC90C2AC0}"/>
              </a:ext>
            </a:extLst>
          </p:cNvPr>
          <p:cNvSpPr>
            <a:spLocks noGrp="1" noChangeArrowheads="1"/>
          </p:cNvSpPr>
          <p:nvPr>
            <p:ph type="title"/>
          </p:nvPr>
        </p:nvSpPr>
        <p:spPr>
          <a:xfrm>
            <a:off x="1981200" y="692696"/>
            <a:ext cx="8229600" cy="792088"/>
          </a:xfrm>
        </p:spPr>
        <p:txBody>
          <a:bodyPr/>
          <a:lstStyle/>
          <a:p>
            <a:pPr eaLnBrk="1" hangingPunct="1"/>
            <a:r>
              <a:rPr lang="en-US" altLang="en-US" b="1" dirty="0">
                <a:solidFill>
                  <a:schemeClr val="tx2">
                    <a:lumMod val="50000"/>
                  </a:schemeClr>
                </a:solidFill>
                <a:effectLst>
                  <a:outerShdw blurRad="38100" dist="38100" dir="2700000" algn="tl">
                    <a:srgbClr val="000000">
                      <a:alpha val="43137"/>
                    </a:srgbClr>
                  </a:outerShdw>
                </a:effectLst>
              </a:rPr>
              <a:t>The CAGE framework</a:t>
            </a:r>
          </a:p>
        </p:txBody>
      </p:sp>
      <p:sp>
        <p:nvSpPr>
          <p:cNvPr id="322563" name="AutoShape 3">
            <a:extLst>
              <a:ext uri="{FF2B5EF4-FFF2-40B4-BE49-F238E27FC236}">
                <a16:creationId xmlns:a16="http://schemas.microsoft.com/office/drawing/2014/main" id="{440724A0-672A-4583-9B7B-266445D6C69D}"/>
              </a:ext>
            </a:extLst>
          </p:cNvPr>
          <p:cNvSpPr>
            <a:spLocks noChangeArrowheads="1"/>
          </p:cNvSpPr>
          <p:nvPr/>
        </p:nvSpPr>
        <p:spPr bwMode="auto">
          <a:xfrm>
            <a:off x="2711451" y="1884363"/>
            <a:ext cx="3276600" cy="1524000"/>
          </a:xfrm>
          <a:prstGeom prst="roundRect">
            <a:avLst>
              <a:gd name="adj" fmla="val 16667"/>
            </a:avLst>
          </a:prstGeom>
          <a:ln>
            <a:headEnd/>
            <a:tailEnd/>
          </a:ln>
        </p:spPr>
        <p:style>
          <a:lnRef idx="1">
            <a:schemeClr val="accent5"/>
          </a:lnRef>
          <a:fillRef idx="2">
            <a:schemeClr val="accent5"/>
          </a:fillRef>
          <a:effectRef idx="1">
            <a:schemeClr val="accent5"/>
          </a:effectRef>
          <a:fontRef idx="minor">
            <a:schemeClr val="dk1"/>
          </a:fontRef>
        </p:style>
        <p:txBody>
          <a:bodyPr wrap="none" anchor="ctr"/>
          <a:lstStyle/>
          <a:p>
            <a:pPr algn="ctr" defTabSz="914377">
              <a:defRPr/>
            </a:pPr>
            <a:r>
              <a:rPr lang="en-US" sz="2800" b="1" dirty="0">
                <a:solidFill>
                  <a:prstClr val="black"/>
                </a:solidFill>
                <a:latin typeface="Arial"/>
                <a:ea typeface="ＭＳ Ｐゴシック"/>
              </a:rPr>
              <a:t>C</a:t>
            </a:r>
            <a:r>
              <a:rPr lang="en-US" sz="2400" dirty="0">
                <a:solidFill>
                  <a:prstClr val="black"/>
                </a:solidFill>
                <a:latin typeface="Arial"/>
                <a:ea typeface="ＭＳ Ｐゴシック"/>
              </a:rPr>
              <a:t>ultural</a:t>
            </a:r>
          </a:p>
          <a:p>
            <a:pPr algn="ctr" defTabSz="914377">
              <a:defRPr/>
            </a:pPr>
            <a:r>
              <a:rPr lang="en-US" sz="2400" dirty="0">
                <a:solidFill>
                  <a:prstClr val="black"/>
                </a:solidFill>
                <a:latin typeface="Arial"/>
                <a:ea typeface="ＭＳ Ｐゴシック"/>
              </a:rPr>
              <a:t>distance</a:t>
            </a:r>
          </a:p>
        </p:txBody>
      </p:sp>
      <p:sp>
        <p:nvSpPr>
          <p:cNvPr id="322564" name="AutoShape 4">
            <a:extLst>
              <a:ext uri="{FF2B5EF4-FFF2-40B4-BE49-F238E27FC236}">
                <a16:creationId xmlns:a16="http://schemas.microsoft.com/office/drawing/2014/main" id="{A3999E6A-ED37-42DA-BD2B-3F7983CA6318}"/>
              </a:ext>
            </a:extLst>
          </p:cNvPr>
          <p:cNvSpPr>
            <a:spLocks noChangeArrowheads="1"/>
          </p:cNvSpPr>
          <p:nvPr/>
        </p:nvSpPr>
        <p:spPr bwMode="auto">
          <a:xfrm>
            <a:off x="6140451" y="1884363"/>
            <a:ext cx="3276600" cy="1524000"/>
          </a:xfrm>
          <a:prstGeom prst="roundRect">
            <a:avLst>
              <a:gd name="adj" fmla="val 16667"/>
            </a:avLst>
          </a:prstGeom>
          <a:ln>
            <a:headEnd/>
            <a:tailEnd/>
          </a:ln>
        </p:spPr>
        <p:style>
          <a:lnRef idx="1">
            <a:schemeClr val="accent5"/>
          </a:lnRef>
          <a:fillRef idx="2">
            <a:schemeClr val="accent5"/>
          </a:fillRef>
          <a:effectRef idx="1">
            <a:schemeClr val="accent5"/>
          </a:effectRef>
          <a:fontRef idx="minor">
            <a:schemeClr val="dk1"/>
          </a:fontRef>
        </p:style>
        <p:txBody>
          <a:bodyPr wrap="none" anchor="ctr"/>
          <a:lstStyle/>
          <a:p>
            <a:pPr algn="ctr" defTabSz="914377">
              <a:defRPr/>
            </a:pPr>
            <a:r>
              <a:rPr lang="en-US" sz="2800" b="1" dirty="0">
                <a:solidFill>
                  <a:prstClr val="black"/>
                </a:solidFill>
                <a:latin typeface="Arial"/>
                <a:ea typeface="ＭＳ Ｐゴシック"/>
              </a:rPr>
              <a:t>A</a:t>
            </a:r>
            <a:r>
              <a:rPr lang="en-US" sz="2400" dirty="0">
                <a:solidFill>
                  <a:prstClr val="black"/>
                </a:solidFill>
                <a:latin typeface="Arial"/>
                <a:ea typeface="ＭＳ Ｐゴシック"/>
              </a:rPr>
              <a:t>dministrative and </a:t>
            </a:r>
          </a:p>
          <a:p>
            <a:pPr algn="ctr" defTabSz="914377">
              <a:defRPr/>
            </a:pPr>
            <a:r>
              <a:rPr lang="en-US" sz="2400" dirty="0">
                <a:solidFill>
                  <a:prstClr val="black"/>
                </a:solidFill>
                <a:latin typeface="Arial"/>
                <a:ea typeface="ＭＳ Ｐゴシック"/>
              </a:rPr>
              <a:t>political distance</a:t>
            </a:r>
          </a:p>
        </p:txBody>
      </p:sp>
      <p:sp>
        <p:nvSpPr>
          <p:cNvPr id="322565" name="AutoShape 5">
            <a:extLst>
              <a:ext uri="{FF2B5EF4-FFF2-40B4-BE49-F238E27FC236}">
                <a16:creationId xmlns:a16="http://schemas.microsoft.com/office/drawing/2014/main" id="{4A271C1B-2C47-4048-BB96-20B6DBA14A98}"/>
              </a:ext>
            </a:extLst>
          </p:cNvPr>
          <p:cNvSpPr>
            <a:spLocks noChangeArrowheads="1"/>
          </p:cNvSpPr>
          <p:nvPr/>
        </p:nvSpPr>
        <p:spPr bwMode="auto">
          <a:xfrm>
            <a:off x="2711451" y="3560763"/>
            <a:ext cx="3276600" cy="1524000"/>
          </a:xfrm>
          <a:prstGeom prst="roundRect">
            <a:avLst>
              <a:gd name="adj" fmla="val 16667"/>
            </a:avLst>
          </a:prstGeom>
          <a:ln>
            <a:headEnd/>
            <a:tailEnd/>
          </a:ln>
        </p:spPr>
        <p:style>
          <a:lnRef idx="1">
            <a:schemeClr val="accent5"/>
          </a:lnRef>
          <a:fillRef idx="2">
            <a:schemeClr val="accent5"/>
          </a:fillRef>
          <a:effectRef idx="1">
            <a:schemeClr val="accent5"/>
          </a:effectRef>
          <a:fontRef idx="minor">
            <a:schemeClr val="dk1"/>
          </a:fontRef>
        </p:style>
        <p:txBody>
          <a:bodyPr wrap="none" anchor="ctr"/>
          <a:lstStyle/>
          <a:p>
            <a:pPr algn="ctr" defTabSz="914377">
              <a:defRPr/>
            </a:pPr>
            <a:r>
              <a:rPr lang="en-US" sz="2800" b="1" dirty="0">
                <a:solidFill>
                  <a:prstClr val="black"/>
                </a:solidFill>
                <a:latin typeface="Arial"/>
                <a:ea typeface="ＭＳ Ｐゴシック"/>
              </a:rPr>
              <a:t>G</a:t>
            </a:r>
            <a:r>
              <a:rPr lang="en-US" sz="2400" dirty="0">
                <a:solidFill>
                  <a:prstClr val="black"/>
                </a:solidFill>
                <a:latin typeface="Arial"/>
                <a:ea typeface="ＭＳ Ｐゴシック"/>
              </a:rPr>
              <a:t>eographic </a:t>
            </a:r>
          </a:p>
          <a:p>
            <a:pPr algn="ctr" defTabSz="914377">
              <a:defRPr/>
            </a:pPr>
            <a:r>
              <a:rPr lang="en-US" sz="2400" dirty="0">
                <a:solidFill>
                  <a:prstClr val="black"/>
                </a:solidFill>
                <a:latin typeface="Arial"/>
                <a:ea typeface="ＭＳ Ｐゴシック"/>
              </a:rPr>
              <a:t>distance</a:t>
            </a:r>
          </a:p>
        </p:txBody>
      </p:sp>
      <p:sp>
        <p:nvSpPr>
          <p:cNvPr id="322566" name="AutoShape 6">
            <a:extLst>
              <a:ext uri="{FF2B5EF4-FFF2-40B4-BE49-F238E27FC236}">
                <a16:creationId xmlns:a16="http://schemas.microsoft.com/office/drawing/2014/main" id="{0E299E49-6B1D-49DA-88D4-7357E1029AF0}"/>
              </a:ext>
            </a:extLst>
          </p:cNvPr>
          <p:cNvSpPr>
            <a:spLocks noChangeArrowheads="1"/>
          </p:cNvSpPr>
          <p:nvPr/>
        </p:nvSpPr>
        <p:spPr bwMode="auto">
          <a:xfrm>
            <a:off x="6216651" y="3560763"/>
            <a:ext cx="3276600" cy="1524000"/>
          </a:xfrm>
          <a:prstGeom prst="roundRect">
            <a:avLst>
              <a:gd name="adj" fmla="val 16667"/>
            </a:avLst>
          </a:prstGeom>
          <a:ln>
            <a:headEnd/>
            <a:tailEnd/>
          </a:ln>
        </p:spPr>
        <p:style>
          <a:lnRef idx="1">
            <a:schemeClr val="accent5"/>
          </a:lnRef>
          <a:fillRef idx="2">
            <a:schemeClr val="accent5"/>
          </a:fillRef>
          <a:effectRef idx="1">
            <a:schemeClr val="accent5"/>
          </a:effectRef>
          <a:fontRef idx="minor">
            <a:schemeClr val="dk1"/>
          </a:fontRef>
        </p:style>
        <p:txBody>
          <a:bodyPr wrap="none" anchor="ctr"/>
          <a:lstStyle/>
          <a:p>
            <a:pPr algn="ctr" defTabSz="914377">
              <a:defRPr/>
            </a:pPr>
            <a:r>
              <a:rPr lang="en-US" sz="2800" b="1" dirty="0">
                <a:solidFill>
                  <a:prstClr val="black"/>
                </a:solidFill>
                <a:latin typeface="Arial"/>
                <a:ea typeface="ＭＳ Ｐゴシック"/>
              </a:rPr>
              <a:t>E</a:t>
            </a:r>
            <a:r>
              <a:rPr lang="en-US" sz="2400" dirty="0">
                <a:solidFill>
                  <a:prstClr val="black"/>
                </a:solidFill>
                <a:latin typeface="Arial"/>
                <a:ea typeface="ＭＳ Ｐゴシック"/>
              </a:rPr>
              <a:t>conomic/wealth</a:t>
            </a:r>
          </a:p>
          <a:p>
            <a:pPr algn="ctr" defTabSz="914377">
              <a:defRPr/>
            </a:pPr>
            <a:r>
              <a:rPr lang="en-US" sz="2400" dirty="0">
                <a:solidFill>
                  <a:prstClr val="black"/>
                </a:solidFill>
                <a:latin typeface="Arial"/>
                <a:ea typeface="ＭＳ Ｐゴシック"/>
              </a:rPr>
              <a:t>distance</a:t>
            </a:r>
          </a:p>
        </p:txBody>
      </p:sp>
    </p:spTree>
    <p:extLst>
      <p:ext uri="{BB962C8B-B14F-4D97-AF65-F5344CB8AC3E}">
        <p14:creationId xmlns:p14="http://schemas.microsoft.com/office/powerpoint/2010/main" val="3166359618"/>
      </p:ext>
    </p:extLst>
  </p:cSld>
  <p:clrMapOvr>
    <a:masterClrMapping/>
  </p:clrMapOvr>
  <p:transition>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2563"/>
                                        </p:tgtEl>
                                        <p:attrNameLst>
                                          <p:attrName>style.visibility</p:attrName>
                                        </p:attrNameLst>
                                      </p:cBhvr>
                                      <p:to>
                                        <p:strVal val="visible"/>
                                      </p:to>
                                    </p:set>
                                    <p:animEffect transition="in" filter="blinds(horizontal)">
                                      <p:cBhvr>
                                        <p:cTn id="7" dur="500"/>
                                        <p:tgtEl>
                                          <p:spTgt spid="3225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2564"/>
                                        </p:tgtEl>
                                        <p:attrNameLst>
                                          <p:attrName>style.visibility</p:attrName>
                                        </p:attrNameLst>
                                      </p:cBhvr>
                                      <p:to>
                                        <p:strVal val="visible"/>
                                      </p:to>
                                    </p:set>
                                    <p:animEffect transition="in" filter="blinds(horizontal)">
                                      <p:cBhvr>
                                        <p:cTn id="12" dur="500"/>
                                        <p:tgtEl>
                                          <p:spTgt spid="32256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22565"/>
                                        </p:tgtEl>
                                        <p:attrNameLst>
                                          <p:attrName>style.visibility</p:attrName>
                                        </p:attrNameLst>
                                      </p:cBhvr>
                                      <p:to>
                                        <p:strVal val="visible"/>
                                      </p:to>
                                    </p:set>
                                    <p:animEffect transition="in" filter="blinds(horizontal)">
                                      <p:cBhvr>
                                        <p:cTn id="17" dur="500"/>
                                        <p:tgtEl>
                                          <p:spTgt spid="32256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22566"/>
                                        </p:tgtEl>
                                        <p:attrNameLst>
                                          <p:attrName>style.visibility</p:attrName>
                                        </p:attrNameLst>
                                      </p:cBhvr>
                                      <p:to>
                                        <p:strVal val="visible"/>
                                      </p:to>
                                    </p:set>
                                    <p:animEffect transition="in" filter="blinds(horizontal)">
                                      <p:cBhvr>
                                        <p:cTn id="22" dur="500"/>
                                        <p:tgtEl>
                                          <p:spTgt spid="3225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2563" grpId="0" animBg="1"/>
      <p:bldP spid="322564" grpId="0" animBg="1"/>
      <p:bldP spid="322565" grpId="0" animBg="1"/>
      <p:bldP spid="32256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EE67144-7BF2-427C-ADA3-403A17570DA5}"/>
              </a:ext>
            </a:extLst>
          </p:cNvPr>
          <p:cNvPicPr>
            <a:picLocks noChangeAspect="1"/>
          </p:cNvPicPr>
          <p:nvPr/>
        </p:nvPicPr>
        <p:blipFill>
          <a:blip r:embed="rId2"/>
          <a:stretch>
            <a:fillRect/>
          </a:stretch>
        </p:blipFill>
        <p:spPr>
          <a:xfrm>
            <a:off x="3503712" y="954721"/>
            <a:ext cx="5249008" cy="4372585"/>
          </a:xfrm>
          <a:prstGeom prst="rect">
            <a:avLst/>
          </a:prstGeom>
        </p:spPr>
      </p:pic>
      <p:sp>
        <p:nvSpPr>
          <p:cNvPr id="8" name="TextBox 7">
            <a:extLst>
              <a:ext uri="{FF2B5EF4-FFF2-40B4-BE49-F238E27FC236}">
                <a16:creationId xmlns:a16="http://schemas.microsoft.com/office/drawing/2014/main" id="{AAAE2939-8DDA-41A5-B37E-D796D58D78B8}"/>
              </a:ext>
            </a:extLst>
          </p:cNvPr>
          <p:cNvSpPr txBox="1"/>
          <p:nvPr/>
        </p:nvSpPr>
        <p:spPr>
          <a:xfrm>
            <a:off x="187556" y="246835"/>
            <a:ext cx="11881320" cy="707886"/>
          </a:xfrm>
          <a:prstGeom prst="rect">
            <a:avLst/>
          </a:prstGeom>
          <a:noFill/>
        </p:spPr>
        <p:txBody>
          <a:bodyPr wrap="square">
            <a:spAutoFit/>
          </a:bodyPr>
          <a:lstStyle/>
          <a:p>
            <a:pPr algn="ctr"/>
            <a:r>
              <a:rPr lang="en-US" sz="4000" b="1" dirty="0">
                <a:solidFill>
                  <a:srgbClr val="002060"/>
                </a:solidFill>
              </a:rPr>
              <a:t>Modes of entry into international Market </a:t>
            </a:r>
            <a:endParaRPr lang="en-GB" sz="4000" b="1" dirty="0">
              <a:solidFill>
                <a:srgbClr val="002060"/>
              </a:solidFill>
            </a:endParaRPr>
          </a:p>
        </p:txBody>
      </p:sp>
    </p:spTree>
    <p:extLst>
      <p:ext uri="{BB962C8B-B14F-4D97-AF65-F5344CB8AC3E}">
        <p14:creationId xmlns:p14="http://schemas.microsoft.com/office/powerpoint/2010/main" val="6870068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4F34898B-BB87-44E9-83D1-1D514168F453}"/>
              </a:ext>
            </a:extLst>
          </p:cNvPr>
          <p:cNvSpPr>
            <a:spLocks noGrp="1" noChangeArrowheads="1"/>
          </p:cNvSpPr>
          <p:nvPr>
            <p:ph type="title"/>
          </p:nvPr>
        </p:nvSpPr>
        <p:spPr>
          <a:xfrm>
            <a:off x="1981200" y="61131"/>
            <a:ext cx="8229600" cy="641351"/>
          </a:xfrm>
        </p:spPr>
        <p:txBody>
          <a:bodyPr/>
          <a:lstStyle/>
          <a:p>
            <a:pPr eaLnBrk="1" hangingPunct="1"/>
            <a:r>
              <a:rPr lang="en-US" altLang="en-US" sz="4000" b="1" dirty="0">
                <a:solidFill>
                  <a:srgbClr val="0070C0"/>
                </a:solidFill>
                <a:effectLst>
                  <a:outerShdw blurRad="38100" dist="38100" dir="2700000" algn="tl">
                    <a:srgbClr val="000000">
                      <a:alpha val="43137"/>
                    </a:srgbClr>
                  </a:outerShdw>
                </a:effectLst>
              </a:rPr>
              <a:t>Modes of entry</a:t>
            </a:r>
          </a:p>
        </p:txBody>
      </p:sp>
      <p:sp>
        <p:nvSpPr>
          <p:cNvPr id="329731" name="AutoShape 3">
            <a:extLst>
              <a:ext uri="{FF2B5EF4-FFF2-40B4-BE49-F238E27FC236}">
                <a16:creationId xmlns:a16="http://schemas.microsoft.com/office/drawing/2014/main" id="{AB4B4439-5006-4C15-8D95-2959FB139F62}"/>
              </a:ext>
            </a:extLst>
          </p:cNvPr>
          <p:cNvSpPr>
            <a:spLocks noChangeArrowheads="1"/>
          </p:cNvSpPr>
          <p:nvPr/>
        </p:nvSpPr>
        <p:spPr bwMode="auto">
          <a:xfrm>
            <a:off x="2833688" y="910940"/>
            <a:ext cx="6553200" cy="762000"/>
          </a:xfrm>
          <a:prstGeom prst="octagon">
            <a:avLst>
              <a:gd name="adj" fmla="val 29287"/>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defTabSz="914377">
              <a:defRPr/>
            </a:pPr>
            <a:r>
              <a:rPr lang="en-US" sz="2800" b="1" dirty="0">
                <a:solidFill>
                  <a:prstClr val="black"/>
                </a:solidFill>
                <a:latin typeface="Arial"/>
                <a:ea typeface="ＭＳ Ｐゴシック"/>
              </a:rPr>
              <a:t>Export  ( this is a mode of entry) </a:t>
            </a:r>
          </a:p>
        </p:txBody>
      </p:sp>
      <p:sp>
        <p:nvSpPr>
          <p:cNvPr id="329732" name="AutoShape 4">
            <a:extLst>
              <a:ext uri="{FF2B5EF4-FFF2-40B4-BE49-F238E27FC236}">
                <a16:creationId xmlns:a16="http://schemas.microsoft.com/office/drawing/2014/main" id="{0EA9D82D-88FC-4869-927C-555D7EB30CF6}"/>
              </a:ext>
            </a:extLst>
          </p:cNvPr>
          <p:cNvSpPr>
            <a:spLocks noChangeArrowheads="1"/>
          </p:cNvSpPr>
          <p:nvPr/>
        </p:nvSpPr>
        <p:spPr bwMode="auto">
          <a:xfrm>
            <a:off x="2840641" y="2820978"/>
            <a:ext cx="6629400" cy="762000"/>
          </a:xfrm>
          <a:prstGeom prst="octagon">
            <a:avLst>
              <a:gd name="adj" fmla="val 29287"/>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defTabSz="914377">
              <a:defRPr/>
            </a:pPr>
            <a:r>
              <a:rPr lang="en-US" sz="2400" dirty="0">
                <a:solidFill>
                  <a:prstClr val="black"/>
                </a:solidFill>
                <a:latin typeface="Arial"/>
                <a:ea typeface="ＭＳ Ｐゴシック"/>
              </a:rPr>
              <a:t>Licensing or franchising – </a:t>
            </a:r>
            <a:r>
              <a:rPr lang="en-US" sz="1600" dirty="0">
                <a:solidFill>
                  <a:prstClr val="black"/>
                </a:solidFill>
                <a:latin typeface="Arial"/>
                <a:ea typeface="ＭＳ Ｐゴシック"/>
              </a:rPr>
              <a:t>Using your IP / TM</a:t>
            </a:r>
            <a:endParaRPr lang="en-US" sz="2400" dirty="0">
              <a:solidFill>
                <a:prstClr val="black"/>
              </a:solidFill>
              <a:latin typeface="Arial"/>
              <a:ea typeface="ＭＳ Ｐゴシック"/>
            </a:endParaRPr>
          </a:p>
        </p:txBody>
      </p:sp>
      <p:sp>
        <p:nvSpPr>
          <p:cNvPr id="329733" name="AutoShape 5">
            <a:extLst>
              <a:ext uri="{FF2B5EF4-FFF2-40B4-BE49-F238E27FC236}">
                <a16:creationId xmlns:a16="http://schemas.microsoft.com/office/drawing/2014/main" id="{1C6318AC-B4AF-404E-B177-49A92E0071F7}"/>
              </a:ext>
            </a:extLst>
          </p:cNvPr>
          <p:cNvSpPr>
            <a:spLocks noChangeArrowheads="1"/>
          </p:cNvSpPr>
          <p:nvPr/>
        </p:nvSpPr>
        <p:spPr bwMode="auto">
          <a:xfrm>
            <a:off x="2872295" y="4699989"/>
            <a:ext cx="6705600" cy="762000"/>
          </a:xfrm>
          <a:prstGeom prst="octagon">
            <a:avLst>
              <a:gd name="adj" fmla="val 29287"/>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defTabSz="914377">
              <a:defRPr/>
            </a:pPr>
            <a:endParaRPr lang="en-US" sz="2400" dirty="0">
              <a:solidFill>
                <a:prstClr val="black"/>
              </a:solidFill>
              <a:latin typeface="Arial"/>
              <a:ea typeface="ＭＳ Ｐゴシック"/>
            </a:endParaRPr>
          </a:p>
          <a:p>
            <a:pPr defTabSz="914377">
              <a:defRPr/>
            </a:pPr>
            <a:r>
              <a:rPr lang="en-US" sz="2400" dirty="0">
                <a:solidFill>
                  <a:prstClr val="black"/>
                </a:solidFill>
                <a:latin typeface="Arial"/>
                <a:ea typeface="ＭＳ Ｐゴシック"/>
              </a:rPr>
              <a:t>Joint ventures</a:t>
            </a:r>
          </a:p>
          <a:p>
            <a:pPr algn="ctr" defTabSz="914377">
              <a:defRPr/>
            </a:pPr>
            <a:endParaRPr lang="en-US" sz="2400" dirty="0">
              <a:solidFill>
                <a:prstClr val="black"/>
              </a:solidFill>
              <a:latin typeface="Arial"/>
              <a:ea typeface="ＭＳ Ｐゴシック"/>
            </a:endParaRPr>
          </a:p>
        </p:txBody>
      </p:sp>
      <p:sp>
        <p:nvSpPr>
          <p:cNvPr id="329734" name="AutoShape 6">
            <a:extLst>
              <a:ext uri="{FF2B5EF4-FFF2-40B4-BE49-F238E27FC236}">
                <a16:creationId xmlns:a16="http://schemas.microsoft.com/office/drawing/2014/main" id="{1C9C5AA2-73D2-49D8-AEC7-F00D4452AFEA}"/>
              </a:ext>
            </a:extLst>
          </p:cNvPr>
          <p:cNvSpPr>
            <a:spLocks noChangeArrowheads="1"/>
          </p:cNvSpPr>
          <p:nvPr/>
        </p:nvSpPr>
        <p:spPr bwMode="auto">
          <a:xfrm>
            <a:off x="2802541" y="1822561"/>
            <a:ext cx="6705600" cy="762000"/>
          </a:xfrm>
          <a:prstGeom prst="octagon">
            <a:avLst>
              <a:gd name="adj" fmla="val 29287"/>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defTabSz="914377">
              <a:defRPr/>
            </a:pPr>
            <a:r>
              <a:rPr lang="en-US" sz="2800" b="1" dirty="0">
                <a:solidFill>
                  <a:prstClr val="black"/>
                </a:solidFill>
                <a:latin typeface="Arial"/>
                <a:ea typeface="ＭＳ Ｐゴシック"/>
              </a:rPr>
              <a:t>Wholly owned subsidiaries</a:t>
            </a:r>
          </a:p>
        </p:txBody>
      </p:sp>
      <p:sp>
        <p:nvSpPr>
          <p:cNvPr id="7" name="AutoShape 6">
            <a:extLst>
              <a:ext uri="{FF2B5EF4-FFF2-40B4-BE49-F238E27FC236}">
                <a16:creationId xmlns:a16="http://schemas.microsoft.com/office/drawing/2014/main" id="{9413A006-D4D9-4831-8708-1F4215800F14}"/>
              </a:ext>
            </a:extLst>
          </p:cNvPr>
          <p:cNvSpPr>
            <a:spLocks noChangeArrowheads="1"/>
          </p:cNvSpPr>
          <p:nvPr/>
        </p:nvSpPr>
        <p:spPr bwMode="auto">
          <a:xfrm>
            <a:off x="2872295" y="3760483"/>
            <a:ext cx="6705600" cy="762000"/>
          </a:xfrm>
          <a:prstGeom prst="octagon">
            <a:avLst>
              <a:gd name="adj" fmla="val 29287"/>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defTabSz="914377">
              <a:defRPr/>
            </a:pPr>
            <a:r>
              <a:rPr lang="en-US" sz="2400" dirty="0">
                <a:solidFill>
                  <a:prstClr val="black"/>
                </a:solidFill>
                <a:latin typeface="Arial"/>
                <a:ea typeface="ＭＳ Ｐゴシック"/>
              </a:rPr>
              <a:t>Outsourcing </a:t>
            </a:r>
          </a:p>
        </p:txBody>
      </p:sp>
    </p:spTree>
    <p:extLst>
      <p:ext uri="{BB962C8B-B14F-4D97-AF65-F5344CB8AC3E}">
        <p14:creationId xmlns:p14="http://schemas.microsoft.com/office/powerpoint/2010/main" val="3668215681"/>
      </p:ext>
    </p:extLst>
  </p:cSld>
  <p:clrMapOvr>
    <a:masterClrMapping/>
  </p:clrMapOvr>
  <p:transition>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9731"/>
                                        </p:tgtEl>
                                        <p:attrNameLst>
                                          <p:attrName>style.visibility</p:attrName>
                                        </p:attrNameLst>
                                      </p:cBhvr>
                                      <p:to>
                                        <p:strVal val="visible"/>
                                      </p:to>
                                    </p:set>
                                    <p:animEffect transition="in" filter="blinds(horizontal)">
                                      <p:cBhvr>
                                        <p:cTn id="7" dur="500"/>
                                        <p:tgtEl>
                                          <p:spTgt spid="3297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9732"/>
                                        </p:tgtEl>
                                        <p:attrNameLst>
                                          <p:attrName>style.visibility</p:attrName>
                                        </p:attrNameLst>
                                      </p:cBhvr>
                                      <p:to>
                                        <p:strVal val="visible"/>
                                      </p:to>
                                    </p:set>
                                    <p:animEffect transition="in" filter="blinds(horizontal)">
                                      <p:cBhvr>
                                        <p:cTn id="12" dur="500"/>
                                        <p:tgtEl>
                                          <p:spTgt spid="32973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29733"/>
                                        </p:tgtEl>
                                        <p:attrNameLst>
                                          <p:attrName>style.visibility</p:attrName>
                                        </p:attrNameLst>
                                      </p:cBhvr>
                                      <p:to>
                                        <p:strVal val="visible"/>
                                      </p:to>
                                    </p:set>
                                    <p:animEffect transition="in" filter="blinds(horizontal)">
                                      <p:cBhvr>
                                        <p:cTn id="17" dur="500"/>
                                        <p:tgtEl>
                                          <p:spTgt spid="32973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29734"/>
                                        </p:tgtEl>
                                        <p:attrNameLst>
                                          <p:attrName>style.visibility</p:attrName>
                                        </p:attrNameLst>
                                      </p:cBhvr>
                                      <p:to>
                                        <p:strVal val="visible"/>
                                      </p:to>
                                    </p:set>
                                    <p:animEffect transition="in" filter="blinds(horizontal)">
                                      <p:cBhvr>
                                        <p:cTn id="22" dur="500"/>
                                        <p:tgtEl>
                                          <p:spTgt spid="32973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9731" grpId="0" animBg="1"/>
      <p:bldP spid="329732" grpId="0" animBg="1"/>
      <p:bldP spid="329733" grpId="0" animBg="1"/>
      <p:bldP spid="329734"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2082" y="867885"/>
            <a:ext cx="9055919" cy="687611"/>
          </a:xfrm>
          <a:ln w="3175">
            <a:solidFill>
              <a:schemeClr val="bg1"/>
            </a:solidFill>
          </a:ln>
        </p:spPr>
        <p:txBody>
          <a:bodyPr>
            <a:noAutofit/>
          </a:bodyPr>
          <a:lstStyle/>
          <a:p>
            <a:pPr>
              <a:defRPr/>
            </a:pPr>
            <a:r>
              <a:rPr lang="en-US" sz="4000" b="1" dirty="0">
                <a:solidFill>
                  <a:schemeClr val="tx2">
                    <a:lumMod val="50000"/>
                  </a:schemeClr>
                </a:solidFill>
                <a:effectLst>
                  <a:outerShdw blurRad="38100" dist="38100" dir="2700000" algn="tl">
                    <a:srgbClr val="000000">
                      <a:alpha val="43137"/>
                    </a:srgbClr>
                  </a:outerShdw>
                </a:effectLst>
              </a:rPr>
              <a:t>Choice of International Entry Mode</a:t>
            </a:r>
          </a:p>
        </p:txBody>
      </p:sp>
      <p:sp>
        <p:nvSpPr>
          <p:cNvPr id="3" name="Content Placeholder 2"/>
          <p:cNvSpPr>
            <a:spLocks noGrp="1"/>
          </p:cNvSpPr>
          <p:nvPr>
            <p:ph idx="1"/>
          </p:nvPr>
        </p:nvSpPr>
        <p:spPr>
          <a:xfrm>
            <a:off x="163886" y="1844825"/>
            <a:ext cx="11737303" cy="4137323"/>
          </a:xfrm>
          <a:ln w="44450">
            <a:noFill/>
          </a:ln>
        </p:spPr>
        <p:txBody>
          <a:bodyPr>
            <a:normAutofit/>
          </a:bodyPr>
          <a:lstStyle/>
          <a:p>
            <a:pPr lvl="1">
              <a:buNone/>
            </a:pPr>
            <a:endParaRPr lang="en-US" sz="1600" b="1" dirty="0"/>
          </a:p>
          <a:p>
            <a:pPr>
              <a:buClr>
                <a:srgbClr val="C00000"/>
              </a:buClr>
            </a:pPr>
            <a:r>
              <a:rPr lang="en-US" sz="1800" b="1" dirty="0"/>
              <a:t>Exporting</a:t>
            </a:r>
            <a:r>
              <a:rPr lang="en-US" sz="1800" dirty="0"/>
              <a:t>: International trade where goods/services are shipped from one party (exporter) in one country to another country or countries</a:t>
            </a:r>
          </a:p>
          <a:p>
            <a:pPr>
              <a:buClr>
                <a:srgbClr val="C00000"/>
              </a:buClr>
              <a:buNone/>
            </a:pPr>
            <a:endParaRPr lang="en-US" sz="1800" dirty="0"/>
          </a:p>
          <a:p>
            <a:pPr>
              <a:buClr>
                <a:srgbClr val="C00000"/>
              </a:buClr>
            </a:pPr>
            <a:r>
              <a:rPr lang="en-US" sz="1800" dirty="0"/>
              <a:t>Exporting is suitable where home-based competitive advantage is large and products/services are easily transported </a:t>
            </a:r>
          </a:p>
          <a:p>
            <a:pPr>
              <a:buClr>
                <a:srgbClr val="C00000"/>
              </a:buClr>
              <a:buNone/>
            </a:pPr>
            <a:endParaRPr lang="en-US" sz="1800" dirty="0"/>
          </a:p>
          <a:p>
            <a:pPr>
              <a:buClr>
                <a:srgbClr val="C00000"/>
              </a:buClr>
            </a:pPr>
            <a:r>
              <a:rPr lang="en-US" sz="1800" dirty="0"/>
              <a:t>Usually based on contractual arrangements but could be costly due to transportation costs and tariffs on incoming goods.</a:t>
            </a:r>
          </a:p>
          <a:p>
            <a:pPr>
              <a:buClr>
                <a:srgbClr val="C00000"/>
              </a:buClr>
              <a:buNone/>
            </a:pPr>
            <a:endParaRPr lang="en-US" sz="1800" dirty="0"/>
          </a:p>
          <a:p>
            <a:pPr>
              <a:buClr>
                <a:srgbClr val="C00000"/>
              </a:buClr>
            </a:pPr>
            <a:r>
              <a:rPr lang="en-US" sz="1800" dirty="0"/>
              <a:t>Also, exporters have less control over product marketing and distribution</a:t>
            </a:r>
          </a:p>
          <a:p>
            <a:pPr>
              <a:buClr>
                <a:srgbClr val="C00000"/>
              </a:buClr>
            </a:pPr>
            <a:endParaRPr lang="en-US" sz="1800" b="1" u="sng" dirty="0"/>
          </a:p>
        </p:txBody>
      </p:sp>
    </p:spTree>
    <p:extLst>
      <p:ext uri="{BB962C8B-B14F-4D97-AF65-F5344CB8AC3E}">
        <p14:creationId xmlns:p14="http://schemas.microsoft.com/office/powerpoint/2010/main" val="180983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174" y="265548"/>
            <a:ext cx="9487967" cy="687611"/>
          </a:xfrm>
          <a:ln w="3175">
            <a:solidFill>
              <a:schemeClr val="bg1"/>
            </a:solidFill>
          </a:ln>
        </p:spPr>
        <p:txBody>
          <a:bodyPr>
            <a:noAutofit/>
          </a:bodyPr>
          <a:lstStyle/>
          <a:p>
            <a:pPr>
              <a:defRPr/>
            </a:pPr>
            <a:r>
              <a:rPr lang="en-US" sz="4000" b="1" dirty="0">
                <a:solidFill>
                  <a:schemeClr val="tx2">
                    <a:lumMod val="50000"/>
                  </a:schemeClr>
                </a:solidFill>
                <a:effectLst>
                  <a:outerShdw blurRad="38100" dist="38100" dir="2700000" algn="tl">
                    <a:srgbClr val="000000">
                      <a:alpha val="43137"/>
                    </a:srgbClr>
                  </a:outerShdw>
                </a:effectLst>
              </a:rPr>
              <a:t>Choice of International Entry Mode</a:t>
            </a:r>
          </a:p>
        </p:txBody>
      </p:sp>
      <p:pic>
        <p:nvPicPr>
          <p:cNvPr id="4" name="Picture 3">
            <a:extLst>
              <a:ext uri="{FF2B5EF4-FFF2-40B4-BE49-F238E27FC236}">
                <a16:creationId xmlns:a16="http://schemas.microsoft.com/office/drawing/2014/main" id="{1AD2F075-4B77-49BE-8BE2-50F58FA7895D}"/>
              </a:ext>
            </a:extLst>
          </p:cNvPr>
          <p:cNvPicPr>
            <a:picLocks noChangeAspect="1"/>
          </p:cNvPicPr>
          <p:nvPr/>
        </p:nvPicPr>
        <p:blipFill>
          <a:blip r:embed="rId2"/>
          <a:stretch>
            <a:fillRect/>
          </a:stretch>
        </p:blipFill>
        <p:spPr>
          <a:xfrm>
            <a:off x="342702" y="1171029"/>
            <a:ext cx="7715112" cy="4393112"/>
          </a:xfrm>
          <a:prstGeom prst="rect">
            <a:avLst/>
          </a:prstGeom>
        </p:spPr>
      </p:pic>
    </p:spTree>
    <p:extLst>
      <p:ext uri="{BB962C8B-B14F-4D97-AF65-F5344CB8AC3E}">
        <p14:creationId xmlns:p14="http://schemas.microsoft.com/office/powerpoint/2010/main" val="388668898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D45514EA-BB71-4A72-86D2-6AD5E5944444}"/>
              </a:ext>
            </a:extLst>
          </p:cNvPr>
          <p:cNvSpPr>
            <a:spLocks noGrp="1" noChangeArrowheads="1"/>
          </p:cNvSpPr>
          <p:nvPr>
            <p:ph type="title"/>
          </p:nvPr>
        </p:nvSpPr>
        <p:spPr>
          <a:xfrm>
            <a:off x="6618188" y="1955136"/>
            <a:ext cx="5112568" cy="864395"/>
          </a:xfrm>
        </p:spPr>
        <p:txBody>
          <a:bodyPr/>
          <a:lstStyle/>
          <a:p>
            <a:pPr eaLnBrk="1" hangingPunct="1"/>
            <a:r>
              <a:rPr lang="en-US" altLang="en-US" sz="4800" b="1" dirty="0">
                <a:solidFill>
                  <a:srgbClr val="0070C0"/>
                </a:solidFill>
                <a:effectLst>
                  <a:outerShdw blurRad="38100" dist="38100" dir="2700000" algn="tl">
                    <a:srgbClr val="000000">
                      <a:alpha val="43137"/>
                    </a:srgbClr>
                  </a:outerShdw>
                </a:effectLst>
              </a:rPr>
              <a:t>Export</a:t>
            </a:r>
          </a:p>
        </p:txBody>
      </p:sp>
      <p:sp>
        <p:nvSpPr>
          <p:cNvPr id="331779" name="Rectangle 3">
            <a:extLst>
              <a:ext uri="{FF2B5EF4-FFF2-40B4-BE49-F238E27FC236}">
                <a16:creationId xmlns:a16="http://schemas.microsoft.com/office/drawing/2014/main" id="{ABF747F9-759E-4F40-B550-2186DC98DAB4}"/>
              </a:ext>
            </a:extLst>
          </p:cNvPr>
          <p:cNvSpPr>
            <a:spLocks noGrp="1" noChangeArrowheads="1"/>
          </p:cNvSpPr>
          <p:nvPr>
            <p:ph sz="half" idx="1"/>
          </p:nvPr>
        </p:nvSpPr>
        <p:spPr>
          <a:xfrm>
            <a:off x="461244" y="291577"/>
            <a:ext cx="7056784" cy="1953767"/>
          </a:xfrm>
        </p:spPr>
        <p:txBody>
          <a:bodyPr/>
          <a:lstStyle/>
          <a:p>
            <a:pPr eaLnBrk="1" hangingPunct="1">
              <a:buFont typeface="Wingdings" panose="05000000000000000000" pitchFamily="2" charset="2"/>
              <a:buNone/>
            </a:pPr>
            <a:r>
              <a:rPr lang="en-US" altLang="en-US" sz="2000" b="1" dirty="0"/>
              <a:t>Advantages</a:t>
            </a:r>
          </a:p>
          <a:p>
            <a:pPr eaLnBrk="1" hangingPunct="1"/>
            <a:r>
              <a:rPr lang="en-US" altLang="en-US" sz="2000" dirty="0"/>
              <a:t>No need for operational facilities in host country</a:t>
            </a:r>
          </a:p>
          <a:p>
            <a:pPr eaLnBrk="1" hangingPunct="1"/>
            <a:r>
              <a:rPr lang="en-US" altLang="en-US" sz="2000" dirty="0"/>
              <a:t>Economies of scale in the home country</a:t>
            </a:r>
          </a:p>
          <a:p>
            <a:pPr eaLnBrk="1" hangingPunct="1"/>
            <a:r>
              <a:rPr lang="en-US" altLang="en-US" sz="2000" dirty="0"/>
              <a:t>Internet can facilitate export marketing opportunities. </a:t>
            </a:r>
          </a:p>
        </p:txBody>
      </p:sp>
      <p:sp>
        <p:nvSpPr>
          <p:cNvPr id="331780" name="Rectangle 4">
            <a:extLst>
              <a:ext uri="{FF2B5EF4-FFF2-40B4-BE49-F238E27FC236}">
                <a16:creationId xmlns:a16="http://schemas.microsoft.com/office/drawing/2014/main" id="{36BBC269-8150-42CE-B4D3-E2AE338B1007}"/>
              </a:ext>
            </a:extLst>
          </p:cNvPr>
          <p:cNvSpPr>
            <a:spLocks noGrp="1" noChangeArrowheads="1"/>
          </p:cNvSpPr>
          <p:nvPr>
            <p:ph sz="half" idx="2"/>
          </p:nvPr>
        </p:nvSpPr>
        <p:spPr>
          <a:xfrm>
            <a:off x="5279678" y="3429000"/>
            <a:ext cx="6624735" cy="1953768"/>
          </a:xfrm>
        </p:spPr>
        <p:txBody>
          <a:bodyPr/>
          <a:lstStyle/>
          <a:p>
            <a:pPr eaLnBrk="1" hangingPunct="1">
              <a:buFont typeface="Wingdings" panose="05000000000000000000" pitchFamily="2" charset="2"/>
              <a:buNone/>
            </a:pPr>
            <a:r>
              <a:rPr lang="en-US" altLang="en-US" sz="1800" b="1" dirty="0"/>
              <a:t>Disadvantages</a:t>
            </a:r>
          </a:p>
          <a:p>
            <a:pPr eaLnBrk="1" hangingPunct="1"/>
            <a:r>
              <a:rPr lang="en-US" altLang="en-US" sz="1800" dirty="0"/>
              <a:t>Lose any location advantages in the host country</a:t>
            </a:r>
          </a:p>
          <a:p>
            <a:pPr eaLnBrk="1" hangingPunct="1"/>
            <a:r>
              <a:rPr lang="en-US" altLang="en-US" sz="1800" dirty="0"/>
              <a:t>Dependence on export intermediaries</a:t>
            </a:r>
          </a:p>
          <a:p>
            <a:pPr eaLnBrk="1" hangingPunct="1"/>
            <a:r>
              <a:rPr lang="en-US" altLang="en-US" sz="1800" dirty="0"/>
              <a:t>Experience trade barriers</a:t>
            </a:r>
          </a:p>
          <a:p>
            <a:pPr eaLnBrk="1" hangingPunct="1"/>
            <a:r>
              <a:rPr lang="en-US" altLang="en-US" sz="1800" dirty="0"/>
              <a:t>Transportation costs.</a:t>
            </a:r>
          </a:p>
        </p:txBody>
      </p:sp>
    </p:spTree>
    <p:extLst>
      <p:ext uri="{BB962C8B-B14F-4D97-AF65-F5344CB8AC3E}">
        <p14:creationId xmlns:p14="http://schemas.microsoft.com/office/powerpoint/2010/main" val="3480720128"/>
      </p:ext>
    </p:extLst>
  </p:cSld>
  <p:clrMapOvr>
    <a:masterClrMapping/>
  </p:clrMapOvr>
  <p:transition>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1779">
                                            <p:txEl>
                                              <p:pRg st="0" end="0"/>
                                            </p:txEl>
                                          </p:spTgt>
                                        </p:tgtEl>
                                        <p:attrNameLst>
                                          <p:attrName>style.visibility</p:attrName>
                                        </p:attrNameLst>
                                      </p:cBhvr>
                                      <p:to>
                                        <p:strVal val="visible"/>
                                      </p:to>
                                    </p:set>
                                    <p:animEffect transition="in" filter="blinds(horizontal)">
                                      <p:cBhvr>
                                        <p:cTn id="7" dur="500"/>
                                        <p:tgtEl>
                                          <p:spTgt spid="331779">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31779">
                                            <p:txEl>
                                              <p:pRg st="1" end="1"/>
                                            </p:txEl>
                                          </p:spTgt>
                                        </p:tgtEl>
                                        <p:attrNameLst>
                                          <p:attrName>style.visibility</p:attrName>
                                        </p:attrNameLst>
                                      </p:cBhvr>
                                      <p:to>
                                        <p:strVal val="visible"/>
                                      </p:to>
                                    </p:set>
                                    <p:animEffect transition="in" filter="blinds(horizontal)">
                                      <p:cBhvr>
                                        <p:cTn id="10" dur="500"/>
                                        <p:tgtEl>
                                          <p:spTgt spid="331779">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31779">
                                            <p:txEl>
                                              <p:pRg st="2" end="2"/>
                                            </p:txEl>
                                          </p:spTgt>
                                        </p:tgtEl>
                                        <p:attrNameLst>
                                          <p:attrName>style.visibility</p:attrName>
                                        </p:attrNameLst>
                                      </p:cBhvr>
                                      <p:to>
                                        <p:strVal val="visible"/>
                                      </p:to>
                                    </p:set>
                                    <p:animEffect transition="in" filter="blinds(horizontal)">
                                      <p:cBhvr>
                                        <p:cTn id="13" dur="500"/>
                                        <p:tgtEl>
                                          <p:spTgt spid="331779">
                                            <p:txEl>
                                              <p:pRg st="2" end="2"/>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331779">
                                            <p:txEl>
                                              <p:pRg st="3" end="3"/>
                                            </p:txEl>
                                          </p:spTgt>
                                        </p:tgtEl>
                                        <p:attrNameLst>
                                          <p:attrName>style.visibility</p:attrName>
                                        </p:attrNameLst>
                                      </p:cBhvr>
                                      <p:to>
                                        <p:strVal val="visible"/>
                                      </p:to>
                                    </p:set>
                                    <p:animEffect transition="in" filter="blinds(horizontal)">
                                      <p:cBhvr>
                                        <p:cTn id="16" dur="500"/>
                                        <p:tgtEl>
                                          <p:spTgt spid="331779">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31780">
                                            <p:txEl>
                                              <p:pRg st="0" end="0"/>
                                            </p:txEl>
                                          </p:spTgt>
                                        </p:tgtEl>
                                        <p:attrNameLst>
                                          <p:attrName>style.visibility</p:attrName>
                                        </p:attrNameLst>
                                      </p:cBhvr>
                                      <p:to>
                                        <p:strVal val="visible"/>
                                      </p:to>
                                    </p:set>
                                    <p:animEffect transition="in" filter="blinds(horizontal)">
                                      <p:cBhvr>
                                        <p:cTn id="21" dur="500"/>
                                        <p:tgtEl>
                                          <p:spTgt spid="331780">
                                            <p:txEl>
                                              <p:pRg st="0" end="0"/>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331780">
                                            <p:txEl>
                                              <p:pRg st="1" end="1"/>
                                            </p:txEl>
                                          </p:spTgt>
                                        </p:tgtEl>
                                        <p:attrNameLst>
                                          <p:attrName>style.visibility</p:attrName>
                                        </p:attrNameLst>
                                      </p:cBhvr>
                                      <p:to>
                                        <p:strVal val="visible"/>
                                      </p:to>
                                    </p:set>
                                    <p:animEffect transition="in" filter="blinds(horizontal)">
                                      <p:cBhvr>
                                        <p:cTn id="24" dur="500"/>
                                        <p:tgtEl>
                                          <p:spTgt spid="331780">
                                            <p:txEl>
                                              <p:pRg st="1" end="1"/>
                                            </p:txEl>
                                          </p:spTgt>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331780">
                                            <p:txEl>
                                              <p:pRg st="2" end="2"/>
                                            </p:txEl>
                                          </p:spTgt>
                                        </p:tgtEl>
                                        <p:attrNameLst>
                                          <p:attrName>style.visibility</p:attrName>
                                        </p:attrNameLst>
                                      </p:cBhvr>
                                      <p:to>
                                        <p:strVal val="visible"/>
                                      </p:to>
                                    </p:set>
                                    <p:animEffect transition="in" filter="blinds(horizontal)">
                                      <p:cBhvr>
                                        <p:cTn id="27" dur="500"/>
                                        <p:tgtEl>
                                          <p:spTgt spid="331780">
                                            <p:txEl>
                                              <p:pRg st="2" end="2"/>
                                            </p:txEl>
                                          </p:spTgt>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331780">
                                            <p:txEl>
                                              <p:pRg st="3" end="3"/>
                                            </p:txEl>
                                          </p:spTgt>
                                        </p:tgtEl>
                                        <p:attrNameLst>
                                          <p:attrName>style.visibility</p:attrName>
                                        </p:attrNameLst>
                                      </p:cBhvr>
                                      <p:to>
                                        <p:strVal val="visible"/>
                                      </p:to>
                                    </p:set>
                                    <p:animEffect transition="in" filter="blinds(horizontal)">
                                      <p:cBhvr>
                                        <p:cTn id="30" dur="500"/>
                                        <p:tgtEl>
                                          <p:spTgt spid="331780">
                                            <p:txEl>
                                              <p:pRg st="3" end="3"/>
                                            </p:txEl>
                                          </p:spTgt>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331780">
                                            <p:txEl>
                                              <p:pRg st="4" end="4"/>
                                            </p:txEl>
                                          </p:spTgt>
                                        </p:tgtEl>
                                        <p:attrNameLst>
                                          <p:attrName>style.visibility</p:attrName>
                                        </p:attrNameLst>
                                      </p:cBhvr>
                                      <p:to>
                                        <p:strVal val="visible"/>
                                      </p:to>
                                    </p:set>
                                    <p:animEffect transition="in" filter="blinds(horizontal)">
                                      <p:cBhvr>
                                        <p:cTn id="33" dur="500"/>
                                        <p:tgtEl>
                                          <p:spTgt spid="33178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779" grpId="0" build="p"/>
      <p:bldP spid="331780"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3FCC403-8B13-4A94-B43D-8A1679103D4C}"/>
              </a:ext>
            </a:extLst>
          </p:cNvPr>
          <p:cNvSpPr txBox="1"/>
          <p:nvPr/>
        </p:nvSpPr>
        <p:spPr>
          <a:xfrm>
            <a:off x="3004661" y="5157192"/>
            <a:ext cx="6997104" cy="369332"/>
          </a:xfrm>
          <a:prstGeom prst="rect">
            <a:avLst/>
          </a:prstGeom>
          <a:noFill/>
        </p:spPr>
        <p:txBody>
          <a:bodyPr wrap="square">
            <a:spAutoFit/>
          </a:bodyPr>
          <a:lstStyle/>
          <a:p>
            <a:pPr algn="ctr"/>
            <a:r>
              <a:rPr lang="en-GB" dirty="0">
                <a:hlinkClick r:id="rId2"/>
              </a:rPr>
              <a:t>https://www.investopedia.com/terms/e/export.asp</a:t>
            </a:r>
            <a:r>
              <a:rPr lang="en-GB" dirty="0"/>
              <a:t> </a:t>
            </a:r>
          </a:p>
        </p:txBody>
      </p:sp>
      <p:pic>
        <p:nvPicPr>
          <p:cNvPr id="5122" name="Picture 2" descr="Net Exports: Definition, Examples, Formula, and Calculation">
            <a:extLst>
              <a:ext uri="{FF2B5EF4-FFF2-40B4-BE49-F238E27FC236}">
                <a16:creationId xmlns:a16="http://schemas.microsoft.com/office/drawing/2014/main" id="{39F48487-CC08-4BD5-8C1F-DA185C6D4E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0635" y="332656"/>
            <a:ext cx="6997105" cy="455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934196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9070" y="349876"/>
            <a:ext cx="10363200" cy="720080"/>
          </a:xfrm>
          <a:ln w="3175">
            <a:solidFill>
              <a:schemeClr val="bg1"/>
            </a:solidFill>
          </a:ln>
        </p:spPr>
        <p:txBody>
          <a:bodyPr>
            <a:normAutofit/>
          </a:bodyPr>
          <a:lstStyle/>
          <a:p>
            <a:pPr>
              <a:defRPr/>
            </a:pPr>
            <a:r>
              <a:rPr lang="en-US" sz="4000" b="1" dirty="0">
                <a:solidFill>
                  <a:schemeClr val="tx2">
                    <a:lumMod val="50000"/>
                  </a:schemeClr>
                </a:solidFill>
                <a:effectLst>
                  <a:outerShdw blurRad="38100" dist="38100" dir="2700000" algn="tl">
                    <a:srgbClr val="000000">
                      <a:alpha val="43137"/>
                    </a:srgbClr>
                  </a:outerShdw>
                </a:effectLst>
              </a:rPr>
              <a:t>Choice of International Entry Mode</a:t>
            </a:r>
          </a:p>
        </p:txBody>
      </p:sp>
      <p:sp>
        <p:nvSpPr>
          <p:cNvPr id="3" name="Content Placeholder 2"/>
          <p:cNvSpPr>
            <a:spLocks noGrp="1"/>
          </p:cNvSpPr>
          <p:nvPr>
            <p:ph idx="1"/>
          </p:nvPr>
        </p:nvSpPr>
        <p:spPr>
          <a:xfrm>
            <a:off x="390030" y="1467170"/>
            <a:ext cx="11521280" cy="3816424"/>
          </a:xfrm>
          <a:ln w="44450">
            <a:solidFill>
              <a:schemeClr val="bg1">
                <a:lumMod val="50000"/>
              </a:schemeClr>
            </a:solidFill>
          </a:ln>
        </p:spPr>
        <p:txBody>
          <a:bodyPr>
            <a:normAutofit fontScale="70000" lnSpcReduction="20000"/>
          </a:bodyPr>
          <a:lstStyle/>
          <a:p>
            <a:pPr lvl="1">
              <a:buNone/>
            </a:pPr>
            <a:endParaRPr lang="en-US" sz="2000" b="1" dirty="0"/>
          </a:p>
          <a:p>
            <a:pPr>
              <a:buClr>
                <a:srgbClr val="C00000"/>
              </a:buClr>
            </a:pPr>
            <a:r>
              <a:rPr lang="en-US" b="1" dirty="0"/>
              <a:t>Licensing</a:t>
            </a:r>
            <a:r>
              <a:rPr lang="en-US" dirty="0"/>
              <a:t>: An arrangement that allows one party to purchase the rights to manufacture and sell another firm’s products within a host country or set of countries</a:t>
            </a:r>
          </a:p>
          <a:p>
            <a:pPr>
              <a:buClr>
                <a:srgbClr val="C00000"/>
              </a:buClr>
              <a:buNone/>
            </a:pPr>
            <a:endParaRPr lang="en-US" dirty="0"/>
          </a:p>
          <a:p>
            <a:pPr>
              <a:buClr>
                <a:srgbClr val="C00000"/>
              </a:buClr>
            </a:pPr>
            <a:r>
              <a:rPr lang="en-US" dirty="0"/>
              <a:t>The Licensor is paid a royalty on each unit produced or sold, and the licensee takes the risks as well as makes monetary investments for production</a:t>
            </a:r>
          </a:p>
          <a:p>
            <a:pPr>
              <a:buClr>
                <a:srgbClr val="C00000"/>
              </a:buClr>
              <a:buNone/>
            </a:pPr>
            <a:endParaRPr lang="en-US" dirty="0"/>
          </a:p>
          <a:p>
            <a:pPr>
              <a:buClr>
                <a:srgbClr val="C00000"/>
              </a:buClr>
            </a:pPr>
            <a:r>
              <a:rPr lang="en-US" dirty="0"/>
              <a:t>Licensing however requires a reliable legal environment where contract will not be abused</a:t>
            </a:r>
          </a:p>
          <a:p>
            <a:pPr>
              <a:buClr>
                <a:srgbClr val="C00000"/>
              </a:buClr>
              <a:buNone/>
            </a:pPr>
            <a:endParaRPr lang="en-US" dirty="0"/>
          </a:p>
          <a:p>
            <a:pPr>
              <a:buClr>
                <a:srgbClr val="C00000"/>
              </a:buClr>
            </a:pPr>
            <a:r>
              <a:rPr lang="en-US" dirty="0"/>
              <a:t>Comparatively, licensing is possibly the least costly option but also offers low returns</a:t>
            </a:r>
          </a:p>
          <a:p>
            <a:pPr>
              <a:buClr>
                <a:srgbClr val="C00000"/>
              </a:buClr>
              <a:buNone/>
            </a:pPr>
            <a:endParaRPr lang="en-US" dirty="0"/>
          </a:p>
        </p:txBody>
      </p:sp>
    </p:spTree>
    <p:extLst>
      <p:ext uri="{BB962C8B-B14F-4D97-AF65-F5344CB8AC3E}">
        <p14:creationId xmlns:p14="http://schemas.microsoft.com/office/powerpoint/2010/main" val="3639512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356D619-6856-41F1-B222-34BA6FB46755}"/>
              </a:ext>
            </a:extLst>
          </p:cNvPr>
          <p:cNvPicPr>
            <a:picLocks noChangeAspect="1"/>
          </p:cNvPicPr>
          <p:nvPr/>
        </p:nvPicPr>
        <p:blipFill>
          <a:blip r:embed="rId2"/>
          <a:stretch>
            <a:fillRect/>
          </a:stretch>
        </p:blipFill>
        <p:spPr>
          <a:xfrm>
            <a:off x="3370997" y="84087"/>
            <a:ext cx="7025350" cy="5579733"/>
          </a:xfrm>
          <a:prstGeom prst="rect">
            <a:avLst/>
          </a:prstGeom>
        </p:spPr>
      </p:pic>
      <p:sp>
        <p:nvSpPr>
          <p:cNvPr id="7" name="TextBox 6">
            <a:extLst>
              <a:ext uri="{FF2B5EF4-FFF2-40B4-BE49-F238E27FC236}">
                <a16:creationId xmlns:a16="http://schemas.microsoft.com/office/drawing/2014/main" id="{C0479DB2-29B8-4558-985E-83F0B99C4ACC}"/>
              </a:ext>
            </a:extLst>
          </p:cNvPr>
          <p:cNvSpPr txBox="1"/>
          <p:nvPr/>
        </p:nvSpPr>
        <p:spPr>
          <a:xfrm>
            <a:off x="479376" y="2914574"/>
            <a:ext cx="1872208" cy="461665"/>
          </a:xfrm>
          <a:prstGeom prst="rect">
            <a:avLst/>
          </a:prstGeom>
          <a:noFill/>
        </p:spPr>
        <p:txBody>
          <a:bodyPr wrap="square">
            <a:spAutoFit/>
          </a:bodyPr>
          <a:lstStyle/>
          <a:p>
            <a:r>
              <a:rPr lang="en-US" sz="2400" b="1" dirty="0"/>
              <a:t>Licensing</a:t>
            </a:r>
            <a:r>
              <a:rPr lang="en-US" sz="2400" dirty="0"/>
              <a:t>:</a:t>
            </a:r>
            <a:endParaRPr lang="en-GB" sz="2400" dirty="0"/>
          </a:p>
        </p:txBody>
      </p:sp>
    </p:spTree>
    <p:extLst>
      <p:ext uri="{BB962C8B-B14F-4D97-AF65-F5344CB8AC3E}">
        <p14:creationId xmlns:p14="http://schemas.microsoft.com/office/powerpoint/2010/main" val="135886421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95400" y="1124744"/>
            <a:ext cx="10683533" cy="4104456"/>
          </a:xfrm>
          <a:prstGeom prst="rect">
            <a:avLst/>
          </a:prstGeom>
        </p:spPr>
      </p:pic>
    </p:spTree>
    <p:extLst>
      <p:ext uri="{BB962C8B-B14F-4D97-AF65-F5344CB8AC3E}">
        <p14:creationId xmlns:p14="http://schemas.microsoft.com/office/powerpoint/2010/main" val="247821233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59E4952C-1911-4583-AC20-BDF3A8EA10E8}"/>
              </a:ext>
            </a:extLst>
          </p:cNvPr>
          <p:cNvSpPr>
            <a:spLocks noGrp="1" noChangeArrowheads="1"/>
          </p:cNvSpPr>
          <p:nvPr>
            <p:ph type="title"/>
          </p:nvPr>
        </p:nvSpPr>
        <p:spPr>
          <a:xfrm>
            <a:off x="1981200" y="476672"/>
            <a:ext cx="8229600" cy="791195"/>
          </a:xfrm>
        </p:spPr>
        <p:txBody>
          <a:bodyPr/>
          <a:lstStyle/>
          <a:p>
            <a:pPr eaLnBrk="1" hangingPunct="1"/>
            <a:r>
              <a:rPr lang="en-US" altLang="en-US" sz="4000" b="1" dirty="0">
                <a:solidFill>
                  <a:srgbClr val="0070C0"/>
                </a:solidFill>
                <a:effectLst>
                  <a:outerShdw blurRad="38100" dist="38100" dir="2700000" algn="tl">
                    <a:srgbClr val="000000">
                      <a:alpha val="43137"/>
                    </a:srgbClr>
                  </a:outerShdw>
                </a:effectLst>
              </a:rPr>
              <a:t>Licensing and franchising</a:t>
            </a:r>
          </a:p>
        </p:txBody>
      </p:sp>
      <p:sp>
        <p:nvSpPr>
          <p:cNvPr id="335875" name="Rectangle 3">
            <a:extLst>
              <a:ext uri="{FF2B5EF4-FFF2-40B4-BE49-F238E27FC236}">
                <a16:creationId xmlns:a16="http://schemas.microsoft.com/office/drawing/2014/main" id="{C755B434-BE47-4D4E-8A09-32073D00B170}"/>
              </a:ext>
            </a:extLst>
          </p:cNvPr>
          <p:cNvSpPr>
            <a:spLocks noGrp="1" noChangeArrowheads="1"/>
          </p:cNvSpPr>
          <p:nvPr>
            <p:ph sz="half" idx="1"/>
          </p:nvPr>
        </p:nvSpPr>
        <p:spPr>
          <a:xfrm>
            <a:off x="479376" y="1700808"/>
            <a:ext cx="6044254" cy="1296144"/>
          </a:xfrm>
        </p:spPr>
        <p:txBody>
          <a:bodyPr/>
          <a:lstStyle/>
          <a:p>
            <a:pPr eaLnBrk="1" hangingPunct="1">
              <a:buFont typeface="Wingdings" panose="05000000000000000000" pitchFamily="2" charset="2"/>
              <a:buNone/>
            </a:pPr>
            <a:r>
              <a:rPr lang="en-US" altLang="en-US" sz="2000" b="1" dirty="0"/>
              <a:t>Advantages</a:t>
            </a:r>
          </a:p>
          <a:p>
            <a:pPr eaLnBrk="1" hangingPunct="1"/>
            <a:r>
              <a:rPr lang="en-US" altLang="en-US" sz="2000" dirty="0"/>
              <a:t>Contractual source of income</a:t>
            </a:r>
          </a:p>
          <a:p>
            <a:pPr eaLnBrk="1" hangingPunct="1"/>
            <a:r>
              <a:rPr lang="en-US" altLang="en-US" sz="2000" dirty="0"/>
              <a:t>Limited economic and financial exposure.</a:t>
            </a:r>
          </a:p>
        </p:txBody>
      </p:sp>
      <p:sp>
        <p:nvSpPr>
          <p:cNvPr id="335876" name="Rectangle 4">
            <a:extLst>
              <a:ext uri="{FF2B5EF4-FFF2-40B4-BE49-F238E27FC236}">
                <a16:creationId xmlns:a16="http://schemas.microsoft.com/office/drawing/2014/main" id="{08B2C9A6-6741-4447-AA27-8BDA51E23D6A}"/>
              </a:ext>
            </a:extLst>
          </p:cNvPr>
          <p:cNvSpPr>
            <a:spLocks noGrp="1" noChangeArrowheads="1"/>
          </p:cNvSpPr>
          <p:nvPr>
            <p:ph sz="half" idx="2"/>
          </p:nvPr>
        </p:nvSpPr>
        <p:spPr>
          <a:xfrm>
            <a:off x="6596287" y="3882949"/>
            <a:ext cx="5383187" cy="1584176"/>
          </a:xfrm>
        </p:spPr>
        <p:txBody>
          <a:bodyPr/>
          <a:lstStyle/>
          <a:p>
            <a:pPr eaLnBrk="1" hangingPunct="1">
              <a:buFont typeface="Wingdings" panose="05000000000000000000" pitchFamily="2" charset="2"/>
              <a:buNone/>
            </a:pPr>
            <a:r>
              <a:rPr lang="en-US" altLang="en-US" sz="2000" b="1" dirty="0"/>
              <a:t>Disadvantages</a:t>
            </a:r>
          </a:p>
          <a:p>
            <a:pPr eaLnBrk="1" hangingPunct="1"/>
            <a:r>
              <a:rPr lang="en-US" altLang="en-US" sz="2000" dirty="0"/>
              <a:t>Difficult to identify good partner</a:t>
            </a:r>
          </a:p>
          <a:p>
            <a:pPr eaLnBrk="1" hangingPunct="1"/>
            <a:r>
              <a:rPr lang="en-US" altLang="en-US" sz="2000" dirty="0"/>
              <a:t>Loss of competitive advantage</a:t>
            </a:r>
          </a:p>
          <a:p>
            <a:pPr eaLnBrk="1" hangingPunct="1"/>
            <a:r>
              <a:rPr lang="en-US" altLang="en-US" sz="2000" dirty="0"/>
              <a:t>Limited benefits from host nation.</a:t>
            </a:r>
          </a:p>
        </p:txBody>
      </p:sp>
    </p:spTree>
    <p:extLst>
      <p:ext uri="{BB962C8B-B14F-4D97-AF65-F5344CB8AC3E}">
        <p14:creationId xmlns:p14="http://schemas.microsoft.com/office/powerpoint/2010/main" val="177732728"/>
      </p:ext>
    </p:extLst>
  </p:cSld>
  <p:clrMapOvr>
    <a:masterClrMapping/>
  </p:clrMapOvr>
  <p:transition>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5875">
                                            <p:txEl>
                                              <p:pRg st="0" end="0"/>
                                            </p:txEl>
                                          </p:spTgt>
                                        </p:tgtEl>
                                        <p:attrNameLst>
                                          <p:attrName>style.visibility</p:attrName>
                                        </p:attrNameLst>
                                      </p:cBhvr>
                                      <p:to>
                                        <p:strVal val="visible"/>
                                      </p:to>
                                    </p:set>
                                    <p:animEffect transition="in" filter="blinds(horizontal)">
                                      <p:cBhvr>
                                        <p:cTn id="7" dur="500"/>
                                        <p:tgtEl>
                                          <p:spTgt spid="335875">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35875">
                                            <p:txEl>
                                              <p:pRg st="1" end="1"/>
                                            </p:txEl>
                                          </p:spTgt>
                                        </p:tgtEl>
                                        <p:attrNameLst>
                                          <p:attrName>style.visibility</p:attrName>
                                        </p:attrNameLst>
                                      </p:cBhvr>
                                      <p:to>
                                        <p:strVal val="visible"/>
                                      </p:to>
                                    </p:set>
                                    <p:animEffect transition="in" filter="blinds(horizontal)">
                                      <p:cBhvr>
                                        <p:cTn id="10" dur="500"/>
                                        <p:tgtEl>
                                          <p:spTgt spid="335875">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35875">
                                            <p:txEl>
                                              <p:pRg st="2" end="2"/>
                                            </p:txEl>
                                          </p:spTgt>
                                        </p:tgtEl>
                                        <p:attrNameLst>
                                          <p:attrName>style.visibility</p:attrName>
                                        </p:attrNameLst>
                                      </p:cBhvr>
                                      <p:to>
                                        <p:strVal val="visible"/>
                                      </p:to>
                                    </p:set>
                                    <p:animEffect transition="in" filter="blinds(horizontal)">
                                      <p:cBhvr>
                                        <p:cTn id="13" dur="500"/>
                                        <p:tgtEl>
                                          <p:spTgt spid="335875">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35876">
                                            <p:txEl>
                                              <p:pRg st="0" end="0"/>
                                            </p:txEl>
                                          </p:spTgt>
                                        </p:tgtEl>
                                        <p:attrNameLst>
                                          <p:attrName>style.visibility</p:attrName>
                                        </p:attrNameLst>
                                      </p:cBhvr>
                                      <p:to>
                                        <p:strVal val="visible"/>
                                      </p:to>
                                    </p:set>
                                    <p:animEffect transition="in" filter="blinds(horizontal)">
                                      <p:cBhvr>
                                        <p:cTn id="18" dur="500"/>
                                        <p:tgtEl>
                                          <p:spTgt spid="335876">
                                            <p:txEl>
                                              <p:pRg st="0" end="0"/>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335876">
                                            <p:txEl>
                                              <p:pRg st="1" end="1"/>
                                            </p:txEl>
                                          </p:spTgt>
                                        </p:tgtEl>
                                        <p:attrNameLst>
                                          <p:attrName>style.visibility</p:attrName>
                                        </p:attrNameLst>
                                      </p:cBhvr>
                                      <p:to>
                                        <p:strVal val="visible"/>
                                      </p:to>
                                    </p:set>
                                    <p:animEffect transition="in" filter="blinds(horizontal)">
                                      <p:cBhvr>
                                        <p:cTn id="21" dur="500"/>
                                        <p:tgtEl>
                                          <p:spTgt spid="335876">
                                            <p:txEl>
                                              <p:pRg st="1" end="1"/>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335876">
                                            <p:txEl>
                                              <p:pRg st="2" end="2"/>
                                            </p:txEl>
                                          </p:spTgt>
                                        </p:tgtEl>
                                        <p:attrNameLst>
                                          <p:attrName>style.visibility</p:attrName>
                                        </p:attrNameLst>
                                      </p:cBhvr>
                                      <p:to>
                                        <p:strVal val="visible"/>
                                      </p:to>
                                    </p:set>
                                    <p:animEffect transition="in" filter="blinds(horizontal)">
                                      <p:cBhvr>
                                        <p:cTn id="24" dur="500"/>
                                        <p:tgtEl>
                                          <p:spTgt spid="335876">
                                            <p:txEl>
                                              <p:pRg st="2" end="2"/>
                                            </p:txEl>
                                          </p:spTgt>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335876">
                                            <p:txEl>
                                              <p:pRg st="3" end="3"/>
                                            </p:txEl>
                                          </p:spTgt>
                                        </p:tgtEl>
                                        <p:attrNameLst>
                                          <p:attrName>style.visibility</p:attrName>
                                        </p:attrNameLst>
                                      </p:cBhvr>
                                      <p:to>
                                        <p:strVal val="visible"/>
                                      </p:to>
                                    </p:set>
                                    <p:animEffect transition="in" filter="blinds(horizontal)">
                                      <p:cBhvr>
                                        <p:cTn id="27" dur="500"/>
                                        <p:tgtEl>
                                          <p:spTgt spid="33587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5875" grpId="0" build="p"/>
      <p:bldP spid="335876"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Entry mode decision - Internationalisation - Global Marketing">
            <a:hlinkClick r:id="" action="ppaction://media"/>
            <a:extLst>
              <a:ext uri="{FF2B5EF4-FFF2-40B4-BE49-F238E27FC236}">
                <a16:creationId xmlns:a16="http://schemas.microsoft.com/office/drawing/2014/main" id="{8556F938-C19D-4280-8BD3-0A8CF52EFCEC}"/>
              </a:ext>
            </a:extLst>
          </p:cNvPr>
          <p:cNvPicPr>
            <a:picLocks noRot="1" noChangeAspect="1"/>
          </p:cNvPicPr>
          <p:nvPr>
            <a:videoFile r:link="rId1"/>
          </p:nvPr>
        </p:nvPicPr>
        <p:blipFill>
          <a:blip r:embed="rId3"/>
          <a:stretch>
            <a:fillRect/>
          </a:stretch>
        </p:blipFill>
        <p:spPr>
          <a:xfrm>
            <a:off x="2615105" y="199948"/>
            <a:ext cx="9437999" cy="5332470"/>
          </a:xfrm>
          <a:prstGeom prst="rect">
            <a:avLst/>
          </a:prstGeom>
        </p:spPr>
      </p:pic>
      <p:sp>
        <p:nvSpPr>
          <p:cNvPr id="4" name="TextBox 3">
            <a:extLst>
              <a:ext uri="{FF2B5EF4-FFF2-40B4-BE49-F238E27FC236}">
                <a16:creationId xmlns:a16="http://schemas.microsoft.com/office/drawing/2014/main" id="{55E4F534-F3A8-4ACE-849A-5CB774540669}"/>
              </a:ext>
            </a:extLst>
          </p:cNvPr>
          <p:cNvSpPr txBox="1"/>
          <p:nvPr/>
        </p:nvSpPr>
        <p:spPr>
          <a:xfrm>
            <a:off x="167945" y="715953"/>
            <a:ext cx="2431291" cy="1200329"/>
          </a:xfrm>
          <a:prstGeom prst="rect">
            <a:avLst/>
          </a:prstGeom>
          <a:noFill/>
        </p:spPr>
        <p:txBody>
          <a:bodyPr wrap="square" rtlCol="0">
            <a:spAutoFit/>
          </a:bodyPr>
          <a:lstStyle/>
          <a:p>
            <a:r>
              <a:rPr lang="en-GB" sz="2400" b="1" i="1" dirty="0"/>
              <a:t>French Cakes</a:t>
            </a:r>
          </a:p>
          <a:p>
            <a:endParaRPr lang="en-GB" sz="2400" b="1" i="1" dirty="0"/>
          </a:p>
          <a:p>
            <a:pPr algn="ctr"/>
            <a:r>
              <a:rPr lang="en-GB" sz="2400" b="1" i="1" dirty="0"/>
              <a:t>UK Market !</a:t>
            </a:r>
          </a:p>
        </p:txBody>
      </p:sp>
      <p:pic>
        <p:nvPicPr>
          <p:cNvPr id="1026" name="Picture 2" descr="🤔 Thinking Face emoji Meaning | Dictionary.com">
            <a:extLst>
              <a:ext uri="{FF2B5EF4-FFF2-40B4-BE49-F238E27FC236}">
                <a16:creationId xmlns:a16="http://schemas.microsoft.com/office/drawing/2014/main" id="{1778B701-D26D-4F02-82BC-E636ADED4B3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5654" y="3429000"/>
            <a:ext cx="1895872" cy="189587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B1EB41E-6C84-41BA-8DC7-DCA0515D5483}"/>
              </a:ext>
            </a:extLst>
          </p:cNvPr>
          <p:cNvSpPr txBox="1"/>
          <p:nvPr/>
        </p:nvSpPr>
        <p:spPr>
          <a:xfrm>
            <a:off x="152076" y="315843"/>
            <a:ext cx="2406781" cy="400110"/>
          </a:xfrm>
          <a:prstGeom prst="rect">
            <a:avLst/>
          </a:prstGeom>
          <a:noFill/>
        </p:spPr>
        <p:txBody>
          <a:bodyPr wrap="square">
            <a:spAutoFit/>
          </a:bodyPr>
          <a:lstStyle/>
          <a:p>
            <a:pPr algn="l"/>
            <a:r>
              <a:rPr lang="en-GB" sz="2000" b="1" i="0" dirty="0">
                <a:solidFill>
                  <a:srgbClr val="0F0F0F"/>
                </a:solidFill>
                <a:effectLst/>
                <a:latin typeface="YouTube Sans"/>
              </a:rPr>
              <a:t>Entry mode decision:</a:t>
            </a:r>
          </a:p>
        </p:txBody>
      </p:sp>
      <p:pic>
        <p:nvPicPr>
          <p:cNvPr id="2052" name="Picture 4" descr="United Kingdom - Wikipedia">
            <a:extLst>
              <a:ext uri="{FF2B5EF4-FFF2-40B4-BE49-F238E27FC236}">
                <a16:creationId xmlns:a16="http://schemas.microsoft.com/office/drawing/2014/main" id="{D4A60247-6CAD-48A1-AF1C-3B69C52378A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2182" y="2097249"/>
            <a:ext cx="1826568" cy="913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874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3ECB026D-058A-4D16-8CF3-72591D4F4B92}"/>
              </a:ext>
            </a:extLst>
          </p:cNvPr>
          <p:cNvSpPr>
            <a:spLocks noGrp="1" noChangeArrowheads="1"/>
          </p:cNvSpPr>
          <p:nvPr>
            <p:ph type="title"/>
          </p:nvPr>
        </p:nvSpPr>
        <p:spPr>
          <a:xfrm>
            <a:off x="7000325" y="1444098"/>
            <a:ext cx="4688059" cy="775841"/>
          </a:xfrm>
        </p:spPr>
        <p:txBody>
          <a:bodyPr/>
          <a:lstStyle/>
          <a:p>
            <a:pPr eaLnBrk="1" hangingPunct="1"/>
            <a:r>
              <a:rPr lang="en-US" altLang="en-US" sz="4400" b="1" dirty="0">
                <a:solidFill>
                  <a:srgbClr val="0070C0"/>
                </a:solidFill>
                <a:effectLst>
                  <a:outerShdw blurRad="38100" dist="38100" dir="2700000" algn="tl">
                    <a:srgbClr val="000000">
                      <a:alpha val="43137"/>
                    </a:srgbClr>
                  </a:outerShdw>
                </a:effectLst>
              </a:rPr>
              <a:t>Joint ventures </a:t>
            </a:r>
          </a:p>
        </p:txBody>
      </p:sp>
      <p:sp>
        <p:nvSpPr>
          <p:cNvPr id="333827" name="Rectangle 3">
            <a:extLst>
              <a:ext uri="{FF2B5EF4-FFF2-40B4-BE49-F238E27FC236}">
                <a16:creationId xmlns:a16="http://schemas.microsoft.com/office/drawing/2014/main" id="{863F9F9E-98D5-4E3E-B3FD-0CBB6B47AF36}"/>
              </a:ext>
            </a:extLst>
          </p:cNvPr>
          <p:cNvSpPr>
            <a:spLocks noGrp="1" noChangeArrowheads="1"/>
          </p:cNvSpPr>
          <p:nvPr>
            <p:ph sz="half" idx="1"/>
          </p:nvPr>
        </p:nvSpPr>
        <p:spPr>
          <a:xfrm>
            <a:off x="387612" y="616007"/>
            <a:ext cx="5544615" cy="1656183"/>
          </a:xfrm>
        </p:spPr>
        <p:txBody>
          <a:bodyPr/>
          <a:lstStyle/>
          <a:p>
            <a:pPr eaLnBrk="1" hangingPunct="1">
              <a:buFont typeface="Wingdings" panose="05000000000000000000" pitchFamily="2" charset="2"/>
              <a:buNone/>
            </a:pPr>
            <a:r>
              <a:rPr lang="en-US" altLang="en-US" sz="1800" b="1" dirty="0"/>
              <a:t>Advantages</a:t>
            </a:r>
          </a:p>
          <a:p>
            <a:pPr eaLnBrk="1" hangingPunct="1"/>
            <a:r>
              <a:rPr lang="en-US" altLang="en-US" sz="1800" dirty="0"/>
              <a:t>Shared investment risk </a:t>
            </a:r>
          </a:p>
          <a:p>
            <a:pPr eaLnBrk="1" hangingPunct="1"/>
            <a:r>
              <a:rPr lang="en-US" altLang="en-US" sz="1800" dirty="0"/>
              <a:t>Complementary resources</a:t>
            </a:r>
          </a:p>
          <a:p>
            <a:pPr eaLnBrk="1" hangingPunct="1"/>
            <a:r>
              <a:rPr lang="en-US" altLang="en-US" sz="1800" dirty="0"/>
              <a:t>Maybe a requirement for market entry.</a:t>
            </a:r>
          </a:p>
        </p:txBody>
      </p:sp>
      <p:sp>
        <p:nvSpPr>
          <p:cNvPr id="333828" name="Rectangle 4">
            <a:extLst>
              <a:ext uri="{FF2B5EF4-FFF2-40B4-BE49-F238E27FC236}">
                <a16:creationId xmlns:a16="http://schemas.microsoft.com/office/drawing/2014/main" id="{29AED490-B3BD-4A8F-99D0-A54AFDA09A53}"/>
              </a:ext>
            </a:extLst>
          </p:cNvPr>
          <p:cNvSpPr>
            <a:spLocks noGrp="1" noChangeArrowheads="1"/>
          </p:cNvSpPr>
          <p:nvPr>
            <p:ph sz="half" idx="2"/>
          </p:nvPr>
        </p:nvSpPr>
        <p:spPr>
          <a:xfrm>
            <a:off x="6413368" y="3524596"/>
            <a:ext cx="5275016" cy="1768654"/>
          </a:xfrm>
        </p:spPr>
        <p:txBody>
          <a:bodyPr/>
          <a:lstStyle/>
          <a:p>
            <a:pPr eaLnBrk="1" hangingPunct="1">
              <a:buFont typeface="Wingdings" panose="05000000000000000000" pitchFamily="2" charset="2"/>
              <a:buNone/>
            </a:pPr>
            <a:r>
              <a:rPr lang="en-US" altLang="en-US" sz="1800" b="1" dirty="0"/>
              <a:t>Disadvantages</a:t>
            </a:r>
          </a:p>
          <a:p>
            <a:pPr eaLnBrk="1" hangingPunct="1"/>
            <a:r>
              <a:rPr lang="en-US" altLang="en-US" sz="1800" dirty="0"/>
              <a:t>Difficult to find good partners</a:t>
            </a:r>
          </a:p>
          <a:p>
            <a:pPr eaLnBrk="1" hangingPunct="1"/>
            <a:r>
              <a:rPr lang="en-US" altLang="en-US" sz="1800" dirty="0"/>
              <a:t>Relationship management issues</a:t>
            </a:r>
          </a:p>
          <a:p>
            <a:pPr eaLnBrk="1" hangingPunct="1"/>
            <a:r>
              <a:rPr lang="en-US" altLang="en-US" sz="1800" dirty="0"/>
              <a:t>Loss of competitive advantage</a:t>
            </a:r>
          </a:p>
          <a:p>
            <a:pPr eaLnBrk="1" hangingPunct="1"/>
            <a:r>
              <a:rPr lang="en-US" altLang="en-US" sz="1800" dirty="0"/>
              <a:t>Difficult to integrate and coordinate.</a:t>
            </a:r>
          </a:p>
        </p:txBody>
      </p:sp>
    </p:spTree>
    <p:extLst>
      <p:ext uri="{BB962C8B-B14F-4D97-AF65-F5344CB8AC3E}">
        <p14:creationId xmlns:p14="http://schemas.microsoft.com/office/powerpoint/2010/main" val="311031277"/>
      </p:ext>
    </p:extLst>
  </p:cSld>
  <p:clrMapOvr>
    <a:masterClrMapping/>
  </p:clrMapOvr>
  <p:transition>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3827">
                                            <p:txEl>
                                              <p:pRg st="0" end="0"/>
                                            </p:txEl>
                                          </p:spTgt>
                                        </p:tgtEl>
                                        <p:attrNameLst>
                                          <p:attrName>style.visibility</p:attrName>
                                        </p:attrNameLst>
                                      </p:cBhvr>
                                      <p:to>
                                        <p:strVal val="visible"/>
                                      </p:to>
                                    </p:set>
                                    <p:animEffect transition="in" filter="blinds(horizontal)">
                                      <p:cBhvr>
                                        <p:cTn id="7" dur="500"/>
                                        <p:tgtEl>
                                          <p:spTgt spid="333827">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33827">
                                            <p:txEl>
                                              <p:pRg st="1" end="1"/>
                                            </p:txEl>
                                          </p:spTgt>
                                        </p:tgtEl>
                                        <p:attrNameLst>
                                          <p:attrName>style.visibility</p:attrName>
                                        </p:attrNameLst>
                                      </p:cBhvr>
                                      <p:to>
                                        <p:strVal val="visible"/>
                                      </p:to>
                                    </p:set>
                                    <p:animEffect transition="in" filter="blinds(horizontal)">
                                      <p:cBhvr>
                                        <p:cTn id="10" dur="500"/>
                                        <p:tgtEl>
                                          <p:spTgt spid="333827">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33827">
                                            <p:txEl>
                                              <p:pRg st="2" end="2"/>
                                            </p:txEl>
                                          </p:spTgt>
                                        </p:tgtEl>
                                        <p:attrNameLst>
                                          <p:attrName>style.visibility</p:attrName>
                                        </p:attrNameLst>
                                      </p:cBhvr>
                                      <p:to>
                                        <p:strVal val="visible"/>
                                      </p:to>
                                    </p:set>
                                    <p:animEffect transition="in" filter="blinds(horizontal)">
                                      <p:cBhvr>
                                        <p:cTn id="13" dur="500"/>
                                        <p:tgtEl>
                                          <p:spTgt spid="333827">
                                            <p:txEl>
                                              <p:pRg st="2" end="2"/>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333827">
                                            <p:txEl>
                                              <p:pRg st="3" end="3"/>
                                            </p:txEl>
                                          </p:spTgt>
                                        </p:tgtEl>
                                        <p:attrNameLst>
                                          <p:attrName>style.visibility</p:attrName>
                                        </p:attrNameLst>
                                      </p:cBhvr>
                                      <p:to>
                                        <p:strVal val="visible"/>
                                      </p:to>
                                    </p:set>
                                    <p:animEffect transition="in" filter="blinds(horizontal)">
                                      <p:cBhvr>
                                        <p:cTn id="16" dur="500"/>
                                        <p:tgtEl>
                                          <p:spTgt spid="333827">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33828">
                                            <p:txEl>
                                              <p:pRg st="0" end="0"/>
                                            </p:txEl>
                                          </p:spTgt>
                                        </p:tgtEl>
                                        <p:attrNameLst>
                                          <p:attrName>style.visibility</p:attrName>
                                        </p:attrNameLst>
                                      </p:cBhvr>
                                      <p:to>
                                        <p:strVal val="visible"/>
                                      </p:to>
                                    </p:set>
                                    <p:animEffect transition="in" filter="blinds(horizontal)">
                                      <p:cBhvr>
                                        <p:cTn id="21" dur="500"/>
                                        <p:tgtEl>
                                          <p:spTgt spid="333828">
                                            <p:txEl>
                                              <p:pRg st="0" end="0"/>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333828">
                                            <p:txEl>
                                              <p:pRg st="1" end="1"/>
                                            </p:txEl>
                                          </p:spTgt>
                                        </p:tgtEl>
                                        <p:attrNameLst>
                                          <p:attrName>style.visibility</p:attrName>
                                        </p:attrNameLst>
                                      </p:cBhvr>
                                      <p:to>
                                        <p:strVal val="visible"/>
                                      </p:to>
                                    </p:set>
                                    <p:animEffect transition="in" filter="blinds(horizontal)">
                                      <p:cBhvr>
                                        <p:cTn id="24" dur="500"/>
                                        <p:tgtEl>
                                          <p:spTgt spid="333828">
                                            <p:txEl>
                                              <p:pRg st="1" end="1"/>
                                            </p:txEl>
                                          </p:spTgt>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333828">
                                            <p:txEl>
                                              <p:pRg st="2" end="2"/>
                                            </p:txEl>
                                          </p:spTgt>
                                        </p:tgtEl>
                                        <p:attrNameLst>
                                          <p:attrName>style.visibility</p:attrName>
                                        </p:attrNameLst>
                                      </p:cBhvr>
                                      <p:to>
                                        <p:strVal val="visible"/>
                                      </p:to>
                                    </p:set>
                                    <p:animEffect transition="in" filter="blinds(horizontal)">
                                      <p:cBhvr>
                                        <p:cTn id="27" dur="500"/>
                                        <p:tgtEl>
                                          <p:spTgt spid="333828">
                                            <p:txEl>
                                              <p:pRg st="2" end="2"/>
                                            </p:txEl>
                                          </p:spTgt>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333828">
                                            <p:txEl>
                                              <p:pRg st="3" end="3"/>
                                            </p:txEl>
                                          </p:spTgt>
                                        </p:tgtEl>
                                        <p:attrNameLst>
                                          <p:attrName>style.visibility</p:attrName>
                                        </p:attrNameLst>
                                      </p:cBhvr>
                                      <p:to>
                                        <p:strVal val="visible"/>
                                      </p:to>
                                    </p:set>
                                    <p:animEffect transition="in" filter="blinds(horizontal)">
                                      <p:cBhvr>
                                        <p:cTn id="30" dur="500"/>
                                        <p:tgtEl>
                                          <p:spTgt spid="333828">
                                            <p:txEl>
                                              <p:pRg st="3" end="3"/>
                                            </p:txEl>
                                          </p:spTgt>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333828">
                                            <p:txEl>
                                              <p:pRg st="4" end="4"/>
                                            </p:txEl>
                                          </p:spTgt>
                                        </p:tgtEl>
                                        <p:attrNameLst>
                                          <p:attrName>style.visibility</p:attrName>
                                        </p:attrNameLst>
                                      </p:cBhvr>
                                      <p:to>
                                        <p:strVal val="visible"/>
                                      </p:to>
                                    </p:set>
                                    <p:animEffect transition="in" filter="blinds(horizontal)">
                                      <p:cBhvr>
                                        <p:cTn id="33" dur="500"/>
                                        <p:tgtEl>
                                          <p:spTgt spid="33382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27" grpId="0" build="p"/>
      <p:bldP spid="333828"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908720"/>
            <a:ext cx="10363200" cy="891519"/>
          </a:xfrm>
          <a:ln w="3175">
            <a:solidFill>
              <a:schemeClr val="bg1"/>
            </a:solidFill>
          </a:ln>
        </p:spPr>
        <p:txBody>
          <a:bodyPr>
            <a:normAutofit/>
          </a:bodyPr>
          <a:lstStyle/>
          <a:p>
            <a:pPr>
              <a:defRPr/>
            </a:pPr>
            <a:r>
              <a:rPr lang="en-US" sz="4000" b="1" dirty="0">
                <a:solidFill>
                  <a:schemeClr val="tx2">
                    <a:lumMod val="50000"/>
                  </a:schemeClr>
                </a:solidFill>
                <a:effectLst>
                  <a:outerShdw blurRad="38100" dist="38100" dir="2700000" algn="tl">
                    <a:srgbClr val="000000">
                      <a:alpha val="43137"/>
                    </a:srgbClr>
                  </a:outerShdw>
                </a:effectLst>
              </a:rPr>
              <a:t>Choice of International Entry Mode</a:t>
            </a:r>
            <a:endParaRPr lang="en-US" sz="3200" b="1" dirty="0">
              <a:solidFill>
                <a:schemeClr val="tx2">
                  <a:lumMod val="50000"/>
                </a:schemeClr>
              </a:solidFill>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id="{A0455507-8B32-4659-B142-EE58139107CA}"/>
              </a:ext>
            </a:extLst>
          </p:cNvPr>
          <p:cNvSpPr/>
          <p:nvPr/>
        </p:nvSpPr>
        <p:spPr>
          <a:xfrm>
            <a:off x="263352" y="2420888"/>
            <a:ext cx="11449272" cy="2616101"/>
          </a:xfrm>
          <a:prstGeom prst="rect">
            <a:avLst/>
          </a:prstGeom>
        </p:spPr>
        <p:txBody>
          <a:bodyPr wrap="square">
            <a:spAutoFit/>
          </a:bodyPr>
          <a:lstStyle/>
          <a:p>
            <a:pPr marL="457189" lvl="1" algn="just" defTabSz="914377"/>
            <a:endParaRPr lang="en-US" sz="2000" b="1" dirty="0">
              <a:solidFill>
                <a:prstClr val="black"/>
              </a:solidFill>
              <a:ea typeface="ＭＳ Ｐゴシック"/>
            </a:endParaRPr>
          </a:p>
          <a:p>
            <a:pPr algn="just" defTabSz="914377">
              <a:buClr>
                <a:srgbClr val="C00000"/>
              </a:buClr>
            </a:pPr>
            <a:r>
              <a:rPr lang="en-US" b="1" dirty="0">
                <a:solidFill>
                  <a:prstClr val="black"/>
                </a:solidFill>
                <a:ea typeface="ＭＳ Ｐゴシック"/>
              </a:rPr>
              <a:t>Wholly-owned subsidiary</a:t>
            </a:r>
            <a:r>
              <a:rPr lang="en-US" dirty="0">
                <a:solidFill>
                  <a:prstClr val="black"/>
                </a:solidFill>
                <a:ea typeface="ＭＳ Ｐゴシック"/>
              </a:rPr>
              <a:t>: A new wholly-owned subsidiary is also referred to as a Greenfield venture Firms start new venture in foreign countries by constructing new operational facilities from the ground up </a:t>
            </a:r>
          </a:p>
          <a:p>
            <a:pPr algn="just" defTabSz="914377">
              <a:buClr>
                <a:srgbClr val="C00000"/>
              </a:buClr>
            </a:pPr>
            <a:endParaRPr lang="en-US" dirty="0">
              <a:solidFill>
                <a:prstClr val="black"/>
              </a:solidFill>
              <a:ea typeface="ＭＳ Ｐゴシック"/>
            </a:endParaRPr>
          </a:p>
          <a:p>
            <a:pPr algn="just" defTabSz="914377">
              <a:buClr>
                <a:srgbClr val="C00000"/>
              </a:buClr>
            </a:pPr>
            <a:r>
              <a:rPr lang="en-US" dirty="0">
                <a:solidFill>
                  <a:prstClr val="black"/>
                </a:solidFill>
                <a:ea typeface="ＭＳ Ｐゴシック"/>
              </a:rPr>
              <a:t>Often very costly, time consuming, and highly risky</a:t>
            </a:r>
          </a:p>
          <a:p>
            <a:pPr algn="just" defTabSz="914377">
              <a:buClr>
                <a:srgbClr val="C00000"/>
              </a:buClr>
            </a:pPr>
            <a:endParaRPr lang="en-US" dirty="0">
              <a:solidFill>
                <a:prstClr val="black"/>
              </a:solidFill>
              <a:ea typeface="ＭＳ Ｐゴシック"/>
            </a:endParaRPr>
          </a:p>
          <a:p>
            <a:pPr algn="just" defTabSz="914377">
              <a:buClr>
                <a:srgbClr val="C00000"/>
              </a:buClr>
            </a:pPr>
            <a:r>
              <a:rPr lang="en-US" dirty="0">
                <a:solidFill>
                  <a:prstClr val="black"/>
                </a:solidFill>
                <a:ea typeface="ＭＳ Ｐゴシック"/>
              </a:rPr>
              <a:t>But allows for maximum control and potential for above-average returns</a:t>
            </a:r>
          </a:p>
          <a:p>
            <a:pPr algn="just" defTabSz="914377">
              <a:buClr>
                <a:srgbClr val="C00000"/>
              </a:buClr>
            </a:pPr>
            <a:endParaRPr lang="en-US" dirty="0">
              <a:solidFill>
                <a:prstClr val="black"/>
              </a:solidFill>
              <a:ea typeface="ＭＳ Ｐゴシック"/>
            </a:endParaRPr>
          </a:p>
          <a:p>
            <a:pPr algn="just" defTabSz="914377">
              <a:buClr>
                <a:srgbClr val="C00000"/>
              </a:buClr>
            </a:pPr>
            <a:r>
              <a:rPr lang="en-US" dirty="0">
                <a:solidFill>
                  <a:prstClr val="black"/>
                </a:solidFill>
                <a:ea typeface="ＭＳ Ｐゴシック"/>
              </a:rPr>
              <a:t>Useful where competitive advantage does not depend on local partners</a:t>
            </a:r>
          </a:p>
        </p:txBody>
      </p:sp>
      <p:sp>
        <p:nvSpPr>
          <p:cNvPr id="3" name="TextBox 2">
            <a:extLst>
              <a:ext uri="{FF2B5EF4-FFF2-40B4-BE49-F238E27FC236}">
                <a16:creationId xmlns:a16="http://schemas.microsoft.com/office/drawing/2014/main" id="{7E6D061A-32BD-47DF-B171-AD93BBBE378F}"/>
              </a:ext>
            </a:extLst>
          </p:cNvPr>
          <p:cNvSpPr txBox="1"/>
          <p:nvPr/>
        </p:nvSpPr>
        <p:spPr>
          <a:xfrm>
            <a:off x="1415480" y="1897668"/>
            <a:ext cx="8991564" cy="523220"/>
          </a:xfrm>
          <a:prstGeom prst="rect">
            <a:avLst/>
          </a:prstGeom>
          <a:solidFill>
            <a:srgbClr val="FFC000"/>
          </a:solidFill>
        </p:spPr>
        <p:txBody>
          <a:bodyPr wrap="none" rtlCol="0">
            <a:spAutoFit/>
          </a:bodyPr>
          <a:lstStyle/>
          <a:p>
            <a:r>
              <a:rPr lang="en-GB" sz="2800" b="1" dirty="0"/>
              <a:t>Common Stok is 100% owned by another company </a:t>
            </a:r>
          </a:p>
        </p:txBody>
      </p:sp>
    </p:spTree>
    <p:extLst>
      <p:ext uri="{BB962C8B-B14F-4D97-AF65-F5344CB8AC3E}">
        <p14:creationId xmlns:p14="http://schemas.microsoft.com/office/powerpoint/2010/main" val="27015682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BF074163-2FFE-40E4-8DCB-20B8AB1F5C1E}"/>
              </a:ext>
            </a:extLst>
          </p:cNvPr>
          <p:cNvSpPr>
            <a:spLocks noGrp="1" noChangeArrowheads="1"/>
          </p:cNvSpPr>
          <p:nvPr>
            <p:ph type="title"/>
          </p:nvPr>
        </p:nvSpPr>
        <p:spPr>
          <a:xfrm>
            <a:off x="2639616" y="532907"/>
            <a:ext cx="6984776" cy="641351"/>
          </a:xfrm>
        </p:spPr>
        <p:txBody>
          <a:bodyPr/>
          <a:lstStyle/>
          <a:p>
            <a:pPr eaLnBrk="1" hangingPunct="1"/>
            <a:r>
              <a:rPr lang="en-US" altLang="en-US" sz="3600" b="1" dirty="0">
                <a:solidFill>
                  <a:srgbClr val="0070C0"/>
                </a:solidFill>
                <a:effectLst>
                  <a:outerShdw blurRad="38100" dist="38100" dir="2700000" algn="tl">
                    <a:srgbClr val="000000">
                      <a:alpha val="43137"/>
                    </a:srgbClr>
                  </a:outerShdw>
                </a:effectLst>
              </a:rPr>
              <a:t>Wholly owned subsidiaries</a:t>
            </a:r>
          </a:p>
        </p:txBody>
      </p:sp>
      <p:sp>
        <p:nvSpPr>
          <p:cNvPr id="337923" name="Rectangle 3">
            <a:extLst>
              <a:ext uri="{FF2B5EF4-FFF2-40B4-BE49-F238E27FC236}">
                <a16:creationId xmlns:a16="http://schemas.microsoft.com/office/drawing/2014/main" id="{2F3222DE-96ED-48B0-8E35-5E4FE44A926F}"/>
              </a:ext>
            </a:extLst>
          </p:cNvPr>
          <p:cNvSpPr>
            <a:spLocks noGrp="1" noChangeArrowheads="1"/>
          </p:cNvSpPr>
          <p:nvPr>
            <p:ph sz="half" idx="1"/>
          </p:nvPr>
        </p:nvSpPr>
        <p:spPr>
          <a:xfrm>
            <a:off x="335361" y="1412776"/>
            <a:ext cx="5760640" cy="2376264"/>
          </a:xfrm>
        </p:spPr>
        <p:txBody>
          <a:bodyPr/>
          <a:lstStyle/>
          <a:p>
            <a:pPr eaLnBrk="1" hangingPunct="1">
              <a:buFont typeface="Wingdings" panose="05000000000000000000" pitchFamily="2" charset="2"/>
              <a:buNone/>
            </a:pPr>
            <a:r>
              <a:rPr lang="en-US" altLang="en-US" sz="1800" b="1" dirty="0"/>
              <a:t>Advantages</a:t>
            </a:r>
          </a:p>
          <a:p>
            <a:pPr eaLnBrk="1" hangingPunct="1"/>
            <a:r>
              <a:rPr lang="en-US" altLang="en-US" sz="1800" dirty="0"/>
              <a:t>Full control</a:t>
            </a:r>
          </a:p>
          <a:p>
            <a:pPr eaLnBrk="1" hangingPunct="1"/>
            <a:r>
              <a:rPr lang="en-US" altLang="en-US" sz="1800" dirty="0"/>
              <a:t>Integration and co-ordination possible</a:t>
            </a:r>
          </a:p>
          <a:p>
            <a:pPr eaLnBrk="1" hangingPunct="1"/>
            <a:r>
              <a:rPr lang="en-US" altLang="en-US" sz="1800" dirty="0"/>
              <a:t>Rapid market entry through acquisitions</a:t>
            </a:r>
          </a:p>
          <a:p>
            <a:pPr eaLnBrk="1" hangingPunct="1"/>
            <a:r>
              <a:rPr lang="en-US" altLang="en-US" sz="1800" dirty="0"/>
              <a:t>Greenfield investments are possible and may be subsidized.</a:t>
            </a:r>
          </a:p>
        </p:txBody>
      </p:sp>
      <p:sp>
        <p:nvSpPr>
          <p:cNvPr id="337924" name="Rectangle 4">
            <a:extLst>
              <a:ext uri="{FF2B5EF4-FFF2-40B4-BE49-F238E27FC236}">
                <a16:creationId xmlns:a16="http://schemas.microsoft.com/office/drawing/2014/main" id="{C2BF1971-07B1-4F0D-9D17-73FBB8C64196}"/>
              </a:ext>
            </a:extLst>
          </p:cNvPr>
          <p:cNvSpPr>
            <a:spLocks noGrp="1" noChangeArrowheads="1"/>
          </p:cNvSpPr>
          <p:nvPr>
            <p:ph sz="half" idx="2"/>
          </p:nvPr>
        </p:nvSpPr>
        <p:spPr>
          <a:xfrm>
            <a:off x="3588653" y="4118878"/>
            <a:ext cx="7919221" cy="1585541"/>
          </a:xfrm>
        </p:spPr>
        <p:txBody>
          <a:bodyPr/>
          <a:lstStyle/>
          <a:p>
            <a:pPr eaLnBrk="1" hangingPunct="1">
              <a:buFont typeface="Wingdings" panose="05000000000000000000" pitchFamily="2" charset="2"/>
              <a:buNone/>
            </a:pPr>
            <a:r>
              <a:rPr lang="en-US" altLang="en-US" sz="1600" b="1" dirty="0"/>
              <a:t>Disadvantages</a:t>
            </a:r>
          </a:p>
          <a:p>
            <a:pPr eaLnBrk="1" hangingPunct="1"/>
            <a:r>
              <a:rPr lang="en-US" altLang="en-US" sz="1600" dirty="0"/>
              <a:t>Substantial investment and commitment</a:t>
            </a:r>
          </a:p>
          <a:p>
            <a:pPr eaLnBrk="1" hangingPunct="1"/>
            <a:r>
              <a:rPr lang="en-US" altLang="en-US" sz="1600" dirty="0"/>
              <a:t>Acquisitions may create integration/ coordination issues</a:t>
            </a:r>
          </a:p>
          <a:p>
            <a:pPr eaLnBrk="1" hangingPunct="1"/>
            <a:r>
              <a:rPr lang="en-US" altLang="en-US" sz="1600" dirty="0"/>
              <a:t>Greenfield investments are time consuming and unpredictable.</a:t>
            </a:r>
          </a:p>
        </p:txBody>
      </p:sp>
      <p:pic>
        <p:nvPicPr>
          <p:cNvPr id="3074" name="Picture 2" descr="Wholly Owned Subsidiary (Definition, Examples) | Beginner's Guide">
            <a:extLst>
              <a:ext uri="{FF2B5EF4-FFF2-40B4-BE49-F238E27FC236}">
                <a16:creationId xmlns:a16="http://schemas.microsoft.com/office/drawing/2014/main" id="{BF356630-0C44-4B84-9022-FBDA55D86A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2104" y="1504096"/>
            <a:ext cx="4411872" cy="2459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123890"/>
      </p:ext>
    </p:extLst>
  </p:cSld>
  <p:clrMapOvr>
    <a:masterClrMapping/>
  </p:clrMapOvr>
  <p:transition>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7923">
                                            <p:txEl>
                                              <p:pRg st="0" end="0"/>
                                            </p:txEl>
                                          </p:spTgt>
                                        </p:tgtEl>
                                        <p:attrNameLst>
                                          <p:attrName>style.visibility</p:attrName>
                                        </p:attrNameLst>
                                      </p:cBhvr>
                                      <p:to>
                                        <p:strVal val="visible"/>
                                      </p:to>
                                    </p:set>
                                    <p:animEffect transition="in" filter="blinds(horizontal)">
                                      <p:cBhvr>
                                        <p:cTn id="7" dur="500"/>
                                        <p:tgtEl>
                                          <p:spTgt spid="33792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37923">
                                            <p:txEl>
                                              <p:pRg st="1" end="1"/>
                                            </p:txEl>
                                          </p:spTgt>
                                        </p:tgtEl>
                                        <p:attrNameLst>
                                          <p:attrName>style.visibility</p:attrName>
                                        </p:attrNameLst>
                                      </p:cBhvr>
                                      <p:to>
                                        <p:strVal val="visible"/>
                                      </p:to>
                                    </p:set>
                                    <p:animEffect transition="in" filter="blinds(horizontal)">
                                      <p:cBhvr>
                                        <p:cTn id="10" dur="500"/>
                                        <p:tgtEl>
                                          <p:spTgt spid="337923">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37923">
                                            <p:txEl>
                                              <p:pRg st="2" end="2"/>
                                            </p:txEl>
                                          </p:spTgt>
                                        </p:tgtEl>
                                        <p:attrNameLst>
                                          <p:attrName>style.visibility</p:attrName>
                                        </p:attrNameLst>
                                      </p:cBhvr>
                                      <p:to>
                                        <p:strVal val="visible"/>
                                      </p:to>
                                    </p:set>
                                    <p:animEffect transition="in" filter="blinds(horizontal)">
                                      <p:cBhvr>
                                        <p:cTn id="13" dur="500"/>
                                        <p:tgtEl>
                                          <p:spTgt spid="337923">
                                            <p:txEl>
                                              <p:pRg st="2" end="2"/>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337923">
                                            <p:txEl>
                                              <p:pRg st="3" end="3"/>
                                            </p:txEl>
                                          </p:spTgt>
                                        </p:tgtEl>
                                        <p:attrNameLst>
                                          <p:attrName>style.visibility</p:attrName>
                                        </p:attrNameLst>
                                      </p:cBhvr>
                                      <p:to>
                                        <p:strVal val="visible"/>
                                      </p:to>
                                    </p:set>
                                    <p:animEffect transition="in" filter="blinds(horizontal)">
                                      <p:cBhvr>
                                        <p:cTn id="16" dur="500"/>
                                        <p:tgtEl>
                                          <p:spTgt spid="337923">
                                            <p:txEl>
                                              <p:pRg st="3" end="3"/>
                                            </p:txEl>
                                          </p:spTgt>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337923">
                                            <p:txEl>
                                              <p:pRg st="4" end="4"/>
                                            </p:txEl>
                                          </p:spTgt>
                                        </p:tgtEl>
                                        <p:attrNameLst>
                                          <p:attrName>style.visibility</p:attrName>
                                        </p:attrNameLst>
                                      </p:cBhvr>
                                      <p:to>
                                        <p:strVal val="visible"/>
                                      </p:to>
                                    </p:set>
                                    <p:animEffect transition="in" filter="blinds(horizontal)">
                                      <p:cBhvr>
                                        <p:cTn id="19" dur="500"/>
                                        <p:tgtEl>
                                          <p:spTgt spid="337923">
                                            <p:txEl>
                                              <p:pRg st="4" end="4"/>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337924">
                                            <p:txEl>
                                              <p:pRg st="0" end="0"/>
                                            </p:txEl>
                                          </p:spTgt>
                                        </p:tgtEl>
                                        <p:attrNameLst>
                                          <p:attrName>style.visibility</p:attrName>
                                        </p:attrNameLst>
                                      </p:cBhvr>
                                      <p:to>
                                        <p:strVal val="visible"/>
                                      </p:to>
                                    </p:set>
                                    <p:animEffect transition="in" filter="blinds(horizontal)">
                                      <p:cBhvr>
                                        <p:cTn id="24" dur="500"/>
                                        <p:tgtEl>
                                          <p:spTgt spid="337924">
                                            <p:txEl>
                                              <p:pRg st="0" end="0"/>
                                            </p:txEl>
                                          </p:spTgt>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337924">
                                            <p:txEl>
                                              <p:pRg st="1" end="1"/>
                                            </p:txEl>
                                          </p:spTgt>
                                        </p:tgtEl>
                                        <p:attrNameLst>
                                          <p:attrName>style.visibility</p:attrName>
                                        </p:attrNameLst>
                                      </p:cBhvr>
                                      <p:to>
                                        <p:strVal val="visible"/>
                                      </p:to>
                                    </p:set>
                                    <p:animEffect transition="in" filter="blinds(horizontal)">
                                      <p:cBhvr>
                                        <p:cTn id="27" dur="500"/>
                                        <p:tgtEl>
                                          <p:spTgt spid="337924">
                                            <p:txEl>
                                              <p:pRg st="1" end="1"/>
                                            </p:txEl>
                                          </p:spTgt>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337924">
                                            <p:txEl>
                                              <p:pRg st="2" end="2"/>
                                            </p:txEl>
                                          </p:spTgt>
                                        </p:tgtEl>
                                        <p:attrNameLst>
                                          <p:attrName>style.visibility</p:attrName>
                                        </p:attrNameLst>
                                      </p:cBhvr>
                                      <p:to>
                                        <p:strVal val="visible"/>
                                      </p:to>
                                    </p:set>
                                    <p:animEffect transition="in" filter="blinds(horizontal)">
                                      <p:cBhvr>
                                        <p:cTn id="30" dur="500"/>
                                        <p:tgtEl>
                                          <p:spTgt spid="337924">
                                            <p:txEl>
                                              <p:pRg st="2" end="2"/>
                                            </p:txEl>
                                          </p:spTgt>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337924">
                                            <p:txEl>
                                              <p:pRg st="3" end="3"/>
                                            </p:txEl>
                                          </p:spTgt>
                                        </p:tgtEl>
                                        <p:attrNameLst>
                                          <p:attrName>style.visibility</p:attrName>
                                        </p:attrNameLst>
                                      </p:cBhvr>
                                      <p:to>
                                        <p:strVal val="visible"/>
                                      </p:to>
                                    </p:set>
                                    <p:animEffect transition="in" filter="blinds(horizontal)">
                                      <p:cBhvr>
                                        <p:cTn id="33" dur="500"/>
                                        <p:tgtEl>
                                          <p:spTgt spid="3379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23" grpId="0" build="p"/>
      <p:bldP spid="337924"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F8D93E4-2F16-4444-82B5-416664245E8C}"/>
              </a:ext>
            </a:extLst>
          </p:cNvPr>
          <p:cNvSpPr txBox="1"/>
          <p:nvPr/>
        </p:nvSpPr>
        <p:spPr>
          <a:xfrm>
            <a:off x="3431704" y="5260979"/>
            <a:ext cx="7704856" cy="369332"/>
          </a:xfrm>
          <a:prstGeom prst="rect">
            <a:avLst/>
          </a:prstGeom>
          <a:noFill/>
        </p:spPr>
        <p:txBody>
          <a:bodyPr wrap="square">
            <a:spAutoFit/>
          </a:bodyPr>
          <a:lstStyle/>
          <a:p>
            <a:r>
              <a:rPr lang="en-GB" dirty="0">
                <a:hlinkClick r:id="rId2"/>
              </a:rPr>
              <a:t>https://www.investopedia.com/terms/w/whollyownedsubsidiary.asp</a:t>
            </a:r>
            <a:r>
              <a:rPr lang="en-GB" dirty="0"/>
              <a:t> </a:t>
            </a:r>
          </a:p>
        </p:txBody>
      </p:sp>
      <p:pic>
        <p:nvPicPr>
          <p:cNvPr id="4098" name="Picture 2" descr="What Is a Subsidiary and How Does It Work? (With Examples) | Indeed.com">
            <a:extLst>
              <a:ext uri="{FF2B5EF4-FFF2-40B4-BE49-F238E27FC236}">
                <a16:creationId xmlns:a16="http://schemas.microsoft.com/office/drawing/2014/main" id="{F0F26DA6-1F2F-4A7D-9BA7-5E966F7079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1704" y="174956"/>
            <a:ext cx="6655470" cy="4995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80370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63525"/>
            <a:ext cx="10363200" cy="731168"/>
          </a:xfrm>
          <a:ln w="3175">
            <a:solidFill>
              <a:schemeClr val="bg1"/>
            </a:solidFill>
          </a:ln>
        </p:spPr>
        <p:txBody>
          <a:bodyPr>
            <a:normAutofit/>
          </a:bodyPr>
          <a:lstStyle/>
          <a:p>
            <a:pPr>
              <a:defRPr/>
            </a:pPr>
            <a:r>
              <a:rPr lang="en-US" sz="4000" b="1" dirty="0">
                <a:solidFill>
                  <a:schemeClr val="tx2">
                    <a:lumMod val="50000"/>
                  </a:schemeClr>
                </a:solidFill>
                <a:effectLst>
                  <a:outerShdw blurRad="38100" dist="38100" dir="2700000" algn="tl">
                    <a:srgbClr val="000000">
                      <a:alpha val="43137"/>
                    </a:srgbClr>
                  </a:outerShdw>
                </a:effectLst>
              </a:rPr>
              <a:t>Choice of International Entry Mode</a:t>
            </a:r>
          </a:p>
        </p:txBody>
      </p:sp>
      <p:sp>
        <p:nvSpPr>
          <p:cNvPr id="3" name="Content Placeholder 2"/>
          <p:cNvSpPr>
            <a:spLocks noGrp="1"/>
          </p:cNvSpPr>
          <p:nvPr>
            <p:ph idx="1"/>
          </p:nvPr>
        </p:nvSpPr>
        <p:spPr>
          <a:xfrm>
            <a:off x="667390" y="1592796"/>
            <a:ext cx="11089232" cy="3672407"/>
          </a:xfrm>
          <a:ln w="44450">
            <a:solidFill>
              <a:schemeClr val="bg1">
                <a:lumMod val="50000"/>
              </a:schemeClr>
            </a:solidFill>
          </a:ln>
        </p:spPr>
        <p:txBody>
          <a:bodyPr>
            <a:normAutofit lnSpcReduction="10000"/>
          </a:bodyPr>
          <a:lstStyle/>
          <a:p>
            <a:pPr lvl="1">
              <a:buNone/>
            </a:pPr>
            <a:endParaRPr lang="en-US" sz="2000" b="1" dirty="0"/>
          </a:p>
          <a:p>
            <a:pPr>
              <a:buClr>
                <a:srgbClr val="C00000"/>
              </a:buClr>
            </a:pPr>
            <a:r>
              <a:rPr lang="en-US" b="1" dirty="0"/>
              <a:t>Strategic Alliances</a:t>
            </a:r>
            <a:r>
              <a:rPr lang="en-US" sz="2000" dirty="0"/>
              <a:t>: Increasingly more popular as a means for international expansion</a:t>
            </a:r>
          </a:p>
          <a:p>
            <a:pPr>
              <a:buClr>
                <a:srgbClr val="C00000"/>
              </a:buClr>
              <a:buNone/>
            </a:pPr>
            <a:endParaRPr lang="en-US" sz="2000" dirty="0"/>
          </a:p>
          <a:p>
            <a:pPr>
              <a:buClr>
                <a:srgbClr val="C00000"/>
              </a:buClr>
            </a:pPr>
            <a:r>
              <a:rPr lang="en-US" sz="2000" dirty="0"/>
              <a:t>Alliances allow firms to share the risks and the resources required to enter international markets</a:t>
            </a:r>
          </a:p>
          <a:p>
            <a:pPr>
              <a:buClr>
                <a:srgbClr val="C00000"/>
              </a:buClr>
              <a:buNone/>
            </a:pPr>
            <a:endParaRPr lang="en-US" sz="2000" dirty="0"/>
          </a:p>
          <a:p>
            <a:pPr>
              <a:buClr>
                <a:srgbClr val="C00000"/>
              </a:buClr>
            </a:pPr>
            <a:r>
              <a:rPr lang="en-US" sz="2000" dirty="0"/>
              <a:t>For firms in emerging economies, alliances also allow access to new technologies</a:t>
            </a:r>
          </a:p>
          <a:p>
            <a:pPr>
              <a:buClr>
                <a:srgbClr val="C00000"/>
              </a:buClr>
              <a:buNone/>
            </a:pPr>
            <a:endParaRPr lang="en-US" sz="2000" dirty="0"/>
          </a:p>
          <a:p>
            <a:pPr>
              <a:buClr>
                <a:srgbClr val="C00000"/>
              </a:buClr>
            </a:pPr>
            <a:r>
              <a:rPr lang="en-US" sz="2000" dirty="0"/>
              <a:t>In certain cases alliances can be a condition for market entrance</a:t>
            </a:r>
          </a:p>
          <a:p>
            <a:pPr>
              <a:buClr>
                <a:srgbClr val="C00000"/>
              </a:buClr>
              <a:buNone/>
            </a:pPr>
            <a:endParaRPr lang="en-US" dirty="0"/>
          </a:p>
        </p:txBody>
      </p:sp>
    </p:spTree>
    <p:extLst>
      <p:ext uri="{BB962C8B-B14F-4D97-AF65-F5344CB8AC3E}">
        <p14:creationId xmlns:p14="http://schemas.microsoft.com/office/powerpoint/2010/main" val="1323281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2401" y="879799"/>
            <a:ext cx="10867197" cy="4104456"/>
          </a:xfrm>
          <a:prstGeom prst="rect">
            <a:avLst/>
          </a:prstGeom>
        </p:spPr>
      </p:pic>
    </p:spTree>
    <p:extLst>
      <p:ext uri="{BB962C8B-B14F-4D97-AF65-F5344CB8AC3E}">
        <p14:creationId xmlns:p14="http://schemas.microsoft.com/office/powerpoint/2010/main" val="284299652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0274786-ED97-491A-B974-CA025A0BD2E1}"/>
              </a:ext>
            </a:extLst>
          </p:cNvPr>
          <p:cNvSpPr txBox="1"/>
          <p:nvPr/>
        </p:nvSpPr>
        <p:spPr>
          <a:xfrm>
            <a:off x="238672" y="5090382"/>
            <a:ext cx="11953328" cy="369332"/>
          </a:xfrm>
          <a:prstGeom prst="rect">
            <a:avLst/>
          </a:prstGeom>
          <a:noFill/>
        </p:spPr>
        <p:txBody>
          <a:bodyPr wrap="square">
            <a:spAutoFit/>
          </a:bodyPr>
          <a:lstStyle/>
          <a:p>
            <a:pPr algn="ctr"/>
            <a:r>
              <a:rPr lang="en-GB" dirty="0">
                <a:hlinkClick r:id="rId2"/>
              </a:rPr>
              <a:t>https://www.investopedia.com/terms/s/strategicalliance.asp</a:t>
            </a:r>
            <a:r>
              <a:rPr lang="en-GB" dirty="0"/>
              <a:t> </a:t>
            </a:r>
          </a:p>
        </p:txBody>
      </p:sp>
      <p:pic>
        <p:nvPicPr>
          <p:cNvPr id="6146" name="Picture 2">
            <a:extLst>
              <a:ext uri="{FF2B5EF4-FFF2-40B4-BE49-F238E27FC236}">
                <a16:creationId xmlns:a16="http://schemas.microsoft.com/office/drawing/2014/main" id="{07901C2D-7974-4AE0-BFE7-6C6127C66B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1579" y="324207"/>
            <a:ext cx="6922740" cy="46174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6916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0404" y="881297"/>
            <a:ext cx="10363200" cy="1143000"/>
          </a:xfrm>
          <a:ln w="3175">
            <a:solidFill>
              <a:schemeClr val="bg1"/>
            </a:solidFill>
          </a:ln>
        </p:spPr>
        <p:txBody>
          <a:bodyPr>
            <a:normAutofit/>
          </a:bodyPr>
          <a:lstStyle/>
          <a:p>
            <a:pPr>
              <a:defRPr/>
            </a:pPr>
            <a:r>
              <a:rPr lang="en-US" sz="4000" b="1" dirty="0">
                <a:solidFill>
                  <a:schemeClr val="tx2">
                    <a:lumMod val="50000"/>
                  </a:schemeClr>
                </a:solidFill>
                <a:effectLst>
                  <a:outerShdw blurRad="38100" dist="38100" dir="2700000" algn="tl">
                    <a:srgbClr val="000000">
                      <a:alpha val="43137"/>
                    </a:srgbClr>
                  </a:outerShdw>
                </a:effectLst>
              </a:rPr>
              <a:t>Choice of International Entry Mode</a:t>
            </a:r>
            <a:endParaRPr lang="en-US" sz="3200" b="1" dirty="0">
              <a:solidFill>
                <a:schemeClr val="tx2">
                  <a:lumMod val="50000"/>
                </a:schemeClr>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07368" y="1988842"/>
            <a:ext cx="11449272" cy="3672407"/>
          </a:xfrm>
          <a:ln w="44450">
            <a:solidFill>
              <a:schemeClr val="bg1">
                <a:lumMod val="50000"/>
              </a:schemeClr>
            </a:solidFill>
          </a:ln>
        </p:spPr>
        <p:txBody>
          <a:bodyPr>
            <a:normAutofit fontScale="77500" lnSpcReduction="20000"/>
          </a:bodyPr>
          <a:lstStyle/>
          <a:p>
            <a:pPr lvl="1">
              <a:buNone/>
            </a:pPr>
            <a:endParaRPr lang="en-US" sz="2000" b="1" dirty="0"/>
          </a:p>
          <a:p>
            <a:pPr>
              <a:buClr>
                <a:srgbClr val="C00000"/>
              </a:buClr>
            </a:pPr>
            <a:r>
              <a:rPr lang="en-US" b="1" dirty="0"/>
              <a:t>Acquisitions</a:t>
            </a:r>
            <a:r>
              <a:rPr lang="en-US" dirty="0"/>
              <a:t>: offer quick access to new markets and constitute the largest initial international expansion of any of the alternatives</a:t>
            </a:r>
          </a:p>
          <a:p>
            <a:pPr>
              <a:buClr>
                <a:srgbClr val="C00000"/>
              </a:buClr>
              <a:buNone/>
            </a:pPr>
            <a:endParaRPr lang="en-US" dirty="0"/>
          </a:p>
          <a:p>
            <a:pPr>
              <a:buClr>
                <a:srgbClr val="C00000"/>
              </a:buClr>
            </a:pPr>
            <a:r>
              <a:rPr lang="en-US" dirty="0"/>
              <a:t>They are however often very expensive and may require debt financing (added costs)</a:t>
            </a:r>
          </a:p>
          <a:p>
            <a:pPr>
              <a:buClr>
                <a:srgbClr val="C00000"/>
              </a:buClr>
              <a:buNone/>
            </a:pPr>
            <a:endParaRPr lang="en-US" dirty="0"/>
          </a:p>
          <a:p>
            <a:pPr>
              <a:buClr>
                <a:srgbClr val="C00000"/>
              </a:buClr>
            </a:pPr>
            <a:r>
              <a:rPr lang="en-US" dirty="0"/>
              <a:t>There is also the possible issue of cultural compatibility (corporate and social), which may slow down the integration process and make it difficult to capture the potential for synergy</a:t>
            </a:r>
          </a:p>
        </p:txBody>
      </p:sp>
    </p:spTree>
    <p:extLst>
      <p:ext uri="{BB962C8B-B14F-4D97-AF65-F5344CB8AC3E}">
        <p14:creationId xmlns:p14="http://schemas.microsoft.com/office/powerpoint/2010/main" val="3332853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4D59D09-0164-4915-9896-220FBE946A49}"/>
              </a:ext>
            </a:extLst>
          </p:cNvPr>
          <p:cNvPicPr>
            <a:picLocks noChangeAspect="1"/>
          </p:cNvPicPr>
          <p:nvPr/>
        </p:nvPicPr>
        <p:blipFill>
          <a:blip r:embed="rId2"/>
          <a:stretch>
            <a:fillRect/>
          </a:stretch>
        </p:blipFill>
        <p:spPr>
          <a:xfrm>
            <a:off x="3179928" y="154521"/>
            <a:ext cx="7057594" cy="5317255"/>
          </a:xfrm>
          <a:prstGeom prst="rect">
            <a:avLst/>
          </a:prstGeom>
        </p:spPr>
      </p:pic>
    </p:spTree>
    <p:extLst>
      <p:ext uri="{BB962C8B-B14F-4D97-AF65-F5344CB8AC3E}">
        <p14:creationId xmlns:p14="http://schemas.microsoft.com/office/powerpoint/2010/main" val="254120528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48492" y="1988840"/>
            <a:ext cx="8886403" cy="2631688"/>
          </a:xfrm>
          <a:prstGeom prst="rect">
            <a:avLst/>
          </a:prstGeom>
        </p:spPr>
      </p:pic>
    </p:spTree>
    <p:extLst>
      <p:ext uri="{BB962C8B-B14F-4D97-AF65-F5344CB8AC3E}">
        <p14:creationId xmlns:p14="http://schemas.microsoft.com/office/powerpoint/2010/main" val="134402082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4690D7A-9F90-432A-9E43-8BC6BE8863D0}"/>
              </a:ext>
            </a:extLst>
          </p:cNvPr>
          <p:cNvSpPr txBox="1"/>
          <p:nvPr/>
        </p:nvSpPr>
        <p:spPr>
          <a:xfrm>
            <a:off x="3287688" y="5301208"/>
            <a:ext cx="6096000" cy="369332"/>
          </a:xfrm>
          <a:prstGeom prst="rect">
            <a:avLst/>
          </a:prstGeom>
          <a:noFill/>
        </p:spPr>
        <p:txBody>
          <a:bodyPr wrap="square">
            <a:spAutoFit/>
          </a:bodyPr>
          <a:lstStyle/>
          <a:p>
            <a:r>
              <a:rPr lang="en-GB" dirty="0">
                <a:hlinkClick r:id="rId2"/>
              </a:rPr>
              <a:t>https://www.investopedia.com/terms/a/acquisition.asp</a:t>
            </a:r>
            <a:r>
              <a:rPr lang="en-GB" dirty="0"/>
              <a:t> </a:t>
            </a:r>
          </a:p>
        </p:txBody>
      </p:sp>
      <p:pic>
        <p:nvPicPr>
          <p:cNvPr id="7170" name="Picture 2" descr="Branding During Mergers and Acquisitions - Bailey Brand Consulting">
            <a:extLst>
              <a:ext uri="{FF2B5EF4-FFF2-40B4-BE49-F238E27FC236}">
                <a16:creationId xmlns:a16="http://schemas.microsoft.com/office/drawing/2014/main" id="{A5DACC1E-2A4B-423C-8DC5-E47F2E1D1B2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560" y="1124744"/>
            <a:ext cx="7752184" cy="40587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868713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30D58-DC73-4C9D-BED9-2BC76A123421}"/>
              </a:ext>
            </a:extLst>
          </p:cNvPr>
          <p:cNvSpPr>
            <a:spLocks noGrp="1"/>
          </p:cNvSpPr>
          <p:nvPr>
            <p:ph type="title"/>
          </p:nvPr>
        </p:nvSpPr>
        <p:spPr>
          <a:xfrm>
            <a:off x="914400" y="980728"/>
            <a:ext cx="10363200" cy="720080"/>
          </a:xfrm>
        </p:spPr>
        <p:txBody>
          <a:bodyPr/>
          <a:lstStyle/>
          <a:p>
            <a:r>
              <a:rPr lang="en-GB" sz="4400" b="1" dirty="0">
                <a:solidFill>
                  <a:srgbClr val="002060"/>
                </a:solidFill>
              </a:rPr>
              <a:t>FDI</a:t>
            </a:r>
          </a:p>
        </p:txBody>
      </p:sp>
      <p:sp>
        <p:nvSpPr>
          <p:cNvPr id="5" name="TextBox 4">
            <a:extLst>
              <a:ext uri="{FF2B5EF4-FFF2-40B4-BE49-F238E27FC236}">
                <a16:creationId xmlns:a16="http://schemas.microsoft.com/office/drawing/2014/main" id="{2ED61670-95CC-43D8-8127-A4687EFA03AA}"/>
              </a:ext>
            </a:extLst>
          </p:cNvPr>
          <p:cNvSpPr txBox="1"/>
          <p:nvPr/>
        </p:nvSpPr>
        <p:spPr>
          <a:xfrm>
            <a:off x="623392" y="2618553"/>
            <a:ext cx="11449272" cy="1620893"/>
          </a:xfrm>
          <a:prstGeom prst="rect">
            <a:avLst/>
          </a:prstGeom>
          <a:noFill/>
        </p:spPr>
        <p:txBody>
          <a:bodyPr wrap="square">
            <a:spAutoFit/>
          </a:bodyPr>
          <a:lstStyle/>
          <a:p>
            <a:pPr algn="l">
              <a:lnSpc>
                <a:spcPct val="250000"/>
              </a:lnSpc>
              <a:buFont typeface="Arial" panose="020B0604020202020204" pitchFamily="34" charset="0"/>
              <a:buChar char="•"/>
            </a:pPr>
            <a:r>
              <a:rPr lang="en-US" sz="1400" b="0" i="0" dirty="0">
                <a:solidFill>
                  <a:srgbClr val="111111"/>
                </a:solidFill>
                <a:effectLst/>
                <a:latin typeface="SourceSansPro"/>
              </a:rPr>
              <a:t>Foreign direct investments (FDIs) are substantial, lasting investments made by a company or government into a foreign concern.</a:t>
            </a:r>
          </a:p>
          <a:p>
            <a:pPr algn="l">
              <a:lnSpc>
                <a:spcPct val="250000"/>
              </a:lnSpc>
              <a:buFont typeface="Arial" panose="020B0604020202020204" pitchFamily="34" charset="0"/>
              <a:buChar char="•"/>
            </a:pPr>
            <a:r>
              <a:rPr lang="en-US" sz="1400" b="0" i="0" dirty="0">
                <a:solidFill>
                  <a:srgbClr val="111111"/>
                </a:solidFill>
                <a:effectLst/>
                <a:latin typeface="SourceSansPro"/>
              </a:rPr>
              <a:t>FDI investors typically take controlling positions in domestic firms or joint ventures and are actively involved in their management.</a:t>
            </a:r>
          </a:p>
          <a:p>
            <a:pPr algn="l">
              <a:lnSpc>
                <a:spcPct val="250000"/>
              </a:lnSpc>
              <a:buFont typeface="Arial" panose="020B0604020202020204" pitchFamily="34" charset="0"/>
              <a:buChar char="•"/>
            </a:pPr>
            <a:r>
              <a:rPr lang="en-US" sz="1400" b="0" i="0" dirty="0">
                <a:solidFill>
                  <a:srgbClr val="111111"/>
                </a:solidFill>
                <a:effectLst/>
                <a:latin typeface="SourceSansPro"/>
              </a:rPr>
              <a:t>The investment may involve acquiring a source of materials, expanding a company’s footprint, or developing a multinational presence.</a:t>
            </a:r>
          </a:p>
        </p:txBody>
      </p:sp>
      <p:sp>
        <p:nvSpPr>
          <p:cNvPr id="7" name="TextBox 6">
            <a:extLst>
              <a:ext uri="{FF2B5EF4-FFF2-40B4-BE49-F238E27FC236}">
                <a16:creationId xmlns:a16="http://schemas.microsoft.com/office/drawing/2014/main" id="{6119B119-B446-407D-B718-AF60A4C40DAC}"/>
              </a:ext>
            </a:extLst>
          </p:cNvPr>
          <p:cNvSpPr txBox="1"/>
          <p:nvPr/>
        </p:nvSpPr>
        <p:spPr>
          <a:xfrm>
            <a:off x="191344" y="5063801"/>
            <a:ext cx="11881320" cy="369332"/>
          </a:xfrm>
          <a:prstGeom prst="rect">
            <a:avLst/>
          </a:prstGeom>
          <a:noFill/>
        </p:spPr>
        <p:txBody>
          <a:bodyPr wrap="square">
            <a:spAutoFit/>
          </a:bodyPr>
          <a:lstStyle/>
          <a:p>
            <a:pPr algn="ctr"/>
            <a:r>
              <a:rPr lang="en-GB" dirty="0"/>
              <a:t> </a:t>
            </a:r>
            <a:r>
              <a:rPr lang="en-GB" dirty="0">
                <a:hlinkClick r:id="rId2"/>
              </a:rPr>
              <a:t>https://www.investopedia.com/terms/f/fdi.asp</a:t>
            </a:r>
            <a:r>
              <a:rPr lang="en-GB" dirty="0"/>
              <a:t> </a:t>
            </a:r>
          </a:p>
        </p:txBody>
      </p:sp>
      <p:pic>
        <p:nvPicPr>
          <p:cNvPr id="9" name="Picture 8">
            <a:extLst>
              <a:ext uri="{FF2B5EF4-FFF2-40B4-BE49-F238E27FC236}">
                <a16:creationId xmlns:a16="http://schemas.microsoft.com/office/drawing/2014/main" id="{B858620B-7794-4E2B-ACB3-27887EE49C95}"/>
              </a:ext>
            </a:extLst>
          </p:cNvPr>
          <p:cNvPicPr>
            <a:picLocks noChangeAspect="1"/>
          </p:cNvPicPr>
          <p:nvPr/>
        </p:nvPicPr>
        <p:blipFill>
          <a:blip r:embed="rId3"/>
          <a:stretch>
            <a:fillRect/>
          </a:stretch>
        </p:blipFill>
        <p:spPr>
          <a:xfrm>
            <a:off x="9207340" y="168748"/>
            <a:ext cx="2829320" cy="523948"/>
          </a:xfrm>
          <a:prstGeom prst="rect">
            <a:avLst/>
          </a:prstGeom>
        </p:spPr>
      </p:pic>
    </p:spTree>
    <p:extLst>
      <p:ext uri="{BB962C8B-B14F-4D97-AF65-F5344CB8AC3E}">
        <p14:creationId xmlns:p14="http://schemas.microsoft.com/office/powerpoint/2010/main" val="424845707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a:extLst>
              <a:ext uri="{FF2B5EF4-FFF2-40B4-BE49-F238E27FC236}">
                <a16:creationId xmlns:a16="http://schemas.microsoft.com/office/drawing/2014/main" id="{7D0E8770-4523-45FB-AECB-CB5E02075A40}"/>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545388" y="171713"/>
            <a:ext cx="5839047" cy="517429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513B689-B47F-4DA0-AADC-FAA3395946E9}"/>
              </a:ext>
            </a:extLst>
          </p:cNvPr>
          <p:cNvSpPr txBox="1"/>
          <p:nvPr/>
        </p:nvSpPr>
        <p:spPr>
          <a:xfrm>
            <a:off x="5202311" y="5258639"/>
            <a:ext cx="6840760" cy="338554"/>
          </a:xfrm>
          <a:prstGeom prst="rect">
            <a:avLst/>
          </a:prstGeom>
          <a:noFill/>
        </p:spPr>
        <p:txBody>
          <a:bodyPr wrap="square">
            <a:spAutoFit/>
          </a:bodyPr>
          <a:lstStyle/>
          <a:p>
            <a:pPr algn="ctr"/>
            <a:r>
              <a:rPr lang="en-GB" sz="1600" dirty="0">
                <a:solidFill>
                  <a:srgbClr val="002060"/>
                </a:solidFill>
                <a:hlinkClick r:id="rId3">
                  <a:extLst>
                    <a:ext uri="{A12FA001-AC4F-418D-AE19-62706E023703}">
                      <ahyp:hlinkClr xmlns:ahyp="http://schemas.microsoft.com/office/drawing/2018/hyperlinkcolor" val="tx"/>
                    </a:ext>
                  </a:extLst>
                </a:hlinkClick>
              </a:rPr>
              <a:t>https://www.imf.org/wp-content/uploads/2021/12/COTW-FDI-update.gif</a:t>
            </a:r>
            <a:r>
              <a:rPr lang="en-GB" sz="1600" dirty="0">
                <a:solidFill>
                  <a:srgbClr val="002060"/>
                </a:solidFill>
              </a:rPr>
              <a:t> </a:t>
            </a:r>
          </a:p>
        </p:txBody>
      </p:sp>
      <p:sp>
        <p:nvSpPr>
          <p:cNvPr id="5" name="TextBox 4">
            <a:extLst>
              <a:ext uri="{FF2B5EF4-FFF2-40B4-BE49-F238E27FC236}">
                <a16:creationId xmlns:a16="http://schemas.microsoft.com/office/drawing/2014/main" id="{9C147A65-8AC4-4AF6-B860-29134092454A}"/>
              </a:ext>
            </a:extLst>
          </p:cNvPr>
          <p:cNvSpPr txBox="1"/>
          <p:nvPr/>
        </p:nvSpPr>
        <p:spPr>
          <a:xfrm>
            <a:off x="1079641" y="2899149"/>
            <a:ext cx="2826415" cy="646331"/>
          </a:xfrm>
          <a:prstGeom prst="rect">
            <a:avLst/>
          </a:prstGeom>
          <a:noFill/>
        </p:spPr>
        <p:txBody>
          <a:bodyPr wrap="none" rtlCol="0">
            <a:spAutoFit/>
          </a:bodyPr>
          <a:lstStyle/>
          <a:p>
            <a:pPr algn="ctr"/>
            <a:r>
              <a:rPr lang="en-GB" dirty="0"/>
              <a:t>The World Bank </a:t>
            </a:r>
          </a:p>
          <a:p>
            <a:pPr algn="ctr"/>
            <a:r>
              <a:rPr lang="en-GB" dirty="0"/>
              <a:t>Check your country here !</a:t>
            </a:r>
          </a:p>
        </p:txBody>
      </p:sp>
      <p:sp>
        <p:nvSpPr>
          <p:cNvPr id="9" name="TextBox 8">
            <a:extLst>
              <a:ext uri="{FF2B5EF4-FFF2-40B4-BE49-F238E27FC236}">
                <a16:creationId xmlns:a16="http://schemas.microsoft.com/office/drawing/2014/main" id="{763BA39F-8E1A-4F24-9FFF-4753D3A11ABE}"/>
              </a:ext>
            </a:extLst>
          </p:cNvPr>
          <p:cNvSpPr txBox="1"/>
          <p:nvPr/>
        </p:nvSpPr>
        <p:spPr>
          <a:xfrm>
            <a:off x="900672" y="3645024"/>
            <a:ext cx="3184354" cy="230832"/>
          </a:xfrm>
          <a:prstGeom prst="rect">
            <a:avLst/>
          </a:prstGeom>
          <a:noFill/>
        </p:spPr>
        <p:txBody>
          <a:bodyPr wrap="square">
            <a:spAutoFit/>
          </a:bodyPr>
          <a:lstStyle/>
          <a:p>
            <a:r>
              <a:rPr lang="en-GB" sz="900" dirty="0">
                <a:hlinkClick r:id="rId4"/>
              </a:rPr>
              <a:t>https://data.worldbank.org/indicator/BX.KLT.DINV.CD.WD</a:t>
            </a:r>
            <a:r>
              <a:rPr lang="en-GB" sz="900" dirty="0"/>
              <a:t> </a:t>
            </a:r>
          </a:p>
        </p:txBody>
      </p:sp>
    </p:spTree>
    <p:extLst>
      <p:ext uri="{BB962C8B-B14F-4D97-AF65-F5344CB8AC3E}">
        <p14:creationId xmlns:p14="http://schemas.microsoft.com/office/powerpoint/2010/main" val="77806086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CCD72F4D-CAC1-46E0-8EEA-9EF213FE6588}"/>
              </a:ext>
            </a:extLst>
          </p:cNvPr>
          <p:cNvSpPr>
            <a:spLocks noGrp="1"/>
          </p:cNvSpPr>
          <p:nvPr>
            <p:ph type="title"/>
          </p:nvPr>
        </p:nvSpPr>
        <p:spPr>
          <a:xfrm>
            <a:off x="1842295" y="1484784"/>
            <a:ext cx="8507412" cy="744539"/>
          </a:xfrm>
        </p:spPr>
        <p:txBody>
          <a:bodyPr/>
          <a:lstStyle/>
          <a:p>
            <a:pPr eaLnBrk="1" hangingPunct="1"/>
            <a:r>
              <a:rPr lang="en-GB" altLang="en-US" sz="3600" b="1" dirty="0">
                <a:solidFill>
                  <a:srgbClr val="0070C0"/>
                </a:solidFill>
                <a:effectLst>
                  <a:outerShdw blurRad="38100" dist="38100" dir="2700000" algn="tl">
                    <a:srgbClr val="000000">
                      <a:alpha val="43137"/>
                    </a:srgbClr>
                  </a:outerShdw>
                </a:effectLst>
              </a:rPr>
              <a:t>Comparison of entry mode strategies</a:t>
            </a:r>
          </a:p>
        </p:txBody>
      </p:sp>
      <p:pic>
        <p:nvPicPr>
          <p:cNvPr id="27651" name="Picture 5" descr="Y:\08VOL4\Graphics\Powerpoint\PE_UK\PE528-JOHNSON\Final files\GIF\ch09\M09NT001.gif">
            <a:extLst>
              <a:ext uri="{FF2B5EF4-FFF2-40B4-BE49-F238E27FC236}">
                <a16:creationId xmlns:a16="http://schemas.microsoft.com/office/drawing/2014/main" id="{7C7C4F62-407F-4472-9610-C1DE8ED952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4965" y="2393952"/>
            <a:ext cx="8982075" cy="261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843731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w="3175">
            <a:solidFill>
              <a:schemeClr val="bg1"/>
            </a:solidFill>
          </a:ln>
        </p:spPr>
        <p:txBody>
          <a:bodyPr>
            <a:normAutofit/>
          </a:bodyPr>
          <a:lstStyle/>
          <a:p>
            <a:pPr defTabSz="761981">
              <a:defRPr/>
            </a:pPr>
            <a:r>
              <a:rPr lang="en-GB" sz="3600" b="1" dirty="0">
                <a:solidFill>
                  <a:schemeClr val="tx2">
                    <a:lumMod val="50000"/>
                  </a:schemeClr>
                </a:solidFill>
                <a:effectLst>
                  <a:outerShdw blurRad="38100" dist="38100" dir="2700000" algn="tl">
                    <a:srgbClr val="000000">
                      <a:alpha val="43137"/>
                    </a:srgbClr>
                  </a:outerShdw>
                </a:effectLst>
              </a:rPr>
              <a:t>FURTHER READING</a:t>
            </a:r>
            <a:endParaRPr lang="en-US" sz="3600" b="1" dirty="0">
              <a:solidFill>
                <a:schemeClr val="tx2">
                  <a:lumMod val="50000"/>
                </a:schemeClr>
              </a:solidFill>
              <a:effectLst>
                <a:outerShdw blurRad="38100" dist="38100" dir="2700000" algn="tl">
                  <a:srgbClr val="000000">
                    <a:alpha val="43137"/>
                  </a:srgbClr>
                </a:outerShdw>
              </a:effectLst>
              <a:latin typeface="Arial" pitchFamily="34" charset="0"/>
            </a:endParaRPr>
          </a:p>
        </p:txBody>
      </p:sp>
      <p:sp>
        <p:nvSpPr>
          <p:cNvPr id="3" name="Content Placeholder 2"/>
          <p:cNvSpPr>
            <a:spLocks noGrp="1"/>
          </p:cNvSpPr>
          <p:nvPr>
            <p:ph idx="1"/>
          </p:nvPr>
        </p:nvSpPr>
        <p:spPr>
          <a:xfrm>
            <a:off x="407368" y="1627176"/>
            <a:ext cx="11377264" cy="3744415"/>
          </a:xfrm>
          <a:ln w="44450">
            <a:solidFill>
              <a:schemeClr val="bg1">
                <a:lumMod val="50000"/>
              </a:schemeClr>
            </a:solidFill>
          </a:ln>
        </p:spPr>
        <p:txBody>
          <a:bodyPr>
            <a:noAutofit/>
          </a:bodyPr>
          <a:lstStyle/>
          <a:p>
            <a:pPr>
              <a:buClr>
                <a:srgbClr val="C00000"/>
              </a:buClr>
              <a:buNone/>
              <a:defRPr/>
            </a:pPr>
            <a:endParaRPr lang="en-GB" sz="2000" dirty="0"/>
          </a:p>
          <a:p>
            <a:pPr>
              <a:buClr>
                <a:srgbClr val="C00000"/>
              </a:buClr>
              <a:defRPr/>
            </a:pPr>
            <a:r>
              <a:rPr lang="en-GB" sz="2000" dirty="0" err="1"/>
              <a:t>Birkenshaw</a:t>
            </a:r>
            <a:r>
              <a:rPr lang="en-GB" sz="2000" dirty="0"/>
              <a:t>, J., </a:t>
            </a:r>
            <a:r>
              <a:rPr lang="en-GB" sz="2000" dirty="0" err="1"/>
              <a:t>Braunerhjelm</a:t>
            </a:r>
            <a:r>
              <a:rPr lang="en-GB" sz="2000" dirty="0"/>
              <a:t>, P., Holm, U. and </a:t>
            </a:r>
            <a:r>
              <a:rPr lang="en-GB" sz="2000" dirty="0" err="1"/>
              <a:t>Terjesen</a:t>
            </a:r>
            <a:r>
              <a:rPr lang="en-GB" sz="2000" dirty="0"/>
              <a:t>, S.  (2006) “Why do some Multinational Corporations Relocate their Headquarters Overseas?” </a:t>
            </a:r>
            <a:r>
              <a:rPr lang="en-GB" sz="2000" i="1" dirty="0"/>
              <a:t>Strategic Management Journal, </a:t>
            </a:r>
            <a:r>
              <a:rPr lang="en-GB" sz="2000" dirty="0"/>
              <a:t>27(7): 681-700</a:t>
            </a:r>
          </a:p>
          <a:p>
            <a:pPr>
              <a:buClr>
                <a:srgbClr val="C00000"/>
              </a:buClr>
              <a:buNone/>
              <a:defRPr/>
            </a:pPr>
            <a:endParaRPr lang="en-GB" sz="2000" i="1" dirty="0"/>
          </a:p>
          <a:p>
            <a:pPr>
              <a:buClr>
                <a:srgbClr val="C00000"/>
              </a:buClr>
              <a:defRPr/>
            </a:pPr>
            <a:r>
              <a:rPr lang="en-GB" sz="2000" dirty="0" err="1"/>
              <a:t>Melin</a:t>
            </a:r>
            <a:r>
              <a:rPr lang="en-GB" sz="2000" dirty="0"/>
              <a:t>, L. (1992) “Internationalisation as a Strategy Process”, </a:t>
            </a:r>
            <a:r>
              <a:rPr lang="en-GB" sz="2000" i="1" dirty="0"/>
              <a:t>Strategic Management Journal</a:t>
            </a:r>
            <a:r>
              <a:rPr lang="en-GB" sz="2000" dirty="0"/>
              <a:t>, 13(2):99-118</a:t>
            </a:r>
          </a:p>
          <a:p>
            <a:pPr>
              <a:buClr>
                <a:srgbClr val="C00000"/>
              </a:buClr>
              <a:buNone/>
              <a:defRPr/>
            </a:pPr>
            <a:endParaRPr lang="en-GB" sz="2000" dirty="0"/>
          </a:p>
          <a:p>
            <a:pPr>
              <a:buClr>
                <a:srgbClr val="C00000"/>
              </a:buClr>
              <a:defRPr/>
            </a:pPr>
            <a:r>
              <a:rPr lang="en-GB" sz="2000" dirty="0" err="1"/>
              <a:t>Ohmae</a:t>
            </a:r>
            <a:r>
              <a:rPr lang="en-GB" sz="2000" dirty="0"/>
              <a:t>, K. (1989) `Managing a Borderless World` </a:t>
            </a:r>
            <a:r>
              <a:rPr lang="en-GB" sz="2000" i="1" dirty="0"/>
              <a:t>HBR</a:t>
            </a:r>
            <a:r>
              <a:rPr lang="en-GB" sz="2000" dirty="0"/>
              <a:t>, May-June</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4B64818-EEDB-45A9-B157-A1897F85A7AC}"/>
              </a:ext>
            </a:extLst>
          </p:cNvPr>
          <p:cNvPicPr>
            <a:picLocks noChangeAspect="1"/>
          </p:cNvPicPr>
          <p:nvPr/>
        </p:nvPicPr>
        <p:blipFill>
          <a:blip r:embed="rId2"/>
          <a:stretch>
            <a:fillRect/>
          </a:stretch>
        </p:blipFill>
        <p:spPr>
          <a:xfrm>
            <a:off x="7464153" y="188642"/>
            <a:ext cx="3834735" cy="2313623"/>
          </a:xfrm>
          <a:prstGeom prst="rect">
            <a:avLst/>
          </a:prstGeom>
        </p:spPr>
      </p:pic>
      <p:sp>
        <p:nvSpPr>
          <p:cNvPr id="3" name="TextBox 15">
            <a:extLst>
              <a:ext uri="{FF2B5EF4-FFF2-40B4-BE49-F238E27FC236}">
                <a16:creationId xmlns:a16="http://schemas.microsoft.com/office/drawing/2014/main" id="{698E26B7-06E6-4E8D-BCA4-AC5CB33DD956}"/>
              </a:ext>
            </a:extLst>
          </p:cNvPr>
          <p:cNvSpPr txBox="1">
            <a:spLocks noChangeArrowheads="1"/>
          </p:cNvSpPr>
          <p:nvPr/>
        </p:nvSpPr>
        <p:spPr bwMode="auto">
          <a:xfrm>
            <a:off x="270471" y="1241292"/>
            <a:ext cx="490594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defTabSz="914377" eaLnBrk="1" hangingPunct="1"/>
            <a:r>
              <a:rPr lang="en-GB" sz="6000" b="1" dirty="0">
                <a:solidFill>
                  <a:prstClr val="black"/>
                </a:solidFill>
              </a:rPr>
              <a:t> </a:t>
            </a:r>
            <a:r>
              <a:rPr lang="en-GB" sz="5800" b="1" dirty="0">
                <a:solidFill>
                  <a:prstClr val="black"/>
                </a:solidFill>
              </a:rPr>
              <a:t>Traffic Light </a:t>
            </a:r>
            <a:r>
              <a:rPr lang="en-GB" sz="7200" b="1" i="1" dirty="0">
                <a:solidFill>
                  <a:srgbClr val="FF0000"/>
                </a:solidFill>
                <a:latin typeface="Bradley Hand ITC" pitchFamily="66" charset="0"/>
              </a:rPr>
              <a:t>it</a:t>
            </a:r>
          </a:p>
        </p:txBody>
      </p:sp>
      <p:pic>
        <p:nvPicPr>
          <p:cNvPr id="4" name="Picture 3" descr="http://png.findicons.com/files/icons/2320/x_mac_general/400/traffic_lights.png">
            <a:hlinkClick r:id="" action="ppaction://noaction"/>
            <a:extLst>
              <a:ext uri="{FF2B5EF4-FFF2-40B4-BE49-F238E27FC236}">
                <a16:creationId xmlns:a16="http://schemas.microsoft.com/office/drawing/2014/main" id="{1CAD5F91-34FE-4424-B0B2-B61CA01C61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092334"/>
            <a:ext cx="2663825"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Table 4">
            <a:extLst>
              <a:ext uri="{FF2B5EF4-FFF2-40B4-BE49-F238E27FC236}">
                <a16:creationId xmlns:a16="http://schemas.microsoft.com/office/drawing/2014/main" id="{865DB7FD-CA57-4659-925E-56D89A721884}"/>
              </a:ext>
            </a:extLst>
          </p:cNvPr>
          <p:cNvGraphicFramePr>
            <a:graphicFrameLocks noGrp="1"/>
          </p:cNvGraphicFramePr>
          <p:nvPr/>
        </p:nvGraphicFramePr>
        <p:xfrm>
          <a:off x="2351585" y="3092333"/>
          <a:ext cx="9532399" cy="2529840"/>
        </p:xfrm>
        <a:graphic>
          <a:graphicData uri="http://schemas.openxmlformats.org/drawingml/2006/table">
            <a:tbl>
              <a:tblPr firstRow="1" bandRow="1">
                <a:tableStyleId>{5C22544A-7EE6-4342-B048-85BDC9FD1C3A}</a:tableStyleId>
              </a:tblPr>
              <a:tblGrid>
                <a:gridCol w="1402612">
                  <a:extLst>
                    <a:ext uri="{9D8B030D-6E8A-4147-A177-3AD203B41FA5}">
                      <a16:colId xmlns:a16="http://schemas.microsoft.com/office/drawing/2014/main" val="2064328041"/>
                    </a:ext>
                  </a:extLst>
                </a:gridCol>
                <a:gridCol w="8129787">
                  <a:extLst>
                    <a:ext uri="{9D8B030D-6E8A-4147-A177-3AD203B41FA5}">
                      <a16:colId xmlns:a16="http://schemas.microsoft.com/office/drawing/2014/main" val="1982762199"/>
                    </a:ext>
                  </a:extLst>
                </a:gridCol>
              </a:tblGrid>
              <a:tr h="518160">
                <a:tc>
                  <a:txBody>
                    <a:bodyPr/>
                    <a:lstStyle/>
                    <a:p>
                      <a:endParaRPr lang="en-GB" sz="1100" dirty="0"/>
                    </a:p>
                  </a:txBody>
                  <a:tcPr/>
                </a:tc>
                <a:tc>
                  <a:txBody>
                    <a:bodyPr/>
                    <a:lstStyle/>
                    <a:p>
                      <a:pPr algn="ctr"/>
                      <a:r>
                        <a:rPr lang="en-GB" sz="2800" b="1" i="1" dirty="0">
                          <a:solidFill>
                            <a:schemeClr val="tx1"/>
                          </a:solidFill>
                          <a:effectLst>
                            <a:outerShdw blurRad="38100" dist="38100" dir="2700000" algn="tl">
                              <a:srgbClr val="000000">
                                <a:alpha val="43137"/>
                              </a:srgbClr>
                            </a:outerShdw>
                          </a:effectLst>
                        </a:rPr>
                        <a:t>Where is your learning at ?</a:t>
                      </a:r>
                      <a:endParaRPr lang="en-GB" sz="2800" dirty="0">
                        <a:solidFill>
                          <a:schemeClr val="tx1"/>
                        </a:solidFill>
                      </a:endParaRPr>
                    </a:p>
                  </a:txBody>
                  <a:tcPr/>
                </a:tc>
                <a:extLst>
                  <a:ext uri="{0D108BD9-81ED-4DB2-BD59-A6C34878D82A}">
                    <a16:rowId xmlns:a16="http://schemas.microsoft.com/office/drawing/2014/main" val="1770179185"/>
                  </a:ext>
                </a:extLst>
              </a:tr>
              <a:tr h="660400">
                <a:tc>
                  <a:txBody>
                    <a:bodyPr/>
                    <a:lstStyle/>
                    <a:p>
                      <a:r>
                        <a:rPr lang="en-GB" sz="2800" b="1" dirty="0">
                          <a:solidFill>
                            <a:srgbClr val="FF0000"/>
                          </a:solidFill>
                          <a:effectLst>
                            <a:outerShdw blurRad="38100" dist="38100" dir="2700000" algn="tl">
                              <a:srgbClr val="000000">
                                <a:alpha val="43137"/>
                              </a:srgbClr>
                            </a:outerShdw>
                          </a:effectLst>
                        </a:rPr>
                        <a:t>Red </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900" b="0" i="0" dirty="0">
                          <a:latin typeface="+mn-lt"/>
                          <a:ea typeface="+mn-ea"/>
                        </a:rPr>
                        <a:t>I have misunderstood some of the topics. (write down 2 questions that you need help with)</a:t>
                      </a:r>
                    </a:p>
                  </a:txBody>
                  <a:tcPr anchor="ctr"/>
                </a:tc>
                <a:extLst>
                  <a:ext uri="{0D108BD9-81ED-4DB2-BD59-A6C34878D82A}">
                    <a16:rowId xmlns:a16="http://schemas.microsoft.com/office/drawing/2014/main" val="2655770272"/>
                  </a:ext>
                </a:extLst>
              </a:tr>
              <a:tr h="660400">
                <a:tc>
                  <a:txBody>
                    <a:bodyPr/>
                    <a:lstStyle/>
                    <a:p>
                      <a:r>
                        <a:rPr lang="en-GB" sz="2800" b="1" dirty="0">
                          <a:solidFill>
                            <a:srgbClr val="FFC000"/>
                          </a:solidFill>
                          <a:effectLst>
                            <a:outerShdw blurRad="38100" dist="38100" dir="2700000" algn="tl">
                              <a:srgbClr val="000000">
                                <a:alpha val="43137"/>
                              </a:srgbClr>
                            </a:outerShdw>
                          </a:effectLst>
                        </a:rPr>
                        <a:t>Amber</a:t>
                      </a:r>
                      <a:r>
                        <a:rPr lang="en-GB" sz="1100" b="1" dirty="0">
                          <a:solidFill>
                            <a:srgbClr val="FFC000"/>
                          </a:solidFill>
                          <a:effectLst>
                            <a:outerShdw blurRad="38100" dist="38100" dir="2700000" algn="tl">
                              <a:srgbClr val="000000">
                                <a:alpha val="43137"/>
                              </a:srgbClr>
                            </a:outerShdw>
                          </a:effectLst>
                        </a:rPr>
                        <a:t> </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900" b="0" i="0" dirty="0">
                          <a:latin typeface="+mn-lt"/>
                          <a:ea typeface="+mn-ea"/>
                        </a:rPr>
                        <a:t>I have understood most of the topics so far (write down 1 question and 1 key theme you have understood)</a:t>
                      </a:r>
                    </a:p>
                  </a:txBody>
                  <a:tcPr/>
                </a:tc>
                <a:extLst>
                  <a:ext uri="{0D108BD9-81ED-4DB2-BD59-A6C34878D82A}">
                    <a16:rowId xmlns:a16="http://schemas.microsoft.com/office/drawing/2014/main" val="3643598402"/>
                  </a:ext>
                </a:extLst>
              </a:tr>
              <a:tr h="660400">
                <a:tc>
                  <a:txBody>
                    <a:bodyPr/>
                    <a:lstStyle/>
                    <a:p>
                      <a:r>
                        <a:rPr lang="en-GB" sz="2800" b="1" dirty="0">
                          <a:solidFill>
                            <a:schemeClr val="accent6">
                              <a:lumMod val="50000"/>
                            </a:schemeClr>
                          </a:solidFill>
                          <a:effectLst>
                            <a:outerShdw blurRad="38100" dist="38100" dir="2700000" algn="tl">
                              <a:srgbClr val="000000">
                                <a:alpha val="43137"/>
                              </a:srgbClr>
                            </a:outerShdw>
                          </a:effectLst>
                        </a:rPr>
                        <a:t>Green</a:t>
                      </a:r>
                      <a:r>
                        <a:rPr lang="en-GB" sz="2800" b="1" dirty="0">
                          <a:solidFill>
                            <a:schemeClr val="accent6">
                              <a:lumMod val="75000"/>
                            </a:schemeClr>
                          </a:solidFill>
                          <a:effectLst>
                            <a:outerShdw blurRad="38100" dist="38100" dir="2700000" algn="tl">
                              <a:srgbClr val="000000">
                                <a:alpha val="43137"/>
                              </a:srgbClr>
                            </a:outerShdw>
                          </a:effectLst>
                        </a:rPr>
                        <a:t> </a:t>
                      </a:r>
                    </a:p>
                  </a:txBody>
                  <a:tcPr/>
                </a:tc>
                <a:tc>
                  <a:txBody>
                    <a:bodyPr/>
                    <a:lstStyle/>
                    <a:p>
                      <a:pPr algn="just"/>
                      <a:r>
                        <a:rPr lang="en-GB" sz="1900" b="0" i="0" dirty="0">
                          <a:latin typeface="+mn-lt"/>
                          <a:ea typeface="+mn-ea"/>
                        </a:rPr>
                        <a:t>I have understood the topics so far (write down 2 key themes from the lesson to show your understanding)</a:t>
                      </a:r>
                      <a:endParaRPr lang="en-GB" sz="1900" b="0" i="0" dirty="0"/>
                    </a:p>
                  </a:txBody>
                  <a:tcPr/>
                </a:tc>
                <a:extLst>
                  <a:ext uri="{0D108BD9-81ED-4DB2-BD59-A6C34878D82A}">
                    <a16:rowId xmlns:a16="http://schemas.microsoft.com/office/drawing/2014/main" val="3562692869"/>
                  </a:ext>
                </a:extLst>
              </a:tr>
            </a:tbl>
          </a:graphicData>
        </a:graphic>
      </p:graphicFrame>
    </p:spTree>
    <p:extLst>
      <p:ext uri="{BB962C8B-B14F-4D97-AF65-F5344CB8AC3E}">
        <p14:creationId xmlns:p14="http://schemas.microsoft.com/office/powerpoint/2010/main" val="1970923027"/>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1_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D09DC4-48CE-45C2-9393-0A8E48C8FD95}">
  <ds:schemaRefs>
    <ds:schemaRef ds:uri="http://purl.org/dc/elements/1.1/"/>
    <ds:schemaRef ds:uri="http://schemas.microsoft.com/office/2006/metadata/properties"/>
    <ds:schemaRef ds:uri="303dbf9b-b85b-46a0-94f1-894078c07ecd"/>
    <ds:schemaRef ds:uri="http://purl.org/dc/dcmitype/"/>
    <ds:schemaRef ds:uri="http://purl.org/dc/terms/"/>
    <ds:schemaRef ds:uri="http://www.w3.org/XML/1998/namespace"/>
    <ds:schemaRef ds:uri="http://schemas.microsoft.com/office/2006/documentManagement/types"/>
    <ds:schemaRef ds:uri="211f9404-bca0-4bcf-9c1d-965ccb6f8d2d"/>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AEDFBF8-727B-4366-BD16-3E84A7D128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2700</TotalTime>
  <Words>3572</Words>
  <Application>Microsoft Office PowerPoint</Application>
  <PresentationFormat>Widescreen</PresentationFormat>
  <Paragraphs>343</Paragraphs>
  <Slides>75</Slides>
  <Notes>15</Notes>
  <HiddenSlides>0</HiddenSlides>
  <MMClips>7</MMClips>
  <ScaleCrop>false</ScaleCrop>
  <HeadingPairs>
    <vt:vector size="6" baseType="variant">
      <vt:variant>
        <vt:lpstr>Fonts Used</vt:lpstr>
      </vt:variant>
      <vt:variant>
        <vt:i4>11</vt:i4>
      </vt:variant>
      <vt:variant>
        <vt:lpstr>Theme</vt:lpstr>
      </vt:variant>
      <vt:variant>
        <vt:i4>22</vt:i4>
      </vt:variant>
      <vt:variant>
        <vt:lpstr>Slide Titles</vt:lpstr>
      </vt:variant>
      <vt:variant>
        <vt:i4>75</vt:i4>
      </vt:variant>
    </vt:vector>
  </HeadingPairs>
  <TitlesOfParts>
    <vt:vector size="108" baseType="lpstr">
      <vt:lpstr>Arial</vt:lpstr>
      <vt:lpstr>Bradley Hand ITC</vt:lpstr>
      <vt:lpstr>Calibri</vt:lpstr>
      <vt:lpstr>Calibri Light</vt:lpstr>
      <vt:lpstr>Myriad Pro</vt:lpstr>
      <vt:lpstr>Roboto</vt:lpstr>
      <vt:lpstr>SourceSansPro</vt:lpstr>
      <vt:lpstr>Times New Roman</vt:lpstr>
      <vt:lpstr>Univers</vt:lpstr>
      <vt:lpstr>Wingdings</vt:lpstr>
      <vt:lpstr>YouTube Sans</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20140311PresentationUWTSDTemplate</vt:lpstr>
      <vt:lpstr>1_UWTSD 200_Text 4</vt:lpstr>
      <vt:lpstr>PowerPoint Presentation</vt:lpstr>
      <vt:lpstr>Learning Objectives</vt:lpstr>
      <vt:lpstr>What is a Stakeholder?</vt:lpstr>
      <vt:lpstr>Internal Stakeholders</vt:lpstr>
      <vt:lpstr>Different Types of Internal Stakeholders</vt:lpstr>
      <vt:lpstr>External Stakeholders</vt:lpstr>
      <vt:lpstr>Different Types of External Stakeholders</vt:lpstr>
      <vt:lpstr>PowerPoint Presentation</vt:lpstr>
      <vt:lpstr>Stakeholder Analysis</vt:lpstr>
      <vt:lpstr>Why Use Stakeholder Analysis?</vt:lpstr>
      <vt:lpstr>Winning Resources</vt:lpstr>
      <vt:lpstr> Building Understanding </vt:lpstr>
      <vt:lpstr> Getting Ahead of the Game </vt:lpstr>
      <vt:lpstr> How to Conduct a Stakeholder Analysis </vt:lpstr>
      <vt:lpstr> Step 2: Prioritize Your Stakeholders </vt:lpstr>
      <vt:lpstr>PowerPoint Presentation</vt:lpstr>
      <vt:lpstr>Diagram: The Power Interest Grid</vt:lpstr>
      <vt:lpstr>Diagram: The Power Interest Grid</vt:lpstr>
      <vt:lpstr> Step 3: Understand Your Key Stakeholders </vt:lpstr>
      <vt:lpstr> Step 3: Understand Your Key Stakeholders </vt:lpstr>
      <vt:lpstr>Stakeholder engagement and their impact on your SME</vt:lpstr>
      <vt:lpstr>International Strategy Motives</vt:lpstr>
      <vt:lpstr>International and Global Strategy</vt:lpstr>
      <vt:lpstr>International and global strategy</vt:lpstr>
      <vt:lpstr>PowerPoint Presentation</vt:lpstr>
      <vt:lpstr>Internationalisation drivers (1 of 2)</vt:lpstr>
      <vt:lpstr>Internationalisation drivers (2 of 2)</vt:lpstr>
      <vt:lpstr>PowerPoint Presentation</vt:lpstr>
      <vt:lpstr>Benefits of International Strategies</vt:lpstr>
      <vt:lpstr>Benefits of International Strategies</vt:lpstr>
      <vt:lpstr>Economies of Scale ?</vt:lpstr>
      <vt:lpstr>PowerPoint Presentation</vt:lpstr>
      <vt:lpstr>Locational advantage:  Porter’s Diamond </vt:lpstr>
      <vt:lpstr>PowerPoint Presentation</vt:lpstr>
      <vt:lpstr>Porter’s Diamond – the determinants of national advantages</vt:lpstr>
      <vt:lpstr>PowerPoint Presentation</vt:lpstr>
      <vt:lpstr>PowerPoint Presentation</vt:lpstr>
      <vt:lpstr>PowerPoint Presentation</vt:lpstr>
      <vt:lpstr>PowerPoint Presentation</vt:lpstr>
      <vt:lpstr>Porter’s National Diamond Framework</vt:lpstr>
      <vt:lpstr>PowerPoint Presentation</vt:lpstr>
      <vt:lpstr>PowerPoint Presentation</vt:lpstr>
      <vt:lpstr>Market selection and entry</vt:lpstr>
      <vt:lpstr>PowerPoint Presentation</vt:lpstr>
      <vt:lpstr>PowerPoint Presentation</vt:lpstr>
      <vt:lpstr>The CAGE framework</vt:lpstr>
      <vt:lpstr>PowerPoint Presentation</vt:lpstr>
      <vt:lpstr>The CAGE framework</vt:lpstr>
      <vt:lpstr>PowerPoint Presentation</vt:lpstr>
      <vt:lpstr>Modes of entry</vt:lpstr>
      <vt:lpstr>Choice of International Entry Mode</vt:lpstr>
      <vt:lpstr>Choice of International Entry Mode</vt:lpstr>
      <vt:lpstr>Export</vt:lpstr>
      <vt:lpstr>PowerPoint Presentation</vt:lpstr>
      <vt:lpstr>Choice of International Entry Mode</vt:lpstr>
      <vt:lpstr>PowerPoint Presentation</vt:lpstr>
      <vt:lpstr>PowerPoint Presentation</vt:lpstr>
      <vt:lpstr>Licensing and franchising</vt:lpstr>
      <vt:lpstr>PowerPoint Presentation</vt:lpstr>
      <vt:lpstr>Joint ventures </vt:lpstr>
      <vt:lpstr>Choice of International Entry Mode</vt:lpstr>
      <vt:lpstr>Wholly owned subsidiaries</vt:lpstr>
      <vt:lpstr>PowerPoint Presentation</vt:lpstr>
      <vt:lpstr>Choice of International Entry Mode</vt:lpstr>
      <vt:lpstr>PowerPoint Presentation</vt:lpstr>
      <vt:lpstr>PowerPoint Presentation</vt:lpstr>
      <vt:lpstr>Choice of International Entry Mode</vt:lpstr>
      <vt:lpstr>PowerPoint Presentation</vt:lpstr>
      <vt:lpstr>PowerPoint Presentation</vt:lpstr>
      <vt:lpstr>PowerPoint Presentation</vt:lpstr>
      <vt:lpstr>FDI</vt:lpstr>
      <vt:lpstr>PowerPoint Presentation</vt:lpstr>
      <vt:lpstr>Comparison of entry mode strategies</vt:lpstr>
      <vt:lpstr>FURTHER READING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Seyed Navid Nasirpourosgoei</cp:lastModifiedBy>
  <cp:revision>130</cp:revision>
  <dcterms:created xsi:type="dcterms:W3CDTF">2021-03-09T15:35:42Z</dcterms:created>
  <dcterms:modified xsi:type="dcterms:W3CDTF">2024-06-28T22:28:15Z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