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7" r:id="rId1"/>
  </p:sldMasterIdLst>
  <p:notesMasterIdLst>
    <p:notesMasterId r:id="rId20"/>
  </p:notesMasterIdLst>
  <p:handoutMasterIdLst>
    <p:handoutMasterId r:id="rId21"/>
  </p:handoutMasterIdLst>
  <p:sldIdLst>
    <p:sldId id="256" r:id="rId2"/>
    <p:sldId id="257" r:id="rId3"/>
    <p:sldId id="260" r:id="rId4"/>
    <p:sldId id="265" r:id="rId5"/>
    <p:sldId id="267" r:id="rId6"/>
    <p:sldId id="269" r:id="rId7"/>
    <p:sldId id="270" r:id="rId8"/>
    <p:sldId id="271" r:id="rId9"/>
    <p:sldId id="272" r:id="rId10"/>
    <p:sldId id="273" r:id="rId11"/>
    <p:sldId id="285" r:id="rId12"/>
    <p:sldId id="286" r:id="rId13"/>
    <p:sldId id="287" r:id="rId14"/>
    <p:sldId id="293" r:id="rId15"/>
    <p:sldId id="298" r:id="rId16"/>
    <p:sldId id="289" r:id="rId17"/>
    <p:sldId id="291" r:id="rId18"/>
    <p:sldId id="29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196"/>
    <p:restoredTop sz="94719"/>
  </p:normalViewPr>
  <p:slideViewPr>
    <p:cSldViewPr>
      <p:cViewPr varScale="1">
        <p:scale>
          <a:sx n="95" d="100"/>
          <a:sy n="95" d="100"/>
        </p:scale>
        <p:origin x="1248" y="184"/>
      </p:cViewPr>
      <p:guideLst>
        <p:guide orient="horz" pos="2160"/>
        <p:guide pos="2880"/>
      </p:guideLst>
    </p:cSldViewPr>
  </p:slideViewPr>
  <p:notesTextViewPr>
    <p:cViewPr>
      <p:scale>
        <a:sx n="90" d="100"/>
        <a:sy n="9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09/11/2020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09/11/2020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274325094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02512525"/>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9570654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617185385"/>
      </p:ext>
    </p:extLst>
  </p:cSld>
  <p:clrMapOvr>
    <a:masterClrMapping/>
  </p:clrMapOvr>
  <p:transition>
    <p:fade/>
  </p:transition>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293965976"/>
      </p:ext>
    </p:extLst>
  </p:cSld>
  <p:clrMapOvr>
    <a:masterClrMapping/>
  </p:clrMapOvr>
  <p:transition>
    <p:fade/>
  </p:transition>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786194448"/>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9215474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056802905"/>
      </p:ext>
    </p:extLst>
  </p:cSld>
  <p:clrMapOvr>
    <a:masterClrMapping/>
  </p:clrMapOvr>
  <p:transition>
    <p:fade/>
  </p:transition>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774848076"/>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6055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882936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53409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4048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048711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148430650"/>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30389572"/>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C84FA0EE-A779-A449-B809-BB12F4FD1BA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A5BECAB-87CD-F541-A1EA-67EA7451C90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D14CD6D7-4AC9-4746-B20F-F3CAEA1D85B8}"/>
              </a:ext>
            </a:extLst>
          </p:cNvPr>
          <p:cNvSpPr>
            <a:spLocks noGrp="1" noChangeArrowheads="1"/>
          </p:cNvSpPr>
          <p:nvPr>
            <p:ph type="sldNum" sz="quarter" idx="12"/>
          </p:nvPr>
        </p:nvSpPr>
        <p:spPr>
          <a:ln/>
        </p:spPr>
        <p:txBody>
          <a:bodyPr/>
          <a:lstStyle>
            <a:lvl1pPr>
              <a:defRPr/>
            </a:lvl1pPr>
          </a:lstStyle>
          <a:p>
            <a:fld id="{D0857911-349E-D041-88D7-20479C24E52D}" type="slidenum">
              <a:rPr lang="en-US" altLang="en-US"/>
              <a:pPr/>
              <a:t>‹#›</a:t>
            </a:fld>
            <a:endParaRPr lang="en-US" altLang="en-US"/>
          </a:p>
        </p:txBody>
      </p:sp>
    </p:spTree>
    <p:extLst>
      <p:ext uri="{BB962C8B-B14F-4D97-AF65-F5344CB8AC3E}">
        <p14:creationId xmlns:p14="http://schemas.microsoft.com/office/powerpoint/2010/main" val="795407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E8D30BD2-84AA-5A4B-8DA0-6342E7D37E5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E4DC1F21-CC24-0346-B938-DB3F235757A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7811186C-9BDD-1B48-B9D8-490E670920CC}"/>
              </a:ext>
            </a:extLst>
          </p:cNvPr>
          <p:cNvSpPr>
            <a:spLocks noGrp="1" noChangeArrowheads="1"/>
          </p:cNvSpPr>
          <p:nvPr>
            <p:ph type="sldNum" sz="quarter" idx="12"/>
          </p:nvPr>
        </p:nvSpPr>
        <p:spPr>
          <a:ln/>
        </p:spPr>
        <p:txBody>
          <a:bodyPr/>
          <a:lstStyle>
            <a:lvl1pPr>
              <a:defRPr/>
            </a:lvl1pPr>
          </a:lstStyle>
          <a:p>
            <a:fld id="{285A6202-3BD2-DF42-AE28-D16ACC70E37B}" type="slidenum">
              <a:rPr lang="en-US" altLang="en-US"/>
              <a:pPr/>
              <a:t>‹#›</a:t>
            </a:fld>
            <a:endParaRPr lang="en-US" altLang="en-US"/>
          </a:p>
        </p:txBody>
      </p:sp>
    </p:spTree>
    <p:extLst>
      <p:ext uri="{BB962C8B-B14F-4D97-AF65-F5344CB8AC3E}">
        <p14:creationId xmlns:p14="http://schemas.microsoft.com/office/powerpoint/2010/main" val="30406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575DE93F-BD92-44E9-BE67-64146854278E}" type="datetimeFigureOut">
              <a:rPr lang="en-GB" smtClean="0"/>
              <a:pPr/>
              <a:t>09/11/2020</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62CDE3A-2D03-4CF6-AA62-0D442ACC8EDF}" type="slidenum">
              <a:rPr lang="en-GB" smtClean="0"/>
              <a:pPr/>
              <a:t>‹#›</a:t>
            </a:fld>
            <a:endParaRPr lang="en-GB"/>
          </a:p>
        </p:txBody>
      </p:sp>
    </p:spTree>
    <p:extLst>
      <p:ext uri="{BB962C8B-B14F-4D97-AF65-F5344CB8AC3E}">
        <p14:creationId xmlns:p14="http://schemas.microsoft.com/office/powerpoint/2010/main" val="3524876750"/>
      </p:ext>
    </p:extLst>
  </p:cSld>
  <p:clrMap bg1="lt1" tx1="dk1" bg2="lt2" tx2="dk2" accent1="accent1" accent2="accent2" accent3="accent3" accent4="accent4" accent5="accent5" accent6="accent6" hlink="hlink" folHlink="folHlink"/>
  <p:sldLayoutIdLst>
    <p:sldLayoutId id="2147484158" r:id="rId1"/>
    <p:sldLayoutId id="2147484159" r:id="rId2"/>
    <p:sldLayoutId id="2147484160" r:id="rId3"/>
    <p:sldLayoutId id="2147484161" r:id="rId4"/>
    <p:sldLayoutId id="2147484162" r:id="rId5"/>
    <p:sldLayoutId id="2147484163" r:id="rId6"/>
    <p:sldLayoutId id="2147484164" r:id="rId7"/>
    <p:sldLayoutId id="2147484165" r:id="rId8"/>
    <p:sldLayoutId id="2147484166" r:id="rId9"/>
    <p:sldLayoutId id="2147484167" r:id="rId10"/>
    <p:sldLayoutId id="2147484168" r:id="rId11"/>
    <p:sldLayoutId id="2147484169" r:id="rId12"/>
    <p:sldLayoutId id="2147484170" r:id="rId13"/>
    <p:sldLayoutId id="2147484171" r:id="rId14"/>
    <p:sldLayoutId id="2147484172" r:id="rId15"/>
    <p:sldLayoutId id="2147484173" r:id="rId16"/>
    <p:sldLayoutId id="2147484174" r:id="rId17"/>
    <p:sldLayoutId id="2147484175" r:id="rId18"/>
  </p:sldLayoutIdLst>
  <p:transition>
    <p:fade/>
  </p:transition>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a:extLst>
              <a:ext uri="{FF2B5EF4-FFF2-40B4-BE49-F238E27FC236}">
                <a16:creationId xmlns:a16="http://schemas.microsoft.com/office/drawing/2014/main" id="{BB0903E5-2AF3-D84F-9179-3EC9FB333597}"/>
              </a:ext>
            </a:extLst>
          </p:cNvPr>
          <p:cNvSpPr>
            <a:spLocks noGrp="1" noChangeArrowheads="1"/>
          </p:cNvSpPr>
          <p:nvPr>
            <p:ph type="ctrTitle"/>
          </p:nvPr>
        </p:nvSpPr>
        <p:spPr>
          <a:xfrm>
            <a:off x="685800" y="2286000"/>
            <a:ext cx="7924800" cy="990600"/>
          </a:xfrm>
        </p:spPr>
        <p:txBody>
          <a:bodyPr rtlCol="0">
            <a:normAutofit fontScale="90000"/>
          </a:bodyPr>
          <a:lstStyle/>
          <a:p>
            <a:pPr fontAlgn="auto">
              <a:spcAft>
                <a:spcPts val="0"/>
              </a:spcAft>
              <a:defRPr/>
            </a:pPr>
            <a:br>
              <a:rPr lang="en-US" altLang="en-US" sz="3200" dirty="0">
                <a:ea typeface="ＭＳ Ｐゴシック" panose="020B0600070205080204" pitchFamily="34" charset="-128"/>
              </a:rPr>
            </a:br>
            <a:r>
              <a:rPr lang="en-US" altLang="en-US" sz="4000" dirty="0">
                <a:solidFill>
                  <a:schemeClr val="accent2">
                    <a:lumMod val="50000"/>
                  </a:schemeClr>
                </a:solidFill>
                <a:ea typeface="ＭＳ Ｐゴシック" panose="020B0600070205080204" pitchFamily="34" charset="-128"/>
              </a:rPr>
              <a:t>Gender and Sexuality in Ancient Judaism and Early Christianity</a:t>
            </a:r>
            <a:endParaRPr lang="en-US" altLang="en-US" dirty="0">
              <a:solidFill>
                <a:schemeClr val="accent2">
                  <a:lumMod val="50000"/>
                </a:schemeClr>
              </a:solidFill>
              <a:ea typeface="ＭＳ Ｐゴシック" panose="020B0600070205080204" pitchFamily="34" charset="-128"/>
            </a:endParaRPr>
          </a:p>
        </p:txBody>
      </p:sp>
      <p:sp>
        <p:nvSpPr>
          <p:cNvPr id="2050" name="Rectangle 8">
            <a:extLst>
              <a:ext uri="{FF2B5EF4-FFF2-40B4-BE49-F238E27FC236}">
                <a16:creationId xmlns:a16="http://schemas.microsoft.com/office/drawing/2014/main" id="{A4252955-7B64-6C4A-B39F-B6FA65D2F4E1}"/>
              </a:ext>
            </a:extLst>
          </p:cNvPr>
          <p:cNvSpPr>
            <a:spLocks noGrp="1" noChangeArrowheads="1"/>
          </p:cNvSpPr>
          <p:nvPr>
            <p:ph type="subTitle" idx="1"/>
          </p:nvPr>
        </p:nvSpPr>
        <p:spPr bwMode="auto"/>
        <p:txBody>
          <a:bodyPr wrap="square" numCol="1" anchor="t" anchorCtr="0" compatLnSpc="1">
            <a:prstTxWarp prst="textNoShape">
              <a:avLst/>
            </a:prstTxWarp>
            <a:normAutofit fontScale="92500" lnSpcReduction="20000"/>
          </a:bodyPr>
          <a:lstStyle/>
          <a:p>
            <a:pPr>
              <a:buFont typeface="Wingdings" pitchFamily="2" charset="2"/>
              <a:buNone/>
            </a:pPr>
            <a:r>
              <a:rPr lang="en-US" altLang="en-US" sz="2800" dirty="0">
                <a:ea typeface="ＭＳ Ｐゴシック" panose="020B0600070205080204" pitchFamily="34" charset="-128"/>
              </a:rPr>
              <a:t>Literary Representations of Women in the Hebrew Bible: </a:t>
            </a:r>
            <a:r>
              <a:rPr lang="en-US" altLang="en-US" sz="2800" i="1" dirty="0">
                <a:ea typeface="ＭＳ Ｐゴシック" panose="020B0600070205080204" pitchFamily="34" charset="-128"/>
              </a:rPr>
              <a:t>In Memoriam of </a:t>
            </a:r>
            <a:r>
              <a:rPr lang="en-US" altLang="en-US" sz="2800" dirty="0">
                <a:ea typeface="ＭＳ Ｐゴシック" panose="020B0600070205080204" pitchFamily="34" charset="-128"/>
              </a:rPr>
              <a:t>Female</a:t>
            </a:r>
            <a:r>
              <a:rPr lang="en-US" altLang="en-US" sz="2800" i="1" dirty="0">
                <a:ea typeface="ＭＳ Ｐゴシック" panose="020B0600070205080204" pitchFamily="34" charset="-128"/>
              </a:rPr>
              <a:t> </a:t>
            </a:r>
            <a:r>
              <a:rPr lang="en-US" altLang="en-US" sz="2800" dirty="0">
                <a:ea typeface="ＭＳ Ｐゴシック" panose="020B0600070205080204" pitchFamily="34" charset="-128"/>
              </a:rPr>
              <a:t>Victims</a:t>
            </a:r>
          </a:p>
        </p:txBody>
      </p:sp>
    </p:spTree>
    <p:extLst>
      <p:ext uri="{BB962C8B-B14F-4D97-AF65-F5344CB8AC3E}">
        <p14:creationId xmlns:p14="http://schemas.microsoft.com/office/powerpoint/2010/main" val="414419826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62E6838B-7101-C446-9C88-D3BC4C13230C}"/>
              </a:ext>
            </a:extLst>
          </p:cNvPr>
          <p:cNvSpPr>
            <a:spLocks noGrp="1" noChangeArrowheads="1"/>
          </p:cNvSpPr>
          <p:nvPr>
            <p:ph type="title"/>
          </p:nvPr>
        </p:nvSpPr>
        <p:spPr/>
        <p:txBody>
          <a:bodyPr/>
          <a:lstStyle/>
          <a:p>
            <a:pPr eaLnBrk="1" hangingPunct="1"/>
            <a:r>
              <a:rPr lang="ja-JP" altLang="en-US"/>
              <a:t>‘</a:t>
            </a:r>
            <a:r>
              <a:rPr lang="en-US" altLang="ja-JP" dirty="0"/>
              <a:t>The Disposable Wife</a:t>
            </a:r>
            <a:r>
              <a:rPr lang="ja-JP" altLang="en-US"/>
              <a:t>’</a:t>
            </a:r>
            <a:endParaRPr lang="en-US" altLang="en-US" dirty="0"/>
          </a:p>
        </p:txBody>
      </p:sp>
      <p:sp>
        <p:nvSpPr>
          <p:cNvPr id="5123" name="Rectangle 3">
            <a:extLst>
              <a:ext uri="{FF2B5EF4-FFF2-40B4-BE49-F238E27FC236}">
                <a16:creationId xmlns:a16="http://schemas.microsoft.com/office/drawing/2014/main" id="{9DD95DCD-FBBC-284F-AF0F-AEEC73C7681B}"/>
              </a:ext>
            </a:extLst>
          </p:cNvPr>
          <p:cNvSpPr>
            <a:spLocks noGrp="1" noChangeArrowheads="1"/>
          </p:cNvSpPr>
          <p:nvPr>
            <p:ph type="body" idx="1"/>
          </p:nvPr>
        </p:nvSpPr>
        <p:spPr>
          <a:xfrm>
            <a:off x="1942415" y="1628800"/>
            <a:ext cx="6591985" cy="4282422"/>
          </a:xfrm>
        </p:spPr>
        <p:txBody>
          <a:bodyPr/>
          <a:lstStyle/>
          <a:p>
            <a:pPr eaLnBrk="1" hangingPunct="1">
              <a:buFont typeface="Wingdings" pitchFamily="2" charset="2"/>
              <a:buNone/>
            </a:pPr>
            <a:endParaRPr lang="en-US" altLang="en-US" dirty="0"/>
          </a:p>
          <a:p>
            <a:pPr eaLnBrk="1" hangingPunct="1"/>
            <a:r>
              <a:rPr lang="en-US" altLang="en-US" sz="2400" dirty="0"/>
              <a:t>In some biblical texts women are mistreated ‘under the surface’.</a:t>
            </a:r>
          </a:p>
          <a:p>
            <a:pPr eaLnBrk="1" hangingPunct="1"/>
            <a:r>
              <a:rPr lang="en-US" altLang="en-US" sz="2400" dirty="0"/>
              <a:t>Abraham and Isaac are prepared to offer their beautiful wives, Sarah and Rebekah, to foreign men in order to save their own skin (cf. Genesis 12:10-20; 20:1-18; 26:7-11).</a:t>
            </a:r>
          </a:p>
        </p:txBody>
      </p:sp>
    </p:spTree>
    <p:extLst>
      <p:ext uri="{BB962C8B-B14F-4D97-AF65-F5344CB8AC3E}">
        <p14:creationId xmlns:p14="http://schemas.microsoft.com/office/powerpoint/2010/main" val="346778740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58EE507-610F-3A4F-A26D-27EFEF538019}"/>
              </a:ext>
            </a:extLst>
          </p:cNvPr>
          <p:cNvSpPr>
            <a:spLocks noGrp="1" noChangeArrowheads="1"/>
          </p:cNvSpPr>
          <p:nvPr>
            <p:ph type="title"/>
          </p:nvPr>
        </p:nvSpPr>
        <p:spPr>
          <a:xfrm>
            <a:off x="1907704" y="260648"/>
            <a:ext cx="6779096" cy="1034752"/>
          </a:xfrm>
        </p:spPr>
        <p:txBody>
          <a:bodyPr>
            <a:normAutofit fontScale="90000"/>
          </a:bodyPr>
          <a:lstStyle/>
          <a:p>
            <a:pPr eaLnBrk="1" hangingPunct="1">
              <a:defRPr/>
            </a:pPr>
            <a:r>
              <a:rPr lang="en-US" sz="3200" dirty="0">
                <a:solidFill>
                  <a:schemeClr val="accent2">
                    <a:lumMod val="50000"/>
                  </a:schemeClr>
                </a:solidFill>
              </a:rPr>
              <a:t>David and Bathsheba (2 Samuel 11:1-5)</a:t>
            </a:r>
            <a:endParaRPr lang="en-US" dirty="0">
              <a:solidFill>
                <a:schemeClr val="accent2">
                  <a:lumMod val="50000"/>
                </a:schemeClr>
              </a:solidFill>
            </a:endParaRPr>
          </a:p>
        </p:txBody>
      </p:sp>
      <p:sp>
        <p:nvSpPr>
          <p:cNvPr id="7171" name="Rectangle 3">
            <a:extLst>
              <a:ext uri="{FF2B5EF4-FFF2-40B4-BE49-F238E27FC236}">
                <a16:creationId xmlns:a16="http://schemas.microsoft.com/office/drawing/2014/main" id="{0FFA9E0A-C66D-2E4C-A146-FC28AF46A5AA}"/>
              </a:ext>
            </a:extLst>
          </p:cNvPr>
          <p:cNvSpPr>
            <a:spLocks noGrp="1" noChangeArrowheads="1"/>
          </p:cNvSpPr>
          <p:nvPr>
            <p:ph type="body" idx="1"/>
          </p:nvPr>
        </p:nvSpPr>
        <p:spPr>
          <a:xfrm>
            <a:off x="1115616" y="1628800"/>
            <a:ext cx="7571184" cy="4968552"/>
          </a:xfrm>
        </p:spPr>
        <p:txBody>
          <a:bodyPr>
            <a:normAutofit lnSpcReduction="10000"/>
          </a:bodyPr>
          <a:lstStyle/>
          <a:p>
            <a:pPr eaLnBrk="1" hangingPunct="1">
              <a:lnSpc>
                <a:spcPct val="90000"/>
              </a:lnSpc>
              <a:buFont typeface="Wingdings" pitchFamily="2" charset="2"/>
              <a:buNone/>
            </a:pPr>
            <a:r>
              <a:rPr lang="en-US" altLang="en-US" sz="2400" dirty="0">
                <a:solidFill>
                  <a:schemeClr val="hlink"/>
                </a:solidFill>
              </a:rPr>
              <a:t>	</a:t>
            </a:r>
            <a:r>
              <a:rPr lang="en-US" altLang="en-US" sz="2200" dirty="0">
                <a:solidFill>
                  <a:schemeClr val="accent2">
                    <a:lumMod val="50000"/>
                  </a:schemeClr>
                </a:solidFill>
              </a:rPr>
              <a:t>In the spring of the year, the time when kings go out to battle, David sent Joab with his officers and all Israel with him; they ravaged the Ammonites, and besieged Rabbah. But David remained at Jerusalem.</a:t>
            </a:r>
          </a:p>
          <a:p>
            <a:pPr eaLnBrk="1" hangingPunct="1">
              <a:lnSpc>
                <a:spcPct val="90000"/>
              </a:lnSpc>
              <a:buFont typeface="Wingdings" pitchFamily="2" charset="2"/>
              <a:buNone/>
            </a:pPr>
            <a:r>
              <a:rPr lang="en-US" altLang="en-US" sz="2200" dirty="0">
                <a:solidFill>
                  <a:schemeClr val="accent2">
                    <a:lumMod val="50000"/>
                  </a:schemeClr>
                </a:solidFill>
              </a:rPr>
              <a:t>	It happened late one afternoon, when David rose from his couch and was walking about on the roof on the king</a:t>
            </a:r>
            <a:r>
              <a:rPr lang="ja-JP" altLang="en-US" sz="2200">
                <a:solidFill>
                  <a:schemeClr val="accent2">
                    <a:lumMod val="50000"/>
                  </a:schemeClr>
                </a:solidFill>
              </a:rPr>
              <a:t>’</a:t>
            </a:r>
            <a:r>
              <a:rPr lang="en-US" altLang="ja-JP" sz="2200" dirty="0">
                <a:solidFill>
                  <a:schemeClr val="accent2">
                    <a:lumMod val="50000"/>
                  </a:schemeClr>
                </a:solidFill>
              </a:rPr>
              <a:t>s house, that he saw from the roof a woman bathing; the woman was very beautiful. David sent someone to inquire about the woman. It was reported, </a:t>
            </a:r>
            <a:r>
              <a:rPr lang="ja-JP" altLang="en-US" sz="2200">
                <a:solidFill>
                  <a:schemeClr val="accent2">
                    <a:lumMod val="50000"/>
                  </a:schemeClr>
                </a:solidFill>
              </a:rPr>
              <a:t>‘</a:t>
            </a:r>
            <a:r>
              <a:rPr lang="en-US" altLang="ja-JP" sz="2200" dirty="0">
                <a:solidFill>
                  <a:schemeClr val="accent2">
                    <a:lumMod val="50000"/>
                  </a:schemeClr>
                </a:solidFill>
              </a:rPr>
              <a:t>This is Bathsheba, daughter of </a:t>
            </a:r>
            <a:r>
              <a:rPr lang="en-US" altLang="ja-JP" sz="2200" dirty="0" err="1">
                <a:solidFill>
                  <a:schemeClr val="accent2">
                    <a:lumMod val="50000"/>
                  </a:schemeClr>
                </a:solidFill>
              </a:rPr>
              <a:t>Eliam</a:t>
            </a:r>
            <a:r>
              <a:rPr lang="en-US" altLang="ja-JP" sz="2200" dirty="0">
                <a:solidFill>
                  <a:schemeClr val="accent2">
                    <a:lumMod val="50000"/>
                  </a:schemeClr>
                </a:solidFill>
              </a:rPr>
              <a:t>, the wife of Uriah the Hittite.</a:t>
            </a:r>
            <a:r>
              <a:rPr lang="ja-JP" altLang="en-US" sz="2200">
                <a:solidFill>
                  <a:schemeClr val="accent2">
                    <a:lumMod val="50000"/>
                  </a:schemeClr>
                </a:solidFill>
              </a:rPr>
              <a:t>’</a:t>
            </a:r>
            <a:r>
              <a:rPr lang="en-US" altLang="ja-JP" sz="2200" dirty="0">
                <a:solidFill>
                  <a:schemeClr val="accent2">
                    <a:lumMod val="50000"/>
                  </a:schemeClr>
                </a:solidFill>
              </a:rPr>
              <a:t> So David sent messengers to fetch her, and she came to him, and he lay with her. (Now she was purifying herself after her period.) Then she returned to her house. The woman conceived; and she sent and told David, </a:t>
            </a:r>
            <a:r>
              <a:rPr lang="ja-JP" altLang="en-US" sz="2200">
                <a:solidFill>
                  <a:schemeClr val="accent2">
                    <a:lumMod val="50000"/>
                  </a:schemeClr>
                </a:solidFill>
              </a:rPr>
              <a:t>‘</a:t>
            </a:r>
            <a:r>
              <a:rPr lang="en-US" altLang="ja-JP" sz="2200" dirty="0">
                <a:solidFill>
                  <a:schemeClr val="accent2">
                    <a:lumMod val="50000"/>
                  </a:schemeClr>
                </a:solidFill>
              </a:rPr>
              <a:t>I am pregnant</a:t>
            </a:r>
            <a:r>
              <a:rPr lang="ja-JP" altLang="en-US" sz="2200">
                <a:solidFill>
                  <a:schemeClr val="accent2">
                    <a:lumMod val="50000"/>
                  </a:schemeClr>
                </a:solidFill>
              </a:rPr>
              <a:t>’</a:t>
            </a:r>
            <a:r>
              <a:rPr lang="en-US" altLang="ja-JP" sz="2200" dirty="0">
                <a:solidFill>
                  <a:schemeClr val="accent2">
                    <a:lumMod val="50000"/>
                  </a:schemeClr>
                </a:solidFill>
              </a:rPr>
              <a:t>.</a:t>
            </a:r>
            <a:endParaRPr lang="en-US" altLang="en-US" sz="2200" dirty="0">
              <a:solidFill>
                <a:schemeClr val="accent2">
                  <a:lumMod val="50000"/>
                </a:schemeClr>
              </a:solidFill>
            </a:endParaRPr>
          </a:p>
        </p:txBody>
      </p:sp>
    </p:spTree>
    <p:extLst>
      <p:ext uri="{BB962C8B-B14F-4D97-AF65-F5344CB8AC3E}">
        <p14:creationId xmlns:p14="http://schemas.microsoft.com/office/powerpoint/2010/main" val="165353147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B9AAEF28-C07F-F145-B292-06DF6DDDD196}"/>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rPr>
              <a:t>Gazing at Bathsheba</a:t>
            </a:r>
          </a:p>
        </p:txBody>
      </p:sp>
      <p:sp>
        <p:nvSpPr>
          <p:cNvPr id="1027" name="Rectangle 3">
            <a:extLst>
              <a:ext uri="{FF2B5EF4-FFF2-40B4-BE49-F238E27FC236}">
                <a16:creationId xmlns:a16="http://schemas.microsoft.com/office/drawing/2014/main" id="{2A522933-36A5-2647-9E18-38158E663EB7}"/>
              </a:ext>
            </a:extLst>
          </p:cNvPr>
          <p:cNvSpPr>
            <a:spLocks noGrp="1" noChangeArrowheads="1"/>
          </p:cNvSpPr>
          <p:nvPr>
            <p:ph type="body" sz="half" idx="1"/>
          </p:nvPr>
        </p:nvSpPr>
        <p:spPr>
          <a:xfrm>
            <a:off x="457200" y="1752600"/>
            <a:ext cx="4038600" cy="4343400"/>
          </a:xfrm>
        </p:spPr>
        <p:txBody>
          <a:bodyPr>
            <a:normAutofit lnSpcReduction="10000"/>
          </a:bodyPr>
          <a:lstStyle/>
          <a:p>
            <a:pPr eaLnBrk="1" hangingPunct="1">
              <a:lnSpc>
                <a:spcPct val="90000"/>
              </a:lnSpc>
              <a:buFont typeface="Wingdings" pitchFamily="2" charset="2"/>
              <a:buNone/>
            </a:pPr>
            <a:r>
              <a:rPr lang="en-US" altLang="en-US" sz="2400" dirty="0"/>
              <a:t>	</a:t>
            </a:r>
            <a:r>
              <a:rPr lang="en-US" altLang="en-US" sz="2000" dirty="0"/>
              <a:t>Does she seduce David into committing adultery with her?</a:t>
            </a:r>
          </a:p>
          <a:p>
            <a:pPr eaLnBrk="1" hangingPunct="1">
              <a:lnSpc>
                <a:spcPct val="90000"/>
              </a:lnSpc>
              <a:buFont typeface="Wingdings" pitchFamily="2" charset="2"/>
              <a:buNone/>
            </a:pPr>
            <a:r>
              <a:rPr lang="en-US" altLang="en-US" sz="2000" dirty="0"/>
              <a:t>	</a:t>
            </a:r>
            <a:r>
              <a:rPr lang="ja-JP" altLang="en-US" sz="2000">
                <a:solidFill>
                  <a:srgbClr val="0432FF"/>
                </a:solidFill>
              </a:rPr>
              <a:t>‘</a:t>
            </a:r>
            <a:r>
              <a:rPr lang="en-US" altLang="ja-JP" sz="2000" dirty="0">
                <a:solidFill>
                  <a:srgbClr val="0432FF"/>
                </a:solidFill>
              </a:rPr>
              <a:t>We must, however, ask, whether Bathsheba did not count on the possibility of being seen bathing</a:t>
            </a:r>
            <a:r>
              <a:rPr lang="ja-JP" altLang="en-US" sz="2000">
                <a:solidFill>
                  <a:srgbClr val="0432FF"/>
                </a:solidFill>
              </a:rPr>
              <a:t>’</a:t>
            </a:r>
            <a:r>
              <a:rPr lang="en-US" altLang="ja-JP" sz="2000" dirty="0">
                <a:solidFill>
                  <a:srgbClr val="0432FF"/>
                </a:solidFill>
              </a:rPr>
              <a:t> (H.W. Hertzberg, </a:t>
            </a:r>
            <a:r>
              <a:rPr lang="en-US" altLang="ja-JP" sz="2000" i="1" dirty="0">
                <a:solidFill>
                  <a:srgbClr val="0432FF"/>
                </a:solidFill>
              </a:rPr>
              <a:t>I and II Samuel,  </a:t>
            </a:r>
            <a:r>
              <a:rPr lang="en-US" altLang="ja-JP" sz="2000" dirty="0">
                <a:solidFill>
                  <a:srgbClr val="0432FF"/>
                </a:solidFill>
              </a:rPr>
              <a:t>1964:309)</a:t>
            </a:r>
          </a:p>
          <a:p>
            <a:pPr eaLnBrk="1" hangingPunct="1">
              <a:lnSpc>
                <a:spcPct val="90000"/>
              </a:lnSpc>
              <a:buFont typeface="Wingdings" pitchFamily="2" charset="2"/>
              <a:buNone/>
            </a:pPr>
            <a:endParaRPr lang="en-US" altLang="en-US" sz="1800" dirty="0">
              <a:solidFill>
                <a:schemeClr val="folHlink"/>
              </a:solidFill>
            </a:endParaRPr>
          </a:p>
          <a:p>
            <a:pPr eaLnBrk="1" hangingPunct="1">
              <a:lnSpc>
                <a:spcPct val="90000"/>
              </a:lnSpc>
              <a:buFont typeface="Wingdings" pitchFamily="2" charset="2"/>
              <a:buNone/>
            </a:pPr>
            <a:endParaRPr lang="en-US" altLang="en-US" sz="1800" dirty="0">
              <a:solidFill>
                <a:schemeClr val="folHlink"/>
              </a:solidFill>
            </a:endParaRPr>
          </a:p>
          <a:p>
            <a:pPr eaLnBrk="1" hangingPunct="1">
              <a:lnSpc>
                <a:spcPct val="90000"/>
              </a:lnSpc>
              <a:buFont typeface="Wingdings" pitchFamily="2" charset="2"/>
              <a:buNone/>
            </a:pPr>
            <a:r>
              <a:rPr lang="en-US" altLang="en-US" sz="2400" dirty="0"/>
              <a:t>	</a:t>
            </a:r>
            <a:r>
              <a:rPr lang="en-US" altLang="en-US" sz="1400" dirty="0"/>
              <a:t>Book of Hours, Paris, 1500.</a:t>
            </a:r>
          </a:p>
          <a:p>
            <a:pPr eaLnBrk="1" hangingPunct="1">
              <a:lnSpc>
                <a:spcPct val="90000"/>
              </a:lnSpc>
              <a:buFont typeface="Wingdings" pitchFamily="2" charset="2"/>
              <a:buNone/>
            </a:pPr>
            <a:r>
              <a:rPr lang="en-US" altLang="en-US" sz="1400" dirty="0"/>
              <a:t>	Bathsheba stands in a pool, while David in regal robes leans on the balcony to look at her.</a:t>
            </a:r>
          </a:p>
        </p:txBody>
      </p:sp>
      <p:pic>
        <p:nvPicPr>
          <p:cNvPr id="1033" name="Picture 9" descr="7">
            <a:extLst>
              <a:ext uri="{FF2B5EF4-FFF2-40B4-BE49-F238E27FC236}">
                <a16:creationId xmlns:a16="http://schemas.microsoft.com/office/drawing/2014/main" id="{C081B7F8-D3D5-934A-B197-8CF0238B2DA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80013" y="1981200"/>
            <a:ext cx="2973387" cy="4114800"/>
          </a:xfrm>
        </p:spPr>
      </p:pic>
    </p:spTree>
    <p:extLst>
      <p:ext uri="{BB962C8B-B14F-4D97-AF65-F5344CB8AC3E}">
        <p14:creationId xmlns:p14="http://schemas.microsoft.com/office/powerpoint/2010/main" val="2323067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0E34233-8BCB-4B46-8774-02B8216A0597}"/>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rPr>
              <a:t>Gazing at Bathsheba</a:t>
            </a:r>
          </a:p>
        </p:txBody>
      </p:sp>
      <p:sp>
        <p:nvSpPr>
          <p:cNvPr id="14340" name="Rectangle 4">
            <a:extLst>
              <a:ext uri="{FF2B5EF4-FFF2-40B4-BE49-F238E27FC236}">
                <a16:creationId xmlns:a16="http://schemas.microsoft.com/office/drawing/2014/main" id="{098D9B68-1D6D-2547-8AF7-59A95FC9C374}"/>
              </a:ext>
            </a:extLst>
          </p:cNvPr>
          <p:cNvSpPr>
            <a:spLocks noGrp="1" noChangeArrowheads="1"/>
          </p:cNvSpPr>
          <p:nvPr>
            <p:ph type="body" sz="half" idx="2"/>
          </p:nvPr>
        </p:nvSpPr>
        <p:spPr>
          <a:xfrm>
            <a:off x="4648200" y="1752600"/>
            <a:ext cx="4038600" cy="4343400"/>
          </a:xfrm>
        </p:spPr>
        <p:txBody>
          <a:bodyPr>
            <a:normAutofit lnSpcReduction="10000"/>
          </a:bodyPr>
          <a:lstStyle/>
          <a:p>
            <a:pPr eaLnBrk="1" hangingPunct="1">
              <a:lnSpc>
                <a:spcPct val="90000"/>
              </a:lnSpc>
              <a:buFont typeface="Wingdings" pitchFamily="2" charset="2"/>
              <a:buNone/>
            </a:pPr>
            <a:r>
              <a:rPr lang="en-US" altLang="en-US" sz="2000"/>
              <a:t>	</a:t>
            </a:r>
            <a:r>
              <a:rPr lang="en-US" altLang="en-US" sz="2400"/>
              <a:t>Or does the encounter begin with the lustful gaze of a king who takes advantage of one of his subjects?</a:t>
            </a:r>
          </a:p>
          <a:p>
            <a:pPr eaLnBrk="1" hangingPunct="1">
              <a:lnSpc>
                <a:spcPct val="90000"/>
              </a:lnSpc>
              <a:buFont typeface="Wingdings" pitchFamily="2" charset="2"/>
              <a:buNone/>
            </a:pPr>
            <a:r>
              <a:rPr lang="en-US" altLang="en-US" sz="2400"/>
              <a:t>	Who else </a:t>
            </a:r>
            <a:r>
              <a:rPr lang="ja-JP" altLang="en-US" sz="2400"/>
              <a:t>‘</a:t>
            </a:r>
            <a:r>
              <a:rPr lang="en-US" altLang="ja-JP" sz="2400"/>
              <a:t>gazes</a:t>
            </a:r>
            <a:r>
              <a:rPr lang="ja-JP" altLang="en-US" sz="2400"/>
              <a:t>’</a:t>
            </a:r>
            <a:r>
              <a:rPr lang="en-US" altLang="ja-JP" sz="2400"/>
              <a:t> at Bathsheba? Does it not encourage the reader/hearer to engage in a form of voyeurism?</a:t>
            </a:r>
          </a:p>
          <a:p>
            <a:pPr eaLnBrk="1" hangingPunct="1">
              <a:lnSpc>
                <a:spcPct val="90000"/>
              </a:lnSpc>
              <a:buFont typeface="Wingdings" pitchFamily="2" charset="2"/>
              <a:buNone/>
            </a:pPr>
            <a:endParaRPr lang="en-US" altLang="en-US" sz="1600"/>
          </a:p>
          <a:p>
            <a:pPr eaLnBrk="1" hangingPunct="1">
              <a:lnSpc>
                <a:spcPct val="90000"/>
              </a:lnSpc>
              <a:buFont typeface="Wingdings" pitchFamily="2" charset="2"/>
              <a:buNone/>
            </a:pPr>
            <a:r>
              <a:rPr lang="en-US" altLang="en-US" sz="1600"/>
              <a:t>	</a:t>
            </a:r>
            <a:r>
              <a:rPr lang="ja-JP" altLang="en-US" sz="1600"/>
              <a:t>‘</a:t>
            </a:r>
            <a:r>
              <a:rPr lang="en-US" altLang="ja-JP" sz="1600"/>
              <a:t>David and Bathsheba</a:t>
            </a:r>
            <a:r>
              <a:rPr lang="ja-JP" altLang="en-US" sz="1600"/>
              <a:t>’</a:t>
            </a:r>
            <a:r>
              <a:rPr lang="en-US" altLang="ja-JP" sz="1600"/>
              <a:t>, Hans Memling 1482</a:t>
            </a:r>
          </a:p>
          <a:p>
            <a:pPr eaLnBrk="1" hangingPunct="1">
              <a:lnSpc>
                <a:spcPct val="90000"/>
              </a:lnSpc>
            </a:pPr>
            <a:endParaRPr lang="en-US" altLang="en-US" sz="2400"/>
          </a:p>
        </p:txBody>
      </p:sp>
      <p:pic>
        <p:nvPicPr>
          <p:cNvPr id="14342" name="Picture 6" descr="7">
            <a:extLst>
              <a:ext uri="{FF2B5EF4-FFF2-40B4-BE49-F238E27FC236}">
                <a16:creationId xmlns:a16="http://schemas.microsoft.com/office/drawing/2014/main" id="{E644E481-034B-6F4A-B8D3-DB2BF6D2B5E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600200" y="1905000"/>
            <a:ext cx="1746250" cy="4114800"/>
          </a:xfrm>
        </p:spPr>
      </p:pic>
    </p:spTree>
    <p:extLst>
      <p:ext uri="{BB962C8B-B14F-4D97-AF65-F5344CB8AC3E}">
        <p14:creationId xmlns:p14="http://schemas.microsoft.com/office/powerpoint/2010/main" val="2738480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45BB6AB-115E-CE41-BE88-6EE318064EB8}"/>
              </a:ext>
            </a:extLst>
          </p:cNvPr>
          <p:cNvSpPr>
            <a:spLocks noGrp="1" noChangeArrowheads="1"/>
          </p:cNvSpPr>
          <p:nvPr>
            <p:ph type="title"/>
          </p:nvPr>
        </p:nvSpPr>
        <p:spPr>
          <a:xfrm>
            <a:off x="1979712" y="476672"/>
            <a:ext cx="6589199" cy="1656184"/>
          </a:xfrm>
        </p:spPr>
        <p:txBody>
          <a:bodyPr>
            <a:normAutofit fontScale="90000"/>
          </a:bodyPr>
          <a:lstStyle/>
          <a:p>
            <a:pPr eaLnBrk="1" hangingPunct="1"/>
            <a:r>
              <a:rPr lang="ja-JP" altLang="en-US" sz="2800">
                <a:solidFill>
                  <a:schemeClr val="accent2">
                    <a:lumMod val="50000"/>
                  </a:schemeClr>
                </a:solidFill>
              </a:rPr>
              <a:t>‘</a:t>
            </a:r>
            <a:r>
              <a:rPr lang="en-US" altLang="ja-JP" sz="2800" dirty="0">
                <a:solidFill>
                  <a:schemeClr val="accent2">
                    <a:lumMod val="50000"/>
                  </a:schemeClr>
                </a:solidFill>
              </a:rPr>
              <a:t>Bathsheba Bathing</a:t>
            </a:r>
            <a:r>
              <a:rPr lang="ja-JP" altLang="en-US" sz="2800">
                <a:solidFill>
                  <a:schemeClr val="accent2">
                    <a:lumMod val="50000"/>
                  </a:schemeClr>
                </a:solidFill>
              </a:rPr>
              <a:t>’</a:t>
            </a:r>
            <a:r>
              <a:rPr lang="en-US" altLang="ja-JP" sz="2800" dirty="0">
                <a:solidFill>
                  <a:schemeClr val="accent2">
                    <a:lumMod val="50000"/>
                  </a:schemeClr>
                </a:solidFill>
              </a:rPr>
              <a:t>, Lucas Cranach, 1526</a:t>
            </a:r>
            <a:br>
              <a:rPr lang="en-US" altLang="ja-JP" sz="2800" dirty="0"/>
            </a:br>
            <a:r>
              <a:rPr lang="en-US" altLang="ja-JP" sz="1800" dirty="0"/>
              <a:t>A fully clothed Bathsheba has her feet washed by one of her maidservants. David watches this act of footwashing while playing the harp in the company of others.</a:t>
            </a:r>
            <a:endParaRPr lang="en-US" altLang="en-US" dirty="0"/>
          </a:p>
        </p:txBody>
      </p:sp>
      <p:pic>
        <p:nvPicPr>
          <p:cNvPr id="16395" name="Picture 11" descr="7">
            <a:extLst>
              <a:ext uri="{FF2B5EF4-FFF2-40B4-BE49-F238E27FC236}">
                <a16:creationId xmlns:a16="http://schemas.microsoft.com/office/drawing/2014/main" id="{9813DD3E-B865-DD48-9635-7FDC385A319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25800" y="2438400"/>
            <a:ext cx="2690813" cy="4114800"/>
          </a:xfrm>
        </p:spPr>
      </p:pic>
    </p:spTree>
    <p:extLst>
      <p:ext uri="{BB962C8B-B14F-4D97-AF65-F5344CB8AC3E}">
        <p14:creationId xmlns:p14="http://schemas.microsoft.com/office/powerpoint/2010/main" val="3229439263"/>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4E2E3BDB-09A7-7948-9C7B-3F7EB9FC8DA3}"/>
              </a:ext>
            </a:extLst>
          </p:cNvPr>
          <p:cNvSpPr>
            <a:spLocks noGrp="1" noChangeArrowheads="1"/>
          </p:cNvSpPr>
          <p:nvPr>
            <p:ph type="title"/>
          </p:nvPr>
        </p:nvSpPr>
        <p:spPr/>
        <p:txBody>
          <a:bodyPr/>
          <a:lstStyle/>
          <a:p>
            <a:pPr eaLnBrk="1" hangingPunct="1"/>
            <a:r>
              <a:rPr lang="en-US" altLang="en-US" dirty="0">
                <a:solidFill>
                  <a:schemeClr val="accent2">
                    <a:lumMod val="50000"/>
                  </a:schemeClr>
                </a:solidFill>
              </a:rPr>
              <a:t>The </a:t>
            </a:r>
            <a:r>
              <a:rPr lang="ja-JP" altLang="en-US">
                <a:solidFill>
                  <a:schemeClr val="accent2">
                    <a:lumMod val="50000"/>
                  </a:schemeClr>
                </a:solidFill>
              </a:rPr>
              <a:t>‘</a:t>
            </a:r>
            <a:r>
              <a:rPr lang="en-US" altLang="ja-JP" dirty="0">
                <a:solidFill>
                  <a:schemeClr val="accent2">
                    <a:lumMod val="50000"/>
                  </a:schemeClr>
                </a:solidFill>
              </a:rPr>
              <a:t>Taking</a:t>
            </a:r>
            <a:r>
              <a:rPr lang="ja-JP" altLang="en-US">
                <a:solidFill>
                  <a:schemeClr val="accent2">
                    <a:lumMod val="50000"/>
                  </a:schemeClr>
                </a:solidFill>
              </a:rPr>
              <a:t>’</a:t>
            </a:r>
            <a:r>
              <a:rPr lang="en-US" altLang="ja-JP" dirty="0">
                <a:solidFill>
                  <a:schemeClr val="accent2">
                    <a:lumMod val="50000"/>
                  </a:schemeClr>
                </a:solidFill>
              </a:rPr>
              <a:t> of Bathsheba</a:t>
            </a:r>
            <a:endParaRPr lang="en-US" altLang="en-US" dirty="0">
              <a:solidFill>
                <a:schemeClr val="accent2">
                  <a:lumMod val="50000"/>
                </a:schemeClr>
              </a:solidFill>
            </a:endParaRPr>
          </a:p>
        </p:txBody>
      </p:sp>
      <p:sp>
        <p:nvSpPr>
          <p:cNvPr id="18436" name="Rectangle 4">
            <a:extLst>
              <a:ext uri="{FF2B5EF4-FFF2-40B4-BE49-F238E27FC236}">
                <a16:creationId xmlns:a16="http://schemas.microsoft.com/office/drawing/2014/main" id="{7156BC63-2016-5444-B172-E6871A7803C3}"/>
              </a:ext>
            </a:extLst>
          </p:cNvPr>
          <p:cNvSpPr>
            <a:spLocks noGrp="1" noChangeArrowheads="1"/>
          </p:cNvSpPr>
          <p:nvPr>
            <p:ph type="body" sz="half" idx="2"/>
          </p:nvPr>
        </p:nvSpPr>
        <p:spPr/>
        <p:txBody>
          <a:bodyPr>
            <a:normAutofit fontScale="92500"/>
          </a:bodyPr>
          <a:lstStyle/>
          <a:p>
            <a:pPr eaLnBrk="1" hangingPunct="1">
              <a:lnSpc>
                <a:spcPct val="90000"/>
              </a:lnSpc>
            </a:pPr>
            <a:r>
              <a:rPr lang="en-US" altLang="en-US" sz="2400"/>
              <a:t>Bathsheba (like Sarah) is </a:t>
            </a:r>
            <a:r>
              <a:rPr lang="ja-JP" altLang="en-US" sz="2400"/>
              <a:t>‘</a:t>
            </a:r>
            <a:r>
              <a:rPr lang="en-US" altLang="ja-JP" sz="2400"/>
              <a:t>taken</a:t>
            </a:r>
            <a:r>
              <a:rPr lang="ja-JP" altLang="en-US" sz="2400"/>
              <a:t>’</a:t>
            </a:r>
            <a:r>
              <a:rPr lang="en-US" altLang="ja-JP" sz="2400"/>
              <a:t> because of her beauty.</a:t>
            </a:r>
          </a:p>
          <a:p>
            <a:pPr eaLnBrk="1" hangingPunct="1">
              <a:lnSpc>
                <a:spcPct val="90000"/>
              </a:lnSpc>
            </a:pPr>
            <a:r>
              <a:rPr lang="en-US" altLang="en-US" sz="2400"/>
              <a:t>David knows that she is the wife of another man, and yet consciously (and openly) initiates an act of adultery.</a:t>
            </a:r>
          </a:p>
          <a:p>
            <a:pPr eaLnBrk="1" hangingPunct="1">
              <a:lnSpc>
                <a:spcPct val="90000"/>
              </a:lnSpc>
              <a:buFont typeface="Wingdings" pitchFamily="2" charset="2"/>
              <a:buNone/>
            </a:pPr>
            <a:endParaRPr lang="en-US" altLang="en-US" sz="2400"/>
          </a:p>
          <a:p>
            <a:pPr eaLnBrk="1" hangingPunct="1">
              <a:lnSpc>
                <a:spcPct val="90000"/>
              </a:lnSpc>
              <a:buFont typeface="Wingdings" pitchFamily="2" charset="2"/>
              <a:buNone/>
            </a:pPr>
            <a:r>
              <a:rPr lang="en-US" altLang="en-US" sz="2400"/>
              <a:t>	</a:t>
            </a:r>
            <a:r>
              <a:rPr lang="ja-JP" altLang="en-US" sz="1800"/>
              <a:t>‘</a:t>
            </a:r>
            <a:r>
              <a:rPr lang="en-US" altLang="ja-JP" sz="1800"/>
              <a:t>Bathsheba at the Bath</a:t>
            </a:r>
            <a:r>
              <a:rPr lang="ja-JP" altLang="en-US" sz="1800"/>
              <a:t>’</a:t>
            </a:r>
            <a:r>
              <a:rPr lang="en-US" altLang="ja-JP" sz="1800"/>
              <a:t>, Friedrich Heinrich Füger (1751-1818)</a:t>
            </a:r>
          </a:p>
          <a:p>
            <a:pPr eaLnBrk="1" hangingPunct="1">
              <a:lnSpc>
                <a:spcPct val="90000"/>
              </a:lnSpc>
              <a:buFont typeface="Wingdings" pitchFamily="2" charset="2"/>
              <a:buNone/>
            </a:pPr>
            <a:endParaRPr lang="en-US" altLang="en-US" sz="2000"/>
          </a:p>
        </p:txBody>
      </p:sp>
      <p:pic>
        <p:nvPicPr>
          <p:cNvPr id="18444" name="Picture 12" descr="bathsheb-1">
            <a:extLst>
              <a:ext uri="{FF2B5EF4-FFF2-40B4-BE49-F238E27FC236}">
                <a16:creationId xmlns:a16="http://schemas.microsoft.com/office/drawing/2014/main" id="{6CD750AF-B3A7-974F-A37E-5FA14BEC5DA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55650" y="1981200"/>
            <a:ext cx="3441700" cy="4114800"/>
          </a:xfrm>
        </p:spPr>
      </p:pic>
    </p:spTree>
    <p:extLst>
      <p:ext uri="{BB962C8B-B14F-4D97-AF65-F5344CB8AC3E}">
        <p14:creationId xmlns:p14="http://schemas.microsoft.com/office/powerpoint/2010/main" val="2795512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94EA5A6-5153-DF44-86E5-1189317885E1}"/>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rPr>
              <a:t>The ‘Taking’ of Bathsheba</a:t>
            </a:r>
          </a:p>
        </p:txBody>
      </p:sp>
      <p:sp>
        <p:nvSpPr>
          <p:cNvPr id="19460" name="Rectangle 4">
            <a:extLst>
              <a:ext uri="{FF2B5EF4-FFF2-40B4-BE49-F238E27FC236}">
                <a16:creationId xmlns:a16="http://schemas.microsoft.com/office/drawing/2014/main" id="{DA30183B-B753-E44A-A2C8-53FFF96740C3}"/>
              </a:ext>
            </a:extLst>
          </p:cNvPr>
          <p:cNvSpPr>
            <a:spLocks noGrp="1" noChangeArrowheads="1"/>
          </p:cNvSpPr>
          <p:nvPr>
            <p:ph type="body" sz="half" idx="2"/>
          </p:nvPr>
        </p:nvSpPr>
        <p:spPr>
          <a:xfrm>
            <a:off x="4355976" y="1600200"/>
            <a:ext cx="4464496" cy="4495800"/>
          </a:xfrm>
        </p:spPr>
        <p:txBody>
          <a:bodyPr>
            <a:normAutofit fontScale="92500" lnSpcReduction="10000"/>
          </a:bodyPr>
          <a:lstStyle/>
          <a:p>
            <a:pPr eaLnBrk="1" hangingPunct="1">
              <a:lnSpc>
                <a:spcPct val="90000"/>
              </a:lnSpc>
              <a:buFont typeface="Wingdings" pitchFamily="2" charset="2"/>
              <a:buNone/>
            </a:pPr>
            <a:r>
              <a:rPr lang="en-US" altLang="en-US" sz="2000" dirty="0">
                <a:solidFill>
                  <a:schemeClr val="hlink"/>
                </a:solidFill>
              </a:rPr>
              <a:t>	</a:t>
            </a:r>
            <a:r>
              <a:rPr lang="ja-JP" altLang="en-US" sz="1600">
                <a:solidFill>
                  <a:srgbClr val="0432FF"/>
                </a:solidFill>
              </a:rPr>
              <a:t>‘</a:t>
            </a:r>
            <a:r>
              <a:rPr lang="en-US" altLang="ja-JP" sz="1600" dirty="0">
                <a:solidFill>
                  <a:srgbClr val="0432FF"/>
                </a:solidFill>
              </a:rPr>
              <a:t>So David sent messengers to fetch her, and she came to him, and he lay with her</a:t>
            </a:r>
            <a:r>
              <a:rPr lang="ja-JP" altLang="en-US" sz="1600">
                <a:solidFill>
                  <a:srgbClr val="0432FF"/>
                </a:solidFill>
              </a:rPr>
              <a:t>’</a:t>
            </a:r>
            <a:r>
              <a:rPr lang="en-US" altLang="ja-JP" sz="1600" dirty="0">
                <a:solidFill>
                  <a:srgbClr val="0432FF"/>
                </a:solidFill>
              </a:rPr>
              <a:t> (11:4).</a:t>
            </a:r>
          </a:p>
          <a:p>
            <a:pPr eaLnBrk="1" hangingPunct="1">
              <a:lnSpc>
                <a:spcPct val="90000"/>
              </a:lnSpc>
              <a:buFont typeface="Wingdings" pitchFamily="2" charset="2"/>
              <a:buNone/>
            </a:pPr>
            <a:r>
              <a:rPr lang="en-US" altLang="en-US" sz="2000" dirty="0"/>
              <a:t>	Motives and responses are left undefined.</a:t>
            </a:r>
          </a:p>
          <a:p>
            <a:pPr eaLnBrk="1" hangingPunct="1">
              <a:lnSpc>
                <a:spcPct val="90000"/>
              </a:lnSpc>
              <a:buFont typeface="Wingdings" pitchFamily="2" charset="2"/>
              <a:buNone/>
            </a:pPr>
            <a:r>
              <a:rPr lang="en-US" altLang="en-US" sz="2000" dirty="0"/>
              <a:t>	Bathsheba is a passive figure (</a:t>
            </a:r>
            <a:r>
              <a:rPr lang="ja-JP" altLang="en-US" sz="2000"/>
              <a:t>‘</a:t>
            </a:r>
            <a:r>
              <a:rPr lang="en-US" altLang="ja-JP" sz="2000" dirty="0"/>
              <a:t>I am pregnant</a:t>
            </a:r>
            <a:r>
              <a:rPr lang="ja-JP" altLang="en-US" sz="2000"/>
              <a:t>’</a:t>
            </a:r>
            <a:r>
              <a:rPr lang="en-US" altLang="ja-JP" sz="2000" dirty="0"/>
              <a:t>).</a:t>
            </a:r>
          </a:p>
          <a:p>
            <a:pPr eaLnBrk="1" hangingPunct="1">
              <a:lnSpc>
                <a:spcPct val="90000"/>
              </a:lnSpc>
              <a:buFont typeface="Wingdings" pitchFamily="2" charset="2"/>
              <a:buNone/>
            </a:pPr>
            <a:r>
              <a:rPr lang="en-US" altLang="en-US" sz="2400" dirty="0"/>
              <a:t>	</a:t>
            </a:r>
            <a:r>
              <a:rPr lang="en-US" altLang="en-US" sz="1800" dirty="0">
                <a:solidFill>
                  <a:srgbClr val="0432FF"/>
                </a:solidFill>
              </a:rPr>
              <a:t>Cheryl Exum speaks of </a:t>
            </a:r>
            <a:r>
              <a:rPr lang="ja-JP" altLang="en-US" sz="1800">
                <a:solidFill>
                  <a:srgbClr val="0432FF"/>
                </a:solidFill>
              </a:rPr>
              <a:t>‘</a:t>
            </a:r>
            <a:r>
              <a:rPr lang="en-US" altLang="ja-JP" sz="1800" dirty="0">
                <a:solidFill>
                  <a:srgbClr val="0432FF"/>
                </a:solidFill>
              </a:rPr>
              <a:t>the rape of Bathsheba by the pen</a:t>
            </a:r>
            <a:r>
              <a:rPr lang="ja-JP" altLang="en-US" sz="1800">
                <a:solidFill>
                  <a:srgbClr val="0432FF"/>
                </a:solidFill>
              </a:rPr>
              <a:t>’</a:t>
            </a:r>
            <a:r>
              <a:rPr lang="en-US" altLang="ja-JP" sz="1800" dirty="0">
                <a:solidFill>
                  <a:srgbClr val="0432FF"/>
                </a:solidFill>
              </a:rPr>
              <a:t>. The male author casts her in such an ambiguous light that her actions could be deemed questionable by later authors. Her </a:t>
            </a:r>
            <a:r>
              <a:rPr lang="ja-JP" altLang="en-US" sz="1800">
                <a:solidFill>
                  <a:srgbClr val="0432FF"/>
                </a:solidFill>
              </a:rPr>
              <a:t>‘</a:t>
            </a:r>
            <a:r>
              <a:rPr lang="en-US" altLang="ja-JP" sz="1800" dirty="0">
                <a:solidFill>
                  <a:srgbClr val="0432FF"/>
                </a:solidFill>
              </a:rPr>
              <a:t>literary rape</a:t>
            </a:r>
            <a:r>
              <a:rPr lang="ja-JP" altLang="en-US" sz="1800">
                <a:solidFill>
                  <a:srgbClr val="0432FF"/>
                </a:solidFill>
              </a:rPr>
              <a:t>’</a:t>
            </a:r>
            <a:r>
              <a:rPr lang="en-US" altLang="ja-JP" sz="1800" dirty="0">
                <a:solidFill>
                  <a:srgbClr val="0432FF"/>
                </a:solidFill>
              </a:rPr>
              <a:t> encourages her objectification.</a:t>
            </a:r>
          </a:p>
          <a:p>
            <a:pPr eaLnBrk="1" hangingPunct="1">
              <a:lnSpc>
                <a:spcPct val="90000"/>
              </a:lnSpc>
              <a:buFont typeface="Wingdings" pitchFamily="2" charset="2"/>
              <a:buNone/>
            </a:pPr>
            <a:endParaRPr lang="en-US" altLang="en-US" sz="1600" dirty="0"/>
          </a:p>
          <a:p>
            <a:pPr eaLnBrk="1" hangingPunct="1">
              <a:lnSpc>
                <a:spcPct val="90000"/>
              </a:lnSpc>
              <a:buFont typeface="Wingdings" pitchFamily="2" charset="2"/>
              <a:buNone/>
            </a:pPr>
            <a:r>
              <a:rPr lang="en-US" altLang="en-US" sz="1600" dirty="0"/>
              <a:t>	</a:t>
            </a:r>
            <a:r>
              <a:rPr lang="ja-JP" altLang="en-US" sz="1400"/>
              <a:t>‘</a:t>
            </a:r>
            <a:r>
              <a:rPr lang="en-US" altLang="ja-JP" sz="1400" dirty="0"/>
              <a:t>David and Bathsheba</a:t>
            </a:r>
            <a:r>
              <a:rPr lang="ja-JP" altLang="en-US" sz="1400"/>
              <a:t>’</a:t>
            </a:r>
            <a:r>
              <a:rPr lang="en-US" altLang="ja-JP" sz="1400" dirty="0"/>
              <a:t>, Ernst Fuchs, 1985.</a:t>
            </a:r>
            <a:endParaRPr lang="en-US" altLang="en-US" sz="1400" dirty="0">
              <a:solidFill>
                <a:schemeClr val="folHlink"/>
              </a:solidFill>
            </a:endParaRPr>
          </a:p>
        </p:txBody>
      </p:sp>
      <p:pic>
        <p:nvPicPr>
          <p:cNvPr id="19462" name="Picture 6" descr="7">
            <a:extLst>
              <a:ext uri="{FF2B5EF4-FFF2-40B4-BE49-F238E27FC236}">
                <a16:creationId xmlns:a16="http://schemas.microsoft.com/office/drawing/2014/main" id="{B8F175C2-4567-C64C-BD1D-8327DD7B6D3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066800" y="1981200"/>
            <a:ext cx="2819400" cy="4114800"/>
          </a:xfrm>
        </p:spPr>
      </p:pic>
    </p:spTree>
    <p:extLst>
      <p:ext uri="{BB962C8B-B14F-4D97-AF65-F5344CB8AC3E}">
        <p14:creationId xmlns:p14="http://schemas.microsoft.com/office/powerpoint/2010/main" val="3407276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6496FE0-BCF7-A64D-926E-854A6120E6E6}"/>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rPr>
              <a:t>A Marriage of Convenience</a:t>
            </a:r>
          </a:p>
        </p:txBody>
      </p:sp>
      <p:sp>
        <p:nvSpPr>
          <p:cNvPr id="20483" name="Rectangle 3">
            <a:extLst>
              <a:ext uri="{FF2B5EF4-FFF2-40B4-BE49-F238E27FC236}">
                <a16:creationId xmlns:a16="http://schemas.microsoft.com/office/drawing/2014/main" id="{A31F2DB1-2726-AC43-9B91-E5CD736A249C}"/>
              </a:ext>
            </a:extLst>
          </p:cNvPr>
          <p:cNvSpPr>
            <a:spLocks noGrp="1" noChangeArrowheads="1"/>
          </p:cNvSpPr>
          <p:nvPr>
            <p:ph type="body" sz="half" idx="1"/>
          </p:nvPr>
        </p:nvSpPr>
        <p:spPr>
          <a:xfrm>
            <a:off x="1942416" y="1628800"/>
            <a:ext cx="3197531" cy="4752528"/>
          </a:xfrm>
        </p:spPr>
        <p:txBody>
          <a:bodyPr>
            <a:normAutofit lnSpcReduction="10000"/>
          </a:bodyPr>
          <a:lstStyle/>
          <a:p>
            <a:pPr eaLnBrk="1" hangingPunct="1">
              <a:lnSpc>
                <a:spcPct val="90000"/>
              </a:lnSpc>
              <a:buFont typeface="Wingdings" charset="0"/>
              <a:buChar char="n"/>
              <a:defRPr/>
            </a:pPr>
            <a:r>
              <a:rPr lang="en-US" sz="2000" dirty="0"/>
              <a:t>David had no intention of taking Bathsheba away from her husband Uriah.</a:t>
            </a:r>
          </a:p>
          <a:p>
            <a:pPr eaLnBrk="1" hangingPunct="1">
              <a:lnSpc>
                <a:spcPct val="90000"/>
              </a:lnSpc>
              <a:buFont typeface="Wingdings" charset="0"/>
              <a:buChar char="n"/>
              <a:defRPr/>
            </a:pPr>
            <a:r>
              <a:rPr lang="en-US" sz="2000" dirty="0"/>
              <a:t>He calls Uriah from the battlefield so that he can lie with his wife and assume paternity of the child (2 Samuel 11:6-13).</a:t>
            </a:r>
          </a:p>
          <a:p>
            <a:pPr eaLnBrk="1" hangingPunct="1">
              <a:lnSpc>
                <a:spcPct val="90000"/>
              </a:lnSpc>
              <a:buFont typeface="Wingdings" charset="0"/>
              <a:buChar char="n"/>
              <a:defRPr/>
            </a:pPr>
            <a:r>
              <a:rPr lang="en-US" sz="2000" dirty="0"/>
              <a:t>When the plan fails, David ensures that Uriah dies on the battlefield to avoid accusations of adultery (11:14-25). </a:t>
            </a:r>
          </a:p>
        </p:txBody>
      </p:sp>
      <p:sp>
        <p:nvSpPr>
          <p:cNvPr id="20484" name="Rectangle 4">
            <a:extLst>
              <a:ext uri="{FF2B5EF4-FFF2-40B4-BE49-F238E27FC236}">
                <a16:creationId xmlns:a16="http://schemas.microsoft.com/office/drawing/2014/main" id="{DACEC2CD-4EC0-7F4A-B378-2538C72C0AE7}"/>
              </a:ext>
            </a:extLst>
          </p:cNvPr>
          <p:cNvSpPr>
            <a:spLocks noGrp="1" noChangeArrowheads="1"/>
          </p:cNvSpPr>
          <p:nvPr>
            <p:ph type="body" sz="half" idx="2"/>
          </p:nvPr>
        </p:nvSpPr>
        <p:spPr>
          <a:xfrm>
            <a:off x="5337307" y="1628800"/>
            <a:ext cx="3197093" cy="4968552"/>
          </a:xfrm>
        </p:spPr>
        <p:txBody>
          <a:bodyPr>
            <a:normAutofit fontScale="92500" lnSpcReduction="20000"/>
          </a:bodyPr>
          <a:lstStyle/>
          <a:p>
            <a:pPr eaLnBrk="1" hangingPunct="1">
              <a:lnSpc>
                <a:spcPct val="90000"/>
              </a:lnSpc>
            </a:pPr>
            <a:r>
              <a:rPr lang="en-US" altLang="en-US" sz="2000" dirty="0"/>
              <a:t>There is no expression of love for Bathsheba, only David</a:t>
            </a:r>
            <a:r>
              <a:rPr lang="ja-JP" altLang="en-US" sz="2000"/>
              <a:t>’</a:t>
            </a:r>
            <a:r>
              <a:rPr lang="en-US" altLang="ja-JP" sz="2000" dirty="0"/>
              <a:t>s demonstration of concern for his own reputation.</a:t>
            </a:r>
          </a:p>
          <a:p>
            <a:pPr eaLnBrk="1" hangingPunct="1">
              <a:lnSpc>
                <a:spcPct val="90000"/>
              </a:lnSpc>
            </a:pPr>
            <a:r>
              <a:rPr lang="en-US" altLang="en-US" sz="2000" dirty="0"/>
              <a:t>Bathsheba mourns for her dead husband: </a:t>
            </a:r>
            <a:r>
              <a:rPr lang="ja-JP" altLang="en-US" sz="2000">
                <a:solidFill>
                  <a:srgbClr val="0432FF"/>
                </a:solidFill>
              </a:rPr>
              <a:t>‘</a:t>
            </a:r>
            <a:r>
              <a:rPr lang="en-US" altLang="ja-JP" sz="2000" dirty="0">
                <a:solidFill>
                  <a:srgbClr val="0432FF"/>
                </a:solidFill>
              </a:rPr>
              <a:t>When the wife of Uriah heard that her husband was dead, she made lamentation for him</a:t>
            </a:r>
            <a:r>
              <a:rPr lang="ja-JP" altLang="en-US" sz="2000">
                <a:solidFill>
                  <a:srgbClr val="0432FF"/>
                </a:solidFill>
              </a:rPr>
              <a:t>’</a:t>
            </a:r>
            <a:r>
              <a:rPr lang="en-US" altLang="ja-JP" sz="2000" dirty="0">
                <a:solidFill>
                  <a:srgbClr val="0432FF"/>
                </a:solidFill>
              </a:rPr>
              <a:t> (11:26).</a:t>
            </a:r>
          </a:p>
          <a:p>
            <a:pPr eaLnBrk="1" hangingPunct="1">
              <a:lnSpc>
                <a:spcPct val="90000"/>
              </a:lnSpc>
            </a:pPr>
            <a:r>
              <a:rPr lang="ja-JP" altLang="en-US" sz="2000">
                <a:solidFill>
                  <a:srgbClr val="0432FF"/>
                </a:solidFill>
              </a:rPr>
              <a:t>‘</a:t>
            </a:r>
            <a:r>
              <a:rPr lang="en-US" altLang="ja-JP" sz="2000" dirty="0">
                <a:solidFill>
                  <a:srgbClr val="0432FF"/>
                </a:solidFill>
              </a:rPr>
              <a:t>When the mourning was over, David sent and brought her to his house, and she became his wife, and bore him a son</a:t>
            </a:r>
            <a:r>
              <a:rPr lang="ja-JP" altLang="en-US" sz="2000">
                <a:solidFill>
                  <a:srgbClr val="0432FF"/>
                </a:solidFill>
              </a:rPr>
              <a:t>’</a:t>
            </a:r>
            <a:r>
              <a:rPr lang="en-US" altLang="ja-JP" sz="2000" dirty="0">
                <a:solidFill>
                  <a:srgbClr val="0432FF"/>
                </a:solidFill>
              </a:rPr>
              <a:t> (11:27).</a:t>
            </a:r>
            <a:endParaRPr lang="en-US" altLang="en-US" sz="2000" dirty="0">
              <a:solidFill>
                <a:srgbClr val="0432FF"/>
              </a:solidFill>
            </a:endParaRPr>
          </a:p>
        </p:txBody>
      </p:sp>
    </p:spTree>
    <p:extLst>
      <p:ext uri="{BB962C8B-B14F-4D97-AF65-F5344CB8AC3E}">
        <p14:creationId xmlns:p14="http://schemas.microsoft.com/office/powerpoint/2010/main" val="248862803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8853299-5C33-7140-9A2C-9D266EB3EEAB}"/>
              </a:ext>
            </a:extLst>
          </p:cNvPr>
          <p:cNvSpPr>
            <a:spLocks noGrp="1" noChangeArrowheads="1"/>
          </p:cNvSpPr>
          <p:nvPr>
            <p:ph type="title"/>
          </p:nvPr>
        </p:nvSpPr>
        <p:spPr/>
        <p:txBody>
          <a:bodyPr/>
          <a:lstStyle/>
          <a:p>
            <a:pPr eaLnBrk="1" hangingPunct="1"/>
            <a:r>
              <a:rPr lang="ja-JP" altLang="en-US" sz="3600">
                <a:solidFill>
                  <a:schemeClr val="accent2">
                    <a:lumMod val="50000"/>
                  </a:schemeClr>
                </a:solidFill>
              </a:rPr>
              <a:t>‘</a:t>
            </a:r>
            <a:r>
              <a:rPr lang="en-US" altLang="ja-JP" sz="3600" dirty="0">
                <a:solidFill>
                  <a:schemeClr val="accent2">
                    <a:lumMod val="50000"/>
                  </a:schemeClr>
                </a:solidFill>
              </a:rPr>
              <a:t>David displeases the Lord</a:t>
            </a:r>
            <a:r>
              <a:rPr lang="ja-JP" altLang="en-US" sz="3600">
                <a:solidFill>
                  <a:schemeClr val="accent2">
                    <a:lumMod val="50000"/>
                  </a:schemeClr>
                </a:solidFill>
              </a:rPr>
              <a:t>’</a:t>
            </a:r>
            <a:r>
              <a:rPr lang="en-US" altLang="ja-JP" sz="3600" dirty="0">
                <a:solidFill>
                  <a:schemeClr val="accent2">
                    <a:lumMod val="50000"/>
                  </a:schemeClr>
                </a:solidFill>
              </a:rPr>
              <a:t> </a:t>
            </a:r>
            <a:br>
              <a:rPr lang="en-US" altLang="ja-JP" sz="3600" dirty="0">
                <a:solidFill>
                  <a:schemeClr val="accent2">
                    <a:lumMod val="50000"/>
                  </a:schemeClr>
                </a:solidFill>
              </a:rPr>
            </a:br>
            <a:r>
              <a:rPr lang="en-US" altLang="ja-JP" sz="2400" dirty="0">
                <a:solidFill>
                  <a:schemeClr val="accent2">
                    <a:lumMod val="50000"/>
                  </a:schemeClr>
                </a:solidFill>
              </a:rPr>
              <a:t>(2 Samuel 11:27)</a:t>
            </a:r>
            <a:endParaRPr lang="en-US" altLang="en-US" dirty="0">
              <a:solidFill>
                <a:schemeClr val="accent2">
                  <a:lumMod val="50000"/>
                </a:schemeClr>
              </a:solidFill>
            </a:endParaRPr>
          </a:p>
        </p:txBody>
      </p:sp>
      <p:sp>
        <p:nvSpPr>
          <p:cNvPr id="21507" name="Rectangle 3">
            <a:extLst>
              <a:ext uri="{FF2B5EF4-FFF2-40B4-BE49-F238E27FC236}">
                <a16:creationId xmlns:a16="http://schemas.microsoft.com/office/drawing/2014/main" id="{76B4C7D4-4715-3948-9AA9-9125AB1A720B}"/>
              </a:ext>
            </a:extLst>
          </p:cNvPr>
          <p:cNvSpPr>
            <a:spLocks noGrp="1" noChangeArrowheads="1"/>
          </p:cNvSpPr>
          <p:nvPr>
            <p:ph type="body" idx="1"/>
          </p:nvPr>
        </p:nvSpPr>
        <p:spPr/>
        <p:txBody>
          <a:bodyPr>
            <a:normAutofit fontScale="85000" lnSpcReduction="20000"/>
          </a:bodyPr>
          <a:lstStyle/>
          <a:p>
            <a:pPr eaLnBrk="1" hangingPunct="1">
              <a:lnSpc>
                <a:spcPct val="90000"/>
              </a:lnSpc>
            </a:pPr>
            <a:r>
              <a:rPr lang="en-US" altLang="en-US" sz="2400" dirty="0"/>
              <a:t>David is condemned in the parable recited by the prophet Nathan: </a:t>
            </a:r>
            <a:r>
              <a:rPr lang="ja-JP" altLang="en-US" sz="2400">
                <a:solidFill>
                  <a:srgbClr val="0432FF"/>
                </a:solidFill>
              </a:rPr>
              <a:t>‘</a:t>
            </a:r>
            <a:r>
              <a:rPr lang="en-US" altLang="ja-JP" sz="2400" dirty="0">
                <a:solidFill>
                  <a:srgbClr val="0432FF"/>
                </a:solidFill>
              </a:rPr>
              <a:t>Why have you despised the word of the Lord, to do what is evil in his sight? You have struck down Uriah the Hittite with the sword and have take his wife to be your wife</a:t>
            </a:r>
            <a:r>
              <a:rPr lang="ja-JP" altLang="en-US" sz="2400">
                <a:solidFill>
                  <a:srgbClr val="0432FF"/>
                </a:solidFill>
              </a:rPr>
              <a:t>’</a:t>
            </a:r>
            <a:r>
              <a:rPr lang="en-US" altLang="ja-JP" sz="2400" dirty="0">
                <a:solidFill>
                  <a:srgbClr val="0432FF"/>
                </a:solidFill>
              </a:rPr>
              <a:t> 2 Samuel 12:9).</a:t>
            </a:r>
          </a:p>
          <a:p>
            <a:pPr eaLnBrk="1" hangingPunct="1">
              <a:lnSpc>
                <a:spcPct val="90000"/>
              </a:lnSpc>
            </a:pPr>
            <a:r>
              <a:rPr lang="en-US" altLang="en-US" sz="2400" dirty="0"/>
              <a:t>The transgression is against Uriah (for violating his marital rights), not Bathsheba ( = </a:t>
            </a:r>
            <a:r>
              <a:rPr lang="ja-JP" altLang="en-US" sz="2400"/>
              <a:t>‘</a:t>
            </a:r>
            <a:r>
              <a:rPr lang="en-US" altLang="ja-JP" sz="2400" dirty="0"/>
              <a:t>the wife of Uriah</a:t>
            </a:r>
            <a:r>
              <a:rPr lang="ja-JP" altLang="en-US" sz="2400"/>
              <a:t>’</a:t>
            </a:r>
            <a:r>
              <a:rPr lang="en-US" altLang="ja-JP" sz="2400" dirty="0"/>
              <a:t>).</a:t>
            </a:r>
          </a:p>
          <a:p>
            <a:pPr eaLnBrk="1" hangingPunct="1">
              <a:lnSpc>
                <a:spcPct val="90000"/>
              </a:lnSpc>
            </a:pPr>
            <a:r>
              <a:rPr lang="en-US" altLang="en-US" sz="2400" dirty="0"/>
              <a:t>The death of the child is taken as divine punishment for David</a:t>
            </a:r>
            <a:r>
              <a:rPr lang="ja-JP" altLang="en-US" sz="2400"/>
              <a:t>’</a:t>
            </a:r>
            <a:r>
              <a:rPr lang="en-US" altLang="ja-JP" sz="2400" dirty="0"/>
              <a:t>s sin.</a:t>
            </a:r>
          </a:p>
          <a:p>
            <a:pPr eaLnBrk="1" hangingPunct="1">
              <a:lnSpc>
                <a:spcPct val="90000"/>
              </a:lnSpc>
            </a:pPr>
            <a:r>
              <a:rPr lang="ja-JP" altLang="en-US" sz="2400">
                <a:solidFill>
                  <a:srgbClr val="0432FF"/>
                </a:solidFill>
              </a:rPr>
              <a:t>‘</a:t>
            </a:r>
            <a:r>
              <a:rPr lang="en-US" altLang="ja-JP" sz="2400" dirty="0">
                <a:solidFill>
                  <a:srgbClr val="0432FF"/>
                </a:solidFill>
              </a:rPr>
              <a:t>Then David consoled his wife Bathsheba, and went to her, and lay with her; and she bore a son and he named him Solomon</a:t>
            </a:r>
            <a:r>
              <a:rPr lang="ja-JP" altLang="en-US" sz="2400">
                <a:solidFill>
                  <a:srgbClr val="0432FF"/>
                </a:solidFill>
              </a:rPr>
              <a:t>’</a:t>
            </a:r>
            <a:r>
              <a:rPr lang="en-US" altLang="ja-JP" sz="2400" dirty="0">
                <a:solidFill>
                  <a:srgbClr val="0432FF"/>
                </a:solidFill>
              </a:rPr>
              <a:t> (12:24).</a:t>
            </a:r>
            <a:endParaRPr lang="en-US" altLang="en-US" sz="2400" dirty="0">
              <a:solidFill>
                <a:srgbClr val="0432FF"/>
              </a:solidFill>
            </a:endParaRPr>
          </a:p>
        </p:txBody>
      </p:sp>
    </p:spTree>
    <p:extLst>
      <p:ext uri="{BB962C8B-B14F-4D97-AF65-F5344CB8AC3E}">
        <p14:creationId xmlns:p14="http://schemas.microsoft.com/office/powerpoint/2010/main" val="33934477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4C17171-C8B6-C244-9FEC-D8DC7DE856C8}"/>
              </a:ext>
            </a:extLst>
          </p:cNvPr>
          <p:cNvSpPr>
            <a:spLocks noGrp="1" noChangeArrowheads="1"/>
          </p:cNvSpPr>
          <p:nvPr>
            <p:ph type="title"/>
          </p:nvPr>
        </p:nvSpPr>
        <p:spPr/>
        <p:txBody>
          <a:bodyPr>
            <a:normAutofit/>
          </a:bodyPr>
          <a:lstStyle/>
          <a:p>
            <a:pPr eaLnBrk="1" hangingPunct="1"/>
            <a:r>
              <a:rPr lang="en-US" altLang="en-US" sz="2800" dirty="0">
                <a:solidFill>
                  <a:schemeClr val="accent2">
                    <a:lumMod val="50000"/>
                  </a:schemeClr>
                </a:solidFill>
              </a:rPr>
              <a:t>The Levite</a:t>
            </a:r>
            <a:r>
              <a:rPr lang="ja-JP" altLang="en-US" sz="2800">
                <a:solidFill>
                  <a:schemeClr val="accent2">
                    <a:lumMod val="50000"/>
                  </a:schemeClr>
                </a:solidFill>
              </a:rPr>
              <a:t>’</a:t>
            </a:r>
            <a:r>
              <a:rPr lang="en-US" altLang="ja-JP" sz="2800" dirty="0">
                <a:solidFill>
                  <a:schemeClr val="accent2">
                    <a:lumMod val="50000"/>
                  </a:schemeClr>
                </a:solidFill>
              </a:rPr>
              <a:t>s Concubine (Judges 19)</a:t>
            </a:r>
            <a:endParaRPr lang="en-US" altLang="en-US" sz="2800" dirty="0">
              <a:solidFill>
                <a:schemeClr val="accent2">
                  <a:lumMod val="50000"/>
                </a:schemeClr>
              </a:solidFill>
            </a:endParaRPr>
          </a:p>
        </p:txBody>
      </p:sp>
      <p:sp>
        <p:nvSpPr>
          <p:cNvPr id="37891" name="Rectangle 3">
            <a:extLst>
              <a:ext uri="{FF2B5EF4-FFF2-40B4-BE49-F238E27FC236}">
                <a16:creationId xmlns:a16="http://schemas.microsoft.com/office/drawing/2014/main" id="{E1DB6CED-C853-5F40-9F6C-23AC67096CFB}"/>
              </a:ext>
            </a:extLst>
          </p:cNvPr>
          <p:cNvSpPr>
            <a:spLocks noGrp="1" noChangeArrowheads="1"/>
          </p:cNvSpPr>
          <p:nvPr>
            <p:ph type="body" sz="half" idx="1"/>
          </p:nvPr>
        </p:nvSpPr>
        <p:spPr>
          <a:xfrm>
            <a:off x="821432" y="1340768"/>
            <a:ext cx="4038600" cy="5256584"/>
          </a:xfrm>
        </p:spPr>
        <p:txBody>
          <a:bodyPr>
            <a:normAutofit/>
          </a:bodyPr>
          <a:lstStyle/>
          <a:p>
            <a:pPr eaLnBrk="1" hangingPunct="1">
              <a:lnSpc>
                <a:spcPct val="90000"/>
              </a:lnSpc>
              <a:buFont typeface="Wingdings" pitchFamily="2" charset="2"/>
              <a:buNone/>
            </a:pPr>
            <a:r>
              <a:rPr lang="en-US" altLang="en-US" sz="1600" dirty="0"/>
              <a:t>	</a:t>
            </a:r>
            <a:r>
              <a:rPr lang="en-US" altLang="en-US" sz="1600" dirty="0">
                <a:solidFill>
                  <a:schemeClr val="accent2">
                    <a:lumMod val="50000"/>
                  </a:schemeClr>
                </a:solidFill>
              </a:rPr>
              <a:t>In those days, when there was no king in Israel, a certain Levite, residing in the remote parts of the hill country of Ephraim, took to himself a concubine from Bethlehem in Judah. But his concubine became angry with him, and she went away from him to her father</a:t>
            </a:r>
            <a:r>
              <a:rPr lang="ja-JP" altLang="en-US" sz="1600">
                <a:solidFill>
                  <a:schemeClr val="accent2">
                    <a:lumMod val="50000"/>
                  </a:schemeClr>
                </a:solidFill>
              </a:rPr>
              <a:t>’</a:t>
            </a:r>
            <a:r>
              <a:rPr lang="en-US" altLang="ja-JP" sz="1600" dirty="0">
                <a:solidFill>
                  <a:schemeClr val="accent2">
                    <a:lumMod val="50000"/>
                  </a:schemeClr>
                </a:solidFill>
              </a:rPr>
              <a:t>s house at Bethlehem in Judah and was there for some four months. Then her husband set out after her, to speak tenderly to her and bring her back. He had with him his servant and a couple of donkeys. When he reached her father</a:t>
            </a:r>
            <a:r>
              <a:rPr lang="ja-JP" altLang="en-US" sz="1600">
                <a:solidFill>
                  <a:schemeClr val="accent2">
                    <a:lumMod val="50000"/>
                  </a:schemeClr>
                </a:solidFill>
              </a:rPr>
              <a:t>’</a:t>
            </a:r>
            <a:r>
              <a:rPr lang="en-US" altLang="ja-JP" sz="1600" dirty="0">
                <a:solidFill>
                  <a:schemeClr val="accent2">
                    <a:lumMod val="50000"/>
                  </a:schemeClr>
                </a:solidFill>
              </a:rPr>
              <a:t>s house, the girl</a:t>
            </a:r>
            <a:r>
              <a:rPr lang="ja-JP" altLang="en-US" sz="1600">
                <a:solidFill>
                  <a:schemeClr val="accent2">
                    <a:lumMod val="50000"/>
                  </a:schemeClr>
                </a:solidFill>
              </a:rPr>
              <a:t>’</a:t>
            </a:r>
            <a:r>
              <a:rPr lang="en-US" altLang="ja-JP" sz="1600" dirty="0">
                <a:solidFill>
                  <a:schemeClr val="accent2">
                    <a:lumMod val="50000"/>
                  </a:schemeClr>
                </a:solidFill>
              </a:rPr>
              <a:t>s father saw him and came with joy to meet him. His father-in-law, the girl</a:t>
            </a:r>
            <a:r>
              <a:rPr lang="ja-JP" altLang="en-US" sz="1600">
                <a:solidFill>
                  <a:schemeClr val="accent2">
                    <a:lumMod val="50000"/>
                  </a:schemeClr>
                </a:solidFill>
              </a:rPr>
              <a:t>’</a:t>
            </a:r>
            <a:r>
              <a:rPr lang="en-US" altLang="ja-JP" sz="1600" dirty="0">
                <a:solidFill>
                  <a:schemeClr val="accent2">
                    <a:lumMod val="50000"/>
                  </a:schemeClr>
                </a:solidFill>
              </a:rPr>
              <a:t>s father, made him stay, and he remained with him for three days; so they ate and drank, and he stayed there (19:1-4).</a:t>
            </a:r>
            <a:endParaRPr lang="en-US" altLang="en-US" sz="2400" dirty="0">
              <a:solidFill>
                <a:schemeClr val="accent2">
                  <a:lumMod val="50000"/>
                </a:schemeClr>
              </a:solidFill>
            </a:endParaRPr>
          </a:p>
        </p:txBody>
      </p:sp>
      <p:sp>
        <p:nvSpPr>
          <p:cNvPr id="37892" name="Rectangle 4">
            <a:extLst>
              <a:ext uri="{FF2B5EF4-FFF2-40B4-BE49-F238E27FC236}">
                <a16:creationId xmlns:a16="http://schemas.microsoft.com/office/drawing/2014/main" id="{F6863782-E5E2-C741-8F41-F40C417935A3}"/>
              </a:ext>
            </a:extLst>
          </p:cNvPr>
          <p:cNvSpPr>
            <a:spLocks noGrp="1" noChangeArrowheads="1"/>
          </p:cNvSpPr>
          <p:nvPr>
            <p:ph type="body" sz="half" idx="2"/>
          </p:nvPr>
        </p:nvSpPr>
        <p:spPr>
          <a:xfrm>
            <a:off x="4724400" y="1676400"/>
            <a:ext cx="4038600" cy="4114800"/>
          </a:xfrm>
        </p:spPr>
        <p:txBody>
          <a:bodyPr>
            <a:normAutofit lnSpcReduction="10000"/>
          </a:bodyPr>
          <a:lstStyle/>
          <a:p>
            <a:pPr eaLnBrk="1" hangingPunct="1">
              <a:lnSpc>
                <a:spcPct val="90000"/>
              </a:lnSpc>
              <a:buFont typeface="Wingdings" pitchFamily="2" charset="2"/>
              <a:buNone/>
            </a:pPr>
            <a:r>
              <a:rPr lang="en-US" altLang="en-US" sz="2000" dirty="0"/>
              <a:t>	</a:t>
            </a:r>
            <a:r>
              <a:rPr lang="ja-JP" altLang="en-US" sz="2000"/>
              <a:t>‘</a:t>
            </a:r>
            <a:r>
              <a:rPr lang="en-US" altLang="ja-JP" sz="2000" dirty="0"/>
              <a:t>No king in Israel</a:t>
            </a:r>
            <a:r>
              <a:rPr lang="ja-JP" altLang="en-US" sz="2000"/>
              <a:t>’</a:t>
            </a:r>
            <a:r>
              <a:rPr lang="en-US" altLang="ja-JP" sz="2000" dirty="0"/>
              <a:t> (19:1; cf. 18:1; 21:25) - anticipation of the social chaos that follows.</a:t>
            </a:r>
          </a:p>
          <a:p>
            <a:pPr eaLnBrk="1" hangingPunct="1">
              <a:lnSpc>
                <a:spcPct val="90000"/>
              </a:lnSpc>
              <a:buFont typeface="Wingdings" pitchFamily="2" charset="2"/>
              <a:buNone/>
            </a:pPr>
            <a:r>
              <a:rPr lang="en-US" altLang="en-US" dirty="0"/>
              <a:t>	</a:t>
            </a:r>
            <a:r>
              <a:rPr lang="en-US" altLang="en-US" sz="1600" dirty="0">
                <a:solidFill>
                  <a:srgbClr val="0432FF"/>
                </a:solidFill>
              </a:rPr>
              <a:t>Levite - hill - Ephraim</a:t>
            </a:r>
          </a:p>
          <a:p>
            <a:pPr eaLnBrk="1" hangingPunct="1">
              <a:lnSpc>
                <a:spcPct val="90000"/>
              </a:lnSpc>
              <a:buFont typeface="Wingdings" pitchFamily="2" charset="2"/>
              <a:buNone/>
            </a:pPr>
            <a:r>
              <a:rPr lang="en-US" altLang="en-US" sz="1600" dirty="0">
                <a:solidFill>
                  <a:srgbClr val="0432FF"/>
                </a:solidFill>
              </a:rPr>
              <a:t>	Concubine - city - Bethlehem</a:t>
            </a:r>
          </a:p>
          <a:p>
            <a:pPr eaLnBrk="1" hangingPunct="1">
              <a:lnSpc>
                <a:spcPct val="90000"/>
              </a:lnSpc>
              <a:buFont typeface="Wingdings" pitchFamily="2" charset="2"/>
              <a:buNone/>
            </a:pPr>
            <a:endParaRPr lang="en-US" altLang="en-US" sz="1800" dirty="0">
              <a:solidFill>
                <a:schemeClr val="folHlink"/>
              </a:solidFill>
            </a:endParaRPr>
          </a:p>
          <a:p>
            <a:pPr eaLnBrk="1" hangingPunct="1">
              <a:lnSpc>
                <a:spcPct val="90000"/>
              </a:lnSpc>
              <a:buFont typeface="Wingdings" pitchFamily="2" charset="2"/>
              <a:buNone/>
            </a:pPr>
            <a:r>
              <a:rPr lang="en-US" altLang="en-US" sz="1800" dirty="0">
                <a:solidFill>
                  <a:schemeClr val="folHlink"/>
                </a:solidFill>
              </a:rPr>
              <a:t>	</a:t>
            </a:r>
            <a:r>
              <a:rPr lang="en-US" altLang="en-US" sz="1800" dirty="0"/>
              <a:t>Concubine or </a:t>
            </a:r>
            <a:r>
              <a:rPr lang="ja-JP" altLang="en-US" sz="1800"/>
              <a:t>‘</a:t>
            </a:r>
            <a:r>
              <a:rPr lang="en-US" altLang="ja-JP" sz="1800" dirty="0"/>
              <a:t>secondary wife</a:t>
            </a:r>
            <a:r>
              <a:rPr lang="ja-JP" altLang="en-US" sz="1800"/>
              <a:t>’</a:t>
            </a:r>
            <a:r>
              <a:rPr lang="en-US" altLang="ja-JP" sz="1800" dirty="0"/>
              <a:t> - Hebrew </a:t>
            </a:r>
            <a:r>
              <a:rPr lang="en-US" altLang="ja-JP" sz="1800" i="1" dirty="0" err="1"/>
              <a:t>pilegesh</a:t>
            </a:r>
            <a:r>
              <a:rPr lang="en-US" altLang="ja-JP" sz="1800" i="1" dirty="0"/>
              <a:t>.</a:t>
            </a:r>
          </a:p>
          <a:p>
            <a:pPr eaLnBrk="1" hangingPunct="1">
              <a:lnSpc>
                <a:spcPct val="90000"/>
              </a:lnSpc>
              <a:buFont typeface="Wingdings" pitchFamily="2" charset="2"/>
              <a:buNone/>
            </a:pPr>
            <a:r>
              <a:rPr lang="en-US" altLang="en-US" sz="1800" i="1" dirty="0"/>
              <a:t>	</a:t>
            </a:r>
          </a:p>
          <a:p>
            <a:pPr eaLnBrk="1" hangingPunct="1">
              <a:lnSpc>
                <a:spcPct val="90000"/>
              </a:lnSpc>
              <a:buFont typeface="Wingdings" pitchFamily="2" charset="2"/>
              <a:buNone/>
            </a:pPr>
            <a:r>
              <a:rPr lang="en-US" altLang="en-US" sz="1800" i="1" dirty="0"/>
              <a:t>	</a:t>
            </a:r>
            <a:r>
              <a:rPr lang="en-US" altLang="en-US" sz="1800" dirty="0"/>
              <a:t>He is the </a:t>
            </a:r>
            <a:r>
              <a:rPr lang="ja-JP" altLang="en-US" sz="1800"/>
              <a:t>‘</a:t>
            </a:r>
            <a:r>
              <a:rPr lang="en-US" altLang="ja-JP" sz="1800" dirty="0"/>
              <a:t>husband</a:t>
            </a:r>
            <a:r>
              <a:rPr lang="ja-JP" altLang="en-US" sz="1800"/>
              <a:t>’</a:t>
            </a:r>
            <a:r>
              <a:rPr lang="en-US" altLang="ja-JP" sz="1800" dirty="0"/>
              <a:t> of the woman (19:3; 20:4), the </a:t>
            </a:r>
            <a:r>
              <a:rPr lang="ja-JP" altLang="en-US" sz="1800"/>
              <a:t>‘</a:t>
            </a:r>
            <a:r>
              <a:rPr lang="en-US" altLang="ja-JP" sz="1800" dirty="0"/>
              <a:t>son-in-law</a:t>
            </a:r>
            <a:r>
              <a:rPr lang="ja-JP" altLang="en-US" sz="1800"/>
              <a:t>’</a:t>
            </a:r>
            <a:r>
              <a:rPr lang="en-US" altLang="ja-JP" sz="1800" dirty="0"/>
              <a:t> of the woman</a:t>
            </a:r>
            <a:r>
              <a:rPr lang="ja-JP" altLang="en-US" sz="1800"/>
              <a:t>’</a:t>
            </a:r>
            <a:r>
              <a:rPr lang="en-US" altLang="ja-JP" sz="1800" dirty="0"/>
              <a:t>s father (19:5), who is the Levite</a:t>
            </a:r>
            <a:r>
              <a:rPr lang="ja-JP" altLang="en-US" sz="1800"/>
              <a:t>’</a:t>
            </a:r>
            <a:r>
              <a:rPr lang="en-US" altLang="ja-JP" sz="1800" dirty="0"/>
              <a:t>s </a:t>
            </a:r>
            <a:r>
              <a:rPr lang="ja-JP" altLang="en-US" sz="1800"/>
              <a:t>‘</a:t>
            </a:r>
            <a:r>
              <a:rPr lang="en-US" altLang="ja-JP" sz="1800" dirty="0"/>
              <a:t>father-in-law</a:t>
            </a:r>
            <a:r>
              <a:rPr lang="ja-JP" altLang="en-US" sz="1800"/>
              <a:t>’</a:t>
            </a:r>
            <a:r>
              <a:rPr lang="en-US" altLang="ja-JP" sz="1800" dirty="0"/>
              <a:t> (19:4, 7, 9).</a:t>
            </a:r>
            <a:endParaRPr lang="en-US" altLang="en-US" sz="1800" dirty="0">
              <a:solidFill>
                <a:schemeClr val="folHlink"/>
              </a:solidFill>
            </a:endParaRPr>
          </a:p>
        </p:txBody>
      </p:sp>
    </p:spTree>
    <p:extLst>
      <p:ext uri="{BB962C8B-B14F-4D97-AF65-F5344CB8AC3E}">
        <p14:creationId xmlns:p14="http://schemas.microsoft.com/office/powerpoint/2010/main" val="33082548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5034F54-C3F2-C346-8CC0-E9ABA6A8EDF4}"/>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rPr>
              <a:t>Brief Reversal of Male Control</a:t>
            </a:r>
          </a:p>
        </p:txBody>
      </p:sp>
      <p:sp>
        <p:nvSpPr>
          <p:cNvPr id="38915" name="Rectangle 3">
            <a:extLst>
              <a:ext uri="{FF2B5EF4-FFF2-40B4-BE49-F238E27FC236}">
                <a16:creationId xmlns:a16="http://schemas.microsoft.com/office/drawing/2014/main" id="{37607F27-E956-4B4A-A2B1-702CDF3F4756}"/>
              </a:ext>
            </a:extLst>
          </p:cNvPr>
          <p:cNvSpPr>
            <a:spLocks noGrp="1" noChangeArrowheads="1"/>
          </p:cNvSpPr>
          <p:nvPr>
            <p:ph type="body" idx="1"/>
          </p:nvPr>
        </p:nvSpPr>
        <p:spPr/>
        <p:txBody>
          <a:bodyPr>
            <a:normAutofit fontScale="85000" lnSpcReduction="20000"/>
          </a:bodyPr>
          <a:lstStyle/>
          <a:p>
            <a:pPr eaLnBrk="1" hangingPunct="1">
              <a:buFont typeface="Wingdings" pitchFamily="2" charset="2"/>
              <a:buNone/>
            </a:pPr>
            <a:r>
              <a:rPr lang="en-US" altLang="en-US" sz="2000" dirty="0">
                <a:solidFill>
                  <a:schemeClr val="hlink"/>
                </a:solidFill>
              </a:rPr>
              <a:t>	</a:t>
            </a:r>
            <a:r>
              <a:rPr lang="ja-JP" altLang="en-US" sz="2000">
                <a:solidFill>
                  <a:srgbClr val="0432FF"/>
                </a:solidFill>
              </a:rPr>
              <a:t>‘</a:t>
            </a:r>
            <a:r>
              <a:rPr lang="en-US" altLang="ja-JP" sz="2000" dirty="0">
                <a:solidFill>
                  <a:srgbClr val="0432FF"/>
                </a:solidFill>
              </a:rPr>
              <a:t>But his concubine became angry with him, and she went away from him to her father</a:t>
            </a:r>
            <a:r>
              <a:rPr lang="ja-JP" altLang="en-US" sz="2000">
                <a:solidFill>
                  <a:srgbClr val="0432FF"/>
                </a:solidFill>
              </a:rPr>
              <a:t>’</a:t>
            </a:r>
            <a:r>
              <a:rPr lang="en-US" altLang="ja-JP" sz="2000" dirty="0">
                <a:solidFill>
                  <a:srgbClr val="0432FF"/>
                </a:solidFill>
              </a:rPr>
              <a:t>s house at Bethlehem in Judah and was there for some four months</a:t>
            </a:r>
            <a:r>
              <a:rPr lang="ja-JP" altLang="en-US" sz="2000">
                <a:solidFill>
                  <a:srgbClr val="0432FF"/>
                </a:solidFill>
              </a:rPr>
              <a:t>’</a:t>
            </a:r>
            <a:r>
              <a:rPr lang="en-US" altLang="ja-JP" sz="2000" dirty="0">
                <a:solidFill>
                  <a:srgbClr val="0432FF"/>
                </a:solidFill>
              </a:rPr>
              <a:t> (19:2).</a:t>
            </a:r>
          </a:p>
          <a:p>
            <a:pPr eaLnBrk="1" hangingPunct="1">
              <a:buFont typeface="Wingdings" pitchFamily="2" charset="2"/>
              <a:buNone/>
            </a:pPr>
            <a:endParaRPr lang="en-US" altLang="en-US" sz="2000" dirty="0">
              <a:solidFill>
                <a:schemeClr val="hlink"/>
              </a:solidFill>
            </a:endParaRPr>
          </a:p>
          <a:p>
            <a:pPr eaLnBrk="1" hangingPunct="1"/>
            <a:r>
              <a:rPr lang="ja-JP" altLang="en-US" sz="2000"/>
              <a:t>‘</a:t>
            </a:r>
            <a:r>
              <a:rPr lang="en-US" altLang="ja-JP" sz="2000" dirty="0"/>
              <a:t>She became angry with him</a:t>
            </a:r>
            <a:r>
              <a:rPr lang="ja-JP" altLang="en-US" sz="2000"/>
              <a:t>’</a:t>
            </a:r>
            <a:r>
              <a:rPr lang="en-US" altLang="ja-JP" sz="2000" dirty="0"/>
              <a:t> (Greek and Old Latin texts; cf. New Revised Standard Version).</a:t>
            </a:r>
          </a:p>
          <a:p>
            <a:pPr eaLnBrk="1" hangingPunct="1"/>
            <a:r>
              <a:rPr lang="ja-JP" altLang="en-US" sz="2000"/>
              <a:t>‘</a:t>
            </a:r>
            <a:r>
              <a:rPr lang="en-US" altLang="ja-JP" sz="2000" dirty="0"/>
              <a:t>She prostituted herself against him</a:t>
            </a:r>
            <a:r>
              <a:rPr lang="ja-JP" altLang="en-US" sz="2000"/>
              <a:t>’</a:t>
            </a:r>
            <a:r>
              <a:rPr lang="en-US" altLang="ja-JP" sz="2000" dirty="0"/>
              <a:t> or </a:t>
            </a:r>
            <a:r>
              <a:rPr lang="ja-JP" altLang="en-US" sz="2000"/>
              <a:t>‘</a:t>
            </a:r>
            <a:r>
              <a:rPr lang="en-US" altLang="ja-JP" sz="2000" dirty="0"/>
              <a:t>played the harlot</a:t>
            </a:r>
            <a:r>
              <a:rPr lang="ja-JP" altLang="en-US" sz="2000"/>
              <a:t>’</a:t>
            </a:r>
            <a:r>
              <a:rPr lang="en-US" altLang="ja-JP" sz="2000" dirty="0"/>
              <a:t> (Hebrew text; cf. NRSV footnote).</a:t>
            </a:r>
          </a:p>
          <a:p>
            <a:pPr eaLnBrk="1" hangingPunct="1"/>
            <a:r>
              <a:rPr lang="en-US" altLang="en-US" sz="2000" dirty="0"/>
              <a:t>It could denote a metaphorical form of </a:t>
            </a:r>
            <a:r>
              <a:rPr lang="ja-JP" altLang="en-US" sz="2000"/>
              <a:t>‘</a:t>
            </a:r>
            <a:r>
              <a:rPr lang="en-US" altLang="ja-JP" sz="2000" dirty="0"/>
              <a:t>prostitution</a:t>
            </a:r>
            <a:r>
              <a:rPr lang="ja-JP" altLang="en-US" sz="2000"/>
              <a:t>’</a:t>
            </a:r>
            <a:r>
              <a:rPr lang="en-US" altLang="ja-JP" sz="2000" dirty="0"/>
              <a:t> or infidelity: she acts against her husband, thereby violating the marriage contract.</a:t>
            </a:r>
          </a:p>
          <a:p>
            <a:pPr eaLnBrk="1" hangingPunct="1"/>
            <a:r>
              <a:rPr lang="en-US" altLang="en-US" sz="2000" dirty="0"/>
              <a:t>After consummating the marriage, the Levite accuses her of not having been a virgin, as required of a Levite</a:t>
            </a:r>
            <a:r>
              <a:rPr lang="ja-JP" altLang="en-US" sz="2000"/>
              <a:t>’</a:t>
            </a:r>
            <a:r>
              <a:rPr lang="en-US" altLang="ja-JP" sz="2000" dirty="0"/>
              <a:t>s wife (Leviticus 21:1-15).</a:t>
            </a:r>
            <a:endParaRPr lang="en-US" altLang="en-US" sz="2000" dirty="0"/>
          </a:p>
        </p:txBody>
      </p:sp>
    </p:spTree>
    <p:extLst>
      <p:ext uri="{BB962C8B-B14F-4D97-AF65-F5344CB8AC3E}">
        <p14:creationId xmlns:p14="http://schemas.microsoft.com/office/powerpoint/2010/main" val="1265246701"/>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F1327102-688A-6E42-93B7-534A0DF87248}"/>
              </a:ext>
            </a:extLst>
          </p:cNvPr>
          <p:cNvSpPr>
            <a:spLocks noGrp="1" noChangeArrowheads="1"/>
          </p:cNvSpPr>
          <p:nvPr>
            <p:ph type="title"/>
          </p:nvPr>
        </p:nvSpPr>
        <p:spPr/>
        <p:txBody>
          <a:bodyPr>
            <a:normAutofit/>
          </a:bodyPr>
          <a:lstStyle/>
          <a:p>
            <a:pPr eaLnBrk="1" hangingPunct="1">
              <a:defRPr/>
            </a:pPr>
            <a:r>
              <a:rPr lang="en-US" sz="3200" dirty="0">
                <a:solidFill>
                  <a:schemeClr val="accent2">
                    <a:lumMod val="50000"/>
                  </a:schemeClr>
                </a:solidFill>
              </a:rPr>
              <a:t>The Men of Gibeah (19:11-25)</a:t>
            </a:r>
            <a:endParaRPr lang="en-US" sz="2800" dirty="0">
              <a:solidFill>
                <a:schemeClr val="accent2">
                  <a:lumMod val="50000"/>
                </a:schemeClr>
              </a:solidFill>
            </a:endParaRPr>
          </a:p>
        </p:txBody>
      </p:sp>
      <p:sp>
        <p:nvSpPr>
          <p:cNvPr id="39939" name="Rectangle 3">
            <a:extLst>
              <a:ext uri="{FF2B5EF4-FFF2-40B4-BE49-F238E27FC236}">
                <a16:creationId xmlns:a16="http://schemas.microsoft.com/office/drawing/2014/main" id="{AB5B1144-845B-5749-9C80-63298D93DB7C}"/>
              </a:ext>
            </a:extLst>
          </p:cNvPr>
          <p:cNvSpPr>
            <a:spLocks noGrp="1" noChangeArrowheads="1"/>
          </p:cNvSpPr>
          <p:nvPr>
            <p:ph type="body" idx="1"/>
          </p:nvPr>
        </p:nvSpPr>
        <p:spPr>
          <a:xfrm>
            <a:off x="1331640" y="1676400"/>
            <a:ext cx="7431360" cy="5181600"/>
          </a:xfrm>
        </p:spPr>
        <p:txBody>
          <a:bodyPr>
            <a:normAutofit/>
          </a:bodyPr>
          <a:lstStyle/>
          <a:p>
            <a:pPr eaLnBrk="1" hangingPunct="1">
              <a:buFont typeface="Wingdings" pitchFamily="2" charset="2"/>
              <a:buNone/>
            </a:pPr>
            <a:r>
              <a:rPr lang="en-US" altLang="en-US" sz="2800" dirty="0"/>
              <a:t>	</a:t>
            </a:r>
            <a:r>
              <a:rPr lang="en-US" altLang="en-US" sz="2000" dirty="0">
                <a:solidFill>
                  <a:schemeClr val="accent2">
                    <a:lumMod val="50000"/>
                  </a:schemeClr>
                </a:solidFill>
              </a:rPr>
              <a:t>When they were near </a:t>
            </a:r>
            <a:r>
              <a:rPr lang="en-US" altLang="en-US" sz="2000" dirty="0" err="1">
                <a:solidFill>
                  <a:schemeClr val="accent2">
                    <a:lumMod val="50000"/>
                  </a:schemeClr>
                </a:solidFill>
              </a:rPr>
              <a:t>Jebus</a:t>
            </a:r>
            <a:r>
              <a:rPr lang="en-US" altLang="en-US" sz="2000" dirty="0">
                <a:solidFill>
                  <a:schemeClr val="accent2">
                    <a:lumMod val="50000"/>
                  </a:schemeClr>
                </a:solidFill>
              </a:rPr>
              <a:t>, the day was far spent, and the servant said to his master, </a:t>
            </a:r>
            <a:r>
              <a:rPr lang="ja-JP" altLang="en-US" sz="2000">
                <a:solidFill>
                  <a:schemeClr val="accent2">
                    <a:lumMod val="50000"/>
                  </a:schemeClr>
                </a:solidFill>
              </a:rPr>
              <a:t>‘</a:t>
            </a:r>
            <a:r>
              <a:rPr lang="en-US" altLang="ja-JP" sz="2000" dirty="0">
                <a:solidFill>
                  <a:schemeClr val="accent2">
                    <a:lumMod val="50000"/>
                  </a:schemeClr>
                </a:solidFill>
              </a:rPr>
              <a:t>Come now, let us turn aside to this city of the Jebusites, and spend the night in it.</a:t>
            </a:r>
            <a:r>
              <a:rPr lang="ja-JP" altLang="en-US" sz="2000">
                <a:solidFill>
                  <a:schemeClr val="accent2">
                    <a:lumMod val="50000"/>
                  </a:schemeClr>
                </a:solidFill>
              </a:rPr>
              <a:t>’</a:t>
            </a:r>
            <a:r>
              <a:rPr lang="en-US" altLang="ja-JP" sz="2000" dirty="0">
                <a:solidFill>
                  <a:schemeClr val="accent2">
                    <a:lumMod val="50000"/>
                  </a:schemeClr>
                </a:solidFill>
              </a:rPr>
              <a:t> But his master said to him, </a:t>
            </a:r>
            <a:r>
              <a:rPr lang="ja-JP" altLang="en-US" sz="2000">
                <a:solidFill>
                  <a:schemeClr val="accent2">
                    <a:lumMod val="50000"/>
                  </a:schemeClr>
                </a:solidFill>
              </a:rPr>
              <a:t>‘</a:t>
            </a:r>
            <a:r>
              <a:rPr lang="en-US" altLang="ja-JP" sz="2000" dirty="0">
                <a:solidFill>
                  <a:schemeClr val="accent2">
                    <a:lumMod val="50000"/>
                  </a:schemeClr>
                </a:solidFill>
              </a:rPr>
              <a:t>We will not turn aside into a city of foreigners, who do not belong to the people of Israel</a:t>
            </a:r>
            <a:r>
              <a:rPr lang="ja-JP" altLang="en-US" sz="2000">
                <a:solidFill>
                  <a:schemeClr val="accent2">
                    <a:lumMod val="50000"/>
                  </a:schemeClr>
                </a:solidFill>
              </a:rPr>
              <a:t>’</a:t>
            </a:r>
            <a:r>
              <a:rPr lang="en-US" altLang="ja-JP" sz="2000" dirty="0">
                <a:solidFill>
                  <a:schemeClr val="accent2">
                    <a:lumMod val="50000"/>
                  </a:schemeClr>
                </a:solidFill>
              </a:rPr>
              <a:t> but we will continue on to Gibeah</a:t>
            </a:r>
            <a:r>
              <a:rPr lang="ja-JP" altLang="en-US" sz="2000">
                <a:solidFill>
                  <a:schemeClr val="accent2">
                    <a:lumMod val="50000"/>
                  </a:schemeClr>
                </a:solidFill>
              </a:rPr>
              <a:t>’</a:t>
            </a:r>
            <a:r>
              <a:rPr lang="en-US" altLang="ja-JP" sz="2000" dirty="0">
                <a:solidFill>
                  <a:schemeClr val="accent2">
                    <a:lumMod val="50000"/>
                  </a:schemeClr>
                </a:solidFill>
              </a:rPr>
              <a:t>.</a:t>
            </a:r>
          </a:p>
          <a:p>
            <a:pPr eaLnBrk="1" hangingPunct="1">
              <a:buFont typeface="Wingdings" pitchFamily="2" charset="2"/>
              <a:buNone/>
            </a:pPr>
            <a:r>
              <a:rPr lang="en-US" altLang="en-US" sz="2000" dirty="0">
                <a:solidFill>
                  <a:schemeClr val="accent2">
                    <a:lumMod val="50000"/>
                  </a:schemeClr>
                </a:solidFill>
              </a:rPr>
              <a:t>	Then at evening there was an old man coming from his work in the field. The man was from the hill country of Ephraim, and he was residing in Gibeah….. The old man said [to the Levite], </a:t>
            </a:r>
            <a:r>
              <a:rPr lang="ja-JP" altLang="en-US" sz="2000">
                <a:solidFill>
                  <a:schemeClr val="accent2">
                    <a:lumMod val="50000"/>
                  </a:schemeClr>
                </a:solidFill>
              </a:rPr>
              <a:t>‘</a:t>
            </a:r>
            <a:r>
              <a:rPr lang="en-US" altLang="ja-JP" sz="2000" dirty="0">
                <a:solidFill>
                  <a:schemeClr val="accent2">
                    <a:lumMod val="50000"/>
                  </a:schemeClr>
                </a:solidFill>
              </a:rPr>
              <a:t>Peace be to you. I will care for all your wants; only do not spend the night in the square. So he brought him into his house, and fed the donkeys; they washed their feet, and ate and drank….</a:t>
            </a:r>
          </a:p>
          <a:p>
            <a:pPr eaLnBrk="1" hangingPunct="1">
              <a:buFont typeface="Wingdings" pitchFamily="2" charset="2"/>
              <a:buNone/>
            </a:pPr>
            <a:r>
              <a:rPr lang="en-US" altLang="en-US" sz="2000" dirty="0">
                <a:solidFill>
                  <a:schemeClr val="accent2">
                    <a:lumMod val="50000"/>
                  </a:schemeClr>
                </a:solidFill>
              </a:rPr>
              <a:t>	</a:t>
            </a:r>
          </a:p>
        </p:txBody>
      </p:sp>
    </p:spTree>
    <p:extLst>
      <p:ext uri="{BB962C8B-B14F-4D97-AF65-F5344CB8AC3E}">
        <p14:creationId xmlns:p14="http://schemas.microsoft.com/office/powerpoint/2010/main" val="3613377323"/>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DD367195-69B3-3148-ADDB-D825668F5B2D}"/>
              </a:ext>
            </a:extLst>
          </p:cNvPr>
          <p:cNvSpPr>
            <a:spLocks noGrp="1" noChangeArrowheads="1"/>
          </p:cNvSpPr>
          <p:nvPr>
            <p:ph type="title"/>
          </p:nvPr>
        </p:nvSpPr>
        <p:spPr/>
        <p:txBody>
          <a:bodyPr>
            <a:normAutofit/>
          </a:bodyPr>
          <a:lstStyle/>
          <a:p>
            <a:pPr eaLnBrk="1" hangingPunct="1">
              <a:defRPr/>
            </a:pPr>
            <a:r>
              <a:rPr lang="en-US" sz="3200" dirty="0">
                <a:solidFill>
                  <a:schemeClr val="accent2">
                    <a:lumMod val="50000"/>
                  </a:schemeClr>
                </a:solidFill>
              </a:rPr>
              <a:t>The Men of Gibeah (19:11-25)</a:t>
            </a:r>
            <a:endParaRPr lang="en-US" sz="2800" dirty="0">
              <a:solidFill>
                <a:schemeClr val="accent2">
                  <a:lumMod val="50000"/>
                </a:schemeClr>
              </a:solidFill>
            </a:endParaRPr>
          </a:p>
        </p:txBody>
      </p:sp>
      <p:sp>
        <p:nvSpPr>
          <p:cNvPr id="47107" name="Rectangle 3">
            <a:extLst>
              <a:ext uri="{FF2B5EF4-FFF2-40B4-BE49-F238E27FC236}">
                <a16:creationId xmlns:a16="http://schemas.microsoft.com/office/drawing/2014/main" id="{E1F974DE-FC5B-AF4C-9EC8-6B0402A16365}"/>
              </a:ext>
            </a:extLst>
          </p:cNvPr>
          <p:cNvSpPr>
            <a:spLocks noGrp="1" noChangeArrowheads="1"/>
          </p:cNvSpPr>
          <p:nvPr>
            <p:ph type="body" idx="1"/>
          </p:nvPr>
        </p:nvSpPr>
        <p:spPr>
          <a:xfrm>
            <a:off x="1115616" y="1268760"/>
            <a:ext cx="7571184" cy="5589240"/>
          </a:xfrm>
        </p:spPr>
        <p:txBody>
          <a:bodyPr>
            <a:normAutofit/>
          </a:bodyPr>
          <a:lstStyle/>
          <a:p>
            <a:pPr eaLnBrk="1" hangingPunct="1">
              <a:lnSpc>
                <a:spcPct val="90000"/>
              </a:lnSpc>
              <a:buFont typeface="Wingdings" pitchFamily="2" charset="2"/>
              <a:buNone/>
            </a:pPr>
            <a:r>
              <a:rPr lang="en-US" altLang="en-US" sz="2000" dirty="0"/>
              <a:t>	</a:t>
            </a:r>
          </a:p>
          <a:p>
            <a:pPr eaLnBrk="1" hangingPunct="1">
              <a:lnSpc>
                <a:spcPct val="90000"/>
              </a:lnSpc>
              <a:buFont typeface="Wingdings" pitchFamily="2" charset="2"/>
              <a:buNone/>
            </a:pPr>
            <a:r>
              <a:rPr lang="en-US" altLang="en-US" sz="2000" dirty="0"/>
              <a:t>	</a:t>
            </a:r>
            <a:r>
              <a:rPr lang="en-US" altLang="en-US" sz="2000" dirty="0">
                <a:solidFill>
                  <a:schemeClr val="accent2">
                    <a:lumMod val="50000"/>
                  </a:schemeClr>
                </a:solidFill>
              </a:rPr>
              <a:t>While the men were enjoying themselves, the men of the city, a depraved lot, surrounded the house, and started pounding on the door. They said to the old man, the master of the house, </a:t>
            </a:r>
            <a:r>
              <a:rPr lang="ja-JP" altLang="en-US" sz="2000">
                <a:solidFill>
                  <a:schemeClr val="accent2">
                    <a:lumMod val="50000"/>
                  </a:schemeClr>
                </a:solidFill>
              </a:rPr>
              <a:t>‘</a:t>
            </a:r>
            <a:r>
              <a:rPr lang="en-US" altLang="ja-JP" sz="2000" dirty="0">
                <a:solidFill>
                  <a:schemeClr val="accent2">
                    <a:lumMod val="50000"/>
                  </a:schemeClr>
                </a:solidFill>
              </a:rPr>
              <a:t>Bring out the man who came into your house, so that we may have intercourse with him.</a:t>
            </a:r>
            <a:r>
              <a:rPr lang="ja-JP" altLang="en-US" sz="2000">
                <a:solidFill>
                  <a:schemeClr val="accent2">
                    <a:lumMod val="50000"/>
                  </a:schemeClr>
                </a:solidFill>
              </a:rPr>
              <a:t>’</a:t>
            </a:r>
            <a:r>
              <a:rPr lang="en-US" altLang="ja-JP" sz="2000" dirty="0">
                <a:solidFill>
                  <a:schemeClr val="accent2">
                    <a:lumMod val="50000"/>
                  </a:schemeClr>
                </a:solidFill>
              </a:rPr>
              <a:t> And the man, the master of the house, went out to meet them, and said to them, </a:t>
            </a:r>
            <a:r>
              <a:rPr lang="ja-JP" altLang="en-US" sz="2000">
                <a:solidFill>
                  <a:schemeClr val="accent2">
                    <a:lumMod val="50000"/>
                  </a:schemeClr>
                </a:solidFill>
              </a:rPr>
              <a:t>‘</a:t>
            </a:r>
            <a:r>
              <a:rPr lang="en-US" altLang="ja-JP" sz="2000" dirty="0">
                <a:solidFill>
                  <a:schemeClr val="accent2">
                    <a:lumMod val="50000"/>
                  </a:schemeClr>
                </a:solidFill>
              </a:rPr>
              <a:t>No, my brothers, do not act so wickedly. Since this man is my guest, do not do this vile thing. Here are my virgin daughter and his concubine; let me bring them out now. Ravish them and do whatever you want to them; but against this man do not do such a vile thing.</a:t>
            </a:r>
            <a:r>
              <a:rPr lang="ja-JP" altLang="en-US" sz="2000">
                <a:solidFill>
                  <a:schemeClr val="accent2">
                    <a:lumMod val="50000"/>
                  </a:schemeClr>
                </a:solidFill>
              </a:rPr>
              <a:t>’</a:t>
            </a:r>
            <a:r>
              <a:rPr lang="en-US" altLang="ja-JP" sz="2000" dirty="0">
                <a:solidFill>
                  <a:schemeClr val="accent2">
                    <a:lumMod val="50000"/>
                  </a:schemeClr>
                </a:solidFill>
              </a:rPr>
              <a:t> But the men would not listen to him. So the man seized his concubine and put her out to them. They wantonly raped her and abused her all through the night until the morning. And as the dawn began to break, they let her go.</a:t>
            </a:r>
            <a:endParaRPr lang="en-US" altLang="en-US" sz="2000" dirty="0">
              <a:solidFill>
                <a:schemeClr val="accent2">
                  <a:lumMod val="50000"/>
                </a:schemeClr>
              </a:solidFill>
            </a:endParaRPr>
          </a:p>
        </p:txBody>
      </p:sp>
    </p:spTree>
    <p:extLst>
      <p:ext uri="{BB962C8B-B14F-4D97-AF65-F5344CB8AC3E}">
        <p14:creationId xmlns:p14="http://schemas.microsoft.com/office/powerpoint/2010/main" val="275253742"/>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59CA4B21-07A1-2845-B04F-F4122077955D}"/>
              </a:ext>
            </a:extLst>
          </p:cNvPr>
          <p:cNvSpPr>
            <a:spLocks noGrp="1" noChangeArrowheads="1"/>
          </p:cNvSpPr>
          <p:nvPr>
            <p:ph type="title"/>
          </p:nvPr>
        </p:nvSpPr>
        <p:spPr/>
        <p:txBody>
          <a:bodyPr/>
          <a:lstStyle/>
          <a:p>
            <a:pPr eaLnBrk="1" hangingPunct="1">
              <a:defRPr/>
            </a:pPr>
            <a:r>
              <a:rPr lang="en-US" sz="2800" dirty="0">
                <a:solidFill>
                  <a:schemeClr val="accent2">
                    <a:lumMod val="50000"/>
                  </a:schemeClr>
                </a:solidFill>
              </a:rPr>
              <a:t>The Sacrifice of Females for the Sake of Hospitality</a:t>
            </a:r>
          </a:p>
        </p:txBody>
      </p:sp>
      <p:sp>
        <p:nvSpPr>
          <p:cNvPr id="54275" name="Rectangle 3">
            <a:extLst>
              <a:ext uri="{FF2B5EF4-FFF2-40B4-BE49-F238E27FC236}">
                <a16:creationId xmlns:a16="http://schemas.microsoft.com/office/drawing/2014/main" id="{9554F467-3280-0646-9BEE-3A7AF8859D51}"/>
              </a:ext>
            </a:extLst>
          </p:cNvPr>
          <p:cNvSpPr>
            <a:spLocks noGrp="1" noChangeArrowheads="1"/>
          </p:cNvSpPr>
          <p:nvPr>
            <p:ph type="body" sz="half" idx="1"/>
          </p:nvPr>
        </p:nvSpPr>
        <p:spPr/>
        <p:txBody>
          <a:bodyPr>
            <a:normAutofit lnSpcReduction="10000"/>
          </a:bodyPr>
          <a:lstStyle/>
          <a:p>
            <a:pPr eaLnBrk="1" hangingPunct="1">
              <a:buFont typeface="Wingdings" pitchFamily="2" charset="2"/>
              <a:buNone/>
            </a:pPr>
            <a:endParaRPr lang="en-US" altLang="en-US" sz="2400" dirty="0"/>
          </a:p>
          <a:p>
            <a:pPr eaLnBrk="1" hangingPunct="1">
              <a:buFont typeface="Wingdings" pitchFamily="2" charset="2"/>
              <a:buNone/>
            </a:pPr>
            <a:r>
              <a:rPr lang="en-US" altLang="en-US" sz="2400" dirty="0"/>
              <a:t>	The old man offers his virgin daughter and the Levite</a:t>
            </a:r>
            <a:r>
              <a:rPr lang="ja-JP" altLang="en-US" sz="2400"/>
              <a:t>’</a:t>
            </a:r>
            <a:r>
              <a:rPr lang="en-US" altLang="ja-JP" sz="2400" dirty="0"/>
              <a:t>s concubine to the men of Ephraim to protect the life and reputation of the Levite.</a:t>
            </a:r>
          </a:p>
          <a:p>
            <a:pPr eaLnBrk="1" hangingPunct="1"/>
            <a:endParaRPr lang="en-US" altLang="en-US" dirty="0"/>
          </a:p>
        </p:txBody>
      </p:sp>
      <p:sp>
        <p:nvSpPr>
          <p:cNvPr id="54276" name="Rectangle 4">
            <a:extLst>
              <a:ext uri="{FF2B5EF4-FFF2-40B4-BE49-F238E27FC236}">
                <a16:creationId xmlns:a16="http://schemas.microsoft.com/office/drawing/2014/main" id="{E2E3D488-473D-6F49-BD18-E05E497AEC7A}"/>
              </a:ext>
            </a:extLst>
          </p:cNvPr>
          <p:cNvSpPr>
            <a:spLocks noGrp="1" noChangeArrowheads="1"/>
          </p:cNvSpPr>
          <p:nvPr>
            <p:ph type="body" sz="half" idx="2"/>
          </p:nvPr>
        </p:nvSpPr>
        <p:spPr/>
        <p:txBody>
          <a:bodyPr>
            <a:normAutofit fontScale="92500" lnSpcReduction="20000"/>
          </a:bodyPr>
          <a:lstStyle/>
          <a:p>
            <a:pPr eaLnBrk="1" hangingPunct="1">
              <a:buFont typeface="Wingdings" pitchFamily="2" charset="2"/>
              <a:buNone/>
            </a:pPr>
            <a:r>
              <a:rPr lang="en-US" altLang="en-US" sz="2000" dirty="0"/>
              <a:t>	Compare Lot</a:t>
            </a:r>
            <a:r>
              <a:rPr lang="ja-JP" altLang="en-US" sz="2000"/>
              <a:t>’</a:t>
            </a:r>
            <a:r>
              <a:rPr lang="en-US" altLang="ja-JP" sz="2000" dirty="0"/>
              <a:t>s offer of his two daughters to the men of Sodom to protect his own guests: </a:t>
            </a:r>
            <a:r>
              <a:rPr lang="ja-JP" altLang="en-US" sz="2000">
                <a:solidFill>
                  <a:schemeClr val="accent2">
                    <a:lumMod val="50000"/>
                  </a:schemeClr>
                </a:solidFill>
              </a:rPr>
              <a:t>‘</a:t>
            </a:r>
            <a:r>
              <a:rPr lang="en-US" altLang="ja-JP" sz="2000" dirty="0">
                <a:solidFill>
                  <a:schemeClr val="accent2">
                    <a:lumMod val="50000"/>
                  </a:schemeClr>
                </a:solidFill>
              </a:rPr>
              <a:t>Look, I have two daughters who have not known a man; let me bring them out to you and do to them as you please; only do nothing to these men, for they have come under shelter of my roof</a:t>
            </a:r>
            <a:r>
              <a:rPr lang="ja-JP" altLang="en-US" sz="2000">
                <a:solidFill>
                  <a:schemeClr val="accent2">
                    <a:lumMod val="50000"/>
                  </a:schemeClr>
                </a:solidFill>
              </a:rPr>
              <a:t>’</a:t>
            </a:r>
            <a:r>
              <a:rPr lang="en-US" altLang="ja-JP" sz="2000" dirty="0">
                <a:solidFill>
                  <a:schemeClr val="accent2">
                    <a:lumMod val="50000"/>
                  </a:schemeClr>
                </a:solidFill>
              </a:rPr>
              <a:t> (Genesis 19:8). </a:t>
            </a:r>
          </a:p>
          <a:p>
            <a:pPr eaLnBrk="1" hangingPunct="1"/>
            <a:endParaRPr lang="en-US" altLang="en-US" dirty="0"/>
          </a:p>
        </p:txBody>
      </p:sp>
    </p:spTree>
    <p:extLst>
      <p:ext uri="{BB962C8B-B14F-4D97-AF65-F5344CB8AC3E}">
        <p14:creationId xmlns:p14="http://schemas.microsoft.com/office/powerpoint/2010/main" val="420584748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DBCAE3DF-293B-B24E-BB5E-14EE707FAC8A}"/>
              </a:ext>
            </a:extLst>
          </p:cNvPr>
          <p:cNvSpPr>
            <a:spLocks noGrp="1" noChangeArrowheads="1"/>
          </p:cNvSpPr>
          <p:nvPr>
            <p:ph type="title"/>
          </p:nvPr>
        </p:nvSpPr>
        <p:spPr>
          <a:xfrm>
            <a:off x="862013" y="304800"/>
            <a:ext cx="8229600" cy="1371600"/>
          </a:xfrm>
        </p:spPr>
        <p:txBody>
          <a:bodyPr/>
          <a:lstStyle/>
          <a:p>
            <a:pPr eaLnBrk="1" hangingPunct="1"/>
            <a:r>
              <a:rPr lang="en-US" altLang="en-US" dirty="0">
                <a:solidFill>
                  <a:schemeClr val="accent2">
                    <a:lumMod val="50000"/>
                  </a:schemeClr>
                </a:solidFill>
              </a:rPr>
              <a:t>The Abuse Continues</a:t>
            </a:r>
          </a:p>
        </p:txBody>
      </p:sp>
      <p:sp>
        <p:nvSpPr>
          <p:cNvPr id="41987" name="Rectangle 3">
            <a:extLst>
              <a:ext uri="{FF2B5EF4-FFF2-40B4-BE49-F238E27FC236}">
                <a16:creationId xmlns:a16="http://schemas.microsoft.com/office/drawing/2014/main" id="{B74D79D5-D80E-8441-9E78-46B837E03A39}"/>
              </a:ext>
            </a:extLst>
          </p:cNvPr>
          <p:cNvSpPr>
            <a:spLocks noGrp="1" noChangeArrowheads="1"/>
          </p:cNvSpPr>
          <p:nvPr>
            <p:ph type="body" sz="half" idx="1"/>
          </p:nvPr>
        </p:nvSpPr>
        <p:spPr>
          <a:xfrm>
            <a:off x="533400" y="1524000"/>
            <a:ext cx="4038600" cy="4343400"/>
          </a:xfrm>
        </p:spPr>
        <p:txBody>
          <a:bodyPr>
            <a:normAutofit lnSpcReduction="10000"/>
          </a:bodyPr>
          <a:lstStyle/>
          <a:p>
            <a:pPr eaLnBrk="1" hangingPunct="1">
              <a:lnSpc>
                <a:spcPct val="90000"/>
              </a:lnSpc>
              <a:buFont typeface="Wingdings" pitchFamily="2" charset="2"/>
              <a:buNone/>
            </a:pPr>
            <a:r>
              <a:rPr lang="en-US" altLang="en-US" sz="2400" dirty="0"/>
              <a:t>	</a:t>
            </a:r>
            <a:r>
              <a:rPr lang="en-US" altLang="en-US" sz="1800" dirty="0">
                <a:solidFill>
                  <a:schemeClr val="accent2">
                    <a:lumMod val="50000"/>
                  </a:schemeClr>
                </a:solidFill>
              </a:rPr>
              <a:t>As morning appeared, the woman came and fell down at the door of the man</a:t>
            </a:r>
            <a:r>
              <a:rPr lang="ja-JP" altLang="en-US" sz="1800">
                <a:solidFill>
                  <a:schemeClr val="accent2">
                    <a:lumMod val="50000"/>
                  </a:schemeClr>
                </a:solidFill>
              </a:rPr>
              <a:t>’</a:t>
            </a:r>
            <a:r>
              <a:rPr lang="en-US" altLang="ja-JP" sz="1800" dirty="0">
                <a:solidFill>
                  <a:schemeClr val="accent2">
                    <a:lumMod val="50000"/>
                  </a:schemeClr>
                </a:solidFill>
              </a:rPr>
              <a:t>s house where her master was, until it was light. In the morning her master got up, opened the doors of the house, and when he went out to go on his way, there was his concubine lying at the door of the house, with her hands on the threshold. </a:t>
            </a:r>
            <a:r>
              <a:rPr lang="ja-JP" altLang="en-US" sz="1800">
                <a:solidFill>
                  <a:schemeClr val="accent2">
                    <a:lumMod val="50000"/>
                  </a:schemeClr>
                </a:solidFill>
              </a:rPr>
              <a:t>‘</a:t>
            </a:r>
            <a:r>
              <a:rPr lang="en-US" altLang="ja-JP" sz="1800" dirty="0">
                <a:solidFill>
                  <a:schemeClr val="accent2">
                    <a:lumMod val="50000"/>
                  </a:schemeClr>
                </a:solidFill>
              </a:rPr>
              <a:t>Get up</a:t>
            </a:r>
            <a:r>
              <a:rPr lang="ja-JP" altLang="en-US" sz="1800">
                <a:solidFill>
                  <a:schemeClr val="accent2">
                    <a:lumMod val="50000"/>
                  </a:schemeClr>
                </a:solidFill>
              </a:rPr>
              <a:t>’</a:t>
            </a:r>
            <a:r>
              <a:rPr lang="en-US" altLang="ja-JP" sz="1800" dirty="0">
                <a:solidFill>
                  <a:schemeClr val="accent2">
                    <a:lumMod val="50000"/>
                  </a:schemeClr>
                </a:solidFill>
              </a:rPr>
              <a:t>, he said to her, </a:t>
            </a:r>
            <a:r>
              <a:rPr lang="ja-JP" altLang="en-US" sz="1800">
                <a:solidFill>
                  <a:schemeClr val="accent2">
                    <a:lumMod val="50000"/>
                  </a:schemeClr>
                </a:solidFill>
              </a:rPr>
              <a:t>‘</a:t>
            </a:r>
            <a:r>
              <a:rPr lang="en-US" altLang="ja-JP" sz="1800" dirty="0">
                <a:solidFill>
                  <a:schemeClr val="accent2">
                    <a:lumMod val="50000"/>
                  </a:schemeClr>
                </a:solidFill>
              </a:rPr>
              <a:t>we are going</a:t>
            </a:r>
            <a:r>
              <a:rPr lang="ja-JP" altLang="en-US" sz="1800">
                <a:solidFill>
                  <a:schemeClr val="accent2">
                    <a:lumMod val="50000"/>
                  </a:schemeClr>
                </a:solidFill>
              </a:rPr>
              <a:t>’</a:t>
            </a:r>
            <a:r>
              <a:rPr lang="en-US" altLang="ja-JP" sz="1800" dirty="0">
                <a:solidFill>
                  <a:schemeClr val="accent2">
                    <a:lumMod val="50000"/>
                  </a:schemeClr>
                </a:solidFill>
              </a:rPr>
              <a:t>. But there was no answer. Then he put her on the donkey; and the man set out for his home (19:27-28). </a:t>
            </a:r>
          </a:p>
          <a:p>
            <a:pPr eaLnBrk="1" hangingPunct="1">
              <a:lnSpc>
                <a:spcPct val="90000"/>
              </a:lnSpc>
              <a:buFont typeface="Wingdings" pitchFamily="2" charset="2"/>
              <a:buNone/>
            </a:pPr>
            <a:endParaRPr lang="en-US" altLang="en-US" sz="1000" dirty="0"/>
          </a:p>
          <a:p>
            <a:pPr eaLnBrk="1" hangingPunct="1">
              <a:lnSpc>
                <a:spcPct val="90000"/>
              </a:lnSpc>
              <a:buFont typeface="Wingdings" pitchFamily="2" charset="2"/>
              <a:buNone/>
            </a:pPr>
            <a:r>
              <a:rPr lang="en-US" altLang="en-US" sz="1600" dirty="0"/>
              <a:t>	</a:t>
            </a:r>
            <a:r>
              <a:rPr lang="en-US" altLang="en-US" sz="1400" dirty="0"/>
              <a:t>Johann Christoph Weigel, woodcut 1695</a:t>
            </a:r>
          </a:p>
          <a:p>
            <a:pPr eaLnBrk="1" hangingPunct="1">
              <a:lnSpc>
                <a:spcPct val="90000"/>
              </a:lnSpc>
            </a:pPr>
            <a:endParaRPr lang="en-US" altLang="en-US" sz="1800" dirty="0"/>
          </a:p>
        </p:txBody>
      </p:sp>
      <p:pic>
        <p:nvPicPr>
          <p:cNvPr id="41990" name="Picture 6" descr="7">
            <a:extLst>
              <a:ext uri="{FF2B5EF4-FFF2-40B4-BE49-F238E27FC236}">
                <a16:creationId xmlns:a16="http://schemas.microsoft.com/office/drawing/2014/main" id="{E888903F-0713-D244-A4CB-9029DC7E462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900613" y="1524000"/>
            <a:ext cx="3559819" cy="4572000"/>
          </a:xfrm>
        </p:spPr>
      </p:pic>
    </p:spTree>
    <p:extLst>
      <p:ext uri="{BB962C8B-B14F-4D97-AF65-F5344CB8AC3E}">
        <p14:creationId xmlns:p14="http://schemas.microsoft.com/office/powerpoint/2010/main" val="340132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F110274-776B-1840-8997-093948ABBA27}"/>
              </a:ext>
            </a:extLst>
          </p:cNvPr>
          <p:cNvSpPr>
            <a:spLocks noGrp="1" noChangeArrowheads="1"/>
          </p:cNvSpPr>
          <p:nvPr>
            <p:ph type="title"/>
          </p:nvPr>
        </p:nvSpPr>
        <p:spPr/>
        <p:txBody>
          <a:bodyPr/>
          <a:lstStyle/>
          <a:p>
            <a:pPr eaLnBrk="1" hangingPunct="1">
              <a:defRPr/>
            </a:pPr>
            <a:r>
              <a:rPr lang="en-US" sz="3600" dirty="0">
                <a:solidFill>
                  <a:schemeClr val="accent2">
                    <a:lumMod val="50000"/>
                  </a:schemeClr>
                </a:solidFill>
              </a:rPr>
              <a:t>The Levite Completes the Violence</a:t>
            </a:r>
          </a:p>
        </p:txBody>
      </p:sp>
      <p:sp>
        <p:nvSpPr>
          <p:cNvPr id="44035" name="Rectangle 3">
            <a:extLst>
              <a:ext uri="{FF2B5EF4-FFF2-40B4-BE49-F238E27FC236}">
                <a16:creationId xmlns:a16="http://schemas.microsoft.com/office/drawing/2014/main" id="{4AABEA61-B3AC-F34C-826C-F80986C4F346}"/>
              </a:ext>
            </a:extLst>
          </p:cNvPr>
          <p:cNvSpPr>
            <a:spLocks noGrp="1" noChangeArrowheads="1"/>
          </p:cNvSpPr>
          <p:nvPr>
            <p:ph type="body" idx="1"/>
          </p:nvPr>
        </p:nvSpPr>
        <p:spPr/>
        <p:txBody>
          <a:bodyPr>
            <a:normAutofit fontScale="92500" lnSpcReduction="10000"/>
          </a:bodyPr>
          <a:lstStyle/>
          <a:p>
            <a:pPr eaLnBrk="1" hangingPunct="1">
              <a:lnSpc>
                <a:spcPct val="90000"/>
              </a:lnSpc>
              <a:buFont typeface="Wingdings" pitchFamily="2" charset="2"/>
              <a:buNone/>
            </a:pPr>
            <a:r>
              <a:rPr lang="en-US" altLang="en-US" sz="2000" dirty="0"/>
              <a:t>	</a:t>
            </a:r>
            <a:r>
              <a:rPr lang="en-US" altLang="en-US" sz="2000" dirty="0">
                <a:solidFill>
                  <a:schemeClr val="accent2">
                    <a:lumMod val="50000"/>
                  </a:schemeClr>
                </a:solidFill>
              </a:rPr>
              <a:t>When he had entered his house, he took a knife, and grasping his concubine he cut her into twelve pieces, limb by limb, and sent her throughout all the territory of Israel. Then he commanded the men whom he sent, saying, </a:t>
            </a:r>
            <a:r>
              <a:rPr lang="ja-JP" altLang="en-US" sz="2000">
                <a:solidFill>
                  <a:schemeClr val="accent2">
                    <a:lumMod val="50000"/>
                  </a:schemeClr>
                </a:solidFill>
              </a:rPr>
              <a:t>‘</a:t>
            </a:r>
            <a:r>
              <a:rPr lang="en-US" altLang="ja-JP" sz="2000" dirty="0">
                <a:solidFill>
                  <a:schemeClr val="accent2">
                    <a:lumMod val="50000"/>
                  </a:schemeClr>
                </a:solidFill>
              </a:rPr>
              <a:t>Thus shall you say to all the Israelites, </a:t>
            </a:r>
            <a:r>
              <a:rPr lang="ja-JP" altLang="en-US" sz="2000">
                <a:solidFill>
                  <a:schemeClr val="accent2">
                    <a:lumMod val="50000"/>
                  </a:schemeClr>
                </a:solidFill>
              </a:rPr>
              <a:t>“</a:t>
            </a:r>
            <a:r>
              <a:rPr lang="en-US" altLang="ja-JP" sz="2000" dirty="0">
                <a:solidFill>
                  <a:schemeClr val="accent2">
                    <a:lumMod val="50000"/>
                  </a:schemeClr>
                </a:solidFill>
              </a:rPr>
              <a:t>Has such a thing ever happened since the day that the Israelites came up from the land of Egypt until this day? Consider it, take counsel, and speak out</a:t>
            </a:r>
            <a:r>
              <a:rPr lang="ja-JP" altLang="en-US" sz="2000">
                <a:solidFill>
                  <a:schemeClr val="accent2">
                    <a:lumMod val="50000"/>
                  </a:schemeClr>
                </a:solidFill>
              </a:rPr>
              <a:t>’</a:t>
            </a:r>
            <a:r>
              <a:rPr lang="en-US" altLang="ja-JP" sz="2000" dirty="0">
                <a:solidFill>
                  <a:schemeClr val="accent2">
                    <a:lumMod val="50000"/>
                  </a:schemeClr>
                </a:solidFill>
              </a:rPr>
              <a:t> (19:29-30).</a:t>
            </a:r>
          </a:p>
          <a:p>
            <a:pPr eaLnBrk="1" hangingPunct="1">
              <a:lnSpc>
                <a:spcPct val="90000"/>
              </a:lnSpc>
              <a:buFont typeface="Wingdings" pitchFamily="2" charset="2"/>
              <a:buNone/>
            </a:pPr>
            <a:endParaRPr lang="en-US" altLang="en-US" sz="2000" dirty="0">
              <a:solidFill>
                <a:schemeClr val="hlink"/>
              </a:solidFill>
            </a:endParaRPr>
          </a:p>
          <a:p>
            <a:pPr eaLnBrk="1" hangingPunct="1">
              <a:lnSpc>
                <a:spcPct val="90000"/>
              </a:lnSpc>
              <a:buFont typeface="Wingdings" pitchFamily="2" charset="2"/>
              <a:buNone/>
            </a:pPr>
            <a:r>
              <a:rPr lang="en-US" altLang="en-US" sz="2000" dirty="0">
                <a:solidFill>
                  <a:schemeClr val="hlink"/>
                </a:solidFill>
              </a:rPr>
              <a:t>	</a:t>
            </a:r>
            <a:r>
              <a:rPr lang="en-US" altLang="en-US" sz="2000" dirty="0"/>
              <a:t>There is no sign of mourning on the Levite</a:t>
            </a:r>
            <a:r>
              <a:rPr lang="ja-JP" altLang="en-US" sz="2000"/>
              <a:t>’</a:t>
            </a:r>
            <a:r>
              <a:rPr lang="en-US" altLang="ja-JP" sz="2000" dirty="0"/>
              <a:t>s part.</a:t>
            </a:r>
          </a:p>
          <a:p>
            <a:pPr eaLnBrk="1" hangingPunct="1">
              <a:lnSpc>
                <a:spcPct val="90000"/>
              </a:lnSpc>
              <a:buFont typeface="Wingdings" pitchFamily="2" charset="2"/>
              <a:buNone/>
            </a:pPr>
            <a:r>
              <a:rPr lang="en-US" altLang="en-US" sz="2000" dirty="0"/>
              <a:t>	The act resembles the preparation of an offering for sacrifice (the language of taking a knife is reminiscent of the sacrifice of Isaac).</a:t>
            </a:r>
            <a:endParaRPr lang="en-US" altLang="en-US" dirty="0"/>
          </a:p>
          <a:p>
            <a:pPr eaLnBrk="1" hangingPunct="1">
              <a:lnSpc>
                <a:spcPct val="90000"/>
              </a:lnSpc>
              <a:buFont typeface="Wingdings" pitchFamily="2" charset="2"/>
              <a:buNone/>
            </a:pPr>
            <a:endParaRPr lang="en-US" altLang="en-US" dirty="0"/>
          </a:p>
        </p:txBody>
      </p:sp>
    </p:spTree>
    <p:extLst>
      <p:ext uri="{BB962C8B-B14F-4D97-AF65-F5344CB8AC3E}">
        <p14:creationId xmlns:p14="http://schemas.microsoft.com/office/powerpoint/2010/main" val="1222956590"/>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1723D01-5AB6-A447-833C-DB8E6DE6F157}"/>
              </a:ext>
            </a:extLst>
          </p:cNvPr>
          <p:cNvSpPr>
            <a:spLocks noGrp="1" noChangeArrowheads="1"/>
          </p:cNvSpPr>
          <p:nvPr>
            <p:ph type="title"/>
          </p:nvPr>
        </p:nvSpPr>
        <p:spPr>
          <a:xfrm>
            <a:off x="2093530" y="620688"/>
            <a:ext cx="6589199" cy="979512"/>
          </a:xfrm>
        </p:spPr>
        <p:txBody>
          <a:bodyPr>
            <a:normAutofit/>
          </a:bodyPr>
          <a:lstStyle/>
          <a:p>
            <a:pPr eaLnBrk="1" hangingPunct="1"/>
            <a:r>
              <a:rPr lang="ja-JP" altLang="en-US" sz="3200">
                <a:solidFill>
                  <a:schemeClr val="accent2">
                    <a:lumMod val="50000"/>
                  </a:schemeClr>
                </a:solidFill>
              </a:rPr>
              <a:t>‘</a:t>
            </a:r>
            <a:r>
              <a:rPr lang="en-US" altLang="ja-JP" sz="3200" dirty="0">
                <a:solidFill>
                  <a:schemeClr val="accent2">
                    <a:lumMod val="50000"/>
                  </a:schemeClr>
                </a:solidFill>
              </a:rPr>
              <a:t>A Vile Outrage in Israel</a:t>
            </a:r>
            <a:r>
              <a:rPr lang="ja-JP" altLang="en-US" sz="3200">
                <a:solidFill>
                  <a:schemeClr val="accent2">
                    <a:lumMod val="50000"/>
                  </a:schemeClr>
                </a:solidFill>
              </a:rPr>
              <a:t>’</a:t>
            </a:r>
            <a:r>
              <a:rPr lang="en-US" altLang="ja-JP" sz="3200" dirty="0">
                <a:solidFill>
                  <a:schemeClr val="accent2">
                    <a:lumMod val="50000"/>
                  </a:schemeClr>
                </a:solidFill>
              </a:rPr>
              <a:t> (20:6)</a:t>
            </a:r>
            <a:endParaRPr lang="en-US" altLang="en-US" sz="3200" dirty="0">
              <a:solidFill>
                <a:schemeClr val="accent2">
                  <a:lumMod val="50000"/>
                </a:schemeClr>
              </a:solidFill>
            </a:endParaRPr>
          </a:p>
        </p:txBody>
      </p:sp>
      <p:sp>
        <p:nvSpPr>
          <p:cNvPr id="48131" name="Rectangle 3">
            <a:extLst>
              <a:ext uri="{FF2B5EF4-FFF2-40B4-BE49-F238E27FC236}">
                <a16:creationId xmlns:a16="http://schemas.microsoft.com/office/drawing/2014/main" id="{0A79F0FA-46E4-D646-95D3-C86BCEEA5FE4}"/>
              </a:ext>
            </a:extLst>
          </p:cNvPr>
          <p:cNvSpPr>
            <a:spLocks noGrp="1" noChangeArrowheads="1"/>
          </p:cNvSpPr>
          <p:nvPr>
            <p:ph type="body" idx="1"/>
          </p:nvPr>
        </p:nvSpPr>
        <p:spPr>
          <a:xfrm>
            <a:off x="461271" y="1628143"/>
            <a:ext cx="8229600" cy="4495800"/>
          </a:xfrm>
        </p:spPr>
        <p:txBody>
          <a:bodyPr/>
          <a:lstStyle/>
          <a:p>
            <a:pPr eaLnBrk="1" hangingPunct="1"/>
            <a:r>
              <a:rPr lang="en-US" altLang="en-US" sz="2400" dirty="0"/>
              <a:t>The Levite seeks to account for his deed in the presence of all Israel.</a:t>
            </a:r>
          </a:p>
          <a:p>
            <a:pPr eaLnBrk="1" hangingPunct="1">
              <a:buFont typeface="Wingdings" pitchFamily="2" charset="2"/>
              <a:buNone/>
            </a:pPr>
            <a:r>
              <a:rPr lang="en-US" altLang="en-US" sz="2400" dirty="0">
                <a:solidFill>
                  <a:schemeClr val="hlink"/>
                </a:solidFill>
              </a:rPr>
              <a:t>	</a:t>
            </a:r>
            <a:r>
              <a:rPr lang="ja-JP" altLang="en-US" sz="2400">
                <a:solidFill>
                  <a:srgbClr val="0432FF"/>
                </a:solidFill>
              </a:rPr>
              <a:t>‘</a:t>
            </a:r>
            <a:r>
              <a:rPr lang="en-US" altLang="ja-JP" sz="2400" dirty="0">
                <a:solidFill>
                  <a:srgbClr val="0432FF"/>
                </a:solidFill>
              </a:rPr>
              <a:t>I came to Gibeah that belongs to Benjamin, I and my concubine, to spend the night. The lords of Gibeah rose up against me and surrounded the house at night. They intended to kill me, and they raped my concubine until she died. Then I took my concubine and cut her into pieces and sent her throughout the whole extent of Israel</a:t>
            </a:r>
            <a:r>
              <a:rPr lang="ja-JP" altLang="en-US" sz="2400">
                <a:solidFill>
                  <a:srgbClr val="0432FF"/>
                </a:solidFill>
              </a:rPr>
              <a:t>’</a:t>
            </a:r>
            <a:r>
              <a:rPr lang="en-US" altLang="ja-JP" sz="2400" dirty="0">
                <a:solidFill>
                  <a:srgbClr val="0432FF"/>
                </a:solidFill>
              </a:rPr>
              <a:t>s territory; for they have committed a vile outrage in Israel</a:t>
            </a:r>
            <a:r>
              <a:rPr lang="ja-JP" altLang="en-US" sz="2400">
                <a:solidFill>
                  <a:srgbClr val="0432FF"/>
                </a:solidFill>
              </a:rPr>
              <a:t>’</a:t>
            </a:r>
            <a:r>
              <a:rPr lang="en-US" altLang="ja-JP" sz="2400" dirty="0">
                <a:solidFill>
                  <a:srgbClr val="0432FF"/>
                </a:solidFill>
              </a:rPr>
              <a:t> (20:4-6).</a:t>
            </a:r>
          </a:p>
          <a:p>
            <a:pPr eaLnBrk="1" hangingPunct="1">
              <a:buFont typeface="Wingdings" pitchFamily="2" charset="2"/>
              <a:buNone/>
            </a:pPr>
            <a:endParaRPr lang="en-US" altLang="en-US" sz="2800" dirty="0"/>
          </a:p>
        </p:txBody>
      </p:sp>
    </p:spTree>
    <p:extLst>
      <p:ext uri="{BB962C8B-B14F-4D97-AF65-F5344CB8AC3E}">
        <p14:creationId xmlns:p14="http://schemas.microsoft.com/office/powerpoint/2010/main" val="4136002320"/>
      </p:ext>
    </p:extLst>
  </p:cSld>
  <p:clrMapOvr>
    <a:masterClrMapping/>
  </p:clrMapOvr>
  <p:transition>
    <p:fad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{53EEF5AA-1697-2E45-9E26-880C839F7D3C}tf10001069</Template>
  <TotalTime>1130</TotalTime>
  <Words>2160</Words>
  <Application>Microsoft Macintosh PowerPoint</Application>
  <PresentationFormat>On-screen Show (4:3)</PresentationFormat>
  <Paragraphs>85</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Wingdings</vt:lpstr>
      <vt:lpstr>Wingdings 3</vt:lpstr>
      <vt:lpstr>Wisp</vt:lpstr>
      <vt:lpstr> Gender and Sexuality in Ancient Judaism and Early Christianity</vt:lpstr>
      <vt:lpstr>‘The Disposable Wife’</vt:lpstr>
      <vt:lpstr>David and Bathsheba (2 Samuel 11:1-5)</vt:lpstr>
      <vt:lpstr>Gazing at Bathsheba</vt:lpstr>
      <vt:lpstr>Gazing at Bathsheba</vt:lpstr>
      <vt:lpstr>‘Bathsheba Bathing’, Lucas Cranach, 1526 A fully clothed Bathsheba has her feet washed by one of her maidservants. David watches this act of footwashing while playing the harp in the company of others.</vt:lpstr>
      <vt:lpstr>The ‘Taking’ of Bathsheba</vt:lpstr>
      <vt:lpstr>The ‘Taking’ of Bathsheba</vt:lpstr>
      <vt:lpstr>A Marriage of Convenience</vt:lpstr>
      <vt:lpstr>‘David displeases the Lord’  (2 Samuel 11:27)</vt:lpstr>
      <vt:lpstr>The Levite’s Concubine (Judges 19)</vt:lpstr>
      <vt:lpstr>Brief Reversal of Male Control</vt:lpstr>
      <vt:lpstr>The Men of Gibeah (19:11-25)</vt:lpstr>
      <vt:lpstr>The Men of Gibeah (19:11-25)</vt:lpstr>
      <vt:lpstr>The Sacrifice of Females for the Sake of Hospitality</vt:lpstr>
      <vt:lpstr>The Abuse Continues</vt:lpstr>
      <vt:lpstr>The Levite Completes the Violence</vt:lpstr>
      <vt:lpstr>‘A Vile Outrage in Israel’ (20:6)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Catrin Williams</cp:lastModifiedBy>
  <cp:revision>80</cp:revision>
  <dcterms:created xsi:type="dcterms:W3CDTF">2011-11-29T10:33:14Z</dcterms:created>
  <dcterms:modified xsi:type="dcterms:W3CDTF">2020-11-09T12:28:28Z</dcterms:modified>
</cp:coreProperties>
</file>