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56" r:id="rId2"/>
    <p:sldId id="271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2" r:id="rId17"/>
    <p:sldId id="270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9174" autoAdjust="0"/>
  </p:normalViewPr>
  <p:slideViewPr>
    <p:cSldViewPr snapToGrid="0">
      <p:cViewPr varScale="1">
        <p:scale>
          <a:sx n="62" d="100"/>
          <a:sy n="62" d="100"/>
        </p:scale>
        <p:origin x="138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nina Fira" userId="0bb1fe582fa2ade2" providerId="LiveId" clId="{2CBC2F8D-7AB7-4531-8515-CCCB01A50780}"/>
    <pc:docChg chg="modSld sldOrd">
      <pc:chgData name="Janina Fira" userId="0bb1fe582fa2ade2" providerId="LiveId" clId="{2CBC2F8D-7AB7-4531-8515-CCCB01A50780}" dt="2026-10-12T20:49:35.545" v="35"/>
      <pc:docMkLst>
        <pc:docMk/>
      </pc:docMkLst>
      <pc:sldChg chg="modSp mod">
        <pc:chgData name="Janina Fira" userId="0bb1fe582fa2ade2" providerId="LiveId" clId="{2CBC2F8D-7AB7-4531-8515-CCCB01A50780}" dt="2026-10-12T20:45:51.092" v="15" actId="20577"/>
        <pc:sldMkLst>
          <pc:docMk/>
          <pc:sldMk cId="170989453" sldId="256"/>
        </pc:sldMkLst>
        <pc:spChg chg="mod">
          <ac:chgData name="Janina Fira" userId="0bb1fe582fa2ade2" providerId="LiveId" clId="{2CBC2F8D-7AB7-4531-8515-CCCB01A50780}" dt="2026-10-12T20:45:51.092" v="15" actId="20577"/>
          <ac:spMkLst>
            <pc:docMk/>
            <pc:sldMk cId="170989453" sldId="256"/>
            <ac:spMk id="2" creationId="{00000000-0000-0000-0000-000000000000}"/>
          </ac:spMkLst>
        </pc:spChg>
        <pc:spChg chg="mod">
          <ac:chgData name="Janina Fira" userId="0bb1fe582fa2ade2" providerId="LiveId" clId="{2CBC2F8D-7AB7-4531-8515-CCCB01A50780}" dt="2026-10-12T20:42:11.405" v="9" actId="20577"/>
          <ac:spMkLst>
            <pc:docMk/>
            <pc:sldMk cId="170989453" sldId="256"/>
            <ac:spMk id="3" creationId="{00000000-0000-0000-0000-000000000000}"/>
          </ac:spMkLst>
        </pc:spChg>
      </pc:sldChg>
      <pc:sldChg chg="modNotesTx">
        <pc:chgData name="Janina Fira" userId="0bb1fe582fa2ade2" providerId="LiveId" clId="{2CBC2F8D-7AB7-4531-8515-CCCB01A50780}" dt="2026-10-12T20:46:25.930" v="16" actId="20577"/>
        <pc:sldMkLst>
          <pc:docMk/>
          <pc:sldMk cId="1845647983" sldId="257"/>
        </pc:sldMkLst>
      </pc:sldChg>
      <pc:sldChg chg="modNotesTx">
        <pc:chgData name="Janina Fira" userId="0bb1fe582fa2ade2" providerId="LiveId" clId="{2CBC2F8D-7AB7-4531-8515-CCCB01A50780}" dt="2026-10-12T20:46:37.837" v="17" actId="20577"/>
        <pc:sldMkLst>
          <pc:docMk/>
          <pc:sldMk cId="725860219" sldId="258"/>
        </pc:sldMkLst>
      </pc:sldChg>
      <pc:sldChg chg="modNotesTx">
        <pc:chgData name="Janina Fira" userId="0bb1fe582fa2ade2" providerId="LiveId" clId="{2CBC2F8D-7AB7-4531-8515-CCCB01A50780}" dt="2026-10-12T20:46:49.622" v="18" actId="20577"/>
        <pc:sldMkLst>
          <pc:docMk/>
          <pc:sldMk cId="4207479797" sldId="259"/>
        </pc:sldMkLst>
      </pc:sldChg>
      <pc:sldChg chg="modNotesTx">
        <pc:chgData name="Janina Fira" userId="0bb1fe582fa2ade2" providerId="LiveId" clId="{2CBC2F8D-7AB7-4531-8515-CCCB01A50780}" dt="2026-10-12T20:47:15.259" v="19" actId="20577"/>
        <pc:sldMkLst>
          <pc:docMk/>
          <pc:sldMk cId="3789385485" sldId="260"/>
        </pc:sldMkLst>
      </pc:sldChg>
      <pc:sldChg chg="modNotesTx">
        <pc:chgData name="Janina Fira" userId="0bb1fe582fa2ade2" providerId="LiveId" clId="{2CBC2F8D-7AB7-4531-8515-CCCB01A50780}" dt="2026-10-12T20:47:31.478" v="21" actId="20577"/>
        <pc:sldMkLst>
          <pc:docMk/>
          <pc:sldMk cId="196268689" sldId="261"/>
        </pc:sldMkLst>
      </pc:sldChg>
      <pc:sldChg chg="modNotesTx">
        <pc:chgData name="Janina Fira" userId="0bb1fe582fa2ade2" providerId="LiveId" clId="{2CBC2F8D-7AB7-4531-8515-CCCB01A50780}" dt="2026-10-12T20:47:44.623" v="22" actId="20577"/>
        <pc:sldMkLst>
          <pc:docMk/>
          <pc:sldMk cId="2339851652" sldId="262"/>
        </pc:sldMkLst>
      </pc:sldChg>
      <pc:sldChg chg="modNotesTx">
        <pc:chgData name="Janina Fira" userId="0bb1fe582fa2ade2" providerId="LiveId" clId="{2CBC2F8D-7AB7-4531-8515-CCCB01A50780}" dt="2026-10-12T20:48:11.791" v="24" actId="20577"/>
        <pc:sldMkLst>
          <pc:docMk/>
          <pc:sldMk cId="2081316003" sldId="263"/>
        </pc:sldMkLst>
      </pc:sldChg>
      <pc:sldChg chg="modNotesTx">
        <pc:chgData name="Janina Fira" userId="0bb1fe582fa2ade2" providerId="LiveId" clId="{2CBC2F8D-7AB7-4531-8515-CCCB01A50780}" dt="2026-10-12T20:48:21.507" v="25" actId="20577"/>
        <pc:sldMkLst>
          <pc:docMk/>
          <pc:sldMk cId="2347002570" sldId="264"/>
        </pc:sldMkLst>
      </pc:sldChg>
      <pc:sldChg chg="modNotesTx">
        <pc:chgData name="Janina Fira" userId="0bb1fe582fa2ade2" providerId="LiveId" clId="{2CBC2F8D-7AB7-4531-8515-CCCB01A50780}" dt="2026-10-12T20:48:32.825" v="26" actId="20577"/>
        <pc:sldMkLst>
          <pc:docMk/>
          <pc:sldMk cId="102456176" sldId="265"/>
        </pc:sldMkLst>
      </pc:sldChg>
      <pc:sldChg chg="modNotesTx">
        <pc:chgData name="Janina Fira" userId="0bb1fe582fa2ade2" providerId="LiveId" clId="{2CBC2F8D-7AB7-4531-8515-CCCB01A50780}" dt="2026-10-12T20:48:46.761" v="27" actId="20577"/>
        <pc:sldMkLst>
          <pc:docMk/>
          <pc:sldMk cId="690071459" sldId="266"/>
        </pc:sldMkLst>
      </pc:sldChg>
      <pc:sldChg chg="modNotesTx">
        <pc:chgData name="Janina Fira" userId="0bb1fe582fa2ade2" providerId="LiveId" clId="{2CBC2F8D-7AB7-4531-8515-CCCB01A50780}" dt="2026-10-12T20:48:59.342" v="28" actId="20577"/>
        <pc:sldMkLst>
          <pc:docMk/>
          <pc:sldMk cId="3914426595" sldId="267"/>
        </pc:sldMkLst>
      </pc:sldChg>
      <pc:sldChg chg="modNotesTx">
        <pc:chgData name="Janina Fira" userId="0bb1fe582fa2ade2" providerId="LiveId" clId="{2CBC2F8D-7AB7-4531-8515-CCCB01A50780}" dt="2026-10-12T20:49:14.901" v="29" actId="20577"/>
        <pc:sldMkLst>
          <pc:docMk/>
          <pc:sldMk cId="559576068" sldId="268"/>
        </pc:sldMkLst>
      </pc:sldChg>
      <pc:sldChg chg="modNotesTx">
        <pc:chgData name="Janina Fira" userId="0bb1fe582fa2ade2" providerId="LiveId" clId="{2CBC2F8D-7AB7-4531-8515-CCCB01A50780}" dt="2026-10-12T20:49:28.750" v="31" actId="20577"/>
        <pc:sldMkLst>
          <pc:docMk/>
          <pc:sldMk cId="2395011698" sldId="269"/>
        </pc:sldMkLst>
      </pc:sldChg>
      <pc:sldChg chg="ord">
        <pc:chgData name="Janina Fira" userId="0bb1fe582fa2ade2" providerId="LiveId" clId="{2CBC2F8D-7AB7-4531-8515-CCCB01A50780}" dt="2026-10-12T20:49:35.545" v="35"/>
        <pc:sldMkLst>
          <pc:docMk/>
          <pc:sldMk cId="3665550304" sldId="272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3861805-CF06-479D-B12F-0D64FFA8FF30}" type="doc">
      <dgm:prSet loTypeId="urn:microsoft.com/office/officeart/2005/8/layout/target3" loCatId="relationship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IN"/>
        </a:p>
      </dgm:t>
    </dgm:pt>
    <dgm:pt modelId="{8DFCC2F5-8660-45A8-AC0B-78F16DEF2932}">
      <dgm:prSet custT="1"/>
      <dgm:spPr/>
      <dgm:t>
        <a:bodyPr/>
        <a:lstStyle/>
        <a:p>
          <a:pPr rtl="0">
            <a:lnSpc>
              <a:spcPct val="150000"/>
            </a:lnSpc>
          </a:pPr>
          <a:r>
            <a:rPr lang="en-IN" sz="1800" b="0" i="0" dirty="0">
              <a:latin typeface="Arial" panose="020B0604020202020204" pitchFamily="34" charset="0"/>
              <a:cs typeface="Arial" panose="020B0604020202020204" pitchFamily="34" charset="0"/>
            </a:rPr>
            <a:t>Use competency-based interviews for appropriate selection.</a:t>
          </a:r>
          <a:endParaRPr lang="en-IN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ADB09C5-DBAC-4F9C-ACA8-34FF90C101F7}" type="parTrans" cxnId="{D58F8D37-658A-4A4B-A979-FB0FCE83BB07}">
      <dgm:prSet/>
      <dgm:spPr/>
      <dgm:t>
        <a:bodyPr/>
        <a:lstStyle/>
        <a:p>
          <a:pPr>
            <a:lnSpc>
              <a:spcPct val="150000"/>
            </a:lnSpc>
          </a:pPr>
          <a:endParaRPr lang="en-IN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F2AD770-CC25-45AC-A9BB-E7D1F37CBA40}" type="sibTrans" cxnId="{D58F8D37-658A-4A4B-A979-FB0FCE83BB07}">
      <dgm:prSet/>
      <dgm:spPr/>
      <dgm:t>
        <a:bodyPr/>
        <a:lstStyle/>
        <a:p>
          <a:pPr>
            <a:lnSpc>
              <a:spcPct val="150000"/>
            </a:lnSpc>
          </a:pPr>
          <a:endParaRPr lang="en-IN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2305614-BCFE-4786-8C71-77081F9FE2DE}">
      <dgm:prSet custT="1"/>
      <dgm:spPr/>
      <dgm:t>
        <a:bodyPr/>
        <a:lstStyle/>
        <a:p>
          <a:pPr rtl="0">
            <a:lnSpc>
              <a:spcPct val="150000"/>
            </a:lnSpc>
          </a:pPr>
          <a:r>
            <a:rPr lang="en-IN" sz="1800" b="0" i="0" dirty="0">
              <a:latin typeface="Arial" panose="020B0604020202020204" pitchFamily="34" charset="0"/>
              <a:cs typeface="Arial" panose="020B0604020202020204" pitchFamily="34" charset="0"/>
            </a:rPr>
            <a:t>Assess the clinical, technical, and interpersonal competencies of candidates (Ford and Bauer, 2024).</a:t>
          </a:r>
          <a:endParaRPr lang="en-IN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2E0290E-8AB3-4C9A-8E8C-4D3D117DC59C}" type="parTrans" cxnId="{EF354042-2769-4881-BF74-6457D5EC0288}">
      <dgm:prSet/>
      <dgm:spPr/>
      <dgm:t>
        <a:bodyPr/>
        <a:lstStyle/>
        <a:p>
          <a:pPr>
            <a:lnSpc>
              <a:spcPct val="150000"/>
            </a:lnSpc>
          </a:pPr>
          <a:endParaRPr lang="en-IN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2FB9897-B35E-4DC3-8BAC-7A5C16C031C8}" type="sibTrans" cxnId="{EF354042-2769-4881-BF74-6457D5EC0288}">
      <dgm:prSet/>
      <dgm:spPr/>
      <dgm:t>
        <a:bodyPr/>
        <a:lstStyle/>
        <a:p>
          <a:pPr>
            <a:lnSpc>
              <a:spcPct val="150000"/>
            </a:lnSpc>
          </a:pPr>
          <a:endParaRPr lang="en-IN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6742563-500E-4AA0-87A6-99B56D9C1DF8}">
      <dgm:prSet custT="1"/>
      <dgm:spPr/>
      <dgm:t>
        <a:bodyPr/>
        <a:lstStyle/>
        <a:p>
          <a:pPr rtl="0">
            <a:lnSpc>
              <a:spcPct val="150000"/>
            </a:lnSpc>
          </a:pPr>
          <a:r>
            <a:rPr lang="en-IN" sz="1800" b="0" i="0" dirty="0">
              <a:latin typeface="Arial" panose="020B0604020202020204" pitchFamily="34" charset="0"/>
              <a:cs typeface="Arial" panose="020B0604020202020204" pitchFamily="34" charset="0"/>
            </a:rPr>
            <a:t>Ensure that the inclusion of practical digital health competency assessment takes place.</a:t>
          </a:r>
          <a:endParaRPr lang="en-IN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D8A3DD9-C62E-4A54-B245-1ABCD0781425}" type="parTrans" cxnId="{944E6EF6-F185-48BB-8D35-FF0883632E7C}">
      <dgm:prSet/>
      <dgm:spPr/>
      <dgm:t>
        <a:bodyPr/>
        <a:lstStyle/>
        <a:p>
          <a:pPr>
            <a:lnSpc>
              <a:spcPct val="150000"/>
            </a:lnSpc>
          </a:pPr>
          <a:endParaRPr lang="en-IN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BC67A37-8CD8-4194-868F-9474852F89A7}" type="sibTrans" cxnId="{944E6EF6-F185-48BB-8D35-FF0883632E7C}">
      <dgm:prSet/>
      <dgm:spPr/>
      <dgm:t>
        <a:bodyPr/>
        <a:lstStyle/>
        <a:p>
          <a:pPr>
            <a:lnSpc>
              <a:spcPct val="150000"/>
            </a:lnSpc>
          </a:pPr>
          <a:endParaRPr lang="en-IN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573271B-CA17-4500-8C2C-E941457473FB}">
      <dgm:prSet custT="1"/>
      <dgm:spPr/>
      <dgm:t>
        <a:bodyPr/>
        <a:lstStyle/>
        <a:p>
          <a:pPr rtl="0">
            <a:lnSpc>
              <a:spcPct val="150000"/>
            </a:lnSpc>
          </a:pPr>
          <a:r>
            <a:rPr lang="en-IN" sz="1800" b="0" i="0" dirty="0">
              <a:latin typeface="Arial" panose="020B0604020202020204" pitchFamily="34" charset="0"/>
              <a:cs typeface="Arial" panose="020B0604020202020204" pitchFamily="34" charset="0"/>
            </a:rPr>
            <a:t>Carry out structured virtual </a:t>
          </a:r>
          <a:r>
            <a:rPr lang="en-IN" sz="1800" b="0" i="0" dirty="0" err="1">
              <a:latin typeface="Arial" panose="020B0604020202020204" pitchFamily="34" charset="0"/>
              <a:cs typeface="Arial" panose="020B0604020202020204" pitchFamily="34" charset="0"/>
            </a:rPr>
            <a:t>onboarding</a:t>
          </a:r>
          <a:r>
            <a:rPr lang="en-IN" sz="1800" b="0" i="0" dirty="0">
              <a:latin typeface="Arial" panose="020B0604020202020204" pitchFamily="34" charset="0"/>
              <a:cs typeface="Arial" panose="020B0604020202020204" pitchFamily="34" charset="0"/>
            </a:rPr>
            <a:t> and early mentoring.</a:t>
          </a:r>
          <a:endParaRPr lang="en-IN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29DC3CD-D580-4269-8A5F-427067BD85A3}" type="parTrans" cxnId="{B71812D4-687A-4F68-9B05-DE2A5494D18C}">
      <dgm:prSet/>
      <dgm:spPr/>
      <dgm:t>
        <a:bodyPr/>
        <a:lstStyle/>
        <a:p>
          <a:pPr>
            <a:lnSpc>
              <a:spcPct val="150000"/>
            </a:lnSpc>
          </a:pPr>
          <a:endParaRPr lang="en-IN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8673DFF-B574-48AD-A50A-54F3462F35D3}" type="sibTrans" cxnId="{B71812D4-687A-4F68-9B05-DE2A5494D18C}">
      <dgm:prSet/>
      <dgm:spPr/>
      <dgm:t>
        <a:bodyPr/>
        <a:lstStyle/>
        <a:p>
          <a:pPr>
            <a:lnSpc>
              <a:spcPct val="150000"/>
            </a:lnSpc>
          </a:pPr>
          <a:endParaRPr lang="en-IN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64CCBED-2FFD-4A9E-8653-5DEBB5689E1C}">
      <dgm:prSet custT="1"/>
      <dgm:spPr/>
      <dgm:t>
        <a:bodyPr/>
        <a:lstStyle/>
        <a:p>
          <a:pPr rtl="0">
            <a:lnSpc>
              <a:spcPct val="150000"/>
            </a:lnSpc>
          </a:pPr>
          <a:r>
            <a:rPr lang="en-IN" sz="1800" b="0" i="0" dirty="0">
              <a:latin typeface="Arial" panose="020B0604020202020204" pitchFamily="34" charset="0"/>
              <a:cs typeface="Arial" panose="020B0604020202020204" pitchFamily="34" charset="0"/>
            </a:rPr>
            <a:t>Offer flexible working options for EVP.</a:t>
          </a:r>
          <a:endParaRPr lang="en-IN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FA837BC-56FD-4A7B-B314-EAF266B93B96}" type="parTrans" cxnId="{0F379993-F301-423F-BE7C-B4B52C79F298}">
      <dgm:prSet/>
      <dgm:spPr/>
      <dgm:t>
        <a:bodyPr/>
        <a:lstStyle/>
        <a:p>
          <a:pPr>
            <a:lnSpc>
              <a:spcPct val="150000"/>
            </a:lnSpc>
          </a:pPr>
          <a:endParaRPr lang="en-IN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44623A5-9AEE-490B-B8B7-5A85AFEEC54C}" type="sibTrans" cxnId="{0F379993-F301-423F-BE7C-B4B52C79F298}">
      <dgm:prSet/>
      <dgm:spPr/>
      <dgm:t>
        <a:bodyPr/>
        <a:lstStyle/>
        <a:p>
          <a:pPr>
            <a:lnSpc>
              <a:spcPct val="150000"/>
            </a:lnSpc>
          </a:pPr>
          <a:endParaRPr lang="en-IN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B27D982-B56C-4EA5-ABA7-4FF39A1C7E45}">
      <dgm:prSet custT="1"/>
      <dgm:spPr/>
      <dgm:t>
        <a:bodyPr/>
        <a:lstStyle/>
        <a:p>
          <a:pPr rtl="0">
            <a:lnSpc>
              <a:spcPct val="150000"/>
            </a:lnSpc>
          </a:pPr>
          <a:r>
            <a:rPr lang="en-IN" sz="1800" b="0" i="0" dirty="0">
              <a:latin typeface="Arial" panose="020B0604020202020204" pitchFamily="34" charset="0"/>
              <a:cs typeface="Arial" panose="020B0604020202020204" pitchFamily="34" charset="0"/>
            </a:rPr>
            <a:t>Increase engagement and reduce early turnover.</a:t>
          </a:r>
          <a:endParaRPr lang="en-IN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A5CB05F-9800-4BFD-9616-9DD07A4F509A}" type="parTrans" cxnId="{D28E9148-CF6D-4953-A17D-072D3B4ACC5B}">
      <dgm:prSet/>
      <dgm:spPr/>
      <dgm:t>
        <a:bodyPr/>
        <a:lstStyle/>
        <a:p>
          <a:pPr>
            <a:lnSpc>
              <a:spcPct val="150000"/>
            </a:lnSpc>
          </a:pPr>
          <a:endParaRPr lang="en-IN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2DA9D3C-A1E6-4081-9476-75C2244D00A2}" type="sibTrans" cxnId="{D28E9148-CF6D-4953-A17D-072D3B4ACC5B}">
      <dgm:prSet/>
      <dgm:spPr/>
      <dgm:t>
        <a:bodyPr/>
        <a:lstStyle/>
        <a:p>
          <a:pPr>
            <a:lnSpc>
              <a:spcPct val="150000"/>
            </a:lnSpc>
          </a:pPr>
          <a:endParaRPr lang="en-IN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5531059-58F1-4F66-B22A-D9CC1B9B4A22}" type="pres">
      <dgm:prSet presAssocID="{83861805-CF06-479D-B12F-0D64FFA8FF30}" presName="Name0" presStyleCnt="0">
        <dgm:presLayoutVars>
          <dgm:chMax val="7"/>
          <dgm:dir/>
          <dgm:animLvl val="lvl"/>
          <dgm:resizeHandles val="exact"/>
        </dgm:presLayoutVars>
      </dgm:prSet>
      <dgm:spPr/>
    </dgm:pt>
    <dgm:pt modelId="{3A97FECA-A67A-46CD-9E04-70A0B4400501}" type="pres">
      <dgm:prSet presAssocID="{8DFCC2F5-8660-45A8-AC0B-78F16DEF2932}" presName="circle1" presStyleLbl="node1" presStyleIdx="0" presStyleCnt="6"/>
      <dgm:spPr/>
    </dgm:pt>
    <dgm:pt modelId="{155ECD43-4D35-46C8-BBA6-6B3284197B46}" type="pres">
      <dgm:prSet presAssocID="{8DFCC2F5-8660-45A8-AC0B-78F16DEF2932}" presName="space" presStyleCnt="0"/>
      <dgm:spPr/>
    </dgm:pt>
    <dgm:pt modelId="{1E23B2EF-94BE-4CDC-8925-0D248D391125}" type="pres">
      <dgm:prSet presAssocID="{8DFCC2F5-8660-45A8-AC0B-78F16DEF2932}" presName="rect1" presStyleLbl="alignAcc1" presStyleIdx="0" presStyleCnt="6"/>
      <dgm:spPr/>
    </dgm:pt>
    <dgm:pt modelId="{6B7177C7-7284-48C5-B482-8B6A9BA02C0A}" type="pres">
      <dgm:prSet presAssocID="{D2305614-BCFE-4786-8C71-77081F9FE2DE}" presName="vertSpace2" presStyleLbl="node1" presStyleIdx="0" presStyleCnt="6"/>
      <dgm:spPr/>
    </dgm:pt>
    <dgm:pt modelId="{40779F2A-9A19-465C-9E4C-02C9EA6FF669}" type="pres">
      <dgm:prSet presAssocID="{D2305614-BCFE-4786-8C71-77081F9FE2DE}" presName="circle2" presStyleLbl="node1" presStyleIdx="1" presStyleCnt="6"/>
      <dgm:spPr/>
    </dgm:pt>
    <dgm:pt modelId="{D8A2E1AC-14D9-42E3-AFBB-617C55AA9C63}" type="pres">
      <dgm:prSet presAssocID="{D2305614-BCFE-4786-8C71-77081F9FE2DE}" presName="rect2" presStyleLbl="alignAcc1" presStyleIdx="1" presStyleCnt="6" custLinFactNeighborX="0" custLinFactNeighborY="-1200"/>
      <dgm:spPr/>
    </dgm:pt>
    <dgm:pt modelId="{F0A2D1FC-45B8-4867-A366-34D17CD8EE19}" type="pres">
      <dgm:prSet presAssocID="{56742563-500E-4AA0-87A6-99B56D9C1DF8}" presName="vertSpace3" presStyleLbl="node1" presStyleIdx="1" presStyleCnt="6"/>
      <dgm:spPr/>
    </dgm:pt>
    <dgm:pt modelId="{9C67C698-E630-4A44-8E88-8C25072FCC6A}" type="pres">
      <dgm:prSet presAssocID="{56742563-500E-4AA0-87A6-99B56D9C1DF8}" presName="circle3" presStyleLbl="node1" presStyleIdx="2" presStyleCnt="6"/>
      <dgm:spPr/>
    </dgm:pt>
    <dgm:pt modelId="{25FD3DBD-D922-453D-A6D2-69AE93B8E6EA}" type="pres">
      <dgm:prSet presAssocID="{56742563-500E-4AA0-87A6-99B56D9C1DF8}" presName="rect3" presStyleLbl="alignAcc1" presStyleIdx="2" presStyleCnt="6" custLinFactNeighborX="0" custLinFactNeighborY="1523"/>
      <dgm:spPr/>
    </dgm:pt>
    <dgm:pt modelId="{58DEB46D-EB3D-4995-8555-E4DD32B2B8C4}" type="pres">
      <dgm:prSet presAssocID="{D573271B-CA17-4500-8C2C-E941457473FB}" presName="vertSpace4" presStyleLbl="node1" presStyleIdx="2" presStyleCnt="6"/>
      <dgm:spPr/>
    </dgm:pt>
    <dgm:pt modelId="{A13FB060-7BBD-4762-A3F3-77D933DC0249}" type="pres">
      <dgm:prSet presAssocID="{D573271B-CA17-4500-8C2C-E941457473FB}" presName="circle4" presStyleLbl="node1" presStyleIdx="3" presStyleCnt="6"/>
      <dgm:spPr/>
    </dgm:pt>
    <dgm:pt modelId="{536733E5-3124-4749-8AB8-5359CB13235D}" type="pres">
      <dgm:prSet presAssocID="{D573271B-CA17-4500-8C2C-E941457473FB}" presName="rect4" presStyleLbl="alignAcc1" presStyleIdx="3" presStyleCnt="6" custLinFactNeighborX="0" custLinFactNeighborY="4863"/>
      <dgm:spPr/>
    </dgm:pt>
    <dgm:pt modelId="{8632CA90-8EDC-4883-B612-4E0133921BA4}" type="pres">
      <dgm:prSet presAssocID="{264CCBED-2FFD-4A9E-8653-5DEBB5689E1C}" presName="vertSpace5" presStyleLbl="node1" presStyleIdx="3" presStyleCnt="6"/>
      <dgm:spPr/>
    </dgm:pt>
    <dgm:pt modelId="{63BEC40E-DD5F-42F6-9B70-A5C1954C716F}" type="pres">
      <dgm:prSet presAssocID="{264CCBED-2FFD-4A9E-8653-5DEBB5689E1C}" presName="circle5" presStyleLbl="node1" presStyleIdx="4" presStyleCnt="6"/>
      <dgm:spPr/>
    </dgm:pt>
    <dgm:pt modelId="{3DCEDB3D-C930-4962-A158-C2D142D6C409}" type="pres">
      <dgm:prSet presAssocID="{264CCBED-2FFD-4A9E-8653-5DEBB5689E1C}" presName="rect5" presStyleLbl="alignAcc1" presStyleIdx="4" presStyleCnt="6" custLinFactNeighborX="0" custLinFactNeighborY="3300"/>
      <dgm:spPr/>
    </dgm:pt>
    <dgm:pt modelId="{D0B43A74-ADCA-40D9-AB53-2F1C84E8DF49}" type="pres">
      <dgm:prSet presAssocID="{8B27D982-B56C-4EA5-ABA7-4FF39A1C7E45}" presName="vertSpace6" presStyleLbl="node1" presStyleIdx="4" presStyleCnt="6"/>
      <dgm:spPr/>
    </dgm:pt>
    <dgm:pt modelId="{DDB9FBB7-8C21-453A-9B3E-B4DFEBE88555}" type="pres">
      <dgm:prSet presAssocID="{8B27D982-B56C-4EA5-ABA7-4FF39A1C7E45}" presName="circle6" presStyleLbl="node1" presStyleIdx="5" presStyleCnt="6"/>
      <dgm:spPr/>
    </dgm:pt>
    <dgm:pt modelId="{BDEAA01D-F609-4B33-88F9-CAC174B952FB}" type="pres">
      <dgm:prSet presAssocID="{8B27D982-B56C-4EA5-ABA7-4FF39A1C7E45}" presName="rect6" presStyleLbl="alignAcc1" presStyleIdx="5" presStyleCnt="6" custLinFactNeighborX="0" custLinFactNeighborY="7921"/>
      <dgm:spPr/>
    </dgm:pt>
    <dgm:pt modelId="{93FF9DC3-2F4D-4048-979D-C77786A85AC5}" type="pres">
      <dgm:prSet presAssocID="{8DFCC2F5-8660-45A8-AC0B-78F16DEF2932}" presName="rect1ParTxNoCh" presStyleLbl="alignAcc1" presStyleIdx="5" presStyleCnt="6">
        <dgm:presLayoutVars>
          <dgm:chMax val="1"/>
          <dgm:bulletEnabled val="1"/>
        </dgm:presLayoutVars>
      </dgm:prSet>
      <dgm:spPr/>
    </dgm:pt>
    <dgm:pt modelId="{95B6E08F-E575-499F-83C6-4D401C54AB32}" type="pres">
      <dgm:prSet presAssocID="{D2305614-BCFE-4786-8C71-77081F9FE2DE}" presName="rect2ParTxNoCh" presStyleLbl="alignAcc1" presStyleIdx="5" presStyleCnt="6">
        <dgm:presLayoutVars>
          <dgm:chMax val="1"/>
          <dgm:bulletEnabled val="1"/>
        </dgm:presLayoutVars>
      </dgm:prSet>
      <dgm:spPr/>
    </dgm:pt>
    <dgm:pt modelId="{B1DD66AE-01AD-4C5F-8189-EBD4474C7112}" type="pres">
      <dgm:prSet presAssocID="{56742563-500E-4AA0-87A6-99B56D9C1DF8}" presName="rect3ParTxNoCh" presStyleLbl="alignAcc1" presStyleIdx="5" presStyleCnt="6">
        <dgm:presLayoutVars>
          <dgm:chMax val="1"/>
          <dgm:bulletEnabled val="1"/>
        </dgm:presLayoutVars>
      </dgm:prSet>
      <dgm:spPr/>
    </dgm:pt>
    <dgm:pt modelId="{62E5B318-5781-4288-A4CC-E59948EC53AC}" type="pres">
      <dgm:prSet presAssocID="{D573271B-CA17-4500-8C2C-E941457473FB}" presName="rect4ParTxNoCh" presStyleLbl="alignAcc1" presStyleIdx="5" presStyleCnt="6">
        <dgm:presLayoutVars>
          <dgm:chMax val="1"/>
          <dgm:bulletEnabled val="1"/>
        </dgm:presLayoutVars>
      </dgm:prSet>
      <dgm:spPr/>
    </dgm:pt>
    <dgm:pt modelId="{0D7A4BF5-8118-4D43-85D1-2F600DDAED5D}" type="pres">
      <dgm:prSet presAssocID="{264CCBED-2FFD-4A9E-8653-5DEBB5689E1C}" presName="rect5ParTxNoCh" presStyleLbl="alignAcc1" presStyleIdx="5" presStyleCnt="6">
        <dgm:presLayoutVars>
          <dgm:chMax val="1"/>
          <dgm:bulletEnabled val="1"/>
        </dgm:presLayoutVars>
      </dgm:prSet>
      <dgm:spPr/>
    </dgm:pt>
    <dgm:pt modelId="{1E729DB0-962C-481F-AC7C-41C44E9404DD}" type="pres">
      <dgm:prSet presAssocID="{8B27D982-B56C-4EA5-ABA7-4FF39A1C7E45}" presName="rect6ParTxNoCh" presStyleLbl="alignAcc1" presStyleIdx="5" presStyleCnt="6">
        <dgm:presLayoutVars>
          <dgm:chMax val="1"/>
          <dgm:bulletEnabled val="1"/>
        </dgm:presLayoutVars>
      </dgm:prSet>
      <dgm:spPr/>
    </dgm:pt>
  </dgm:ptLst>
  <dgm:cxnLst>
    <dgm:cxn modelId="{5895900C-63C7-4870-87B0-AE0F17A905B9}" type="presOf" srcId="{83861805-CF06-479D-B12F-0D64FFA8FF30}" destId="{E5531059-58F1-4F66-B22A-D9CC1B9B4A22}" srcOrd="0" destOrd="0" presId="urn:microsoft.com/office/officeart/2005/8/layout/target3"/>
    <dgm:cxn modelId="{5C01DA2C-E4A6-47BD-BD28-0C44E8AD466E}" type="presOf" srcId="{D573271B-CA17-4500-8C2C-E941457473FB}" destId="{62E5B318-5781-4288-A4CC-E59948EC53AC}" srcOrd="1" destOrd="0" presId="urn:microsoft.com/office/officeart/2005/8/layout/target3"/>
    <dgm:cxn modelId="{43C9012F-C57D-42AB-9EE5-A7CBF5716B6E}" type="presOf" srcId="{264CCBED-2FFD-4A9E-8653-5DEBB5689E1C}" destId="{3DCEDB3D-C930-4962-A158-C2D142D6C409}" srcOrd="0" destOrd="0" presId="urn:microsoft.com/office/officeart/2005/8/layout/target3"/>
    <dgm:cxn modelId="{D58F8D37-658A-4A4B-A979-FB0FCE83BB07}" srcId="{83861805-CF06-479D-B12F-0D64FFA8FF30}" destId="{8DFCC2F5-8660-45A8-AC0B-78F16DEF2932}" srcOrd="0" destOrd="0" parTransId="{FADB09C5-DBAC-4F9C-ACA8-34FF90C101F7}" sibTransId="{BF2AD770-CC25-45AC-A9BB-E7D1F37CBA40}"/>
    <dgm:cxn modelId="{EF354042-2769-4881-BF74-6457D5EC0288}" srcId="{83861805-CF06-479D-B12F-0D64FFA8FF30}" destId="{D2305614-BCFE-4786-8C71-77081F9FE2DE}" srcOrd="1" destOrd="0" parTransId="{72E0290E-8AB3-4C9A-8E8C-4D3D117DC59C}" sibTransId="{F2FB9897-B35E-4DC3-8BAC-7A5C16C031C8}"/>
    <dgm:cxn modelId="{D28E9148-CF6D-4953-A17D-072D3B4ACC5B}" srcId="{83861805-CF06-479D-B12F-0D64FFA8FF30}" destId="{8B27D982-B56C-4EA5-ABA7-4FF39A1C7E45}" srcOrd="5" destOrd="0" parTransId="{1A5CB05F-9800-4BFD-9616-9DD07A4F509A}" sibTransId="{52DA9D3C-A1E6-4081-9476-75C2244D00A2}"/>
    <dgm:cxn modelId="{9AABAE69-764E-4D21-9D27-F8030C39A53F}" type="presOf" srcId="{8DFCC2F5-8660-45A8-AC0B-78F16DEF2932}" destId="{1E23B2EF-94BE-4CDC-8925-0D248D391125}" srcOrd="0" destOrd="0" presId="urn:microsoft.com/office/officeart/2005/8/layout/target3"/>
    <dgm:cxn modelId="{09BFD57A-0604-4127-8FEA-157BADB5D877}" type="presOf" srcId="{8DFCC2F5-8660-45A8-AC0B-78F16DEF2932}" destId="{93FF9DC3-2F4D-4048-979D-C77786A85AC5}" srcOrd="1" destOrd="0" presId="urn:microsoft.com/office/officeart/2005/8/layout/target3"/>
    <dgm:cxn modelId="{7A335A7D-FEBA-4B08-9B6B-EDB6A4131C4C}" type="presOf" srcId="{8B27D982-B56C-4EA5-ABA7-4FF39A1C7E45}" destId="{BDEAA01D-F609-4B33-88F9-CAC174B952FB}" srcOrd="0" destOrd="0" presId="urn:microsoft.com/office/officeart/2005/8/layout/target3"/>
    <dgm:cxn modelId="{3047E384-92B7-42A2-963E-3CDD5EB0137E}" type="presOf" srcId="{D2305614-BCFE-4786-8C71-77081F9FE2DE}" destId="{D8A2E1AC-14D9-42E3-AFBB-617C55AA9C63}" srcOrd="0" destOrd="0" presId="urn:microsoft.com/office/officeart/2005/8/layout/target3"/>
    <dgm:cxn modelId="{B838D08D-5458-4269-BC20-059758CBD877}" type="presOf" srcId="{D573271B-CA17-4500-8C2C-E941457473FB}" destId="{536733E5-3124-4749-8AB8-5359CB13235D}" srcOrd="0" destOrd="0" presId="urn:microsoft.com/office/officeart/2005/8/layout/target3"/>
    <dgm:cxn modelId="{8771B08E-04F4-4FDC-9F0B-0B1E5578EA4B}" type="presOf" srcId="{D2305614-BCFE-4786-8C71-77081F9FE2DE}" destId="{95B6E08F-E575-499F-83C6-4D401C54AB32}" srcOrd="1" destOrd="0" presId="urn:microsoft.com/office/officeart/2005/8/layout/target3"/>
    <dgm:cxn modelId="{0F379993-F301-423F-BE7C-B4B52C79F298}" srcId="{83861805-CF06-479D-B12F-0D64FFA8FF30}" destId="{264CCBED-2FFD-4A9E-8653-5DEBB5689E1C}" srcOrd="4" destOrd="0" parTransId="{1FA837BC-56FD-4A7B-B314-EAF266B93B96}" sibTransId="{A44623A5-9AEE-490B-B8B7-5A85AFEEC54C}"/>
    <dgm:cxn modelId="{83D3E2A5-1FBD-43CD-935B-EDCC677C2CBA}" type="presOf" srcId="{8B27D982-B56C-4EA5-ABA7-4FF39A1C7E45}" destId="{1E729DB0-962C-481F-AC7C-41C44E9404DD}" srcOrd="1" destOrd="0" presId="urn:microsoft.com/office/officeart/2005/8/layout/target3"/>
    <dgm:cxn modelId="{C6B61BB3-BA76-404D-B0FE-3357885BF469}" type="presOf" srcId="{56742563-500E-4AA0-87A6-99B56D9C1DF8}" destId="{25FD3DBD-D922-453D-A6D2-69AE93B8E6EA}" srcOrd="0" destOrd="0" presId="urn:microsoft.com/office/officeart/2005/8/layout/target3"/>
    <dgm:cxn modelId="{AF8A92B6-E626-44A6-B90D-A60B4234E497}" type="presOf" srcId="{56742563-500E-4AA0-87A6-99B56D9C1DF8}" destId="{B1DD66AE-01AD-4C5F-8189-EBD4474C7112}" srcOrd="1" destOrd="0" presId="urn:microsoft.com/office/officeart/2005/8/layout/target3"/>
    <dgm:cxn modelId="{B71812D4-687A-4F68-9B05-DE2A5494D18C}" srcId="{83861805-CF06-479D-B12F-0D64FFA8FF30}" destId="{D573271B-CA17-4500-8C2C-E941457473FB}" srcOrd="3" destOrd="0" parTransId="{F29DC3CD-D580-4269-8A5F-427067BD85A3}" sibTransId="{98673DFF-B574-48AD-A50A-54F3462F35D3}"/>
    <dgm:cxn modelId="{DC0824E6-70F2-477A-8A55-FB6C17254AEE}" type="presOf" srcId="{264CCBED-2FFD-4A9E-8653-5DEBB5689E1C}" destId="{0D7A4BF5-8118-4D43-85D1-2F600DDAED5D}" srcOrd="1" destOrd="0" presId="urn:microsoft.com/office/officeart/2005/8/layout/target3"/>
    <dgm:cxn modelId="{944E6EF6-F185-48BB-8D35-FF0883632E7C}" srcId="{83861805-CF06-479D-B12F-0D64FFA8FF30}" destId="{56742563-500E-4AA0-87A6-99B56D9C1DF8}" srcOrd="2" destOrd="0" parTransId="{1D8A3DD9-C62E-4A54-B245-1ABCD0781425}" sibTransId="{4BC67A37-8CD8-4194-868F-9474852F89A7}"/>
    <dgm:cxn modelId="{FA33165F-6294-4EE3-B1F4-991257AB4BF8}" type="presParOf" srcId="{E5531059-58F1-4F66-B22A-D9CC1B9B4A22}" destId="{3A97FECA-A67A-46CD-9E04-70A0B4400501}" srcOrd="0" destOrd="0" presId="urn:microsoft.com/office/officeart/2005/8/layout/target3"/>
    <dgm:cxn modelId="{7BDF9856-4FCA-4D10-8298-E801A88FC3DB}" type="presParOf" srcId="{E5531059-58F1-4F66-B22A-D9CC1B9B4A22}" destId="{155ECD43-4D35-46C8-BBA6-6B3284197B46}" srcOrd="1" destOrd="0" presId="urn:microsoft.com/office/officeart/2005/8/layout/target3"/>
    <dgm:cxn modelId="{1A89B06C-9AD1-425F-91BB-6F8D8C6BFA3D}" type="presParOf" srcId="{E5531059-58F1-4F66-B22A-D9CC1B9B4A22}" destId="{1E23B2EF-94BE-4CDC-8925-0D248D391125}" srcOrd="2" destOrd="0" presId="urn:microsoft.com/office/officeart/2005/8/layout/target3"/>
    <dgm:cxn modelId="{E029C118-4DA4-48D9-A475-37A649E4478C}" type="presParOf" srcId="{E5531059-58F1-4F66-B22A-D9CC1B9B4A22}" destId="{6B7177C7-7284-48C5-B482-8B6A9BA02C0A}" srcOrd="3" destOrd="0" presId="urn:microsoft.com/office/officeart/2005/8/layout/target3"/>
    <dgm:cxn modelId="{CD8E3212-6C04-4449-8A88-40BCE1666596}" type="presParOf" srcId="{E5531059-58F1-4F66-B22A-D9CC1B9B4A22}" destId="{40779F2A-9A19-465C-9E4C-02C9EA6FF669}" srcOrd="4" destOrd="0" presId="urn:microsoft.com/office/officeart/2005/8/layout/target3"/>
    <dgm:cxn modelId="{E8DAE8F9-052D-4FDF-8DF0-0578E0F80C22}" type="presParOf" srcId="{E5531059-58F1-4F66-B22A-D9CC1B9B4A22}" destId="{D8A2E1AC-14D9-42E3-AFBB-617C55AA9C63}" srcOrd="5" destOrd="0" presId="urn:microsoft.com/office/officeart/2005/8/layout/target3"/>
    <dgm:cxn modelId="{561C7A64-386D-41F7-8D92-6BD8F1062584}" type="presParOf" srcId="{E5531059-58F1-4F66-B22A-D9CC1B9B4A22}" destId="{F0A2D1FC-45B8-4867-A366-34D17CD8EE19}" srcOrd="6" destOrd="0" presId="urn:microsoft.com/office/officeart/2005/8/layout/target3"/>
    <dgm:cxn modelId="{85D0D3BD-3E1B-48FE-B6E0-78032DCEAD63}" type="presParOf" srcId="{E5531059-58F1-4F66-B22A-D9CC1B9B4A22}" destId="{9C67C698-E630-4A44-8E88-8C25072FCC6A}" srcOrd="7" destOrd="0" presId="urn:microsoft.com/office/officeart/2005/8/layout/target3"/>
    <dgm:cxn modelId="{0D663424-3B22-443E-B73D-96E3E8F0CF2D}" type="presParOf" srcId="{E5531059-58F1-4F66-B22A-D9CC1B9B4A22}" destId="{25FD3DBD-D922-453D-A6D2-69AE93B8E6EA}" srcOrd="8" destOrd="0" presId="urn:microsoft.com/office/officeart/2005/8/layout/target3"/>
    <dgm:cxn modelId="{722237DD-E66D-470D-BE98-B7C6F6787755}" type="presParOf" srcId="{E5531059-58F1-4F66-B22A-D9CC1B9B4A22}" destId="{58DEB46D-EB3D-4995-8555-E4DD32B2B8C4}" srcOrd="9" destOrd="0" presId="urn:microsoft.com/office/officeart/2005/8/layout/target3"/>
    <dgm:cxn modelId="{5EF1C671-987E-4CE9-B7F3-9238D331888C}" type="presParOf" srcId="{E5531059-58F1-4F66-B22A-D9CC1B9B4A22}" destId="{A13FB060-7BBD-4762-A3F3-77D933DC0249}" srcOrd="10" destOrd="0" presId="urn:microsoft.com/office/officeart/2005/8/layout/target3"/>
    <dgm:cxn modelId="{D5E6830B-0686-4102-8921-7ADC96FA9BF8}" type="presParOf" srcId="{E5531059-58F1-4F66-B22A-D9CC1B9B4A22}" destId="{536733E5-3124-4749-8AB8-5359CB13235D}" srcOrd="11" destOrd="0" presId="urn:microsoft.com/office/officeart/2005/8/layout/target3"/>
    <dgm:cxn modelId="{89710982-22A2-41A0-A7D7-A9A59C01615B}" type="presParOf" srcId="{E5531059-58F1-4F66-B22A-D9CC1B9B4A22}" destId="{8632CA90-8EDC-4883-B612-4E0133921BA4}" srcOrd="12" destOrd="0" presId="urn:microsoft.com/office/officeart/2005/8/layout/target3"/>
    <dgm:cxn modelId="{9BEE89A7-2681-4631-BDA3-5D9A0DF05F24}" type="presParOf" srcId="{E5531059-58F1-4F66-B22A-D9CC1B9B4A22}" destId="{63BEC40E-DD5F-42F6-9B70-A5C1954C716F}" srcOrd="13" destOrd="0" presId="urn:microsoft.com/office/officeart/2005/8/layout/target3"/>
    <dgm:cxn modelId="{604C66B3-9B45-499E-8899-85DBAEEF0620}" type="presParOf" srcId="{E5531059-58F1-4F66-B22A-D9CC1B9B4A22}" destId="{3DCEDB3D-C930-4962-A158-C2D142D6C409}" srcOrd="14" destOrd="0" presId="urn:microsoft.com/office/officeart/2005/8/layout/target3"/>
    <dgm:cxn modelId="{53B70FA2-7148-47E1-891C-760BFAA77E9C}" type="presParOf" srcId="{E5531059-58F1-4F66-B22A-D9CC1B9B4A22}" destId="{D0B43A74-ADCA-40D9-AB53-2F1C84E8DF49}" srcOrd="15" destOrd="0" presId="urn:microsoft.com/office/officeart/2005/8/layout/target3"/>
    <dgm:cxn modelId="{4407651B-AA79-4200-BE2D-AF8EFAC81736}" type="presParOf" srcId="{E5531059-58F1-4F66-B22A-D9CC1B9B4A22}" destId="{DDB9FBB7-8C21-453A-9B3E-B4DFEBE88555}" srcOrd="16" destOrd="0" presId="urn:microsoft.com/office/officeart/2005/8/layout/target3"/>
    <dgm:cxn modelId="{EFE44CEE-AD85-45B6-ACE2-CBF0C2329563}" type="presParOf" srcId="{E5531059-58F1-4F66-B22A-D9CC1B9B4A22}" destId="{BDEAA01D-F609-4B33-88F9-CAC174B952FB}" srcOrd="17" destOrd="0" presId="urn:microsoft.com/office/officeart/2005/8/layout/target3"/>
    <dgm:cxn modelId="{F8FE3C1B-D5D0-467C-B057-2D61E386890D}" type="presParOf" srcId="{E5531059-58F1-4F66-B22A-D9CC1B9B4A22}" destId="{93FF9DC3-2F4D-4048-979D-C77786A85AC5}" srcOrd="18" destOrd="0" presId="urn:microsoft.com/office/officeart/2005/8/layout/target3"/>
    <dgm:cxn modelId="{3E717CEE-FBE5-42B7-92BF-AEA8EFBD56C8}" type="presParOf" srcId="{E5531059-58F1-4F66-B22A-D9CC1B9B4A22}" destId="{95B6E08F-E575-499F-83C6-4D401C54AB32}" srcOrd="19" destOrd="0" presId="urn:microsoft.com/office/officeart/2005/8/layout/target3"/>
    <dgm:cxn modelId="{752E7F97-0FEC-46DC-B1A3-2D599CAB4C7E}" type="presParOf" srcId="{E5531059-58F1-4F66-B22A-D9CC1B9B4A22}" destId="{B1DD66AE-01AD-4C5F-8189-EBD4474C7112}" srcOrd="20" destOrd="0" presId="urn:microsoft.com/office/officeart/2005/8/layout/target3"/>
    <dgm:cxn modelId="{380D9B5B-D4E8-45C4-AD92-B63B20462182}" type="presParOf" srcId="{E5531059-58F1-4F66-B22A-D9CC1B9B4A22}" destId="{62E5B318-5781-4288-A4CC-E59948EC53AC}" srcOrd="21" destOrd="0" presId="urn:microsoft.com/office/officeart/2005/8/layout/target3"/>
    <dgm:cxn modelId="{BA00E99F-63AA-4D2D-AA5F-93778F2D41E6}" type="presParOf" srcId="{E5531059-58F1-4F66-B22A-D9CC1B9B4A22}" destId="{0D7A4BF5-8118-4D43-85D1-2F600DDAED5D}" srcOrd="22" destOrd="0" presId="urn:microsoft.com/office/officeart/2005/8/layout/target3"/>
    <dgm:cxn modelId="{BD9A98DD-67B5-4056-9183-1E7ED4D61FD0}" type="presParOf" srcId="{E5531059-58F1-4F66-B22A-D9CC1B9B4A22}" destId="{1E729DB0-962C-481F-AC7C-41C44E9404DD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97FECA-A67A-46CD-9E04-70A0B4400501}">
      <dsp:nvSpPr>
        <dsp:cNvPr id="0" name=""/>
        <dsp:cNvSpPr/>
      </dsp:nvSpPr>
      <dsp:spPr>
        <a:xfrm>
          <a:off x="0" y="0"/>
          <a:ext cx="4860757" cy="4860757"/>
        </a:xfrm>
        <a:prstGeom prst="pie">
          <a:avLst>
            <a:gd name="adj1" fmla="val 5400000"/>
            <a:gd name="adj2" fmla="val 1620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23B2EF-94BE-4CDC-8925-0D248D391125}">
      <dsp:nvSpPr>
        <dsp:cNvPr id="0" name=""/>
        <dsp:cNvSpPr/>
      </dsp:nvSpPr>
      <dsp:spPr>
        <a:xfrm>
          <a:off x="2430378" y="0"/>
          <a:ext cx="8765444" cy="4860757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b="0" i="0" kern="1200" dirty="0">
              <a:latin typeface="Arial" panose="020B0604020202020204" pitchFamily="34" charset="0"/>
              <a:cs typeface="Arial" panose="020B0604020202020204" pitchFamily="34" charset="0"/>
            </a:rPr>
            <a:t>Use competency-based interviews for appropriate selection.</a:t>
          </a:r>
          <a:endParaRPr lang="en-IN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30378" y="0"/>
        <a:ext cx="8765444" cy="607596"/>
      </dsp:txXfrm>
    </dsp:sp>
    <dsp:sp modelId="{40779F2A-9A19-465C-9E4C-02C9EA6FF669}">
      <dsp:nvSpPr>
        <dsp:cNvPr id="0" name=""/>
        <dsp:cNvSpPr/>
      </dsp:nvSpPr>
      <dsp:spPr>
        <a:xfrm>
          <a:off x="425317" y="607596"/>
          <a:ext cx="4010123" cy="4010123"/>
        </a:xfrm>
        <a:prstGeom prst="pie">
          <a:avLst>
            <a:gd name="adj1" fmla="val 5400000"/>
            <a:gd name="adj2" fmla="val 1620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A2E1AC-14D9-42E3-AFBB-617C55AA9C63}">
      <dsp:nvSpPr>
        <dsp:cNvPr id="0" name=""/>
        <dsp:cNvSpPr/>
      </dsp:nvSpPr>
      <dsp:spPr>
        <a:xfrm>
          <a:off x="2430378" y="559474"/>
          <a:ext cx="8765444" cy="4010123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b="0" i="0" kern="1200" dirty="0">
              <a:latin typeface="Arial" panose="020B0604020202020204" pitchFamily="34" charset="0"/>
              <a:cs typeface="Arial" panose="020B0604020202020204" pitchFamily="34" charset="0"/>
            </a:rPr>
            <a:t>Assess the clinical, technical, and interpersonal competencies of candidates (Ford and Bauer, 2024).</a:t>
          </a:r>
          <a:endParaRPr lang="en-IN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30378" y="559474"/>
        <a:ext cx="8765444" cy="607596"/>
      </dsp:txXfrm>
    </dsp:sp>
    <dsp:sp modelId="{9C67C698-E630-4A44-8E88-8C25072FCC6A}">
      <dsp:nvSpPr>
        <dsp:cNvPr id="0" name=""/>
        <dsp:cNvSpPr/>
      </dsp:nvSpPr>
      <dsp:spPr>
        <a:xfrm>
          <a:off x="850634" y="1215192"/>
          <a:ext cx="3159489" cy="3159489"/>
        </a:xfrm>
        <a:prstGeom prst="pie">
          <a:avLst>
            <a:gd name="adj1" fmla="val 5400000"/>
            <a:gd name="adj2" fmla="val 1620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FD3DBD-D922-453D-A6D2-69AE93B8E6EA}">
      <dsp:nvSpPr>
        <dsp:cNvPr id="0" name=""/>
        <dsp:cNvSpPr/>
      </dsp:nvSpPr>
      <dsp:spPr>
        <a:xfrm>
          <a:off x="2430378" y="1263311"/>
          <a:ext cx="8765444" cy="3159489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b="0" i="0" kern="1200" dirty="0">
              <a:latin typeface="Arial" panose="020B0604020202020204" pitchFamily="34" charset="0"/>
              <a:cs typeface="Arial" panose="020B0604020202020204" pitchFamily="34" charset="0"/>
            </a:rPr>
            <a:t>Ensure that the inclusion of practical digital health competency assessment takes place.</a:t>
          </a:r>
          <a:endParaRPr lang="en-IN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30378" y="1263311"/>
        <a:ext cx="8765444" cy="607591"/>
      </dsp:txXfrm>
    </dsp:sp>
    <dsp:sp modelId="{A13FB060-7BBD-4762-A3F3-77D933DC0249}">
      <dsp:nvSpPr>
        <dsp:cNvPr id="0" name=""/>
        <dsp:cNvSpPr/>
      </dsp:nvSpPr>
      <dsp:spPr>
        <a:xfrm>
          <a:off x="1275948" y="1822784"/>
          <a:ext cx="2308860" cy="2308860"/>
        </a:xfrm>
        <a:prstGeom prst="pie">
          <a:avLst>
            <a:gd name="adj1" fmla="val 5400000"/>
            <a:gd name="adj2" fmla="val 1620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6733E5-3124-4749-8AB8-5359CB13235D}">
      <dsp:nvSpPr>
        <dsp:cNvPr id="0" name=""/>
        <dsp:cNvSpPr/>
      </dsp:nvSpPr>
      <dsp:spPr>
        <a:xfrm>
          <a:off x="2430378" y="1935064"/>
          <a:ext cx="8765444" cy="230886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b="0" i="0" kern="1200" dirty="0">
              <a:latin typeface="Arial" panose="020B0604020202020204" pitchFamily="34" charset="0"/>
              <a:cs typeface="Arial" panose="020B0604020202020204" pitchFamily="34" charset="0"/>
            </a:rPr>
            <a:t>Carry out structured virtual </a:t>
          </a:r>
          <a:r>
            <a:rPr lang="en-IN" sz="1800" b="0" i="0" kern="1200" dirty="0" err="1">
              <a:latin typeface="Arial" panose="020B0604020202020204" pitchFamily="34" charset="0"/>
              <a:cs typeface="Arial" panose="020B0604020202020204" pitchFamily="34" charset="0"/>
            </a:rPr>
            <a:t>onboarding</a:t>
          </a:r>
          <a:r>
            <a:rPr lang="en-IN" sz="1800" b="0" i="0" kern="1200" dirty="0">
              <a:latin typeface="Arial" panose="020B0604020202020204" pitchFamily="34" charset="0"/>
              <a:cs typeface="Arial" panose="020B0604020202020204" pitchFamily="34" charset="0"/>
            </a:rPr>
            <a:t> and early mentoring.</a:t>
          </a:r>
          <a:endParaRPr lang="en-IN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30378" y="1935064"/>
        <a:ext cx="8765444" cy="607596"/>
      </dsp:txXfrm>
    </dsp:sp>
    <dsp:sp modelId="{63BEC40E-DD5F-42F6-9B70-A5C1954C716F}">
      <dsp:nvSpPr>
        <dsp:cNvPr id="0" name=""/>
        <dsp:cNvSpPr/>
      </dsp:nvSpPr>
      <dsp:spPr>
        <a:xfrm>
          <a:off x="1701266" y="2430380"/>
          <a:ext cx="1458225" cy="1458225"/>
        </a:xfrm>
        <a:prstGeom prst="pie">
          <a:avLst>
            <a:gd name="adj1" fmla="val 5400000"/>
            <a:gd name="adj2" fmla="val 1620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CEDB3D-C930-4962-A158-C2D142D6C409}">
      <dsp:nvSpPr>
        <dsp:cNvPr id="0" name=""/>
        <dsp:cNvSpPr/>
      </dsp:nvSpPr>
      <dsp:spPr>
        <a:xfrm>
          <a:off x="2430378" y="2478501"/>
          <a:ext cx="8765444" cy="1458225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b="0" i="0" kern="1200" dirty="0">
              <a:latin typeface="Arial" panose="020B0604020202020204" pitchFamily="34" charset="0"/>
              <a:cs typeface="Arial" panose="020B0604020202020204" pitchFamily="34" charset="0"/>
            </a:rPr>
            <a:t>Offer flexible working options for EVP.</a:t>
          </a:r>
          <a:endParaRPr lang="en-IN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30378" y="2478501"/>
        <a:ext cx="8765444" cy="607596"/>
      </dsp:txXfrm>
    </dsp:sp>
    <dsp:sp modelId="{DDB9FBB7-8C21-453A-9B3E-B4DFEBE88555}">
      <dsp:nvSpPr>
        <dsp:cNvPr id="0" name=""/>
        <dsp:cNvSpPr/>
      </dsp:nvSpPr>
      <dsp:spPr>
        <a:xfrm>
          <a:off x="2126583" y="3037976"/>
          <a:ext cx="607591" cy="607591"/>
        </a:xfrm>
        <a:prstGeom prst="pie">
          <a:avLst>
            <a:gd name="adj1" fmla="val 5400000"/>
            <a:gd name="adj2" fmla="val 1620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EAA01D-F609-4B33-88F9-CAC174B952FB}">
      <dsp:nvSpPr>
        <dsp:cNvPr id="0" name=""/>
        <dsp:cNvSpPr/>
      </dsp:nvSpPr>
      <dsp:spPr>
        <a:xfrm>
          <a:off x="2430378" y="3086104"/>
          <a:ext cx="8765444" cy="607591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b="0" i="0" kern="1200" dirty="0">
              <a:latin typeface="Arial" panose="020B0604020202020204" pitchFamily="34" charset="0"/>
              <a:cs typeface="Arial" panose="020B0604020202020204" pitchFamily="34" charset="0"/>
            </a:rPr>
            <a:t>Increase engagement and reduce early turnover.</a:t>
          </a:r>
          <a:endParaRPr lang="en-IN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30378" y="3086104"/>
        <a:ext cx="8765444" cy="6075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7E701AD-94BB-47C0-B2F8-1EE6B1FBAD08}" type="datetimeFigureOut">
              <a:rPr lang="en-IN" smtClean="0"/>
              <a:t>12-10-2026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535A5-534E-468F-BC1B-38C27FE21EE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856943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535A5-534E-468F-BC1B-38C27FE21EEB}" type="slidenum">
              <a:rPr lang="en-IN" smtClean="0"/>
              <a:t>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2313501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535A5-534E-468F-BC1B-38C27FE21EEB}" type="slidenum">
              <a:rPr lang="en-IN" smtClean="0"/>
              <a:t>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0475522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535A5-534E-468F-BC1B-38C27FE21EEB}" type="slidenum">
              <a:rPr lang="en-IN" smtClean="0"/>
              <a:t>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448919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535A5-534E-468F-BC1B-38C27FE21EEB}" type="slidenum">
              <a:rPr lang="en-IN" smtClean="0"/>
              <a:t>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20424129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535A5-534E-468F-BC1B-38C27FE21EEB}" type="slidenum">
              <a:rPr lang="en-IN" smtClean="0"/>
              <a:t>7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96971549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535A5-534E-468F-BC1B-38C27FE21EEB}" type="slidenum">
              <a:rPr lang="en-IN" smtClean="0"/>
              <a:t>8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19929028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535A5-534E-468F-BC1B-38C27FE21EEB}" type="slidenum">
              <a:rPr lang="en-IN" smtClean="0"/>
              <a:t>9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3677977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535A5-534E-468F-BC1B-38C27FE21EEB}" type="slidenum">
              <a:rPr lang="en-IN" smtClean="0"/>
              <a:t>10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5513292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535A5-534E-468F-BC1B-38C27FE21EEB}" type="slidenum">
              <a:rPr lang="en-IN" smtClean="0"/>
              <a:t>11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4074547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535A5-534E-468F-BC1B-38C27FE21EEB}" type="slidenum">
              <a:rPr lang="en-IN" smtClean="0"/>
              <a:t>12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1351653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535A5-534E-468F-BC1B-38C27FE21EEB}" type="slidenum">
              <a:rPr lang="en-IN" smtClean="0"/>
              <a:t>13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96836642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535A5-534E-468F-BC1B-38C27FE21EEB}" type="slidenum">
              <a:rPr lang="en-IN" smtClean="0"/>
              <a:t>14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58625841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535A5-534E-468F-BC1B-38C27FE21EEB}" type="slidenum">
              <a:rPr lang="en-IN" smtClean="0"/>
              <a:t>15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853684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424A5103-BDF8-4B87-9782-790EDD4409B5}" type="datetimeFigureOut">
              <a:rPr lang="en-IN" smtClean="0"/>
              <a:t>12-10-2026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AE8C1A3F-33C0-497C-A60D-B5B02F02784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9511798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A5103-BDF8-4B87-9782-790EDD4409B5}" type="datetimeFigureOut">
              <a:rPr lang="en-IN" smtClean="0"/>
              <a:t>12-10-2026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C1A3F-33C0-497C-A60D-B5B02F02784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4161096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A5103-BDF8-4B87-9782-790EDD4409B5}" type="datetimeFigureOut">
              <a:rPr lang="en-IN" smtClean="0"/>
              <a:t>12-10-2026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C1A3F-33C0-497C-A60D-B5B02F02784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720605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A5103-BDF8-4B87-9782-790EDD4409B5}" type="datetimeFigureOut">
              <a:rPr lang="en-IN" smtClean="0"/>
              <a:t>12-10-2026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C1A3F-33C0-497C-A60D-B5B02F02784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15641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A5103-BDF8-4B87-9782-790EDD4409B5}" type="datetimeFigureOut">
              <a:rPr lang="en-IN" smtClean="0"/>
              <a:t>12-10-2026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C1A3F-33C0-497C-A60D-B5B02F02784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260961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A5103-BDF8-4B87-9782-790EDD4409B5}" type="datetimeFigureOut">
              <a:rPr lang="en-IN" smtClean="0"/>
              <a:t>12-10-2026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C1A3F-33C0-497C-A60D-B5B02F02784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416659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A5103-BDF8-4B87-9782-790EDD4409B5}" type="datetimeFigureOut">
              <a:rPr lang="en-IN" smtClean="0"/>
              <a:t>12-10-2026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C1A3F-33C0-497C-A60D-B5B02F02784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746267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A5103-BDF8-4B87-9782-790EDD4409B5}" type="datetimeFigureOut">
              <a:rPr lang="en-IN" smtClean="0"/>
              <a:t>12-10-2026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C1A3F-33C0-497C-A60D-B5B02F02784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935227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A5103-BDF8-4B87-9782-790EDD4409B5}" type="datetimeFigureOut">
              <a:rPr lang="en-IN" smtClean="0"/>
              <a:t>12-10-2026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C1A3F-33C0-497C-A60D-B5B02F02784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38129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A5103-BDF8-4B87-9782-790EDD4409B5}" type="datetimeFigureOut">
              <a:rPr lang="en-IN" smtClean="0"/>
              <a:t>12-10-2026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C1A3F-33C0-497C-A60D-B5B02F02784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1534520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A5103-BDF8-4B87-9782-790EDD4409B5}" type="datetimeFigureOut">
              <a:rPr lang="en-IN" smtClean="0"/>
              <a:t>12-10-2026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C1A3F-33C0-497C-A60D-B5B02F02784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63017118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A5103-BDF8-4B87-9782-790EDD4409B5}" type="datetimeFigureOut">
              <a:rPr lang="en-IN" smtClean="0"/>
              <a:t>12-10-2026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C1A3F-33C0-497C-A60D-B5B02F02784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91174920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A5103-BDF8-4B87-9782-790EDD4409B5}" type="datetimeFigureOut">
              <a:rPr lang="en-IN" smtClean="0"/>
              <a:t>12-10-2026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C1A3F-33C0-497C-A60D-B5B02F02784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8813789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A5103-BDF8-4B87-9782-790EDD4409B5}" type="datetimeFigureOut">
              <a:rPr lang="en-IN" smtClean="0"/>
              <a:t>12-10-2026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C1A3F-33C0-497C-A60D-B5B02F02784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65639854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A5103-BDF8-4B87-9782-790EDD4409B5}" type="datetimeFigureOut">
              <a:rPr lang="en-IN" smtClean="0"/>
              <a:t>12-10-2026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C1A3F-33C0-497C-A60D-B5B02F02784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3376790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424A5103-BDF8-4B87-9782-790EDD4409B5}" type="datetimeFigureOut">
              <a:rPr lang="en-IN" smtClean="0"/>
              <a:t>12-10-2026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C1A3F-33C0-497C-A60D-B5B02F02784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27081977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424A5103-BDF8-4B87-9782-790EDD4409B5}" type="datetimeFigureOut">
              <a:rPr lang="en-IN" smtClean="0"/>
              <a:t>12-10-2026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C1A3F-33C0-497C-A60D-B5B02F02784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4763680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68150">
              <a:schemeClr val="bg2"/>
            </a:gs>
            <a:gs pos="0">
              <a:schemeClr val="accent1">
                <a:lumMod val="5000"/>
                <a:lumOff val="95000"/>
              </a:schemeClr>
            </a:gs>
            <a:gs pos="61000">
              <a:schemeClr val="bg2">
                <a:lumMod val="60000"/>
                <a:lumOff val="40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424A5103-BDF8-4B87-9782-790EDD4409B5}" type="datetimeFigureOut">
              <a:rPr lang="en-IN" smtClean="0"/>
              <a:t>12-10-2026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IN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AE8C1A3F-33C0-497C-A60D-B5B02F02784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9496951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ipd.org/uk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4337/9781802205718.00025" TargetMode="External"/><Relationship Id="rId3" Type="http://schemas.openxmlformats.org/officeDocument/2006/relationships/hyperlink" Target="https://doi.org/10.1108/IJCHM-04-2022-0419" TargetMode="External"/><Relationship Id="rId7" Type="http://schemas.openxmlformats.org/officeDocument/2006/relationships/hyperlink" Target="https://influence-journal.com/index.php/influence/index" TargetMode="External"/><Relationship Id="rId2" Type="http://schemas.openxmlformats.org/officeDocument/2006/relationships/hyperlink" Target="https://doi.org/10.1080/1750984X.2021.1901298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ons.gov.uk/employmentandlabourmarket/peopleinwork/employmentandemployeetypes/bulletins/jobsandvacanciesintheuk/latest?utm_source=chatgpt.com" TargetMode="External"/><Relationship Id="rId5" Type="http://schemas.openxmlformats.org/officeDocument/2006/relationships/hyperlink" Target="https://learningnews.com/news/learning-news/2025/uk-sickness-absence-at-record-high" TargetMode="External"/><Relationship Id="rId4" Type="http://schemas.openxmlformats.org/officeDocument/2006/relationships/hyperlink" Target="https://doi.org/10.1007/978-3-030-99097-8_61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6017/ijahe.v10i2.17617" TargetMode="External"/><Relationship Id="rId7" Type="http://schemas.openxmlformats.org/officeDocument/2006/relationships/hyperlink" Target="https://doi.org/10.58812/esmb.v3i02.375" TargetMode="External"/><Relationship Id="rId2" Type="http://schemas.openxmlformats.org/officeDocument/2006/relationships/hyperlink" Target="https://doi.org/10.1186/s12912-024-02216-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books.google.com/books?hl=en&amp;lr=&amp;id=aRYQEQAAQBAJ&amp;oi=fnd&amp;pg=PA162&amp;dq=Selection,+Onboarding+and+Employer+Value+Proposition+Assess+the+clinical,+technical,+and+interpersonal+competencies+of+candidates&amp;ots=m3nTfBJa6Y&amp;sig=zmvOXONZQw5-eJoA2AF-McudRMk" TargetMode="External"/><Relationship Id="rId5" Type="http://schemas.openxmlformats.org/officeDocument/2006/relationships/hyperlink" Target="https://www.england.nhs.uk/long-read/nhs-long-term-workforce-plan-2/?utm_source=chatgpt.com" TargetMode="External"/><Relationship Id="rId4" Type="http://schemas.openxmlformats.org/officeDocument/2006/relationships/hyperlink" Target="https://www.cipd.org/uk/views-and-insights/thought-leadership/cipd-voice/benchmarking-employee-turnover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21834" y="3311610"/>
            <a:ext cx="10348331" cy="2285233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en-IN" sz="2800" b="1" dirty="0">
                <a:latin typeface="Arial" panose="020B0604020202020204" pitchFamily="34" charset="0"/>
                <a:cs typeface="Arial" panose="020B0604020202020204" pitchFamily="34" charset="0"/>
              </a:rPr>
              <a:t>Module Code:</a:t>
            </a:r>
            <a:r>
              <a:rPr lang="en-IN" sz="2800" dirty="0">
                <a:latin typeface="Arial" panose="020B0604020202020204" pitchFamily="34" charset="0"/>
                <a:cs typeface="Arial" panose="020B0604020202020204" pitchFamily="34" charset="0"/>
              </a:rPr>
              <a:t> LCLM5002</a:t>
            </a:r>
            <a:br>
              <a:rPr lang="en-IN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IN" sz="2800" b="1" dirty="0">
                <a:latin typeface="Arial" panose="020B0604020202020204" pitchFamily="34" charset="0"/>
                <a:cs typeface="Arial" panose="020B0604020202020204" pitchFamily="34" charset="0"/>
              </a:rPr>
              <a:t>Module Name:</a:t>
            </a:r>
            <a:r>
              <a:rPr lang="en-IN" sz="2800" dirty="0">
                <a:latin typeface="Arial" panose="020B0604020202020204" pitchFamily="34" charset="0"/>
                <a:cs typeface="Arial" panose="020B0604020202020204" pitchFamily="34" charset="0"/>
              </a:rPr>
              <a:t> Developing and Managing Individuals and Team</a:t>
            </a:r>
            <a:r>
              <a:rPr lang="ro-RO" sz="2800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br>
              <a:rPr lang="en-IN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IN" sz="2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IN" sz="2800" b="1" dirty="0">
                <a:latin typeface="Arial" panose="020B0604020202020204" pitchFamily="34" charset="0"/>
                <a:cs typeface="Arial" panose="020B0604020202020204" pitchFamily="34" charset="0"/>
              </a:rPr>
              <a:t>Assignment Title:</a:t>
            </a:r>
            <a:r>
              <a:rPr lang="en-IN" sz="2800" dirty="0">
                <a:latin typeface="Arial" panose="020B0604020202020204" pitchFamily="34" charset="0"/>
                <a:cs typeface="Arial" panose="020B0604020202020204" pitchFamily="34" charset="0"/>
              </a:rPr>
              <a:t> Component 1 – Individual</a:t>
            </a:r>
            <a:r>
              <a:rPr lang="en-IN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IN" sz="2800" dirty="0">
                <a:latin typeface="Arial" panose="020B0604020202020204" pitchFamily="34" charset="0"/>
                <a:cs typeface="Arial" panose="020B0604020202020204" pitchFamily="34" charset="0"/>
              </a:rPr>
              <a:t>Presentation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67910" y="1957979"/>
            <a:ext cx="8825658" cy="86142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en-IN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</a:t>
            </a:r>
            <a:r>
              <a:rPr lang="en-IN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IN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Janina</a:t>
            </a:r>
            <a:r>
              <a:rPr lang="en-IN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IN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Marinela</a:t>
            </a:r>
            <a:r>
              <a:rPr lang="en-IN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IN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Fira</a:t>
            </a:r>
            <a:endParaRPr lang="en-IN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IN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</a:t>
            </a:r>
            <a:r>
              <a:rPr lang="ro-RO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2435168</a:t>
            </a:r>
            <a:endParaRPr lang="en-IN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IN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2765" y="735980"/>
            <a:ext cx="3049191" cy="11151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9894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170995" y="2162118"/>
            <a:ext cx="9657425" cy="2634471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t"/>
          <a:lstStyle/>
          <a:p>
            <a:pPr algn="ctr">
              <a:lnSpc>
                <a:spcPct val="150000"/>
              </a:lnSpc>
            </a:pPr>
            <a:r>
              <a:rPr lang="en-IN" sz="2800" b="1" i="1" dirty="0">
                <a:latin typeface="Arial" panose="020B0604020202020204" pitchFamily="34" charset="0"/>
                <a:cs typeface="Arial" panose="020B0604020202020204" pitchFamily="34" charset="0"/>
              </a:rPr>
              <a:t>Presentation Title: </a:t>
            </a:r>
            <a:r>
              <a:rPr lang="en-IN" sz="2800" i="1" dirty="0">
                <a:latin typeface="Arial" panose="020B0604020202020204" pitchFamily="34" charset="0"/>
                <a:cs typeface="Arial" panose="020B0604020202020204" pitchFamily="34" charset="0"/>
              </a:rPr>
              <a:t>Strategic Human Resource Management for Employee Attraction, Development, Motivation and Retention: A Case Study of HealthConnect UK</a:t>
            </a:r>
          </a:p>
        </p:txBody>
      </p:sp>
    </p:spTree>
    <p:extLst>
      <p:ext uri="{BB962C8B-B14F-4D97-AF65-F5344CB8AC3E}">
        <p14:creationId xmlns:p14="http://schemas.microsoft.com/office/powerpoint/2010/main" val="8946687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513346"/>
            <a:ext cx="10515600" cy="824799"/>
          </a:xfrm>
        </p:spPr>
        <p:txBody>
          <a:bodyPr>
            <a:normAutofit/>
          </a:bodyPr>
          <a:lstStyle/>
          <a:p>
            <a:pPr algn="ctr"/>
            <a:r>
              <a:rPr lang="en-IN" sz="3600" b="1" dirty="0"/>
              <a:t>Introduction </a:t>
            </a:r>
            <a:endParaRPr lang="en-IN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1319" y="1589026"/>
            <a:ext cx="5913198" cy="4899885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lvl="0" algn="just">
              <a:lnSpc>
                <a:spcPct val="150000"/>
              </a:lnSpc>
            </a:pP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This presentation will focus on HealthConnect UK, which is experiencing rapid digital healthcare growth </a:t>
            </a:r>
          </a:p>
          <a:p>
            <a:pPr lvl="0" algn="just">
              <a:lnSpc>
                <a:spcPct val="150000"/>
              </a:lnSpc>
            </a:pP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The workforce issues threaten recruitment, retention, as well as employee wellbeing in organisation (Williams, 2024). </a:t>
            </a:r>
          </a:p>
          <a:p>
            <a:pPr lvl="0" algn="just">
              <a:lnSpc>
                <a:spcPct val="150000"/>
              </a:lnSpc>
            </a:pP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It will discuss Human Resource Management, which can strengthen workforce capability and organisational performance </a:t>
            </a:r>
          </a:p>
          <a:p>
            <a:pPr algn="just">
              <a:lnSpc>
                <a:spcPct val="150000"/>
              </a:lnSpc>
            </a:pP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The presentation will evaluate recruitment, development, motivation, leadership, as well as retention strategies in the workplace. </a:t>
            </a:r>
          </a:p>
        </p:txBody>
      </p:sp>
      <p:pic>
        <p:nvPicPr>
          <p:cNvPr id="4" name="Picture 3"/>
          <p:cNvPicPr/>
          <p:nvPr/>
        </p:nvPicPr>
        <p:blipFill>
          <a:blip r:embed="rId3"/>
          <a:stretch>
            <a:fillRect/>
          </a:stretch>
        </p:blipFill>
        <p:spPr>
          <a:xfrm>
            <a:off x="6649843" y="2418040"/>
            <a:ext cx="5105400" cy="2958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56479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284" y="713678"/>
            <a:ext cx="10415238" cy="966954"/>
          </a:xfrm>
        </p:spPr>
        <p:txBody>
          <a:bodyPr/>
          <a:lstStyle/>
          <a:p>
            <a:pPr algn="ctr"/>
            <a:r>
              <a:rPr lang="en-IN" sz="3200" b="1" dirty="0"/>
              <a:t>HealthConnect UK: Organisation and Industry Overview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7394" y="2447382"/>
            <a:ext cx="5803406" cy="3931115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lvl="0" algn="just">
              <a:lnSpc>
                <a:spcPct val="150000"/>
              </a:lnSpc>
            </a:pP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HealthConnect UK also functions in a competitive and digital healthcare industry.</a:t>
            </a:r>
          </a:p>
          <a:p>
            <a:pPr lvl="0" algn="just">
              <a:lnSpc>
                <a:spcPct val="150000"/>
              </a:lnSpc>
            </a:pP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The digital healthcare firm in the UK provides tele-consultations and tele-monitoring services too. </a:t>
            </a:r>
          </a:p>
          <a:p>
            <a:pPr lvl="0" algn="just">
              <a:lnSpc>
                <a:spcPct val="150000"/>
              </a:lnSpc>
            </a:pP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Fast growth leads to the need for skilled healthcare and technology personnel.</a:t>
            </a:r>
          </a:p>
          <a:p>
            <a:pPr lvl="0" algn="just">
              <a:lnSpc>
                <a:spcPct val="150000"/>
              </a:lnSpc>
            </a:pP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There were about 702,000 job vacancies in the UK in June-August 2026 (ons.gov.uk, 2026).</a:t>
            </a:r>
          </a:p>
          <a:p>
            <a:pPr algn="just">
              <a:lnSpc>
                <a:spcPct val="150000"/>
              </a:lnSpc>
            </a:pP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/>
          <p:nvPr/>
        </p:nvPicPr>
        <p:blipFill>
          <a:blip r:embed="rId3"/>
          <a:stretch>
            <a:fillRect/>
          </a:stretch>
        </p:blipFill>
        <p:spPr>
          <a:xfrm>
            <a:off x="7265678" y="2447382"/>
            <a:ext cx="3907844" cy="323974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7667476" y="5687122"/>
            <a:ext cx="3104248" cy="45653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en-IN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(Source: ons.gov.uk, 2026)</a:t>
            </a:r>
          </a:p>
        </p:txBody>
      </p:sp>
    </p:spTree>
    <p:extLst>
      <p:ext uri="{BB962C8B-B14F-4D97-AF65-F5344CB8AC3E}">
        <p14:creationId xmlns:p14="http://schemas.microsoft.com/office/powerpoint/2010/main" val="7258602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9559" y="750644"/>
            <a:ext cx="8761413" cy="706964"/>
          </a:xfrm>
        </p:spPr>
        <p:txBody>
          <a:bodyPr/>
          <a:lstStyle/>
          <a:p>
            <a:pPr algn="ctr"/>
            <a:r>
              <a:rPr lang="en-IN" sz="3200" b="1" dirty="0">
                <a:latin typeface="Arial" panose="020B0604020202020204" pitchFamily="34" charset="0"/>
                <a:cs typeface="Arial" panose="020B0604020202020204" pitchFamily="34" charset="0"/>
              </a:rPr>
              <a:t>Current Workforce Challenges </a:t>
            </a:r>
            <a:endParaRPr lang="en-IN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0486" y="1912123"/>
            <a:ext cx="5870314" cy="4711701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lvl="0" algn="just">
              <a:lnSpc>
                <a:spcPct val="150000"/>
              </a:lnSpc>
            </a:pP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Recruitment is challenging in times of shortage of healthcare and technological talent in the UK (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Alkan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., 2024).</a:t>
            </a:r>
          </a:p>
          <a:p>
            <a:pPr lvl="0" algn="just">
              <a:lnSpc>
                <a:spcPct val="150000"/>
              </a:lnSpc>
            </a:pP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Issues of turnover, burnout, and excessive workloads may compromise the wellness of the staff.</a:t>
            </a:r>
          </a:p>
          <a:p>
            <a:pPr lvl="0" algn="just">
              <a:lnSpc>
                <a:spcPct val="150000"/>
              </a:lnSpc>
            </a:pP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Skills deficiency and poor staff motivation may lower the effectiveness of the service provided.</a:t>
            </a:r>
          </a:p>
          <a:p>
            <a:pPr lvl="0" algn="just">
              <a:lnSpc>
                <a:spcPct val="150000"/>
              </a:lnSpc>
            </a:pP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Multidisciplinary cooperation and development of leadership qualities should be supported through HR measures.</a:t>
            </a:r>
          </a:p>
        </p:txBody>
      </p:sp>
      <p:pic>
        <p:nvPicPr>
          <p:cNvPr id="4" name="Picture 3"/>
          <p:cNvPicPr/>
          <p:nvPr/>
        </p:nvPicPr>
        <p:blipFill>
          <a:blip r:embed="rId3"/>
          <a:stretch>
            <a:fillRect/>
          </a:stretch>
        </p:blipFill>
        <p:spPr>
          <a:xfrm>
            <a:off x="7390888" y="2138149"/>
            <a:ext cx="3002048" cy="1608662"/>
          </a:xfrm>
          <a:prstGeom prst="rect">
            <a:avLst/>
          </a:prstGeom>
        </p:spPr>
      </p:pic>
      <p:pic>
        <p:nvPicPr>
          <p:cNvPr id="5" name="image3.png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643233" y="3799604"/>
            <a:ext cx="4597196" cy="2824220"/>
          </a:xfrm>
          <a:prstGeom prst="rect">
            <a:avLst/>
          </a:prstGeom>
          <a:ln/>
        </p:spPr>
      </p:pic>
    </p:spTree>
    <p:extLst>
      <p:ext uri="{BB962C8B-B14F-4D97-AF65-F5344CB8AC3E}">
        <p14:creationId xmlns:p14="http://schemas.microsoft.com/office/powerpoint/2010/main" val="42074797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88769" y="646723"/>
            <a:ext cx="8761413" cy="706964"/>
          </a:xfrm>
        </p:spPr>
        <p:txBody>
          <a:bodyPr/>
          <a:lstStyle/>
          <a:p>
            <a:pPr algn="ctr"/>
            <a:r>
              <a:rPr lang="en-IN" sz="3200" b="1" dirty="0">
                <a:latin typeface="Arial" panose="020B0604020202020204" pitchFamily="34" charset="0"/>
                <a:cs typeface="Arial" panose="020B0604020202020204" pitchFamily="34" charset="0"/>
              </a:rPr>
              <a:t>Strategic Importance of HRM </a:t>
            </a:r>
            <a:endParaRPr lang="en-IN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880" y="1670594"/>
            <a:ext cx="11334413" cy="2771387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lvl="0"/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Strategic human resource management also aligns workforce capability with HealthConnect UK’s digital growth strategy </a:t>
            </a:r>
          </a:p>
          <a:p>
            <a:pPr lvl="0"/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The Human Capital theory also views employee skills as organisational value; however, this theory ignores the structural barriers. </a:t>
            </a:r>
          </a:p>
          <a:p>
            <a:pPr lvl="0"/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Good HRM practices can lead to improved performance and motivation as well as retention.</a:t>
            </a:r>
          </a:p>
          <a:p>
            <a:pPr lvl="0"/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Turnover rates in the UK average 34%, raising replacement costs and knowledge loss (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cipd.org/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uk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2024).</a:t>
            </a:r>
          </a:p>
          <a:p>
            <a:pPr lvl="0"/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Thus, human resource development must focus on skills, wellness and leadership.</a:t>
            </a:r>
          </a:p>
        </p:txBody>
      </p:sp>
      <p:pic>
        <p:nvPicPr>
          <p:cNvPr id="4" name="image4.png"/>
          <p:cNvPicPr/>
          <p:nvPr/>
        </p:nvPicPr>
        <p:blipFill>
          <a:blip r:embed="rId4"/>
          <a:srcRect/>
          <a:stretch>
            <a:fillRect/>
          </a:stretch>
        </p:blipFill>
        <p:spPr>
          <a:xfrm>
            <a:off x="3236275" y="4758888"/>
            <a:ext cx="4866399" cy="1604877"/>
          </a:xfrm>
          <a:prstGeom prst="rect">
            <a:avLst/>
          </a:prstGeom>
          <a:ln/>
        </p:spPr>
      </p:pic>
      <p:sp>
        <p:nvSpPr>
          <p:cNvPr id="5" name="Rectangle 4"/>
          <p:cNvSpPr/>
          <p:nvPr/>
        </p:nvSpPr>
        <p:spPr>
          <a:xfrm>
            <a:off x="3969834" y="6426757"/>
            <a:ext cx="3760587" cy="5078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spcAft>
                <a:spcPts val="0"/>
              </a:spcAft>
            </a:pPr>
            <a:r>
              <a:rPr lang="en-IN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(Source: cipd.org.uk, 2024)</a:t>
            </a:r>
          </a:p>
        </p:txBody>
      </p:sp>
    </p:spTree>
    <p:extLst>
      <p:ext uri="{BB962C8B-B14F-4D97-AF65-F5344CB8AC3E}">
        <p14:creationId xmlns:p14="http://schemas.microsoft.com/office/powerpoint/2010/main" val="37893854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572224"/>
            <a:ext cx="8761413" cy="706964"/>
          </a:xfrm>
        </p:spPr>
        <p:txBody>
          <a:bodyPr/>
          <a:lstStyle/>
          <a:p>
            <a:pPr algn="ctr"/>
            <a:r>
              <a:rPr lang="en-IN" sz="3200" b="1" dirty="0">
                <a:latin typeface="Arial" panose="020B0604020202020204" pitchFamily="34" charset="0"/>
                <a:cs typeface="Arial" panose="020B0604020202020204" pitchFamily="34" charset="0"/>
              </a:rPr>
              <a:t>Workforce Planning and Skills Gap Analysis </a:t>
            </a:r>
            <a:endParaRPr lang="en-IN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508183" y="1561171"/>
            <a:ext cx="5870316" cy="5296829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lvl="0" algn="just">
              <a:lnSpc>
                <a:spcPct val="150000"/>
              </a:lnSpc>
            </a:pP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Understand the skills training industry at the level of 4 and 7 training and skills in the clinical, digital and technology sectors as HealthConnect UK expands.</a:t>
            </a:r>
          </a:p>
          <a:p>
            <a:pPr lvl="0" algn="just">
              <a:lnSpc>
                <a:spcPct val="150000"/>
              </a:lnSpc>
            </a:pP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Undertake a skills gap analysis for critical healthcare and digital skills.</a:t>
            </a:r>
          </a:p>
          <a:p>
            <a:pPr lvl="0" algn="just">
              <a:lnSpc>
                <a:spcPct val="150000"/>
              </a:lnSpc>
            </a:pP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According to NHS England (2023), the NHS faces an FTE shortage of between 260,000 and 360,000 by 2036/37.</a:t>
            </a:r>
          </a:p>
          <a:p>
            <a:pPr lvl="0" algn="just">
              <a:lnSpc>
                <a:spcPct val="150000"/>
              </a:lnSpc>
            </a:pP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Concentrate on succession planning – especially for specialists and leaders.</a:t>
            </a:r>
          </a:p>
          <a:p>
            <a:pPr lvl="0" algn="just">
              <a:lnSpc>
                <a:spcPct val="150000"/>
              </a:lnSpc>
            </a:pP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Use Strategic Workforce Planning (SWP) to integrate people, skills and growth.</a:t>
            </a:r>
          </a:p>
        </p:txBody>
      </p:sp>
      <p:pic>
        <p:nvPicPr>
          <p:cNvPr id="5" name="image1.png"/>
          <p:cNvPicPr/>
          <p:nvPr/>
        </p:nvPicPr>
        <p:blipFill>
          <a:blip r:embed="rId3"/>
          <a:srcRect/>
          <a:stretch>
            <a:fillRect/>
          </a:stretch>
        </p:blipFill>
        <p:spPr>
          <a:xfrm>
            <a:off x="6580846" y="2463315"/>
            <a:ext cx="5440169" cy="3492539"/>
          </a:xfrm>
          <a:prstGeom prst="rect">
            <a:avLst/>
          </a:prstGeom>
          <a:ln/>
        </p:spPr>
      </p:pic>
    </p:spTree>
    <p:extLst>
      <p:ext uri="{BB962C8B-B14F-4D97-AF65-F5344CB8AC3E}">
        <p14:creationId xmlns:p14="http://schemas.microsoft.com/office/powerpoint/2010/main" val="1962686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0655" y="683736"/>
            <a:ext cx="10326028" cy="706964"/>
          </a:xfrm>
        </p:spPr>
        <p:txBody>
          <a:bodyPr/>
          <a:lstStyle/>
          <a:p>
            <a:pPr algn="ctr"/>
            <a:r>
              <a:rPr lang="en-IN" sz="3200" b="1" dirty="0">
                <a:latin typeface="Arial" panose="020B0604020202020204" pitchFamily="34" charset="0"/>
                <a:cs typeface="Arial" panose="020B0604020202020204" pitchFamily="34" charset="0"/>
              </a:rPr>
              <a:t>Recruitment Challenges and Alternative Approaches </a:t>
            </a:r>
            <a:endParaRPr lang="en-IN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655" y="1822914"/>
            <a:ext cx="11173521" cy="4377163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Internal Challenges: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 The limited specialist talent may restrict recruitment of digital-health professionals </a:t>
            </a:r>
          </a:p>
          <a:p>
            <a:pPr algn="just">
              <a:lnSpc>
                <a:spcPct val="150000"/>
              </a:lnSpc>
            </a:pPr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External Challenges: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 The wider talent pool, however, has high competition as well as recruitment costs (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Jooss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., 2023).</a:t>
            </a:r>
          </a:p>
          <a:p>
            <a:pPr algn="just">
              <a:lnSpc>
                <a:spcPct val="150000"/>
              </a:lnSpc>
            </a:pPr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Online challenges: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 This recruitment has faster national reach,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hwoeber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 high application volumes decrease quality</a:t>
            </a:r>
          </a:p>
          <a:p>
            <a:pPr algn="just">
              <a:lnSpc>
                <a:spcPct val="150000"/>
              </a:lnSpc>
            </a:pPr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Social media: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 It has access to passive digital talent, but risks inconsistent employer messaging </a:t>
            </a:r>
          </a:p>
          <a:p>
            <a:pPr algn="just">
              <a:lnSpc>
                <a:spcPct val="150000"/>
              </a:lnSpc>
            </a:pP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The HealthConnect UK needs to balance speed, skills, cost, as well as candidate quality. </a:t>
            </a:r>
          </a:p>
          <a:p>
            <a:pPr algn="just">
              <a:lnSpc>
                <a:spcPct val="150000"/>
              </a:lnSpc>
            </a:pP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In that case, a blended approach is also recommended. </a:t>
            </a:r>
          </a:p>
        </p:txBody>
      </p:sp>
    </p:spTree>
    <p:extLst>
      <p:ext uri="{BB962C8B-B14F-4D97-AF65-F5344CB8AC3E}">
        <p14:creationId xmlns:p14="http://schemas.microsoft.com/office/powerpoint/2010/main" val="23398516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0996" y="604700"/>
            <a:ext cx="8761413" cy="706964"/>
          </a:xfrm>
        </p:spPr>
        <p:txBody>
          <a:bodyPr/>
          <a:lstStyle/>
          <a:p>
            <a:pPr algn="ctr"/>
            <a:r>
              <a:rPr lang="en-IN" sz="3200" b="1" dirty="0">
                <a:latin typeface="Arial" panose="020B0604020202020204" pitchFamily="34" charset="0"/>
                <a:cs typeface="Arial" panose="020B0604020202020204" pitchFamily="34" charset="0"/>
              </a:rPr>
              <a:t>Recommended Recruitment Strategy </a:t>
            </a:r>
            <a:endParaRPr lang="en-IN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33920883"/>
              </p:ext>
            </p:extLst>
          </p:nvPr>
        </p:nvGraphicFramePr>
        <p:xfrm>
          <a:off x="481263" y="1739984"/>
          <a:ext cx="11229474" cy="4192855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233389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03649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85909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4285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IN" sz="14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Recruitment Approach</a:t>
                      </a:r>
                      <a:endParaRPr lang="en-IN" sz="1400" b="1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747" marR="5074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IN" sz="14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Recommendation for HealthConnect UK</a:t>
                      </a:r>
                      <a:endParaRPr lang="en-IN" sz="1400" b="1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747" marR="5074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IN" sz="14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Critical Justification</a:t>
                      </a:r>
                      <a:endParaRPr lang="en-IN" sz="1400" b="1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747" marR="50747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0527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IN" sz="14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Internal recruitment</a:t>
                      </a:r>
                      <a:endParaRPr lang="en-IN" sz="1400" b="1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747" marR="5074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IN" sz="14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Promote existing skilled employees (Sukmara, 2026)</a:t>
                      </a:r>
                    </a:p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IN" sz="14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Competency-based and behavioural interviews </a:t>
                      </a:r>
                      <a:endParaRPr lang="en-IN" sz="14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747" marR="5074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IN" sz="1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Improves retention and career progression but may restrict fresh expertise.</a:t>
                      </a:r>
                      <a:endParaRPr lang="en-IN" sz="14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747" marR="50747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51888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IN" sz="14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External recruitment</a:t>
                      </a:r>
                      <a:endParaRPr lang="en-IN" sz="1400" b="1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747" marR="5074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IN" sz="14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Target specialist healthcare and technology professionals</a:t>
                      </a:r>
                      <a:endParaRPr lang="en-IN" sz="14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747" marR="5074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IN" sz="14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Expands talent availability but increases cost and competition.</a:t>
                      </a:r>
                      <a:endParaRPr lang="en-IN" sz="14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747" marR="50747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42853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IN" sz="14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Online recruitment</a:t>
                      </a:r>
                      <a:endParaRPr lang="en-IN" sz="1400" b="1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747" marR="5074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IN" sz="14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LinkedIn, NHS Jobs and specialist platforms.</a:t>
                      </a:r>
                      <a:endParaRPr lang="en-IN" sz="14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747" marR="5074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IN" sz="14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Provides wider reach and faster hiring for specialist roles.</a:t>
                      </a:r>
                      <a:endParaRPr lang="en-IN" sz="14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747" marR="50747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42853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IN" sz="14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Social media recruitment</a:t>
                      </a:r>
                      <a:endParaRPr lang="en-IN" sz="1400" b="1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747" marR="5074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IN" sz="14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LinkedIn and professional digital networks </a:t>
                      </a:r>
                      <a:endParaRPr lang="en-IN" sz="14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747" marR="5074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IN" sz="14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Attracts digitally skilled and passive candidates effectively.</a:t>
                      </a:r>
                      <a:endParaRPr lang="en-IN" sz="14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747" marR="50747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42853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IN" sz="14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Employee referrals</a:t>
                      </a:r>
                      <a:endParaRPr lang="en-IN" sz="1400" b="1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747" marR="5074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IN" sz="14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Reward referrals for difficult-to-fill roles</a:t>
                      </a:r>
                      <a:endParaRPr lang="en-IN" sz="14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747" marR="5074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IN" sz="14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Can improve candidate quality and reduce hiring time.</a:t>
                      </a:r>
                      <a:endParaRPr lang="en-IN" sz="14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747" marR="50747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664279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IN" sz="14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Selection</a:t>
                      </a:r>
                      <a:endParaRPr lang="en-IN" sz="1400" b="1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747" marR="5074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IN" sz="1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Apply Person–Job Fit Theory and recruitment analytics</a:t>
                      </a:r>
                      <a:endParaRPr lang="en-IN" sz="14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747" marR="50747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IN" sz="1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Improves job matching, although recruitment outcomes require continuous monitoring.</a:t>
                      </a:r>
                      <a:endParaRPr lang="en-IN" sz="14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747" marR="50747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813160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0654" y="973668"/>
            <a:ext cx="11195824" cy="706964"/>
          </a:xfrm>
        </p:spPr>
        <p:txBody>
          <a:bodyPr/>
          <a:lstStyle/>
          <a:p>
            <a:pPr algn="ctr"/>
            <a:r>
              <a:rPr lang="en-IN" sz="3200" b="1" dirty="0">
                <a:latin typeface="Arial" panose="020B0604020202020204" pitchFamily="34" charset="0"/>
                <a:cs typeface="Arial" panose="020B0604020202020204" pitchFamily="34" charset="0"/>
              </a:rPr>
              <a:t>Selection, Onboarding and Employer Value Proposition</a:t>
            </a:r>
            <a:endParaRPr lang="en-IN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06595927"/>
              </p:ext>
            </p:extLst>
          </p:nvPr>
        </p:nvGraphicFramePr>
        <p:xfrm>
          <a:off x="490654" y="1844842"/>
          <a:ext cx="11195823" cy="48607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470025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4468" y="973668"/>
            <a:ext cx="10749776" cy="706964"/>
          </a:xfrm>
        </p:spPr>
        <p:txBody>
          <a:bodyPr/>
          <a:lstStyle/>
          <a:p>
            <a:pPr algn="ctr"/>
            <a:r>
              <a:rPr lang="en-IN" sz="3200" b="1" dirty="0">
                <a:latin typeface="Arial" panose="020B0604020202020204" pitchFamily="34" charset="0"/>
                <a:cs typeface="Arial" panose="020B0604020202020204" pitchFamily="34" charset="0"/>
              </a:rPr>
              <a:t>Learning, Development and Talent Management </a:t>
            </a:r>
            <a:endParaRPr lang="en-IN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352" y="2007220"/>
            <a:ext cx="6378497" cy="4594302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lvl="0" algn="just"/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Regular training needs analysis to identify the gap between digital skills and clinical skills</a:t>
            </a:r>
          </a:p>
          <a:p>
            <a:pPr lvl="0" algn="just"/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Application of the 70:20:10 Learning model for workplace training and professional development (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Amenumey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 and Badu, 2023).</a:t>
            </a:r>
          </a:p>
          <a:p>
            <a:pPr lvl="0" algn="just"/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Developing the leadership programmes utilising transformational leadership theory </a:t>
            </a:r>
          </a:p>
          <a:p>
            <a:pPr lvl="0" algn="just"/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Creating career pathways, mentoring, as well as internal progression opportunities. </a:t>
            </a:r>
          </a:p>
          <a:p>
            <a:pPr lvl="0" algn="just"/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Building the talent pipelines for scarce technology along with healthcare roles. </a:t>
            </a:r>
          </a:p>
          <a:p>
            <a:pPr lvl="0" algn="just"/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Evaluating the training process through Kirkpatrick’s Four-Level Model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77075" y="2144054"/>
            <a:ext cx="4936553" cy="4320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4561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7561" y="728341"/>
            <a:ext cx="11084311" cy="706964"/>
          </a:xfrm>
        </p:spPr>
        <p:txBody>
          <a:bodyPr/>
          <a:lstStyle/>
          <a:p>
            <a:pPr algn="ctr"/>
            <a:r>
              <a:rPr lang="en-IN" sz="3200" b="1" dirty="0">
                <a:latin typeface="Arial" panose="020B0604020202020204" pitchFamily="34" charset="0"/>
                <a:cs typeface="Arial" panose="020B0604020202020204" pitchFamily="34" charset="0"/>
              </a:rPr>
              <a:t>Performance Management and Employee Engagement</a:t>
            </a:r>
            <a:endParaRPr lang="en-IN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1444" y="1729947"/>
            <a:ext cx="6763447" cy="4951141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pPr lvl="0" algn="just">
              <a:lnSpc>
                <a:spcPct val="150000"/>
              </a:lnSpc>
            </a:pP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Setting SMART goals aligned with HealthConnect UK’s growth</a:t>
            </a:r>
          </a:p>
          <a:p>
            <a:pPr lvl="0" algn="just">
              <a:lnSpc>
                <a:spcPct val="150000"/>
              </a:lnSpc>
            </a:pP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Utilising ongoing feedback as well as formal performance reviews</a:t>
            </a:r>
          </a:p>
          <a:p>
            <a:pPr lvl="0" algn="just">
              <a:lnSpc>
                <a:spcPct val="150000"/>
              </a:lnSpc>
            </a:pP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Combining individual along with multidisciplinary team performance measures. </a:t>
            </a:r>
          </a:p>
          <a:p>
            <a:pPr lvl="0" algn="just">
              <a:lnSpc>
                <a:spcPct val="150000"/>
              </a:lnSpc>
            </a:pP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Conducting regular engagement surveys and feedback sessions </a:t>
            </a:r>
          </a:p>
          <a:p>
            <a:pPr lvl="0" algn="just">
              <a:lnSpc>
                <a:spcPct val="150000"/>
              </a:lnSpc>
            </a:pP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Recognising achievements as well as assessing performance barriers. </a:t>
            </a:r>
          </a:p>
          <a:p>
            <a:pPr lvl="0" algn="just">
              <a:lnSpc>
                <a:spcPct val="150000"/>
              </a:lnSpc>
            </a:pP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Applying Goal-setting theory to suggest clear and challenging goals can develop performance (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Jeong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., 2023)</a:t>
            </a:r>
          </a:p>
        </p:txBody>
      </p:sp>
      <p:pic>
        <p:nvPicPr>
          <p:cNvPr id="4" name="image2.png"/>
          <p:cNvPicPr/>
          <p:nvPr/>
        </p:nvPicPr>
        <p:blipFill>
          <a:blip r:embed="rId3"/>
          <a:srcRect/>
          <a:stretch>
            <a:fillRect/>
          </a:stretch>
        </p:blipFill>
        <p:spPr>
          <a:xfrm>
            <a:off x="7365613" y="2657007"/>
            <a:ext cx="4476981" cy="3097020"/>
          </a:xfrm>
          <a:prstGeom prst="rect">
            <a:avLst/>
          </a:prstGeom>
          <a:ln/>
        </p:spPr>
      </p:pic>
    </p:spTree>
    <p:extLst>
      <p:ext uri="{BB962C8B-B14F-4D97-AF65-F5344CB8AC3E}">
        <p14:creationId xmlns:p14="http://schemas.microsoft.com/office/powerpoint/2010/main" val="6900714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283" y="973668"/>
            <a:ext cx="10103005" cy="706964"/>
          </a:xfrm>
        </p:spPr>
        <p:txBody>
          <a:bodyPr/>
          <a:lstStyle/>
          <a:p>
            <a:pPr algn="ctr"/>
            <a:r>
              <a:rPr lang="en-IN" sz="3200" b="1" dirty="0">
                <a:latin typeface="Arial" panose="020B0604020202020204" pitchFamily="34" charset="0"/>
                <a:cs typeface="Arial" panose="020B0604020202020204" pitchFamily="34" charset="0"/>
              </a:rPr>
              <a:t>Motivation, Reward, Wellbeing and Retention </a:t>
            </a:r>
            <a:endParaRPr lang="en-IN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881" y="1956729"/>
            <a:ext cx="6606295" cy="4600187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lvl="0" algn="just">
              <a:lnSpc>
                <a:spcPct val="150000"/>
              </a:lnSpc>
            </a:pP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Equitable Payment Based on performance: Scientific Management Theory by Taylor (1911) (Kimber and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Ehrich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2022)</a:t>
            </a:r>
          </a:p>
          <a:p>
            <a:pPr lvl="0" algn="just">
              <a:lnSpc>
                <a:spcPct val="150000"/>
              </a:lnSpc>
            </a:pP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HealthConnect UK must strike a balance between competitive payment, appreciation, and career opportunities.</a:t>
            </a:r>
          </a:p>
          <a:p>
            <a:pPr lvl="0" algn="just">
              <a:lnSpc>
                <a:spcPct val="150000"/>
              </a:lnSpc>
            </a:pP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Workload and flexible working can reduce job burnout.</a:t>
            </a:r>
          </a:p>
          <a:p>
            <a:pPr lvl="0" algn="just">
              <a:lnSpc>
                <a:spcPct val="150000"/>
              </a:lnSpc>
            </a:pP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Wellness programs may be used to increase retention and motivation of employees.</a:t>
            </a:r>
          </a:p>
        </p:txBody>
      </p:sp>
      <p:pic>
        <p:nvPicPr>
          <p:cNvPr id="4" name="Picture 3"/>
          <p:cNvPicPr/>
          <p:nvPr/>
        </p:nvPicPr>
        <p:blipFill>
          <a:blip r:embed="rId3"/>
          <a:stretch>
            <a:fillRect/>
          </a:stretch>
        </p:blipFill>
        <p:spPr>
          <a:xfrm>
            <a:off x="7654151" y="2003966"/>
            <a:ext cx="3752850" cy="4552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44265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2166" y="557561"/>
            <a:ext cx="10838985" cy="1123071"/>
          </a:xfrm>
        </p:spPr>
        <p:txBody>
          <a:bodyPr/>
          <a:lstStyle/>
          <a:p>
            <a:pPr algn="ctr"/>
            <a:r>
              <a:rPr lang="en-IN" b="1" dirty="0"/>
              <a:t>Leadership and Integrated HRM Recommendations 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6049" y="1889821"/>
            <a:ext cx="6177775" cy="4555584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lvl="0" algn="just">
              <a:lnSpc>
                <a:spcPct val="150000"/>
              </a:lnSpc>
            </a:pP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Implement Transformational Leadership theory for motivating multidisciplinary teams (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Irayani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2025).</a:t>
            </a:r>
          </a:p>
          <a:p>
            <a:pPr lvl="0" algn="just">
              <a:lnSpc>
                <a:spcPct val="150000"/>
              </a:lnSpc>
            </a:pP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Use coaching leadership for building communication and conflict management competencies.</a:t>
            </a:r>
          </a:p>
          <a:p>
            <a:pPr lvl="0" algn="just">
              <a:lnSpc>
                <a:spcPct val="150000"/>
              </a:lnSpc>
            </a:pP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Integrate processes for recruitment, training, performance and rewards.</a:t>
            </a:r>
          </a:p>
          <a:p>
            <a:pPr lvl="0" algn="just">
              <a:lnSpc>
                <a:spcPct val="150000"/>
              </a:lnSpc>
            </a:pP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Apply AMO theory: ability, motivation, opportunity.</a:t>
            </a:r>
          </a:p>
          <a:p>
            <a:pPr lvl="0" algn="just">
              <a:lnSpc>
                <a:spcPct val="150000"/>
              </a:lnSpc>
            </a:pP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Utilise HR analytics for monitoring turnover, engagement and skills gaps.</a:t>
            </a:r>
          </a:p>
        </p:txBody>
      </p:sp>
      <p:pic>
        <p:nvPicPr>
          <p:cNvPr id="4" name="Picture 3"/>
          <p:cNvPicPr/>
          <p:nvPr/>
        </p:nvPicPr>
        <p:blipFill>
          <a:blip r:embed="rId3"/>
          <a:stretch>
            <a:fillRect/>
          </a:stretch>
        </p:blipFill>
        <p:spPr>
          <a:xfrm>
            <a:off x="6789466" y="2081638"/>
            <a:ext cx="4857750" cy="4171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95760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IN" sz="3200" b="1" dirty="0">
                <a:latin typeface="Arial" panose="020B0604020202020204" pitchFamily="34" charset="0"/>
                <a:cs typeface="Arial" panose="020B0604020202020204" pitchFamily="34" charset="0"/>
              </a:rPr>
              <a:t>Conclusion </a:t>
            </a:r>
            <a:endParaRPr lang="en-IN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845" y="2045938"/>
            <a:ext cx="6246794" cy="4510979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algn="just">
              <a:lnSpc>
                <a:spcPct val="150000"/>
              </a:lnSpc>
            </a:pP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Strategic HRM enhanced the capabilities of the HealthConnect UK workforce and its growth.</a:t>
            </a:r>
          </a:p>
          <a:p>
            <a:pPr algn="just">
              <a:lnSpc>
                <a:spcPct val="150000"/>
              </a:lnSpc>
            </a:pP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Workforce planning uncovered shortages in clinical and digital expertise.</a:t>
            </a:r>
          </a:p>
          <a:p>
            <a:pPr algn="just">
              <a:lnSpc>
                <a:spcPct val="150000"/>
              </a:lnSpc>
            </a:pP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Blended recruiting ensured better access to the right talent and better match for jobs.</a:t>
            </a:r>
          </a:p>
          <a:p>
            <a:pPr algn="just">
              <a:lnSpc>
                <a:spcPct val="150000"/>
              </a:lnSpc>
            </a:pP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Learning, motivation, and well-being enhanced engagement and retention.</a:t>
            </a:r>
          </a:p>
          <a:p>
            <a:pPr algn="just">
              <a:lnSpc>
                <a:spcPct val="150000"/>
              </a:lnSpc>
            </a:pP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Transformational leadership improved collaboration and performance.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4264" y="2750750"/>
            <a:ext cx="5024180" cy="24011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501169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5319" y="193083"/>
            <a:ext cx="8761413" cy="706964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en-IN" sz="3200" b="1" dirty="0"/>
              <a:t>References </a:t>
            </a:r>
            <a:endParaRPr lang="en-IN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100769"/>
            <a:ext cx="12191999" cy="5757231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just"/>
            <a:r>
              <a:rPr lang="en-IN" sz="1600" dirty="0" err="1">
                <a:latin typeface="Arial" panose="020B0604020202020204" pitchFamily="34" charset="0"/>
                <a:cs typeface="Arial" panose="020B0604020202020204" pitchFamily="34" charset="0"/>
              </a:rPr>
              <a:t>Jeong</a:t>
            </a:r>
            <a:r>
              <a:rPr lang="en-IN" sz="1600" dirty="0">
                <a:latin typeface="Arial" panose="020B0604020202020204" pitchFamily="34" charset="0"/>
                <a:cs typeface="Arial" panose="020B0604020202020204" pitchFamily="34" charset="0"/>
              </a:rPr>
              <a:t>, Y.H., Healy, L.C. and McEwan, D. (2023) ‘The application of goal setting theory to goal setting interventions in sport: A systematic review.’ </a:t>
            </a:r>
            <a:r>
              <a:rPr lang="en-IN" sz="16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review of sport and exercise psychology</a:t>
            </a:r>
            <a:r>
              <a:rPr lang="en-IN" sz="16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IN" sz="1600" i="1" dirty="0">
                <a:latin typeface="Arial" panose="020B0604020202020204" pitchFamily="34" charset="0"/>
                <a:cs typeface="Arial" panose="020B0604020202020204" pitchFamily="34" charset="0"/>
              </a:rPr>
              <a:t>16</a:t>
            </a:r>
            <a:r>
              <a:rPr lang="en-IN" sz="1600" dirty="0">
                <a:latin typeface="Arial" panose="020B0604020202020204" pitchFamily="34" charset="0"/>
                <a:cs typeface="Arial" panose="020B0604020202020204" pitchFamily="34" charset="0"/>
              </a:rPr>
              <a:t>(1), pp.474-499. Available at: </a:t>
            </a:r>
            <a:r>
              <a:rPr lang="en-IN" sz="16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https://doi.org/10.1080/1750984X.2021.1901298</a:t>
            </a:r>
            <a:r>
              <a:rPr lang="en-IN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just"/>
            <a:r>
              <a:rPr lang="en-IN" sz="1600" dirty="0" err="1">
                <a:latin typeface="Arial" panose="020B0604020202020204" pitchFamily="34" charset="0"/>
                <a:cs typeface="Arial" panose="020B0604020202020204" pitchFamily="34" charset="0"/>
              </a:rPr>
              <a:t>Jooss</a:t>
            </a:r>
            <a:r>
              <a:rPr lang="en-IN" sz="1600" dirty="0">
                <a:latin typeface="Arial" panose="020B0604020202020204" pitchFamily="34" charset="0"/>
                <a:cs typeface="Arial" panose="020B0604020202020204" pitchFamily="34" charset="0"/>
              </a:rPr>
              <a:t>, S., Lenz, J. and </a:t>
            </a:r>
            <a:r>
              <a:rPr lang="en-IN" sz="1600" dirty="0" err="1">
                <a:latin typeface="Arial" panose="020B0604020202020204" pitchFamily="34" charset="0"/>
                <a:cs typeface="Arial" panose="020B0604020202020204" pitchFamily="34" charset="0"/>
              </a:rPr>
              <a:t>Burbach</a:t>
            </a:r>
            <a:r>
              <a:rPr lang="en-IN" sz="1600" dirty="0">
                <a:latin typeface="Arial" panose="020B0604020202020204" pitchFamily="34" charset="0"/>
                <a:cs typeface="Arial" panose="020B0604020202020204" pitchFamily="34" charset="0"/>
              </a:rPr>
              <a:t>, R. (2023) ‘Beyond competing for talent: an integrative framework for coopetition in talent management in SMEs.’ </a:t>
            </a:r>
            <a:r>
              <a:rPr lang="en-IN" sz="16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Contemporary Hospitality Management</a:t>
            </a:r>
            <a:r>
              <a:rPr lang="en-IN" sz="16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IN" sz="1600" i="1" dirty="0">
                <a:latin typeface="Arial" panose="020B0604020202020204" pitchFamily="34" charset="0"/>
                <a:cs typeface="Arial" panose="020B0604020202020204" pitchFamily="34" charset="0"/>
              </a:rPr>
              <a:t>35</a:t>
            </a:r>
            <a:r>
              <a:rPr lang="en-IN" sz="1600" dirty="0">
                <a:latin typeface="Arial" panose="020B0604020202020204" pitchFamily="34" charset="0"/>
                <a:cs typeface="Arial" panose="020B0604020202020204" pitchFamily="34" charset="0"/>
              </a:rPr>
              <a:t>(8), pp.2691-2707. Available at: </a:t>
            </a:r>
            <a:r>
              <a:rPr lang="en-IN" sz="16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https://doi.org/10.1108/IJCHM-04-2022-0419</a:t>
            </a:r>
            <a:r>
              <a:rPr lang="en-IN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just"/>
            <a:r>
              <a:rPr lang="en-IN" sz="1600" dirty="0">
                <a:latin typeface="Arial" panose="020B0604020202020204" pitchFamily="34" charset="0"/>
                <a:cs typeface="Arial" panose="020B0604020202020204" pitchFamily="34" charset="0"/>
              </a:rPr>
              <a:t>Kimber, M. and </a:t>
            </a:r>
            <a:r>
              <a:rPr lang="en-IN" sz="1600" dirty="0" err="1">
                <a:latin typeface="Arial" panose="020B0604020202020204" pitchFamily="34" charset="0"/>
                <a:cs typeface="Arial" panose="020B0604020202020204" pitchFamily="34" charset="0"/>
              </a:rPr>
              <a:t>Ehrich</a:t>
            </a:r>
            <a:r>
              <a:rPr lang="en-IN" sz="1600" dirty="0">
                <a:latin typeface="Arial" panose="020B0604020202020204" pitchFamily="34" charset="0"/>
                <a:cs typeface="Arial" panose="020B0604020202020204" pitchFamily="34" charset="0"/>
              </a:rPr>
              <a:t>, L.C. (2022) ‘Performance Appraisal and Performance-Based Pay in Universities: In Taylor’s Shadow.’ In </a:t>
            </a:r>
            <a:r>
              <a:rPr lang="en-IN" sz="1600" i="1" dirty="0">
                <a:latin typeface="Arial" panose="020B0604020202020204" pitchFamily="34" charset="0"/>
                <a:cs typeface="Arial" panose="020B0604020202020204" pitchFamily="34" charset="0"/>
              </a:rPr>
              <a:t>The Palgrave Handbook of Educational Leadership and Management Discourse</a:t>
            </a:r>
            <a:r>
              <a:rPr lang="en-IN" sz="1600" dirty="0">
                <a:latin typeface="Arial" panose="020B0604020202020204" pitchFamily="34" charset="0"/>
                <a:cs typeface="Arial" panose="020B0604020202020204" pitchFamily="34" charset="0"/>
              </a:rPr>
              <a:t> (pp. 619-638 Available at: </a:t>
            </a:r>
            <a:r>
              <a:rPr lang="en-IN" sz="16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https://doi.org/10.1007/978-3-030-99097-8_61</a:t>
            </a:r>
            <a:r>
              <a:rPr lang="en-IN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just"/>
            <a:r>
              <a:rPr lang="en-IN" sz="1600" dirty="0">
                <a:latin typeface="Arial" panose="020B0604020202020204" pitchFamily="34" charset="0"/>
                <a:cs typeface="Arial" panose="020B0604020202020204" pitchFamily="34" charset="0"/>
              </a:rPr>
              <a:t>learningnews.com (2025) UK sickness absence at record high. Available at: </a:t>
            </a:r>
            <a:r>
              <a:rPr lang="en-IN" sz="16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https://learningnews.com/news/learning-news/2025/uk-sickness-absence-at-record-high</a:t>
            </a:r>
            <a:r>
              <a:rPr lang="en-IN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just"/>
            <a:r>
              <a:rPr lang="en-IN" sz="1600" dirty="0">
                <a:latin typeface="Arial" panose="020B0604020202020204" pitchFamily="34" charset="0"/>
                <a:cs typeface="Arial" panose="020B0604020202020204" pitchFamily="34" charset="0"/>
              </a:rPr>
              <a:t>ons.gov.uk (2026). Vacancies and jobs in the UK: September 2026. Available at: </a:t>
            </a:r>
            <a:r>
              <a:rPr lang="en-IN" sz="16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https://www.ons.gov.uk/employmentandlabourmarket/peopleinwork/employmentandemployeetypes/bulletins/jobsandvacanciesintheuk/latest?</a:t>
            </a:r>
            <a:endParaRPr lang="en-IN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IN" sz="1600" dirty="0" err="1">
                <a:latin typeface="Arial" panose="020B0604020202020204" pitchFamily="34" charset="0"/>
                <a:cs typeface="Arial" panose="020B0604020202020204" pitchFamily="34" charset="0"/>
              </a:rPr>
              <a:t>Sukmara</a:t>
            </a:r>
            <a:r>
              <a:rPr lang="en-IN" sz="1600" dirty="0">
                <a:latin typeface="Arial" panose="020B0604020202020204" pitchFamily="34" charset="0"/>
                <a:cs typeface="Arial" panose="020B0604020202020204" pitchFamily="34" charset="0"/>
              </a:rPr>
              <a:t>, A.R. (2026) ‘The impact of competency-based interviews on employee selection results.’ </a:t>
            </a:r>
            <a:r>
              <a:rPr lang="en-IN" sz="1600" i="1" dirty="0">
                <a:latin typeface="Arial" panose="020B0604020202020204" pitchFamily="34" charset="0"/>
                <a:cs typeface="Arial" panose="020B0604020202020204" pitchFamily="34" charset="0"/>
              </a:rPr>
              <a:t>Influence: International Journal of Science Review</a:t>
            </a:r>
            <a:r>
              <a:rPr lang="en-IN" sz="16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IN" sz="1600" i="1" dirty="0">
                <a:latin typeface="Arial" panose="020B0604020202020204" pitchFamily="34" charset="0"/>
                <a:cs typeface="Arial" panose="020B0604020202020204" pitchFamily="34" charset="0"/>
              </a:rPr>
              <a:t>8</a:t>
            </a:r>
            <a:r>
              <a:rPr lang="en-IN" sz="1600" dirty="0">
                <a:latin typeface="Arial" panose="020B0604020202020204" pitchFamily="34" charset="0"/>
                <a:cs typeface="Arial" panose="020B0604020202020204" pitchFamily="34" charset="0"/>
              </a:rPr>
              <a:t>(1), pp.24-29. Available at: </a:t>
            </a:r>
            <a:r>
              <a:rPr lang="en-IN" sz="16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https://influence-journal.com/index.php/influence/index</a:t>
            </a:r>
            <a:r>
              <a:rPr lang="en-IN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just"/>
            <a:r>
              <a:rPr lang="en-IN" sz="1600" dirty="0">
                <a:latin typeface="Arial" panose="020B0604020202020204" pitchFamily="34" charset="0"/>
                <a:cs typeface="Arial" panose="020B0604020202020204" pitchFamily="34" charset="0"/>
              </a:rPr>
              <a:t>Williams, R. (2024) ‘Maintaining workforce capacity: retention and recruitment of health care workers.’ In </a:t>
            </a:r>
            <a:r>
              <a:rPr lang="en-IN" sz="1600" i="1" dirty="0">
                <a:latin typeface="Arial" panose="020B0604020202020204" pitchFamily="34" charset="0"/>
                <a:cs typeface="Arial" panose="020B0604020202020204" pitchFamily="34" charset="0"/>
              </a:rPr>
              <a:t>Research handbook on contemporary human resource management for health care</a:t>
            </a:r>
            <a:r>
              <a:rPr lang="en-IN" sz="1600" dirty="0">
                <a:latin typeface="Arial" panose="020B0604020202020204" pitchFamily="34" charset="0"/>
                <a:cs typeface="Arial" panose="020B0604020202020204" pitchFamily="34" charset="0"/>
              </a:rPr>
              <a:t> (pp. 238-254). Available at: </a:t>
            </a:r>
            <a:r>
              <a:rPr lang="en-IN" sz="16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https://doi.org/10.4337/9781802205718.00025</a:t>
            </a:r>
            <a:r>
              <a:rPr lang="en-IN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655503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5319" y="193083"/>
            <a:ext cx="8761413" cy="706964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en-IN" sz="3200" b="1" dirty="0"/>
              <a:t>References </a:t>
            </a:r>
            <a:endParaRPr lang="en-IN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100769"/>
            <a:ext cx="12191999" cy="5757231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en-IN" sz="1600" dirty="0" err="1">
                <a:latin typeface="Arial" panose="020B0604020202020204" pitchFamily="34" charset="0"/>
                <a:cs typeface="Arial" panose="020B0604020202020204" pitchFamily="34" charset="0"/>
              </a:rPr>
              <a:t>Alkan</a:t>
            </a:r>
            <a:r>
              <a:rPr lang="en-IN" sz="1600" dirty="0">
                <a:latin typeface="Arial" panose="020B0604020202020204" pitchFamily="34" charset="0"/>
                <a:cs typeface="Arial" panose="020B0604020202020204" pitchFamily="34" charset="0"/>
              </a:rPr>
              <a:t>, E., </a:t>
            </a:r>
            <a:r>
              <a:rPr lang="en-IN" sz="1600" dirty="0" err="1">
                <a:latin typeface="Arial" panose="020B0604020202020204" pitchFamily="34" charset="0"/>
                <a:cs typeface="Arial" panose="020B0604020202020204" pitchFamily="34" charset="0"/>
              </a:rPr>
              <a:t>Cushen</a:t>
            </a:r>
            <a:r>
              <a:rPr lang="en-IN" sz="1600" dirty="0">
                <a:latin typeface="Arial" panose="020B0604020202020204" pitchFamily="34" charset="0"/>
                <a:cs typeface="Arial" panose="020B0604020202020204" pitchFamily="34" charset="0"/>
              </a:rPr>
              <a:t>-Brewster, N. and </a:t>
            </a:r>
            <a:r>
              <a:rPr lang="en-IN" sz="1600" dirty="0" err="1">
                <a:latin typeface="Arial" panose="020B0604020202020204" pitchFamily="34" charset="0"/>
                <a:cs typeface="Arial" panose="020B0604020202020204" pitchFamily="34" charset="0"/>
              </a:rPr>
              <a:t>Anyanwu</a:t>
            </a:r>
            <a:r>
              <a:rPr lang="en-IN" sz="1600" dirty="0">
                <a:latin typeface="Arial" panose="020B0604020202020204" pitchFamily="34" charset="0"/>
                <a:cs typeface="Arial" panose="020B0604020202020204" pitchFamily="34" charset="0"/>
              </a:rPr>
              <a:t>, P. (2024) ‘Organisational factors associated with healthcare workforce development, recruitment, and retention in the United Kingdom: a systematic review.’ </a:t>
            </a:r>
            <a:r>
              <a:rPr lang="en-IN" sz="1600" i="1" dirty="0">
                <a:latin typeface="Arial" panose="020B0604020202020204" pitchFamily="34" charset="0"/>
                <a:cs typeface="Arial" panose="020B0604020202020204" pitchFamily="34" charset="0"/>
              </a:rPr>
              <a:t>BMC nursing</a:t>
            </a:r>
            <a:r>
              <a:rPr lang="en-IN" sz="16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IN" sz="1600" i="1" dirty="0">
                <a:latin typeface="Arial" panose="020B0604020202020204" pitchFamily="34" charset="0"/>
                <a:cs typeface="Arial" panose="020B0604020202020204" pitchFamily="34" charset="0"/>
              </a:rPr>
              <a:t>23</a:t>
            </a:r>
            <a:r>
              <a:rPr lang="en-IN" sz="1600" dirty="0">
                <a:latin typeface="Arial" panose="020B0604020202020204" pitchFamily="34" charset="0"/>
                <a:cs typeface="Arial" panose="020B0604020202020204" pitchFamily="34" charset="0"/>
              </a:rPr>
              <a:t>(1), p.604. Available at: </a:t>
            </a:r>
            <a:r>
              <a:rPr lang="en-IN" sz="16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https://doi.org/10.1186/s12912-024-02216-0</a:t>
            </a:r>
            <a:r>
              <a:rPr lang="en-IN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IN" sz="1600" dirty="0" err="1">
                <a:latin typeface="Arial" panose="020B0604020202020204" pitchFamily="34" charset="0"/>
                <a:cs typeface="Arial" panose="020B0604020202020204" pitchFamily="34" charset="0"/>
              </a:rPr>
              <a:t>Amenumey</a:t>
            </a:r>
            <a:r>
              <a:rPr lang="en-IN" sz="1600" dirty="0">
                <a:latin typeface="Arial" panose="020B0604020202020204" pitchFamily="34" charset="0"/>
                <a:cs typeface="Arial" panose="020B0604020202020204" pitchFamily="34" charset="0"/>
              </a:rPr>
              <a:t>, E.B. and Badu, Y.A. (2023) ‘Leaders’ experiences of integrated leadership development in higher education: Kolb’s experiential learning theory and the 70: 20: 10 model.’ </a:t>
            </a:r>
            <a:r>
              <a:rPr lang="en-IN" sz="16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African Higher Education</a:t>
            </a:r>
            <a:r>
              <a:rPr lang="en-IN" sz="16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IN" sz="1600" i="1" dirty="0">
                <a:latin typeface="Arial" panose="020B0604020202020204" pitchFamily="34" charset="0"/>
                <a:cs typeface="Arial" panose="020B0604020202020204" pitchFamily="34" charset="0"/>
              </a:rPr>
              <a:t>10</a:t>
            </a:r>
            <a:r>
              <a:rPr lang="en-IN" sz="1600" dirty="0">
                <a:latin typeface="Arial" panose="020B0604020202020204" pitchFamily="34" charset="0"/>
                <a:cs typeface="Arial" panose="020B0604020202020204" pitchFamily="34" charset="0"/>
              </a:rPr>
              <a:t>(2), pp.113-137. Available at: </a:t>
            </a:r>
            <a:r>
              <a:rPr lang="en-IN" sz="16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https://doi.org/10.6017/ijahe.v10i2.17617</a:t>
            </a:r>
            <a:r>
              <a:rPr lang="en-IN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IN" sz="1600" dirty="0">
                <a:latin typeface="Arial" panose="020B0604020202020204" pitchFamily="34" charset="0"/>
                <a:cs typeface="Arial" panose="020B0604020202020204" pitchFamily="34" charset="0"/>
              </a:rPr>
              <a:t>cipd.org.uk (2024) Benchmarking employee turnover: What are the latest trends and insights? Available at: </a:t>
            </a:r>
            <a:r>
              <a:rPr lang="en-IN" sz="16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https://www.cipd.org/uk/views-and-insights/thought-leadership/cipd-voice/benchmarking-employee-turnover?</a:t>
            </a:r>
            <a:endParaRPr lang="en-IN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IN" sz="1600" dirty="0">
                <a:latin typeface="Arial" panose="020B0604020202020204" pitchFamily="34" charset="0"/>
                <a:cs typeface="Arial" panose="020B0604020202020204" pitchFamily="34" charset="0"/>
              </a:rPr>
              <a:t>england.nhs.uk (2023) NHS Long Term Workforce Plan. Available at: </a:t>
            </a:r>
            <a:r>
              <a:rPr lang="en-IN" sz="16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https://www.england.nhs.uk/long-read/nhs-long-term-workforce-plan-2/?</a:t>
            </a:r>
            <a:endParaRPr lang="en-IN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IN" sz="1600" dirty="0">
                <a:latin typeface="Arial" panose="020B0604020202020204" pitchFamily="34" charset="0"/>
                <a:cs typeface="Arial" panose="020B0604020202020204" pitchFamily="34" charset="0"/>
              </a:rPr>
              <a:t>Ford, D.K. and Bauer, T.N. (2024) ‘Onboarding during transformational times.’ </a:t>
            </a:r>
            <a:r>
              <a:rPr lang="en-IN" sz="1600" i="1" dirty="0">
                <a:latin typeface="Arial" panose="020B0604020202020204" pitchFamily="34" charset="0"/>
                <a:cs typeface="Arial" panose="020B0604020202020204" pitchFamily="34" charset="0"/>
              </a:rPr>
              <a:t>Systems of psychotherapy: A </a:t>
            </a:r>
            <a:r>
              <a:rPr lang="en-IN" sz="1600" i="1" dirty="0" err="1">
                <a:latin typeface="Arial" panose="020B0604020202020204" pitchFamily="34" charset="0"/>
                <a:cs typeface="Arial" panose="020B0604020202020204" pitchFamily="34" charset="0"/>
              </a:rPr>
              <a:t>transtheoretical</a:t>
            </a:r>
            <a:r>
              <a:rPr lang="en-IN" sz="1600" i="1" dirty="0">
                <a:latin typeface="Arial" panose="020B0604020202020204" pitchFamily="34" charset="0"/>
                <a:cs typeface="Arial" panose="020B0604020202020204" pitchFamily="34" charset="0"/>
              </a:rPr>
              <a:t> analysis</a:t>
            </a:r>
            <a:r>
              <a:rPr lang="en-IN" sz="1600" dirty="0">
                <a:latin typeface="Arial" panose="020B0604020202020204" pitchFamily="34" charset="0"/>
                <a:cs typeface="Arial" panose="020B0604020202020204" pitchFamily="34" charset="0"/>
              </a:rPr>
              <a:t>, pp.162-180. Available at: </a:t>
            </a:r>
            <a:r>
              <a:rPr lang="en-IN" sz="16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books.google.com/books?hl=en&amp;lr=&amp;id=aRYQEQAAQBAJ&amp;oi=fnd&amp;pg=PA162&amp;dq=Selection,+Onboarding+and+Employer+Value+Proposition+Assess+the+clinical,+technical,+and+interpersonal+competencies+of+candidates&amp;ots=m3nTfBJa6Y&amp;sig=zmvOXONZQw5-eJoA2AF-McudRMk</a:t>
            </a:r>
            <a:r>
              <a:rPr lang="en-IN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IN" sz="1600" dirty="0" err="1">
                <a:latin typeface="Arial" panose="020B0604020202020204" pitchFamily="34" charset="0"/>
                <a:cs typeface="Arial" panose="020B0604020202020204" pitchFamily="34" charset="0"/>
              </a:rPr>
              <a:t>Irayani</a:t>
            </a:r>
            <a:r>
              <a:rPr lang="en-IN" sz="1600" dirty="0">
                <a:latin typeface="Arial" panose="020B0604020202020204" pitchFamily="34" charset="0"/>
                <a:cs typeface="Arial" panose="020B0604020202020204" pitchFamily="34" charset="0"/>
              </a:rPr>
              <a:t>, I., </a:t>
            </a:r>
            <a:r>
              <a:rPr lang="en-IN" sz="1600" dirty="0" err="1">
                <a:latin typeface="Arial" panose="020B0604020202020204" pitchFamily="34" charset="0"/>
                <a:cs typeface="Arial" panose="020B0604020202020204" pitchFamily="34" charset="0"/>
              </a:rPr>
              <a:t>Melvani</a:t>
            </a:r>
            <a:r>
              <a:rPr lang="en-IN" sz="1600" dirty="0">
                <a:latin typeface="Arial" panose="020B0604020202020204" pitchFamily="34" charset="0"/>
                <a:cs typeface="Arial" panose="020B0604020202020204" pitchFamily="34" charset="0"/>
              </a:rPr>
              <a:t>, F.N., </a:t>
            </a:r>
            <a:r>
              <a:rPr lang="en-IN" sz="1600" dirty="0" err="1">
                <a:latin typeface="Arial" panose="020B0604020202020204" pitchFamily="34" charset="0"/>
                <a:cs typeface="Arial" panose="020B0604020202020204" pitchFamily="34" charset="0"/>
              </a:rPr>
              <a:t>Azrin</a:t>
            </a:r>
            <a:r>
              <a:rPr lang="en-IN" sz="1600" dirty="0">
                <a:latin typeface="Arial" panose="020B0604020202020204" pitchFamily="34" charset="0"/>
                <a:cs typeface="Arial" panose="020B0604020202020204" pitchFamily="34" charset="0"/>
              </a:rPr>
              <a:t>, A. and </a:t>
            </a:r>
            <a:r>
              <a:rPr lang="en-IN" sz="1600" dirty="0" err="1">
                <a:latin typeface="Arial" panose="020B0604020202020204" pitchFamily="34" charset="0"/>
                <a:cs typeface="Arial" panose="020B0604020202020204" pitchFamily="34" charset="0"/>
              </a:rPr>
              <a:t>Mikial</a:t>
            </a:r>
            <a:r>
              <a:rPr lang="en-IN" sz="1600" dirty="0">
                <a:latin typeface="Arial" panose="020B0604020202020204" pitchFamily="34" charset="0"/>
                <a:cs typeface="Arial" panose="020B0604020202020204" pitchFamily="34" charset="0"/>
              </a:rPr>
              <a:t>, M. (2025) ‘</a:t>
            </a:r>
            <a:r>
              <a:rPr lang="en-IN" sz="1600" dirty="0" err="1">
                <a:latin typeface="Arial" panose="020B0604020202020204" pitchFamily="34" charset="0"/>
                <a:cs typeface="Arial" panose="020B0604020202020204" pitchFamily="34" charset="0"/>
              </a:rPr>
              <a:t>Behavioral</a:t>
            </a:r>
            <a:r>
              <a:rPr lang="en-IN" sz="1600" dirty="0">
                <a:latin typeface="Arial" panose="020B0604020202020204" pitchFamily="34" charset="0"/>
                <a:cs typeface="Arial" panose="020B0604020202020204" pitchFamily="34" charset="0"/>
              </a:rPr>
              <a:t> theory and organizational culture: the interplay of transformational leadership, team dynamics, and motivation in driving change at </a:t>
            </a:r>
            <a:r>
              <a:rPr lang="en-IN" sz="1600" dirty="0" err="1">
                <a:latin typeface="Arial" panose="020B0604020202020204" pitchFamily="34" charset="0"/>
                <a:cs typeface="Arial" panose="020B0604020202020204" pitchFamily="34" charset="0"/>
              </a:rPr>
              <a:t>Tridinanti</a:t>
            </a:r>
            <a:r>
              <a:rPr lang="en-IN" sz="1600" dirty="0">
                <a:latin typeface="Arial" panose="020B0604020202020204" pitchFamily="34" charset="0"/>
                <a:cs typeface="Arial" panose="020B0604020202020204" pitchFamily="34" charset="0"/>
              </a:rPr>
              <a:t> university of Palembang.’ </a:t>
            </a:r>
            <a:r>
              <a:rPr lang="en-IN" sz="1600" i="1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IN" sz="1600" i="1" dirty="0" err="1">
                <a:latin typeface="Arial" panose="020B0604020202020204" pitchFamily="34" charset="0"/>
                <a:cs typeface="Arial" panose="020B0604020202020204" pitchFamily="34" charset="0"/>
              </a:rPr>
              <a:t>Eastasouth</a:t>
            </a:r>
            <a:r>
              <a:rPr lang="en-IN" sz="1600" i="1" dirty="0">
                <a:latin typeface="Arial" panose="020B0604020202020204" pitchFamily="34" charset="0"/>
                <a:cs typeface="Arial" panose="020B0604020202020204" pitchFamily="34" charset="0"/>
              </a:rPr>
              <a:t> Management and Business</a:t>
            </a:r>
            <a:r>
              <a:rPr lang="en-IN" sz="16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IN" sz="1600" i="1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IN" sz="1600" dirty="0">
                <a:latin typeface="Arial" panose="020B0604020202020204" pitchFamily="34" charset="0"/>
                <a:cs typeface="Arial" panose="020B0604020202020204" pitchFamily="34" charset="0"/>
              </a:rPr>
              <a:t>(02), pp.220-229. Available at: </a:t>
            </a:r>
            <a:r>
              <a:rPr lang="en-IN" sz="16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https://doi.org/10.58812/esmb.v3i02.375</a:t>
            </a:r>
            <a:r>
              <a:rPr lang="en-IN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8010454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Yellow Orange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91</TotalTime>
  <Words>1841</Words>
  <Application>Microsoft Office PowerPoint</Application>
  <PresentationFormat>Widescreen</PresentationFormat>
  <Paragraphs>129</Paragraphs>
  <Slides>17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Calibri</vt:lpstr>
      <vt:lpstr>Century Gothic</vt:lpstr>
      <vt:lpstr>Wingdings 3</vt:lpstr>
      <vt:lpstr>Ion Boardroom</vt:lpstr>
      <vt:lpstr>Module Code: LCLM5002 Module Name: Developing and Managing Individuals and Teams  Assignment Title: Component 1 – Individual Presentation </vt:lpstr>
      <vt:lpstr>Presentation Title: Strategic Human Resource Management for Employee Attraction, Development, Motivation and Retention: A Case Study of HealthConnect UK</vt:lpstr>
      <vt:lpstr>Introduction </vt:lpstr>
      <vt:lpstr>HealthConnect UK: Organisation and Industry Overview </vt:lpstr>
      <vt:lpstr>Current Workforce Challenges </vt:lpstr>
      <vt:lpstr>Strategic Importance of HRM </vt:lpstr>
      <vt:lpstr>Workforce Planning and Skills Gap Analysis </vt:lpstr>
      <vt:lpstr>Recruitment Challenges and Alternative Approaches </vt:lpstr>
      <vt:lpstr>Recommended Recruitment Strategy </vt:lpstr>
      <vt:lpstr>Selection, Onboarding and Employer Value Proposition</vt:lpstr>
      <vt:lpstr>Learning, Development and Talent Management </vt:lpstr>
      <vt:lpstr>Performance Management and Employee Engagement</vt:lpstr>
      <vt:lpstr>Motivation, Reward, Wellbeing and Retention </vt:lpstr>
      <vt:lpstr>Leadership and Integrated HRM Recommendations </vt:lpstr>
      <vt:lpstr>Conclusion </vt:lpstr>
      <vt:lpstr>References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Janina Fira</cp:lastModifiedBy>
  <cp:revision>2</cp:revision>
  <dcterms:created xsi:type="dcterms:W3CDTF">2026-10-08T08:48:02Z</dcterms:created>
  <dcterms:modified xsi:type="dcterms:W3CDTF">2026-10-12T20:53:01Z</dcterms:modified>
</cp:coreProperties>
</file>