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38"/>
  </p:notesMasterIdLst>
  <p:sldIdLst>
    <p:sldId id="299" r:id="rId2"/>
    <p:sldId id="272" r:id="rId3"/>
    <p:sldId id="310" r:id="rId4"/>
    <p:sldId id="312" r:id="rId5"/>
    <p:sldId id="311" r:id="rId6"/>
    <p:sldId id="273" r:id="rId7"/>
    <p:sldId id="263" r:id="rId8"/>
    <p:sldId id="308" r:id="rId9"/>
    <p:sldId id="281" r:id="rId10"/>
    <p:sldId id="282" r:id="rId11"/>
    <p:sldId id="291" r:id="rId12"/>
    <p:sldId id="280" r:id="rId13"/>
    <p:sldId id="279" r:id="rId14"/>
    <p:sldId id="283" r:id="rId15"/>
    <p:sldId id="286" r:id="rId16"/>
    <p:sldId id="287" r:id="rId17"/>
    <p:sldId id="288" r:id="rId18"/>
    <p:sldId id="304" r:id="rId19"/>
    <p:sldId id="315" r:id="rId20"/>
    <p:sldId id="303" r:id="rId21"/>
    <p:sldId id="306" r:id="rId22"/>
    <p:sldId id="305" r:id="rId23"/>
    <p:sldId id="313" r:id="rId24"/>
    <p:sldId id="301" r:id="rId25"/>
    <p:sldId id="302" r:id="rId26"/>
    <p:sldId id="300" r:id="rId27"/>
    <p:sldId id="289" r:id="rId28"/>
    <p:sldId id="292" r:id="rId29"/>
    <p:sldId id="293" r:id="rId30"/>
    <p:sldId id="294" r:id="rId31"/>
    <p:sldId id="295" r:id="rId32"/>
    <p:sldId id="297" r:id="rId33"/>
    <p:sldId id="296" r:id="rId34"/>
    <p:sldId id="290" r:id="rId35"/>
    <p:sldId id="309" r:id="rId36"/>
    <p:sldId id="314"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46" autoAdjust="0"/>
    <p:restoredTop sz="94660"/>
  </p:normalViewPr>
  <p:slideViewPr>
    <p:cSldViewPr snapToGrid="0">
      <p:cViewPr varScale="1">
        <p:scale>
          <a:sx n="77" d="100"/>
          <a:sy n="77" d="100"/>
        </p:scale>
        <p:origin x="73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8FEECF-2E53-4A48-95E9-08F5EB67FD72}" type="datetimeFigureOut">
              <a:rPr lang="en-GB" smtClean="0"/>
              <a:t>25/04/2022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F3B787-C821-477C-8923-0BE4641552D6}" type="slidenum">
              <a:rPr lang="en-GB" smtClean="0"/>
              <a:t>‹#›</a:t>
            </a:fld>
            <a:endParaRPr lang="en-GB"/>
          </a:p>
        </p:txBody>
      </p:sp>
    </p:spTree>
    <p:extLst>
      <p:ext uri="{BB962C8B-B14F-4D97-AF65-F5344CB8AC3E}">
        <p14:creationId xmlns:p14="http://schemas.microsoft.com/office/powerpoint/2010/main" val="35869534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F3B787-C821-477C-8923-0BE4641552D6}" type="slidenum">
              <a:rPr lang="en-GB" smtClean="0"/>
              <a:t>6</a:t>
            </a:fld>
            <a:endParaRPr lang="en-GB"/>
          </a:p>
        </p:txBody>
      </p:sp>
    </p:spTree>
    <p:extLst>
      <p:ext uri="{BB962C8B-B14F-4D97-AF65-F5344CB8AC3E}">
        <p14:creationId xmlns:p14="http://schemas.microsoft.com/office/powerpoint/2010/main" val="40997942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F3B787-C821-477C-8923-0BE4641552D6}" type="slidenum">
              <a:rPr lang="en-GB" smtClean="0"/>
              <a:t>35</a:t>
            </a:fld>
            <a:endParaRPr lang="en-GB"/>
          </a:p>
        </p:txBody>
      </p:sp>
    </p:spTree>
    <p:extLst>
      <p:ext uri="{BB962C8B-B14F-4D97-AF65-F5344CB8AC3E}">
        <p14:creationId xmlns:p14="http://schemas.microsoft.com/office/powerpoint/2010/main" val="5627061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F3B787-C821-477C-8923-0BE4641552D6}" type="slidenum">
              <a:rPr lang="en-GB" smtClean="0"/>
              <a:t>36</a:t>
            </a:fld>
            <a:endParaRPr lang="en-GB"/>
          </a:p>
        </p:txBody>
      </p:sp>
    </p:spTree>
    <p:extLst>
      <p:ext uri="{BB962C8B-B14F-4D97-AF65-F5344CB8AC3E}">
        <p14:creationId xmlns:p14="http://schemas.microsoft.com/office/powerpoint/2010/main" val="4032219945"/>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dirty="0"/>
              <a:t>4/25/2022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dirty="0"/>
              <a:t>4/25/2022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4/25/2022</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dirty="0"/>
              <a:t>4/25/2022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dirty="0"/>
              <a:t>4/25/2022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dirty="0"/>
              <a:t>4/25/2022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4/25/2022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4/25/2022</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4/25/2022</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dirty="0"/>
              <a:t>4/25/2022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dirty="0"/>
              <a:t>4/25/2022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4/25/2022</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bera.ac.uk/publication/ethical-guidelines-for-educational-research-2018"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etswales.org.uk/code-of-ethics?msclkid=8dcd1f3ac42a11eca4f21aca92850e60"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www.youthworkwales.org.uk/wp-content/uploads/2018/11/YOUTH-WORK-IN-WALES-PRINCIPLES-AND-PURPOSES.pdf"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gov.wales/sites/default/files/publications/2019-06/youth-work-strategy-for-wales.pdf"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cldstandardscouncil.org.uk/resources/standards-and-benchmarks/national-occupational-standards/youth-work-nos/?msclkid=9e9a6eb6c43411ec859187e5983ef9f8"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uwtsd.ac.uk/media/uwtsd-website/content-assets/documents/research/research-ethics-integrity-code-practice.pdf?msclkid=57e47d3dc42711ecacd78837c979b231"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uwtsd.ac.uk/research/research-ethics/a-brief-summary-of-guiding-ethical-principles/"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www.hmso.gov.uk/acts/acts%201998/19980029.htm" TargetMode="External"/><Relationship Id="rId2" Type="http://schemas.openxmlformats.org/officeDocument/2006/relationships/hyperlink" Target="http://www.bera.ac.uk/guidelines.htm"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B6C5E-D79E-4BBE-B215-8729C72FA609}"/>
              </a:ext>
            </a:extLst>
          </p:cNvPr>
          <p:cNvSpPr>
            <a:spLocks noGrp="1"/>
          </p:cNvSpPr>
          <p:nvPr>
            <p:ph type="ctrTitle"/>
          </p:nvPr>
        </p:nvSpPr>
        <p:spPr/>
        <p:txBody>
          <a:bodyPr/>
          <a:lstStyle/>
          <a:p>
            <a:r>
              <a:rPr lang="en-GB" sz="8800" dirty="0"/>
              <a:t>Social Research for Professional Practice</a:t>
            </a:r>
            <a:endParaRPr lang="en-GB" dirty="0"/>
          </a:p>
        </p:txBody>
      </p:sp>
      <p:sp>
        <p:nvSpPr>
          <p:cNvPr id="3" name="Subtitle 2">
            <a:extLst>
              <a:ext uri="{FF2B5EF4-FFF2-40B4-BE49-F238E27FC236}">
                <a16:creationId xmlns:a16="http://schemas.microsoft.com/office/drawing/2014/main" id="{D4EA84ED-E8E1-4A97-8DB0-CA2A6166C86B}"/>
              </a:ext>
            </a:extLst>
          </p:cNvPr>
          <p:cNvSpPr>
            <a:spLocks noGrp="1"/>
          </p:cNvSpPr>
          <p:nvPr>
            <p:ph type="subTitle" idx="1"/>
          </p:nvPr>
        </p:nvSpPr>
        <p:spPr>
          <a:xfrm>
            <a:off x="1051560" y="4775811"/>
            <a:ext cx="7891272" cy="1069848"/>
          </a:xfrm>
        </p:spPr>
        <p:txBody>
          <a:bodyPr>
            <a:normAutofit/>
          </a:bodyPr>
          <a:lstStyle/>
          <a:p>
            <a:pPr>
              <a:lnSpc>
                <a:spcPct val="60000"/>
              </a:lnSpc>
            </a:pPr>
            <a:r>
              <a:rPr lang="en-GB" sz="3200" dirty="0"/>
              <a:t>ECYW5001</a:t>
            </a:r>
          </a:p>
          <a:p>
            <a:pPr>
              <a:lnSpc>
                <a:spcPct val="60000"/>
              </a:lnSpc>
            </a:pPr>
            <a:r>
              <a:rPr lang="en-GB" sz="3200" dirty="0"/>
              <a:t>Lecture 3</a:t>
            </a:r>
            <a:endParaRPr lang="en-GB" sz="2800" dirty="0"/>
          </a:p>
        </p:txBody>
      </p:sp>
    </p:spTree>
    <p:extLst>
      <p:ext uri="{BB962C8B-B14F-4D97-AF65-F5344CB8AC3E}">
        <p14:creationId xmlns:p14="http://schemas.microsoft.com/office/powerpoint/2010/main" val="37595291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475301"/>
            <a:ext cx="10058400" cy="1609344"/>
          </a:xfrm>
        </p:spPr>
        <p:txBody>
          <a:bodyPr/>
          <a:lstStyle/>
          <a:p>
            <a:r>
              <a:rPr lang="en-GB" dirty="0"/>
              <a:t>Today’s lecture</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p:txBody>
          <a:bodyPr>
            <a:normAutofit/>
          </a:bodyPr>
          <a:lstStyle/>
          <a:p>
            <a:r>
              <a:rPr lang="en-GB" sz="2400" dirty="0"/>
              <a:t>Recap Previous Lecture</a:t>
            </a:r>
          </a:p>
          <a:p>
            <a:endParaRPr lang="en-GB" sz="2400" dirty="0"/>
          </a:p>
          <a:p>
            <a:r>
              <a:rPr lang="en-GB" sz="2400" dirty="0"/>
              <a:t>Ethics in Research with Young People</a:t>
            </a:r>
          </a:p>
          <a:p>
            <a:endParaRPr lang="en-GB" sz="2400" dirty="0"/>
          </a:p>
          <a:p>
            <a:endParaRPr lang="en-GB" dirty="0"/>
          </a:p>
        </p:txBody>
      </p:sp>
    </p:spTree>
    <p:extLst>
      <p:ext uri="{BB962C8B-B14F-4D97-AF65-F5344CB8AC3E}">
        <p14:creationId xmlns:p14="http://schemas.microsoft.com/office/powerpoint/2010/main" val="35728710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475301"/>
            <a:ext cx="10058400" cy="1609344"/>
          </a:xfrm>
        </p:spPr>
        <p:txBody>
          <a:bodyPr/>
          <a:lstStyle/>
          <a:p>
            <a:r>
              <a:rPr lang="en-GB" dirty="0"/>
              <a:t>ICEBREAKER</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p:txBody>
          <a:bodyPr>
            <a:normAutofit/>
          </a:bodyPr>
          <a:lstStyle/>
          <a:p>
            <a:pPr marL="0" indent="0">
              <a:buNone/>
            </a:pPr>
            <a:r>
              <a:rPr lang="en-GB" sz="2400" dirty="0"/>
              <a:t>Line Up: </a:t>
            </a:r>
          </a:p>
          <a:p>
            <a:pPr marL="0" indent="0">
              <a:buNone/>
            </a:pPr>
            <a:r>
              <a:rPr lang="en-GB" sz="2400" dirty="0"/>
              <a:t>Who thinks they had </a:t>
            </a:r>
            <a:r>
              <a:rPr lang="en-GB" sz="2400" dirty="0" err="1"/>
              <a:t>waaaaay</a:t>
            </a:r>
            <a:r>
              <a:rPr lang="en-GB" sz="2400" dirty="0"/>
              <a:t> too much chocolate over Easter?</a:t>
            </a:r>
          </a:p>
          <a:p>
            <a:endParaRPr lang="en-GB" sz="2400" dirty="0"/>
          </a:p>
          <a:p>
            <a:endParaRPr lang="en-GB" dirty="0"/>
          </a:p>
        </p:txBody>
      </p:sp>
    </p:spTree>
    <p:extLst>
      <p:ext uri="{BB962C8B-B14F-4D97-AF65-F5344CB8AC3E}">
        <p14:creationId xmlns:p14="http://schemas.microsoft.com/office/powerpoint/2010/main" val="23636806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475301"/>
            <a:ext cx="10058400" cy="1609344"/>
          </a:xfrm>
        </p:spPr>
        <p:txBody>
          <a:bodyPr/>
          <a:lstStyle/>
          <a:p>
            <a:r>
              <a:rPr lang="en-GB" dirty="0"/>
              <a:t>ICEBREAKER</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p:txBody>
          <a:bodyPr>
            <a:normAutofit lnSpcReduction="10000"/>
          </a:bodyPr>
          <a:lstStyle/>
          <a:p>
            <a:pPr marL="0" indent="0">
              <a:buNone/>
            </a:pPr>
            <a:r>
              <a:rPr lang="en-GB" sz="2400" dirty="0"/>
              <a:t>Line Up: </a:t>
            </a:r>
          </a:p>
          <a:p>
            <a:pPr marL="0" indent="0">
              <a:buNone/>
            </a:pPr>
            <a:r>
              <a:rPr lang="en-GB" sz="2400" dirty="0"/>
              <a:t>Who thinks they had </a:t>
            </a:r>
            <a:r>
              <a:rPr lang="en-GB" sz="2400" dirty="0" err="1"/>
              <a:t>waaaaay</a:t>
            </a:r>
            <a:r>
              <a:rPr lang="en-GB" sz="2400" dirty="0"/>
              <a:t> too much chocolate over Easter?</a:t>
            </a:r>
          </a:p>
          <a:p>
            <a:endParaRPr lang="en-GB" sz="2400" dirty="0"/>
          </a:p>
          <a:p>
            <a:pPr marL="0" indent="0">
              <a:buNone/>
            </a:pPr>
            <a:r>
              <a:rPr lang="en-GB" sz="2400" dirty="0"/>
              <a:t>RESULTS</a:t>
            </a:r>
          </a:p>
          <a:p>
            <a:pPr marL="0" indent="0">
              <a:buNone/>
            </a:pPr>
            <a:r>
              <a:rPr lang="en-GB" sz="2400" dirty="0"/>
              <a:t>No. respondents who answered YES		(	)</a:t>
            </a:r>
          </a:p>
          <a:p>
            <a:pPr marL="0" indent="0">
              <a:buNone/>
            </a:pPr>
            <a:r>
              <a:rPr lang="en-GB" sz="2400" dirty="0"/>
              <a:t>No. respondents who answered NO		(	)</a:t>
            </a:r>
          </a:p>
          <a:p>
            <a:pPr marL="0" indent="0">
              <a:buNone/>
            </a:pPr>
            <a:r>
              <a:rPr lang="en-GB" sz="2400" dirty="0"/>
              <a:t>No. respondents who answered MAYBE		(	)</a:t>
            </a:r>
          </a:p>
          <a:p>
            <a:pPr marL="0" indent="0">
              <a:buNone/>
            </a:pPr>
            <a:endParaRPr lang="en-GB" sz="2400" dirty="0"/>
          </a:p>
          <a:p>
            <a:pPr marL="0" indent="0">
              <a:buNone/>
            </a:pPr>
            <a:r>
              <a:rPr lang="en-GB" sz="2400" dirty="0"/>
              <a:t>CONCLUSION?  The Tooth Fairy must be mates with the Easter Bunny.</a:t>
            </a:r>
          </a:p>
          <a:p>
            <a:pPr marL="0" indent="0">
              <a:buNone/>
            </a:pPr>
            <a:endParaRPr lang="en-GB" sz="2400" dirty="0"/>
          </a:p>
        </p:txBody>
      </p:sp>
    </p:spTree>
    <p:extLst>
      <p:ext uri="{BB962C8B-B14F-4D97-AF65-F5344CB8AC3E}">
        <p14:creationId xmlns:p14="http://schemas.microsoft.com/office/powerpoint/2010/main" val="17539881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475301"/>
            <a:ext cx="10058400" cy="1609344"/>
          </a:xfrm>
        </p:spPr>
        <p:txBody>
          <a:bodyPr/>
          <a:lstStyle/>
          <a:p>
            <a:r>
              <a:rPr lang="en-GB" dirty="0"/>
              <a:t>ICEBREAKER</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8" y="2121407"/>
            <a:ext cx="10058400" cy="4261291"/>
          </a:xfrm>
        </p:spPr>
        <p:txBody>
          <a:bodyPr>
            <a:normAutofit lnSpcReduction="10000"/>
          </a:bodyPr>
          <a:lstStyle/>
          <a:p>
            <a:pPr marL="0" indent="0">
              <a:buNone/>
            </a:pPr>
            <a:r>
              <a:rPr lang="en-GB" sz="2400" dirty="0"/>
              <a:t>Line Up: </a:t>
            </a:r>
          </a:p>
          <a:p>
            <a:pPr marL="0" indent="0">
              <a:buNone/>
            </a:pPr>
            <a:r>
              <a:rPr lang="en-GB" sz="2400" dirty="0"/>
              <a:t>Who thinks they had </a:t>
            </a:r>
            <a:r>
              <a:rPr lang="en-GB" sz="2400" dirty="0" err="1"/>
              <a:t>waaaaay</a:t>
            </a:r>
            <a:r>
              <a:rPr lang="en-GB" sz="2400" dirty="0"/>
              <a:t> too much chocolate over Easter?</a:t>
            </a:r>
          </a:p>
          <a:p>
            <a:endParaRPr lang="en-GB" sz="2400" dirty="0"/>
          </a:p>
          <a:p>
            <a:r>
              <a:rPr lang="en-GB" sz="2400" dirty="0"/>
              <a:t>Is this a relevant question for young people/youth work students?</a:t>
            </a:r>
          </a:p>
          <a:p>
            <a:r>
              <a:rPr lang="en-GB" sz="2400" dirty="0"/>
              <a:t>Assumptions: Is there ever such thing as ‘too much chocolate at Easter?</a:t>
            </a:r>
          </a:p>
          <a:p>
            <a:r>
              <a:rPr lang="en-GB" sz="2400" dirty="0"/>
              <a:t>Is this a practical/feasible method to use with young people?  Why?</a:t>
            </a:r>
          </a:p>
          <a:p>
            <a:r>
              <a:rPr lang="en-GB" sz="2400" dirty="0"/>
              <a:t>Any issues?</a:t>
            </a:r>
          </a:p>
          <a:p>
            <a:endParaRPr lang="en-GB" sz="2400" dirty="0"/>
          </a:p>
          <a:p>
            <a:pPr marL="0" indent="0">
              <a:buNone/>
            </a:pPr>
            <a:r>
              <a:rPr lang="en-GB" sz="2400" dirty="0"/>
              <a:t>(We’ll come back to this later…)</a:t>
            </a:r>
          </a:p>
        </p:txBody>
      </p:sp>
    </p:spTree>
    <p:extLst>
      <p:ext uri="{BB962C8B-B14F-4D97-AF65-F5344CB8AC3E}">
        <p14:creationId xmlns:p14="http://schemas.microsoft.com/office/powerpoint/2010/main" val="25566854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31702-2612-4D21-9EE5-AFB9F653C819}"/>
              </a:ext>
            </a:extLst>
          </p:cNvPr>
          <p:cNvSpPr>
            <a:spLocks noGrp="1"/>
          </p:cNvSpPr>
          <p:nvPr>
            <p:ph type="title"/>
          </p:nvPr>
        </p:nvSpPr>
        <p:spPr/>
        <p:txBody>
          <a:bodyPr/>
          <a:lstStyle/>
          <a:p>
            <a:r>
              <a:rPr lang="en-GB" dirty="0"/>
              <a:t>Last lecture…	</a:t>
            </a:r>
          </a:p>
        </p:txBody>
      </p:sp>
      <p:sp>
        <p:nvSpPr>
          <p:cNvPr id="3" name="Content Placeholder 2">
            <a:extLst>
              <a:ext uri="{FF2B5EF4-FFF2-40B4-BE49-F238E27FC236}">
                <a16:creationId xmlns:a16="http://schemas.microsoft.com/office/drawing/2014/main" id="{0CE6E090-5DDE-4130-BD6D-3759C9A461CA}"/>
              </a:ext>
            </a:extLst>
          </p:cNvPr>
          <p:cNvSpPr>
            <a:spLocks noGrp="1"/>
          </p:cNvSpPr>
          <p:nvPr>
            <p:ph idx="1"/>
          </p:nvPr>
        </p:nvSpPr>
        <p:spPr/>
        <p:txBody>
          <a:bodyPr/>
          <a:lstStyle/>
          <a:p>
            <a:pPr lvl="1"/>
            <a:r>
              <a:rPr lang="en-GB" sz="2400" dirty="0"/>
              <a:t>Paradigms</a:t>
            </a:r>
          </a:p>
          <a:p>
            <a:pPr lvl="1"/>
            <a:endParaRPr lang="en-GB" sz="2400" dirty="0"/>
          </a:p>
          <a:p>
            <a:pPr lvl="1"/>
            <a:r>
              <a:rPr lang="en-GB" sz="2400" dirty="0"/>
              <a:t>Methodology</a:t>
            </a:r>
          </a:p>
          <a:p>
            <a:pPr lvl="1"/>
            <a:endParaRPr lang="en-GB" sz="2400" dirty="0"/>
          </a:p>
          <a:p>
            <a:pPr lvl="1"/>
            <a:r>
              <a:rPr lang="en-GB" sz="2400" dirty="0"/>
              <a:t>Methods</a:t>
            </a:r>
          </a:p>
          <a:p>
            <a:pPr lvl="1"/>
            <a:endParaRPr lang="en-GB" sz="2400" dirty="0"/>
          </a:p>
          <a:p>
            <a:pPr lvl="1"/>
            <a:r>
              <a:rPr lang="en-GB" sz="2400" dirty="0"/>
              <a:t>Qualitative and Quantitative Research</a:t>
            </a:r>
          </a:p>
          <a:p>
            <a:pPr lvl="1"/>
            <a:endParaRPr lang="en-GB" dirty="0"/>
          </a:p>
          <a:p>
            <a:pPr marL="274320" lvl="1" indent="0">
              <a:buNone/>
            </a:pPr>
            <a:endParaRPr lang="en-GB" dirty="0"/>
          </a:p>
          <a:p>
            <a:pPr lvl="1"/>
            <a:endParaRPr lang="en-GB" dirty="0"/>
          </a:p>
        </p:txBody>
      </p:sp>
    </p:spTree>
    <p:extLst>
      <p:ext uri="{BB962C8B-B14F-4D97-AF65-F5344CB8AC3E}">
        <p14:creationId xmlns:p14="http://schemas.microsoft.com/office/powerpoint/2010/main" val="27922986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CFD29C9D-2082-4845-919C-EFEC48181D9A}"/>
              </a:ext>
            </a:extLst>
          </p:cNvPr>
          <p:cNvSpPr>
            <a:spLocks noGrp="1"/>
          </p:cNvSpPr>
          <p:nvPr>
            <p:ph type="title"/>
          </p:nvPr>
        </p:nvSpPr>
        <p:spPr>
          <a:xfrm>
            <a:off x="1004531" y="484632"/>
            <a:ext cx="10058400" cy="1609344"/>
          </a:xfrm>
        </p:spPr>
        <p:txBody>
          <a:bodyPr/>
          <a:lstStyle/>
          <a:p>
            <a:r>
              <a:rPr lang="en-GB" dirty="0"/>
              <a:t>Assessment</a:t>
            </a:r>
          </a:p>
        </p:txBody>
      </p:sp>
      <p:sp>
        <p:nvSpPr>
          <p:cNvPr id="14" name="Content Placeholder 2">
            <a:extLst>
              <a:ext uri="{FF2B5EF4-FFF2-40B4-BE49-F238E27FC236}">
                <a16:creationId xmlns:a16="http://schemas.microsoft.com/office/drawing/2014/main" id="{BF8E0D58-BD0A-4A99-AF39-04DCA6A2622D}"/>
              </a:ext>
            </a:extLst>
          </p:cNvPr>
          <p:cNvSpPr>
            <a:spLocks noGrp="1"/>
          </p:cNvSpPr>
          <p:nvPr>
            <p:ph idx="1"/>
          </p:nvPr>
        </p:nvSpPr>
        <p:spPr>
          <a:xfrm>
            <a:off x="1004531" y="2121408"/>
            <a:ext cx="10058400" cy="4050792"/>
          </a:xfrm>
        </p:spPr>
        <p:txBody>
          <a:bodyPr>
            <a:normAutofit lnSpcReduction="10000"/>
          </a:bodyPr>
          <a:lstStyle/>
          <a:p>
            <a:pPr algn="just"/>
            <a:r>
              <a:rPr lang="en-GB" dirty="0"/>
              <a:t>4000 word Assignment</a:t>
            </a:r>
          </a:p>
          <a:p>
            <a:pPr algn="just"/>
            <a:r>
              <a:rPr lang="en-GB" dirty="0"/>
              <a:t>Due: 16</a:t>
            </a:r>
            <a:r>
              <a:rPr lang="en-GB" baseline="30000" dirty="0"/>
              <a:t>th</a:t>
            </a:r>
            <a:r>
              <a:rPr lang="en-GB" dirty="0"/>
              <a:t> May 2022</a:t>
            </a:r>
          </a:p>
          <a:p>
            <a:pPr algn="just"/>
            <a:r>
              <a:rPr lang="en-GB" dirty="0"/>
              <a:t>Provisional Grade and Feedback: 15</a:t>
            </a:r>
            <a:r>
              <a:rPr lang="en-GB" baseline="30000" dirty="0"/>
              <a:t>th</a:t>
            </a:r>
            <a:r>
              <a:rPr lang="en-GB" dirty="0"/>
              <a:t> June 2022</a:t>
            </a:r>
          </a:p>
          <a:p>
            <a:pPr algn="just"/>
            <a:r>
              <a:rPr lang="en-GB" dirty="0"/>
              <a:t>Question: </a:t>
            </a:r>
          </a:p>
          <a:p>
            <a:pPr marL="0" indent="0" algn="just">
              <a:buNone/>
            </a:pPr>
            <a:endParaRPr lang="en-GB" dirty="0"/>
          </a:p>
          <a:p>
            <a:pPr marL="274320" lvl="1" indent="0" algn="just">
              <a:buNone/>
            </a:pPr>
            <a:r>
              <a:rPr lang="en-GB" sz="2400" dirty="0"/>
              <a:t>Present an assignment that outlines the design and delivery of a hypothetical small scale participatory research exercise with young people, on a subject that is relevant to them. Critically reflect on your role in the process and your ethical considerations.  Your assignment should be supported by wider reading, and linked to the Youth Work National Occupational Standards (CLD Standards Council Scotland, 2019).</a:t>
            </a:r>
            <a:endParaRPr lang="en-GB" dirty="0"/>
          </a:p>
        </p:txBody>
      </p:sp>
    </p:spTree>
    <p:extLst>
      <p:ext uri="{BB962C8B-B14F-4D97-AF65-F5344CB8AC3E}">
        <p14:creationId xmlns:p14="http://schemas.microsoft.com/office/powerpoint/2010/main" val="7968866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D7628-4612-44D8-BD33-04513CF9271E}"/>
              </a:ext>
            </a:extLst>
          </p:cNvPr>
          <p:cNvSpPr>
            <a:spLocks noGrp="1"/>
          </p:cNvSpPr>
          <p:nvPr>
            <p:ph type="title"/>
          </p:nvPr>
        </p:nvSpPr>
        <p:spPr>
          <a:xfrm>
            <a:off x="1069848" y="326136"/>
            <a:ext cx="10058400" cy="1609344"/>
          </a:xfrm>
        </p:spPr>
        <p:txBody>
          <a:bodyPr/>
          <a:lstStyle/>
          <a:p>
            <a:r>
              <a:rPr lang="en-GB" dirty="0"/>
              <a:t>research in youth work</a:t>
            </a:r>
          </a:p>
        </p:txBody>
      </p:sp>
      <p:pic>
        <p:nvPicPr>
          <p:cNvPr id="1026" name="Picture 2" descr="See the source image">
            <a:extLst>
              <a:ext uri="{FF2B5EF4-FFF2-40B4-BE49-F238E27FC236}">
                <a16:creationId xmlns:a16="http://schemas.microsoft.com/office/drawing/2014/main" id="{EF6D5815-BBA5-4A97-997B-FBE28123AE7B}"/>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1652016" y="1621537"/>
            <a:ext cx="8887968" cy="4911662"/>
          </a:xfrm>
          <a:prstGeom prst="rect">
            <a:avLst/>
          </a:prstGeom>
          <a:noFill/>
          <a:extLst>
            <a:ext uri="{909E8E84-426E-40DD-AFC4-6F175D3DCCD1}">
              <a14:hiddenFill xmlns:a14="http://schemas.microsoft.com/office/drawing/2010/main">
                <a:solidFill>
                  <a:srgbClr val="FFFFFF"/>
                </a:solidFill>
              </a14:hiddenFill>
            </a:ext>
          </a:extLst>
        </p:spPr>
      </p:pic>
      <p:sp>
        <p:nvSpPr>
          <p:cNvPr id="21" name="Content Placeholder 2">
            <a:extLst>
              <a:ext uri="{FF2B5EF4-FFF2-40B4-BE49-F238E27FC236}">
                <a16:creationId xmlns:a16="http://schemas.microsoft.com/office/drawing/2014/main" id="{4599DB9F-AD0E-4A96-BC56-3EB4C7B940C3}"/>
              </a:ext>
            </a:extLst>
          </p:cNvPr>
          <p:cNvSpPr>
            <a:spLocks noGrp="1"/>
          </p:cNvSpPr>
          <p:nvPr>
            <p:ph idx="1"/>
          </p:nvPr>
        </p:nvSpPr>
        <p:spPr>
          <a:xfrm>
            <a:off x="4727448" y="3659791"/>
            <a:ext cx="2551176" cy="1307592"/>
          </a:xfrm>
        </p:spPr>
        <p:txBody>
          <a:bodyPr>
            <a:normAutofit/>
          </a:bodyPr>
          <a:lstStyle/>
          <a:p>
            <a:pPr marL="274320" lvl="1" indent="0" algn="ctr">
              <a:buNone/>
            </a:pPr>
            <a:r>
              <a:rPr lang="en-GB" sz="2800" b="1" dirty="0"/>
              <a:t>RESEARCH</a:t>
            </a:r>
          </a:p>
          <a:p>
            <a:pPr marL="274320" lvl="1" indent="0" algn="ctr">
              <a:buNone/>
            </a:pPr>
            <a:r>
              <a:rPr lang="en-GB" sz="2800" b="1" dirty="0"/>
              <a:t>DESIGN</a:t>
            </a:r>
            <a:endParaRPr lang="en-GB" sz="2000" b="1" dirty="0"/>
          </a:p>
          <a:p>
            <a:pPr lvl="1"/>
            <a:endParaRPr lang="en-GB" dirty="0"/>
          </a:p>
        </p:txBody>
      </p:sp>
      <p:sp>
        <p:nvSpPr>
          <p:cNvPr id="22" name="Content Placeholder 2">
            <a:extLst>
              <a:ext uri="{FF2B5EF4-FFF2-40B4-BE49-F238E27FC236}">
                <a16:creationId xmlns:a16="http://schemas.microsoft.com/office/drawing/2014/main" id="{4CFD5BC1-6C7D-4D86-BF2D-787562A3B6D0}"/>
              </a:ext>
            </a:extLst>
          </p:cNvPr>
          <p:cNvSpPr txBox="1">
            <a:spLocks/>
          </p:cNvSpPr>
          <p:nvPr/>
        </p:nvSpPr>
        <p:spPr>
          <a:xfrm>
            <a:off x="4873752" y="5493831"/>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Practical Considerations</a:t>
            </a:r>
            <a:endParaRPr lang="en-GB" sz="1600" b="1" dirty="0"/>
          </a:p>
          <a:p>
            <a:pPr lvl="1"/>
            <a:endParaRPr lang="en-GB" dirty="0"/>
          </a:p>
        </p:txBody>
      </p:sp>
      <p:sp>
        <p:nvSpPr>
          <p:cNvPr id="25" name="Content Placeholder 2">
            <a:extLst>
              <a:ext uri="{FF2B5EF4-FFF2-40B4-BE49-F238E27FC236}">
                <a16:creationId xmlns:a16="http://schemas.microsoft.com/office/drawing/2014/main" id="{D1A76CFF-B6DD-48A8-909B-6A065A092B89}"/>
              </a:ext>
            </a:extLst>
          </p:cNvPr>
          <p:cNvSpPr txBox="1">
            <a:spLocks/>
          </p:cNvSpPr>
          <p:nvPr/>
        </p:nvSpPr>
        <p:spPr>
          <a:xfrm>
            <a:off x="4550664" y="2046542"/>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Ethics</a:t>
            </a:r>
            <a:endParaRPr lang="en-GB" sz="1600" b="1" dirty="0"/>
          </a:p>
          <a:p>
            <a:pPr lvl="1"/>
            <a:endParaRPr lang="en-GB" dirty="0"/>
          </a:p>
        </p:txBody>
      </p:sp>
      <p:sp>
        <p:nvSpPr>
          <p:cNvPr id="26" name="Content Placeholder 2">
            <a:extLst>
              <a:ext uri="{FF2B5EF4-FFF2-40B4-BE49-F238E27FC236}">
                <a16:creationId xmlns:a16="http://schemas.microsoft.com/office/drawing/2014/main" id="{E783D004-A654-4CE7-917B-25712096CE7B}"/>
              </a:ext>
            </a:extLst>
          </p:cNvPr>
          <p:cNvSpPr txBox="1">
            <a:spLocks/>
          </p:cNvSpPr>
          <p:nvPr/>
        </p:nvSpPr>
        <p:spPr>
          <a:xfrm>
            <a:off x="1514856" y="3892295"/>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Values</a:t>
            </a:r>
            <a:endParaRPr lang="en-GB" sz="1600" b="1" dirty="0"/>
          </a:p>
          <a:p>
            <a:pPr lvl="1"/>
            <a:endParaRPr lang="en-GB" dirty="0"/>
          </a:p>
        </p:txBody>
      </p:sp>
      <p:sp>
        <p:nvSpPr>
          <p:cNvPr id="27" name="Content Placeholder 2">
            <a:extLst>
              <a:ext uri="{FF2B5EF4-FFF2-40B4-BE49-F238E27FC236}">
                <a16:creationId xmlns:a16="http://schemas.microsoft.com/office/drawing/2014/main" id="{1622171F-FDE7-4BBA-8FA0-ED7BF736073B}"/>
              </a:ext>
            </a:extLst>
          </p:cNvPr>
          <p:cNvSpPr txBox="1">
            <a:spLocks/>
          </p:cNvSpPr>
          <p:nvPr/>
        </p:nvSpPr>
        <p:spPr>
          <a:xfrm>
            <a:off x="2031492" y="5359719"/>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Methodology</a:t>
            </a:r>
            <a:endParaRPr lang="en-GB" sz="1600" b="1" dirty="0"/>
          </a:p>
          <a:p>
            <a:pPr lvl="1"/>
            <a:endParaRPr lang="en-GB" dirty="0"/>
          </a:p>
        </p:txBody>
      </p:sp>
      <p:sp>
        <p:nvSpPr>
          <p:cNvPr id="28" name="Content Placeholder 2">
            <a:extLst>
              <a:ext uri="{FF2B5EF4-FFF2-40B4-BE49-F238E27FC236}">
                <a16:creationId xmlns:a16="http://schemas.microsoft.com/office/drawing/2014/main" id="{B64964E0-81C0-4302-B6A9-5C2D855BD1DA}"/>
              </a:ext>
            </a:extLst>
          </p:cNvPr>
          <p:cNvSpPr txBox="1">
            <a:spLocks/>
          </p:cNvSpPr>
          <p:nvPr/>
        </p:nvSpPr>
        <p:spPr>
          <a:xfrm>
            <a:off x="7609334" y="5236463"/>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Methods</a:t>
            </a:r>
            <a:endParaRPr lang="en-GB" sz="1600" b="1" dirty="0"/>
          </a:p>
          <a:p>
            <a:pPr lvl="1"/>
            <a:endParaRPr lang="en-GB" dirty="0"/>
          </a:p>
        </p:txBody>
      </p:sp>
      <p:sp>
        <p:nvSpPr>
          <p:cNvPr id="29" name="Content Placeholder 2">
            <a:extLst>
              <a:ext uri="{FF2B5EF4-FFF2-40B4-BE49-F238E27FC236}">
                <a16:creationId xmlns:a16="http://schemas.microsoft.com/office/drawing/2014/main" id="{644F4EE1-079B-42C6-B926-416983CA5E31}"/>
              </a:ext>
            </a:extLst>
          </p:cNvPr>
          <p:cNvSpPr txBox="1">
            <a:spLocks/>
          </p:cNvSpPr>
          <p:nvPr/>
        </p:nvSpPr>
        <p:spPr>
          <a:xfrm>
            <a:off x="7278624" y="2352199"/>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Context</a:t>
            </a:r>
            <a:endParaRPr lang="en-GB" sz="1600" b="1" dirty="0"/>
          </a:p>
          <a:p>
            <a:pPr lvl="1"/>
            <a:endParaRPr lang="en-GB" dirty="0"/>
          </a:p>
        </p:txBody>
      </p:sp>
      <p:sp>
        <p:nvSpPr>
          <p:cNvPr id="30" name="Content Placeholder 2">
            <a:extLst>
              <a:ext uri="{FF2B5EF4-FFF2-40B4-BE49-F238E27FC236}">
                <a16:creationId xmlns:a16="http://schemas.microsoft.com/office/drawing/2014/main" id="{0BC5DCC9-4C21-497C-8425-4A4EE9D307A9}"/>
              </a:ext>
            </a:extLst>
          </p:cNvPr>
          <p:cNvSpPr txBox="1">
            <a:spLocks/>
          </p:cNvSpPr>
          <p:nvPr/>
        </p:nvSpPr>
        <p:spPr>
          <a:xfrm>
            <a:off x="7860792" y="3788903"/>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Theory</a:t>
            </a:r>
            <a:endParaRPr lang="en-GB" sz="1600" b="1" dirty="0"/>
          </a:p>
          <a:p>
            <a:pPr lvl="1"/>
            <a:endParaRPr lang="en-GB" dirty="0"/>
          </a:p>
        </p:txBody>
      </p:sp>
      <p:sp>
        <p:nvSpPr>
          <p:cNvPr id="31" name="Content Placeholder 2">
            <a:extLst>
              <a:ext uri="{FF2B5EF4-FFF2-40B4-BE49-F238E27FC236}">
                <a16:creationId xmlns:a16="http://schemas.microsoft.com/office/drawing/2014/main" id="{38B87C38-4273-4F72-92FC-FFA83C9EAE54}"/>
              </a:ext>
            </a:extLst>
          </p:cNvPr>
          <p:cNvSpPr txBox="1">
            <a:spLocks/>
          </p:cNvSpPr>
          <p:nvPr/>
        </p:nvSpPr>
        <p:spPr>
          <a:xfrm>
            <a:off x="1972056" y="2419255"/>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Your Role</a:t>
            </a:r>
            <a:endParaRPr lang="en-GB" sz="1600" b="1" dirty="0"/>
          </a:p>
          <a:p>
            <a:pPr lvl="1"/>
            <a:endParaRPr lang="en-GB" dirty="0"/>
          </a:p>
        </p:txBody>
      </p:sp>
    </p:spTree>
    <p:extLst>
      <p:ext uri="{BB962C8B-B14F-4D97-AF65-F5344CB8AC3E}">
        <p14:creationId xmlns:p14="http://schemas.microsoft.com/office/powerpoint/2010/main" val="4025498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E9CCD-45A3-4136-84CC-C633932B2DB1}"/>
              </a:ext>
            </a:extLst>
          </p:cNvPr>
          <p:cNvSpPr>
            <a:spLocks noGrp="1"/>
          </p:cNvSpPr>
          <p:nvPr>
            <p:ph type="title"/>
          </p:nvPr>
        </p:nvSpPr>
        <p:spPr/>
        <p:txBody>
          <a:bodyPr/>
          <a:lstStyle/>
          <a:p>
            <a:r>
              <a:rPr lang="en-GB" dirty="0"/>
              <a:t>Ethics a definition</a:t>
            </a:r>
          </a:p>
        </p:txBody>
      </p:sp>
      <p:sp>
        <p:nvSpPr>
          <p:cNvPr id="3" name="Content Placeholder 2">
            <a:extLst>
              <a:ext uri="{FF2B5EF4-FFF2-40B4-BE49-F238E27FC236}">
                <a16:creationId xmlns:a16="http://schemas.microsoft.com/office/drawing/2014/main" id="{E3FBDB83-C9A0-46EF-B5BA-5940120EC466}"/>
              </a:ext>
            </a:extLst>
          </p:cNvPr>
          <p:cNvSpPr>
            <a:spLocks noGrp="1"/>
          </p:cNvSpPr>
          <p:nvPr>
            <p:ph idx="1"/>
          </p:nvPr>
        </p:nvSpPr>
        <p:spPr>
          <a:xfrm>
            <a:off x="1069848" y="1908313"/>
            <a:ext cx="10058400" cy="4581939"/>
          </a:xfrm>
        </p:spPr>
        <p:txBody>
          <a:bodyPr>
            <a:normAutofit lnSpcReduction="10000"/>
          </a:bodyPr>
          <a:lstStyle/>
          <a:p>
            <a:pPr marL="0" indent="0">
              <a:buNone/>
            </a:pPr>
            <a:r>
              <a:rPr lang="en-GB" altLang="en-US" sz="2400" dirty="0"/>
              <a:t>How would you define the term Ethics?</a:t>
            </a:r>
          </a:p>
          <a:p>
            <a:endParaRPr lang="en-GB" altLang="en-US" sz="2400" dirty="0"/>
          </a:p>
          <a:p>
            <a:pPr eaLnBrk="1" hangingPunct="1"/>
            <a:r>
              <a:rPr lang="en-GB" altLang="en-US" sz="2400" dirty="0"/>
              <a:t>The moral code of a person or society</a:t>
            </a:r>
          </a:p>
          <a:p>
            <a:pPr eaLnBrk="1" hangingPunct="1"/>
            <a:endParaRPr lang="en-GB" altLang="en-US" sz="2400" dirty="0"/>
          </a:p>
          <a:p>
            <a:pPr eaLnBrk="1" hangingPunct="1"/>
            <a:r>
              <a:rPr lang="en-GB" altLang="en-US" sz="2400" dirty="0"/>
              <a:t>The branch of philosophy concerned with how we ought to act in order to be moral</a:t>
            </a:r>
          </a:p>
          <a:p>
            <a:pPr eaLnBrk="1" hangingPunct="1"/>
            <a:endParaRPr lang="en-GB" altLang="en-US" sz="2400" dirty="0"/>
          </a:p>
          <a:p>
            <a:pPr eaLnBrk="1" hangingPunct="1"/>
            <a:r>
              <a:rPr lang="en-GB" altLang="en-US" sz="2400" dirty="0"/>
              <a:t>A moral code which guides the conduct of a professional group</a:t>
            </a:r>
          </a:p>
          <a:p>
            <a:pPr eaLnBrk="1" hangingPunct="1">
              <a:buFontTx/>
              <a:buNone/>
            </a:pPr>
            <a:endParaRPr lang="en-GB" altLang="en-US" sz="2400" dirty="0"/>
          </a:p>
          <a:p>
            <a:pPr marL="0" indent="0" algn="r" eaLnBrk="1" hangingPunct="1">
              <a:buNone/>
            </a:pPr>
            <a:r>
              <a:rPr lang="en-GB" altLang="en-US" sz="2400" dirty="0"/>
              <a:t>(</a:t>
            </a:r>
            <a:r>
              <a:rPr lang="en-GB" altLang="en-US" sz="2400" dirty="0" err="1"/>
              <a:t>Jary</a:t>
            </a:r>
            <a:r>
              <a:rPr lang="en-GB" altLang="en-US" sz="2400" dirty="0"/>
              <a:t> and </a:t>
            </a:r>
            <a:r>
              <a:rPr lang="en-GB" altLang="en-US" sz="2400" dirty="0" err="1"/>
              <a:t>Jary</a:t>
            </a:r>
            <a:r>
              <a:rPr lang="en-GB" altLang="en-US" sz="2400" dirty="0"/>
              <a:t>, Dictionary of Sociology)</a:t>
            </a:r>
          </a:p>
          <a:p>
            <a:endParaRPr lang="en-GB" dirty="0"/>
          </a:p>
        </p:txBody>
      </p:sp>
    </p:spTree>
    <p:extLst>
      <p:ext uri="{BB962C8B-B14F-4D97-AF65-F5344CB8AC3E}">
        <p14:creationId xmlns:p14="http://schemas.microsoft.com/office/powerpoint/2010/main" val="1561099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1E385C2-7FF1-415B-9F9E-A835CB67F0F7}"/>
              </a:ext>
            </a:extLst>
          </p:cNvPr>
          <p:cNvSpPr>
            <a:spLocks noGrp="1"/>
          </p:cNvSpPr>
          <p:nvPr>
            <p:ph idx="1"/>
          </p:nvPr>
        </p:nvSpPr>
        <p:spPr>
          <a:xfrm>
            <a:off x="1069848" y="1411357"/>
            <a:ext cx="10058400" cy="4760843"/>
          </a:xfrm>
        </p:spPr>
        <p:txBody>
          <a:bodyPr>
            <a:normAutofit/>
          </a:bodyPr>
          <a:lstStyle/>
          <a:p>
            <a:pPr marL="0" indent="0">
              <a:buNone/>
            </a:pPr>
            <a:r>
              <a:rPr lang="en-GB" altLang="en-US" sz="2400" dirty="0"/>
              <a:t>Sarah Banks on ethics</a:t>
            </a:r>
          </a:p>
          <a:p>
            <a:pPr>
              <a:buNone/>
            </a:pPr>
            <a:endParaRPr lang="en-GB" altLang="en-US" sz="2400" dirty="0"/>
          </a:p>
          <a:p>
            <a:pPr lvl="1"/>
            <a:r>
              <a:rPr lang="en-GB" altLang="en-US" sz="2400" dirty="0"/>
              <a:t>Virtue ethics an approach according to which the basic judgements in ethics are judgements about character’ (Statman, 1997: 7, in Banks, 13.)</a:t>
            </a:r>
          </a:p>
          <a:p>
            <a:pPr lvl="1">
              <a:buNone/>
            </a:pPr>
            <a:endParaRPr lang="en-GB" altLang="en-US" sz="2400" dirty="0"/>
          </a:p>
          <a:p>
            <a:pPr lvl="1"/>
            <a:r>
              <a:rPr lang="en-GB" altLang="en-US" sz="2400" dirty="0"/>
              <a:t>Principle ethics an approach based on understanding and implementing a set of core values (Banks, 9)</a:t>
            </a:r>
          </a:p>
          <a:p>
            <a:pPr lvl="1"/>
            <a:endParaRPr lang="en-GB" altLang="en-US" sz="2400" dirty="0"/>
          </a:p>
          <a:p>
            <a:pPr lvl="1"/>
            <a:r>
              <a:rPr lang="en-GB" altLang="en-US" sz="2400" dirty="0"/>
              <a:t> The formal intellectual process of analysing moral situations is called ethics, which examines underlying issues and principles in personal choice.</a:t>
            </a:r>
          </a:p>
          <a:p>
            <a:pPr marL="274320" lvl="1" indent="0">
              <a:buNone/>
            </a:pPr>
            <a:endParaRPr lang="en-GB" altLang="en-US" dirty="0"/>
          </a:p>
          <a:p>
            <a:pPr lvl="1"/>
            <a:endParaRPr lang="en-GB" altLang="en-US" dirty="0"/>
          </a:p>
          <a:p>
            <a:endParaRPr lang="en-GB" dirty="0"/>
          </a:p>
        </p:txBody>
      </p:sp>
    </p:spTree>
    <p:extLst>
      <p:ext uri="{BB962C8B-B14F-4D97-AF65-F5344CB8AC3E}">
        <p14:creationId xmlns:p14="http://schemas.microsoft.com/office/powerpoint/2010/main" val="42394246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B67534-0AF2-4683-9092-21462B0F5110}"/>
              </a:ext>
            </a:extLst>
          </p:cNvPr>
          <p:cNvSpPr>
            <a:spLocks noGrp="1"/>
          </p:cNvSpPr>
          <p:nvPr>
            <p:ph idx="1"/>
          </p:nvPr>
        </p:nvSpPr>
        <p:spPr>
          <a:xfrm>
            <a:off x="1069848" y="954157"/>
            <a:ext cx="10058400" cy="5218043"/>
          </a:xfrm>
        </p:spPr>
        <p:txBody>
          <a:bodyPr>
            <a:normAutofit/>
          </a:bodyPr>
          <a:lstStyle/>
          <a:p>
            <a:r>
              <a:rPr lang="en-GB" sz="2400" dirty="0"/>
              <a:t>Are Ethics straightforward in practice?</a:t>
            </a:r>
            <a:r>
              <a:rPr lang="en-GB" altLang="en-US" sz="2400" dirty="0"/>
              <a:t> </a:t>
            </a:r>
          </a:p>
          <a:p>
            <a:endParaRPr lang="en-GB" altLang="en-US" sz="2400" dirty="0"/>
          </a:p>
          <a:p>
            <a:r>
              <a:rPr lang="en-GB" altLang="en-US" sz="2400" dirty="0"/>
              <a:t>Making Ethical judgements and judging.</a:t>
            </a:r>
          </a:p>
          <a:p>
            <a:endParaRPr lang="en-GB" altLang="en-US" sz="2400" dirty="0"/>
          </a:p>
          <a:p>
            <a:pPr lvl="1"/>
            <a:r>
              <a:rPr lang="en-GB" altLang="en-US" sz="2400" dirty="0"/>
              <a:t>What now is the basis of ethics?</a:t>
            </a:r>
          </a:p>
          <a:p>
            <a:pPr lvl="1"/>
            <a:r>
              <a:rPr lang="en-GB" altLang="en-US" sz="2400" dirty="0"/>
              <a:t>How do we act ethically? </a:t>
            </a:r>
          </a:p>
          <a:p>
            <a:pPr lvl="1"/>
            <a:r>
              <a:rPr lang="en-GB" altLang="en-US" sz="2400" dirty="0"/>
              <a:t>What is the basis for agreement about what is right and wrong? </a:t>
            </a:r>
          </a:p>
          <a:p>
            <a:endParaRPr lang="en-GB" altLang="en-US" sz="2400" dirty="0"/>
          </a:p>
          <a:p>
            <a:r>
              <a:rPr lang="en-GB" altLang="en-US" sz="2400" dirty="0"/>
              <a:t>Ethics struggles with these as it often is about competing authorities.</a:t>
            </a:r>
          </a:p>
          <a:p>
            <a:endParaRPr lang="en-GB" dirty="0"/>
          </a:p>
        </p:txBody>
      </p:sp>
    </p:spTree>
    <p:extLst>
      <p:ext uri="{BB962C8B-B14F-4D97-AF65-F5344CB8AC3E}">
        <p14:creationId xmlns:p14="http://schemas.microsoft.com/office/powerpoint/2010/main" val="11592380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44AB1-9AF8-413E-A4AF-A2E7194400B9}"/>
              </a:ext>
            </a:extLst>
          </p:cNvPr>
          <p:cNvSpPr>
            <a:spLocks noGrp="1"/>
          </p:cNvSpPr>
          <p:nvPr>
            <p:ph type="title"/>
          </p:nvPr>
        </p:nvSpPr>
        <p:spPr/>
        <p:txBody>
          <a:bodyPr/>
          <a:lstStyle/>
          <a:p>
            <a:r>
              <a:rPr lang="en-GB" dirty="0"/>
              <a:t>Principles of ethics in professional practice</a:t>
            </a:r>
          </a:p>
        </p:txBody>
      </p:sp>
      <p:sp>
        <p:nvSpPr>
          <p:cNvPr id="3" name="Content Placeholder 2">
            <a:extLst>
              <a:ext uri="{FF2B5EF4-FFF2-40B4-BE49-F238E27FC236}">
                <a16:creationId xmlns:a16="http://schemas.microsoft.com/office/drawing/2014/main" id="{5444FEBD-8B9E-4CFC-B070-C6F3D03CCFF0}"/>
              </a:ext>
            </a:extLst>
          </p:cNvPr>
          <p:cNvSpPr>
            <a:spLocks noGrp="1"/>
          </p:cNvSpPr>
          <p:nvPr>
            <p:ph idx="1"/>
          </p:nvPr>
        </p:nvSpPr>
        <p:spPr/>
        <p:txBody>
          <a:bodyPr/>
          <a:lstStyle/>
          <a:p>
            <a:endParaRPr lang="en-GB" altLang="en-US" sz="2400" b="1" dirty="0">
              <a:cs typeface="Arial" panose="020B0604020202020204" pitchFamily="34" charset="0"/>
            </a:endParaRPr>
          </a:p>
          <a:p>
            <a:r>
              <a:rPr lang="en-GB" altLang="en-US" sz="2400" b="1" dirty="0">
                <a:cs typeface="Arial" panose="020B0604020202020204" pitchFamily="34" charset="0"/>
              </a:rPr>
              <a:t>A qualified worker should understand and acknowledge the need to:</a:t>
            </a:r>
          </a:p>
          <a:p>
            <a:pPr>
              <a:buNone/>
            </a:pPr>
            <a:endParaRPr lang="en-GB" altLang="en-US" sz="2400" b="1" dirty="0">
              <a:cs typeface="Times New Roman" panose="02020603050405020304" pitchFamily="18" charset="0"/>
            </a:endParaRPr>
          </a:p>
          <a:p>
            <a:pPr lvl="1"/>
            <a:r>
              <a:rPr lang="en-GB" altLang="en-US" sz="2400" dirty="0">
                <a:cs typeface="Arial" panose="020B0604020202020204" pitchFamily="34" charset="0"/>
              </a:rPr>
              <a:t>respect individuals</a:t>
            </a:r>
          </a:p>
          <a:p>
            <a:pPr lvl="1"/>
            <a:r>
              <a:rPr lang="en-GB" altLang="en-US" sz="2400" dirty="0">
                <a:cs typeface="Arial" panose="020B0604020202020204" pitchFamily="34" charset="0"/>
              </a:rPr>
              <a:t>respect and value the pluralistic culture of society</a:t>
            </a:r>
          </a:p>
          <a:p>
            <a:pPr lvl="1"/>
            <a:r>
              <a:rPr lang="en-GB" altLang="en-US" sz="2400" dirty="0">
                <a:cs typeface="Arial" panose="020B0604020202020204" pitchFamily="34" charset="0"/>
              </a:rPr>
              <a:t>confront inequality and discrimination</a:t>
            </a:r>
          </a:p>
          <a:p>
            <a:pPr lvl="1"/>
            <a:r>
              <a:rPr lang="en-GB" altLang="en-US" sz="2400" dirty="0">
                <a:cs typeface="Arial" panose="020B0604020202020204" pitchFamily="34" charset="0"/>
              </a:rPr>
              <a:t>recognise the influence of the worker and her / his values</a:t>
            </a:r>
          </a:p>
          <a:p>
            <a:pPr lvl="1"/>
            <a:r>
              <a:rPr lang="en-GB" altLang="en-US" sz="2400" dirty="0">
                <a:cs typeface="Arial" panose="020B0604020202020204" pitchFamily="34" charset="0"/>
              </a:rPr>
              <a:t>recognise self and others as changing beings</a:t>
            </a:r>
          </a:p>
          <a:p>
            <a:endParaRPr lang="en-GB" dirty="0"/>
          </a:p>
        </p:txBody>
      </p:sp>
    </p:spTree>
    <p:extLst>
      <p:ext uri="{BB962C8B-B14F-4D97-AF65-F5344CB8AC3E}">
        <p14:creationId xmlns:p14="http://schemas.microsoft.com/office/powerpoint/2010/main" val="37700353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8A65A-C645-49A0-9213-37FEC2B0CBBB}"/>
              </a:ext>
            </a:extLst>
          </p:cNvPr>
          <p:cNvSpPr>
            <a:spLocks noGrp="1"/>
          </p:cNvSpPr>
          <p:nvPr>
            <p:ph type="title"/>
          </p:nvPr>
        </p:nvSpPr>
        <p:spPr/>
        <p:txBody>
          <a:bodyPr/>
          <a:lstStyle/>
          <a:p>
            <a:r>
              <a:rPr lang="en-GB" dirty="0"/>
              <a:t>Ethics</a:t>
            </a:r>
          </a:p>
        </p:txBody>
      </p:sp>
      <p:sp>
        <p:nvSpPr>
          <p:cNvPr id="3" name="Content Placeholder 2">
            <a:extLst>
              <a:ext uri="{FF2B5EF4-FFF2-40B4-BE49-F238E27FC236}">
                <a16:creationId xmlns:a16="http://schemas.microsoft.com/office/drawing/2014/main" id="{62EF1ED7-8ED8-4AAA-90EA-589E03BFAA1F}"/>
              </a:ext>
            </a:extLst>
          </p:cNvPr>
          <p:cNvSpPr>
            <a:spLocks noGrp="1"/>
          </p:cNvSpPr>
          <p:nvPr>
            <p:ph idx="1"/>
          </p:nvPr>
        </p:nvSpPr>
        <p:spPr/>
        <p:txBody>
          <a:bodyPr/>
          <a:lstStyle/>
          <a:p>
            <a:r>
              <a:rPr lang="en-GB" altLang="en-US" sz="2400" dirty="0"/>
              <a:t>As a youth worker can you be pre-prepared for every ethical dilemma that may arise?</a:t>
            </a:r>
          </a:p>
          <a:p>
            <a:pPr>
              <a:buNone/>
            </a:pPr>
            <a:endParaRPr lang="en-GB" altLang="en-US" sz="2400" dirty="0"/>
          </a:p>
          <a:p>
            <a:r>
              <a:rPr lang="en-GB" altLang="en-US" sz="2400" dirty="0"/>
              <a:t>In which areas of our work are we likely to come across ethical dilemmas?</a:t>
            </a:r>
          </a:p>
          <a:p>
            <a:endParaRPr lang="en-GB" altLang="en-US" sz="2400" dirty="0"/>
          </a:p>
          <a:p>
            <a:r>
              <a:rPr lang="en-GB" altLang="en-US" sz="2400" dirty="0"/>
              <a:t>What do we do in our research if something we haven’t considered comes up?</a:t>
            </a:r>
          </a:p>
          <a:p>
            <a:endParaRPr lang="en-GB" dirty="0"/>
          </a:p>
        </p:txBody>
      </p:sp>
    </p:spTree>
    <p:extLst>
      <p:ext uri="{BB962C8B-B14F-4D97-AF65-F5344CB8AC3E}">
        <p14:creationId xmlns:p14="http://schemas.microsoft.com/office/powerpoint/2010/main" val="36085179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6C6FC-78A0-4CC9-BCD3-CBE61102C7BD}"/>
              </a:ext>
            </a:extLst>
          </p:cNvPr>
          <p:cNvSpPr>
            <a:spLocks noGrp="1"/>
          </p:cNvSpPr>
          <p:nvPr>
            <p:ph type="title"/>
          </p:nvPr>
        </p:nvSpPr>
        <p:spPr/>
        <p:txBody>
          <a:bodyPr/>
          <a:lstStyle/>
          <a:p>
            <a:r>
              <a:rPr lang="en-GB" dirty="0"/>
              <a:t>So what are ethics in research?</a:t>
            </a:r>
          </a:p>
        </p:txBody>
      </p:sp>
    </p:spTree>
    <p:extLst>
      <p:ext uri="{BB962C8B-B14F-4D97-AF65-F5344CB8AC3E}">
        <p14:creationId xmlns:p14="http://schemas.microsoft.com/office/powerpoint/2010/main" val="17107158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411CB-109E-4512-B16E-2D3E829D211E}"/>
              </a:ext>
            </a:extLst>
          </p:cNvPr>
          <p:cNvSpPr>
            <a:spLocks noGrp="1"/>
          </p:cNvSpPr>
          <p:nvPr>
            <p:ph type="title"/>
          </p:nvPr>
        </p:nvSpPr>
        <p:spPr/>
        <p:txBody>
          <a:bodyPr/>
          <a:lstStyle/>
          <a:p>
            <a:r>
              <a:rPr lang="en-GB" dirty="0"/>
              <a:t>Research ethics are concerned with</a:t>
            </a:r>
          </a:p>
        </p:txBody>
      </p:sp>
      <p:sp>
        <p:nvSpPr>
          <p:cNvPr id="3" name="Content Placeholder 2">
            <a:extLst>
              <a:ext uri="{FF2B5EF4-FFF2-40B4-BE49-F238E27FC236}">
                <a16:creationId xmlns:a16="http://schemas.microsoft.com/office/drawing/2014/main" id="{17935EF0-1A03-4DEE-9D64-DBEB57C5B62C}"/>
              </a:ext>
            </a:extLst>
          </p:cNvPr>
          <p:cNvSpPr>
            <a:spLocks noGrp="1"/>
          </p:cNvSpPr>
          <p:nvPr>
            <p:ph idx="1"/>
          </p:nvPr>
        </p:nvSpPr>
        <p:spPr/>
        <p:txBody>
          <a:bodyPr>
            <a:normAutofit lnSpcReduction="10000"/>
          </a:bodyPr>
          <a:lstStyle/>
          <a:p>
            <a:pPr marL="274320" indent="-274320">
              <a:defRPr/>
            </a:pPr>
            <a:r>
              <a:rPr lang="en-GB" altLang="en-US" sz="2700" dirty="0"/>
              <a:t>Overall </a:t>
            </a:r>
            <a:r>
              <a:rPr lang="en-US" altLang="en-US" sz="2700" dirty="0"/>
              <a:t>harms and benefits of research, </a:t>
            </a:r>
          </a:p>
          <a:p>
            <a:pPr marL="274320" indent="-274320">
              <a:defRPr/>
            </a:pPr>
            <a:r>
              <a:rPr lang="en-US" altLang="en-US" sz="2700" dirty="0"/>
              <a:t>the rights of participants to information, privacy, anonymity, respect</a:t>
            </a:r>
          </a:p>
          <a:p>
            <a:pPr marL="274320" indent="-274320">
              <a:defRPr/>
            </a:pPr>
            <a:r>
              <a:rPr lang="en-US" altLang="en-US" sz="2700" dirty="0"/>
              <a:t>the responsibilities of researchers to act with integrity, </a:t>
            </a:r>
          </a:p>
          <a:p>
            <a:pPr marL="274320" indent="-274320">
              <a:defRPr/>
            </a:pPr>
            <a:r>
              <a:rPr lang="en-GB" altLang="en-US" sz="2700" dirty="0"/>
              <a:t>The positioning of  Children and Young People in the research process “Whose voice?” </a:t>
            </a:r>
          </a:p>
          <a:p>
            <a:pPr marL="274320" indent="-274320">
              <a:defRPr/>
            </a:pPr>
            <a:r>
              <a:rPr lang="en-GB" altLang="en-US" sz="2700" dirty="0"/>
              <a:t>Research ethics are an integral part of any research project:</a:t>
            </a:r>
          </a:p>
          <a:p>
            <a:pPr marL="822960" lvl="2" indent="-274320">
              <a:defRPr/>
            </a:pPr>
            <a:r>
              <a:rPr lang="en-GB" altLang="en-US" sz="2300" dirty="0"/>
              <a:t>You will  have to be able to argue that you have taken reasonable, best possible measures to conform to high standards of research ethics. </a:t>
            </a:r>
          </a:p>
          <a:p>
            <a:endParaRPr lang="en-GB" dirty="0"/>
          </a:p>
        </p:txBody>
      </p:sp>
    </p:spTree>
    <p:extLst>
      <p:ext uri="{BB962C8B-B14F-4D97-AF65-F5344CB8AC3E}">
        <p14:creationId xmlns:p14="http://schemas.microsoft.com/office/powerpoint/2010/main" val="38638689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23A2E-CD69-4F8F-87D7-23E844641708}"/>
              </a:ext>
            </a:extLst>
          </p:cNvPr>
          <p:cNvSpPr>
            <a:spLocks noGrp="1"/>
          </p:cNvSpPr>
          <p:nvPr>
            <p:ph type="title"/>
          </p:nvPr>
        </p:nvSpPr>
        <p:spPr/>
        <p:txBody>
          <a:bodyPr/>
          <a:lstStyle/>
          <a:p>
            <a:r>
              <a:rPr lang="en-GB" dirty="0"/>
              <a:t>Research Ethics</a:t>
            </a:r>
          </a:p>
        </p:txBody>
      </p:sp>
      <p:sp>
        <p:nvSpPr>
          <p:cNvPr id="3" name="Content Placeholder 2">
            <a:extLst>
              <a:ext uri="{FF2B5EF4-FFF2-40B4-BE49-F238E27FC236}">
                <a16:creationId xmlns:a16="http://schemas.microsoft.com/office/drawing/2014/main" id="{9B8FEE0E-9741-4384-90B5-B38F0EBBD670}"/>
              </a:ext>
            </a:extLst>
          </p:cNvPr>
          <p:cNvSpPr>
            <a:spLocks noGrp="1"/>
          </p:cNvSpPr>
          <p:nvPr>
            <p:ph idx="1"/>
          </p:nvPr>
        </p:nvSpPr>
        <p:spPr/>
        <p:txBody>
          <a:bodyPr/>
          <a:lstStyle/>
          <a:p>
            <a:r>
              <a:rPr lang="en-GB" altLang="en-US" sz="2800" b="1" dirty="0"/>
              <a:t>Can be viewed in  the following ways: </a:t>
            </a:r>
          </a:p>
          <a:p>
            <a:pPr lvl="1"/>
            <a:r>
              <a:rPr lang="en-GB" altLang="en-US" sz="2800" dirty="0"/>
              <a:t>Research Guidelines </a:t>
            </a:r>
          </a:p>
          <a:p>
            <a:pPr lvl="1"/>
            <a:r>
              <a:rPr lang="en-GB" altLang="en-US" sz="2800" dirty="0"/>
              <a:t>Statutory obligations </a:t>
            </a:r>
          </a:p>
          <a:p>
            <a:pPr lvl="1"/>
            <a:r>
              <a:rPr lang="en-GB" altLang="en-US" sz="2800" dirty="0"/>
              <a:t>Organisational guidelines </a:t>
            </a:r>
          </a:p>
          <a:p>
            <a:pPr lvl="1"/>
            <a:r>
              <a:rPr lang="en-GB" altLang="en-US" sz="2800" dirty="0"/>
              <a:t>Professional : codes of practice </a:t>
            </a:r>
          </a:p>
          <a:p>
            <a:pPr lvl="1"/>
            <a:r>
              <a:rPr lang="en-GB" altLang="en-US" sz="2800" dirty="0"/>
              <a:t>Personal: </a:t>
            </a:r>
          </a:p>
          <a:p>
            <a:pPr lvl="2"/>
            <a:r>
              <a:rPr lang="en-GB" altLang="en-US" sz="2800" dirty="0"/>
              <a:t>Values of honesty frankness and personal integrity</a:t>
            </a:r>
          </a:p>
          <a:p>
            <a:pPr lvl="2"/>
            <a:r>
              <a:rPr lang="en-GB" altLang="en-US" sz="2800" dirty="0"/>
              <a:t>Responsibilities to those you are working alongside </a:t>
            </a:r>
          </a:p>
          <a:p>
            <a:endParaRPr lang="en-GB" dirty="0"/>
          </a:p>
        </p:txBody>
      </p:sp>
    </p:spTree>
    <p:extLst>
      <p:ext uri="{BB962C8B-B14F-4D97-AF65-F5344CB8AC3E}">
        <p14:creationId xmlns:p14="http://schemas.microsoft.com/office/powerpoint/2010/main" val="116459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783E8-D6DC-4A95-81DA-FAB9415A58AD}"/>
              </a:ext>
            </a:extLst>
          </p:cNvPr>
          <p:cNvSpPr>
            <a:spLocks noGrp="1"/>
          </p:cNvSpPr>
          <p:nvPr>
            <p:ph type="title"/>
          </p:nvPr>
        </p:nvSpPr>
        <p:spPr/>
        <p:txBody>
          <a:bodyPr/>
          <a:lstStyle/>
          <a:p>
            <a:r>
              <a:rPr lang="en-GB" dirty="0"/>
              <a:t>Ethical Guidelines in Research</a:t>
            </a:r>
          </a:p>
        </p:txBody>
      </p:sp>
      <p:sp>
        <p:nvSpPr>
          <p:cNvPr id="3" name="Content Placeholder 2">
            <a:extLst>
              <a:ext uri="{FF2B5EF4-FFF2-40B4-BE49-F238E27FC236}">
                <a16:creationId xmlns:a16="http://schemas.microsoft.com/office/drawing/2014/main" id="{1C724EC4-48B0-47F1-B0B7-FFF4AEC47987}"/>
              </a:ext>
            </a:extLst>
          </p:cNvPr>
          <p:cNvSpPr>
            <a:spLocks noGrp="1"/>
          </p:cNvSpPr>
          <p:nvPr>
            <p:ph idx="1"/>
          </p:nvPr>
        </p:nvSpPr>
        <p:spPr/>
        <p:txBody>
          <a:bodyPr/>
          <a:lstStyle/>
          <a:p>
            <a:r>
              <a:rPr lang="en-GB" altLang="en-US" sz="2800" dirty="0"/>
              <a:t>Research Guidelines:</a:t>
            </a:r>
          </a:p>
          <a:p>
            <a:pPr lvl="1"/>
            <a:r>
              <a:rPr lang="en-GB" altLang="en-US" sz="2800" dirty="0"/>
              <a:t>E.g. British Educational Research Association (BERA) guidelines – see Moodle additional resources tab, </a:t>
            </a:r>
          </a:p>
          <a:p>
            <a:pPr lvl="1"/>
            <a:r>
              <a:rPr lang="en-GB" altLang="en-US" sz="2800" dirty="0"/>
              <a:t>British Psychological Society  CBPRE</a:t>
            </a:r>
          </a:p>
          <a:p>
            <a:pPr lvl="1"/>
            <a:r>
              <a:rPr lang="en-GB" altLang="en-US" sz="2800" dirty="0"/>
              <a:t>Community Based Participatory Research : A Guide to Ethical principles and practices: University of Durham</a:t>
            </a:r>
          </a:p>
          <a:p>
            <a:endParaRPr lang="en-GB" dirty="0"/>
          </a:p>
        </p:txBody>
      </p:sp>
    </p:spTree>
    <p:extLst>
      <p:ext uri="{BB962C8B-B14F-4D97-AF65-F5344CB8AC3E}">
        <p14:creationId xmlns:p14="http://schemas.microsoft.com/office/powerpoint/2010/main" val="14450218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4BC8A-1F71-4521-92FB-E560D58BCEE8}"/>
              </a:ext>
            </a:extLst>
          </p:cNvPr>
          <p:cNvSpPr>
            <a:spLocks noGrp="1"/>
          </p:cNvSpPr>
          <p:nvPr>
            <p:ph type="title"/>
          </p:nvPr>
        </p:nvSpPr>
        <p:spPr>
          <a:xfrm>
            <a:off x="1066800" y="447265"/>
            <a:ext cx="10058400" cy="1609344"/>
          </a:xfrm>
        </p:spPr>
        <p:txBody>
          <a:bodyPr/>
          <a:lstStyle/>
          <a:p>
            <a:r>
              <a:rPr lang="en-GB" dirty="0"/>
              <a:t>REVIEW SOME KEY DOCUMENTS</a:t>
            </a:r>
          </a:p>
        </p:txBody>
      </p:sp>
      <p:sp>
        <p:nvSpPr>
          <p:cNvPr id="3" name="Content Placeholder 2">
            <a:extLst>
              <a:ext uri="{FF2B5EF4-FFF2-40B4-BE49-F238E27FC236}">
                <a16:creationId xmlns:a16="http://schemas.microsoft.com/office/drawing/2014/main" id="{08527F13-CA4A-43D6-8138-47B1CFDA7F67}"/>
              </a:ext>
            </a:extLst>
          </p:cNvPr>
          <p:cNvSpPr>
            <a:spLocks noGrp="1"/>
          </p:cNvSpPr>
          <p:nvPr>
            <p:ph idx="1"/>
          </p:nvPr>
        </p:nvSpPr>
        <p:spPr>
          <a:xfrm>
            <a:off x="1066800" y="2056609"/>
            <a:ext cx="5791200" cy="5138532"/>
          </a:xfrm>
        </p:spPr>
        <p:txBody>
          <a:bodyPr>
            <a:noAutofit/>
          </a:bodyPr>
          <a:lstStyle/>
          <a:p>
            <a:pPr marL="274320" indent="-274320" eaLnBrk="1" fontAlgn="auto" hangingPunct="1">
              <a:lnSpc>
                <a:spcPct val="80000"/>
              </a:lnSpc>
              <a:spcAft>
                <a:spcPts val="0"/>
              </a:spcAft>
              <a:defRPr/>
            </a:pPr>
            <a:r>
              <a:rPr lang="en-GB" altLang="en-US" sz="2400" dirty="0"/>
              <a:t>BERA Ethical Guidelines for Educational Research (2018)</a:t>
            </a:r>
          </a:p>
          <a:p>
            <a:pPr marL="274320" indent="-274320" eaLnBrk="1" fontAlgn="auto" hangingPunct="1">
              <a:lnSpc>
                <a:spcPct val="80000"/>
              </a:lnSpc>
              <a:spcAft>
                <a:spcPts val="0"/>
              </a:spcAft>
              <a:defRPr/>
            </a:pPr>
            <a:endParaRPr lang="en-GB" altLang="en-US" sz="400" dirty="0"/>
          </a:p>
          <a:p>
            <a:pPr marL="274320" indent="-274320">
              <a:lnSpc>
                <a:spcPct val="80000"/>
              </a:lnSpc>
              <a:defRPr/>
            </a:pPr>
            <a:r>
              <a:rPr lang="en-GB" altLang="en-US" sz="2400" dirty="0"/>
              <a:t>Code of Occupational Ethics for the Youth Service in Wales (2012)</a:t>
            </a:r>
          </a:p>
          <a:p>
            <a:pPr marL="274320" indent="-274320">
              <a:lnSpc>
                <a:spcPct val="80000"/>
              </a:lnSpc>
              <a:defRPr/>
            </a:pPr>
            <a:endParaRPr lang="en-GB" altLang="en-US" sz="400" dirty="0"/>
          </a:p>
          <a:p>
            <a:pPr marL="274320" indent="-274320">
              <a:lnSpc>
                <a:spcPct val="80000"/>
              </a:lnSpc>
              <a:defRPr/>
            </a:pPr>
            <a:r>
              <a:rPr lang="en-GB" altLang="en-US" sz="2400" dirty="0"/>
              <a:t>Youth Work in Wales: Principles and Purposes (2018)</a:t>
            </a:r>
          </a:p>
          <a:p>
            <a:pPr marL="274320" indent="-274320">
              <a:lnSpc>
                <a:spcPct val="80000"/>
              </a:lnSpc>
              <a:defRPr/>
            </a:pPr>
            <a:endParaRPr lang="en-GB" altLang="en-US" sz="400" dirty="0"/>
          </a:p>
          <a:p>
            <a:pPr marL="274320" indent="-274320">
              <a:lnSpc>
                <a:spcPct val="80000"/>
              </a:lnSpc>
              <a:defRPr/>
            </a:pPr>
            <a:r>
              <a:rPr lang="en-GB" altLang="en-US" sz="2400" dirty="0"/>
              <a:t>Youth Work Strategy for Wales (2019)</a:t>
            </a:r>
          </a:p>
          <a:p>
            <a:pPr marL="274320" indent="-274320">
              <a:lnSpc>
                <a:spcPct val="80000"/>
              </a:lnSpc>
              <a:defRPr/>
            </a:pPr>
            <a:endParaRPr lang="en-GB" altLang="en-US" sz="400" dirty="0"/>
          </a:p>
          <a:p>
            <a:pPr marL="274320" indent="-274320">
              <a:lnSpc>
                <a:spcPct val="80000"/>
              </a:lnSpc>
              <a:defRPr/>
            </a:pPr>
            <a:r>
              <a:rPr lang="en-GB" altLang="en-US" sz="2400" dirty="0"/>
              <a:t>Youth Work National Occupational Standards (2019)</a:t>
            </a:r>
          </a:p>
          <a:p>
            <a:pPr marL="274320" indent="-274320" eaLnBrk="1" fontAlgn="auto" hangingPunct="1">
              <a:lnSpc>
                <a:spcPct val="80000"/>
              </a:lnSpc>
              <a:spcAft>
                <a:spcPts val="0"/>
              </a:spcAft>
              <a:defRPr/>
            </a:pPr>
            <a:endParaRPr lang="en-GB" altLang="en-US" sz="2500" dirty="0"/>
          </a:p>
          <a:p>
            <a:pPr marL="274320" indent="-274320" eaLnBrk="1" fontAlgn="auto" hangingPunct="1">
              <a:lnSpc>
                <a:spcPct val="80000"/>
              </a:lnSpc>
              <a:spcAft>
                <a:spcPts val="0"/>
              </a:spcAft>
              <a:defRPr/>
            </a:pPr>
            <a:endParaRPr lang="en-GB" altLang="en-US" sz="2500" dirty="0"/>
          </a:p>
          <a:p>
            <a:pPr marL="0" indent="0" eaLnBrk="1" fontAlgn="auto" hangingPunct="1">
              <a:lnSpc>
                <a:spcPct val="80000"/>
              </a:lnSpc>
              <a:spcAft>
                <a:spcPts val="0"/>
              </a:spcAft>
              <a:buNone/>
              <a:defRPr/>
            </a:pPr>
            <a:endParaRPr lang="en-GB" altLang="en-US" dirty="0"/>
          </a:p>
        </p:txBody>
      </p:sp>
    </p:spTree>
    <p:extLst>
      <p:ext uri="{BB962C8B-B14F-4D97-AF65-F5344CB8AC3E}">
        <p14:creationId xmlns:p14="http://schemas.microsoft.com/office/powerpoint/2010/main" val="6381293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4BC8A-1F71-4521-92FB-E560D58BCEE8}"/>
              </a:ext>
            </a:extLst>
          </p:cNvPr>
          <p:cNvSpPr>
            <a:spLocks noGrp="1"/>
          </p:cNvSpPr>
          <p:nvPr>
            <p:ph type="title"/>
          </p:nvPr>
        </p:nvSpPr>
        <p:spPr>
          <a:xfrm>
            <a:off x="1066800" y="447265"/>
            <a:ext cx="10058400" cy="1609344"/>
          </a:xfrm>
        </p:spPr>
        <p:txBody>
          <a:bodyPr/>
          <a:lstStyle/>
          <a:p>
            <a:r>
              <a:rPr lang="en-GB" dirty="0"/>
              <a:t>KEY DOCUMENTS</a:t>
            </a:r>
          </a:p>
        </p:txBody>
      </p:sp>
      <p:sp>
        <p:nvSpPr>
          <p:cNvPr id="3" name="Content Placeholder 2">
            <a:extLst>
              <a:ext uri="{FF2B5EF4-FFF2-40B4-BE49-F238E27FC236}">
                <a16:creationId xmlns:a16="http://schemas.microsoft.com/office/drawing/2014/main" id="{08527F13-CA4A-43D6-8138-47B1CFDA7F67}"/>
              </a:ext>
            </a:extLst>
          </p:cNvPr>
          <p:cNvSpPr>
            <a:spLocks noGrp="1"/>
          </p:cNvSpPr>
          <p:nvPr>
            <p:ph idx="1"/>
          </p:nvPr>
        </p:nvSpPr>
        <p:spPr>
          <a:xfrm>
            <a:off x="1066800" y="2434299"/>
            <a:ext cx="5791200" cy="4760842"/>
          </a:xfrm>
        </p:spPr>
        <p:txBody>
          <a:bodyPr>
            <a:noAutofit/>
          </a:bodyPr>
          <a:lstStyle/>
          <a:p>
            <a:pPr marL="274320" indent="-274320" eaLnBrk="1" fontAlgn="auto" hangingPunct="1">
              <a:lnSpc>
                <a:spcPct val="80000"/>
              </a:lnSpc>
              <a:spcAft>
                <a:spcPts val="0"/>
              </a:spcAft>
              <a:defRPr/>
            </a:pPr>
            <a:r>
              <a:rPr lang="en-GB" altLang="en-US" sz="2500" dirty="0"/>
              <a:t>BERA Ethical Guidelines for Educational Research (2018)</a:t>
            </a:r>
          </a:p>
          <a:p>
            <a:pPr marL="0" indent="0" eaLnBrk="1" fontAlgn="auto" hangingPunct="1">
              <a:lnSpc>
                <a:spcPct val="80000"/>
              </a:lnSpc>
              <a:spcAft>
                <a:spcPts val="0"/>
              </a:spcAft>
              <a:buNone/>
              <a:defRPr/>
            </a:pPr>
            <a:endParaRPr lang="en-GB" altLang="en-US" dirty="0"/>
          </a:p>
          <a:p>
            <a:pPr marL="0" indent="0" eaLnBrk="1" fontAlgn="auto" hangingPunct="1">
              <a:lnSpc>
                <a:spcPct val="80000"/>
              </a:lnSpc>
              <a:spcAft>
                <a:spcPts val="0"/>
              </a:spcAft>
              <a:buNone/>
              <a:defRPr/>
            </a:pPr>
            <a:r>
              <a:rPr lang="en-GB" altLang="en-US" dirty="0"/>
              <a:t>British Educational Research Association BERA (2018) </a:t>
            </a:r>
            <a:r>
              <a:rPr lang="en-GB" altLang="en-US" i="1" dirty="0"/>
              <a:t>Ethical Guidelines for Educational Research</a:t>
            </a:r>
            <a:r>
              <a:rPr lang="en-GB" altLang="en-US" dirty="0"/>
              <a:t>, fourth edition, London: BERA.</a:t>
            </a:r>
          </a:p>
          <a:p>
            <a:pPr marL="0" indent="0" eaLnBrk="1" fontAlgn="auto" hangingPunct="1">
              <a:lnSpc>
                <a:spcPct val="80000"/>
              </a:lnSpc>
              <a:spcAft>
                <a:spcPts val="0"/>
              </a:spcAft>
              <a:buNone/>
              <a:defRPr/>
            </a:pPr>
            <a:r>
              <a:rPr lang="en-GB" altLang="en-US" dirty="0">
                <a:hlinkClick r:id="rId2"/>
              </a:rPr>
              <a:t>https://www.bera.ac.uk/publication/ethical-guidelines-for-educational-research-2018</a:t>
            </a:r>
            <a:r>
              <a:rPr lang="en-GB" altLang="en-US" dirty="0"/>
              <a:t> </a:t>
            </a:r>
          </a:p>
        </p:txBody>
      </p:sp>
      <p:pic>
        <p:nvPicPr>
          <p:cNvPr id="5" name="Picture 4">
            <a:extLst>
              <a:ext uri="{FF2B5EF4-FFF2-40B4-BE49-F238E27FC236}">
                <a16:creationId xmlns:a16="http://schemas.microsoft.com/office/drawing/2014/main" id="{1A4E5D4A-BA7F-4EE2-8EB2-87E801CCC649}"/>
              </a:ext>
            </a:extLst>
          </p:cNvPr>
          <p:cNvPicPr>
            <a:picLocks noChangeAspect="1"/>
          </p:cNvPicPr>
          <p:nvPr/>
        </p:nvPicPr>
        <p:blipFill rotWithShape="1">
          <a:blip r:embed="rId3"/>
          <a:srcRect l="33424" t="13043" r="34456" b="7100"/>
          <a:stretch/>
        </p:blipFill>
        <p:spPr>
          <a:xfrm>
            <a:off x="7384771" y="824158"/>
            <a:ext cx="3916019" cy="5476461"/>
          </a:xfrm>
          <a:prstGeom prst="rect">
            <a:avLst/>
          </a:prstGeom>
        </p:spPr>
      </p:pic>
    </p:spTree>
    <p:extLst>
      <p:ext uri="{BB962C8B-B14F-4D97-AF65-F5344CB8AC3E}">
        <p14:creationId xmlns:p14="http://schemas.microsoft.com/office/powerpoint/2010/main" val="2435927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4BC8A-1F71-4521-92FB-E560D58BCEE8}"/>
              </a:ext>
            </a:extLst>
          </p:cNvPr>
          <p:cNvSpPr>
            <a:spLocks noGrp="1"/>
          </p:cNvSpPr>
          <p:nvPr>
            <p:ph type="title"/>
          </p:nvPr>
        </p:nvSpPr>
        <p:spPr>
          <a:xfrm>
            <a:off x="1066800" y="377689"/>
            <a:ext cx="10058400" cy="1609344"/>
          </a:xfrm>
        </p:spPr>
        <p:txBody>
          <a:bodyPr/>
          <a:lstStyle/>
          <a:p>
            <a:r>
              <a:rPr lang="en-GB" dirty="0"/>
              <a:t>KEY DOCUMENTS</a:t>
            </a:r>
          </a:p>
        </p:txBody>
      </p:sp>
      <p:sp>
        <p:nvSpPr>
          <p:cNvPr id="3" name="Content Placeholder 2">
            <a:extLst>
              <a:ext uri="{FF2B5EF4-FFF2-40B4-BE49-F238E27FC236}">
                <a16:creationId xmlns:a16="http://schemas.microsoft.com/office/drawing/2014/main" id="{08527F13-CA4A-43D6-8138-47B1CFDA7F67}"/>
              </a:ext>
            </a:extLst>
          </p:cNvPr>
          <p:cNvSpPr>
            <a:spLocks noGrp="1"/>
          </p:cNvSpPr>
          <p:nvPr>
            <p:ph idx="1"/>
          </p:nvPr>
        </p:nvSpPr>
        <p:spPr>
          <a:xfrm>
            <a:off x="1066800" y="2355573"/>
            <a:ext cx="5791200" cy="3945045"/>
          </a:xfrm>
        </p:spPr>
        <p:txBody>
          <a:bodyPr>
            <a:noAutofit/>
          </a:bodyPr>
          <a:lstStyle/>
          <a:p>
            <a:pPr marL="274320" indent="-274320" eaLnBrk="1" fontAlgn="auto" hangingPunct="1">
              <a:lnSpc>
                <a:spcPct val="80000"/>
              </a:lnSpc>
              <a:spcAft>
                <a:spcPts val="0"/>
              </a:spcAft>
              <a:defRPr/>
            </a:pPr>
            <a:r>
              <a:rPr lang="en-GB" altLang="en-US" sz="2500" dirty="0"/>
              <a:t>Code of Occupational Ethics for the Youth Service in Wales (2012)</a:t>
            </a:r>
          </a:p>
          <a:p>
            <a:pPr marL="0" indent="0" eaLnBrk="1" fontAlgn="auto" hangingPunct="1">
              <a:lnSpc>
                <a:spcPct val="80000"/>
              </a:lnSpc>
              <a:spcAft>
                <a:spcPts val="0"/>
              </a:spcAft>
              <a:buNone/>
              <a:defRPr/>
            </a:pPr>
            <a:endParaRPr lang="en-GB" altLang="en-US" dirty="0"/>
          </a:p>
          <a:p>
            <a:pPr marL="0" indent="0" eaLnBrk="1" fontAlgn="auto" hangingPunct="1">
              <a:lnSpc>
                <a:spcPct val="80000"/>
              </a:lnSpc>
              <a:spcAft>
                <a:spcPts val="0"/>
              </a:spcAft>
              <a:buNone/>
              <a:defRPr/>
            </a:pPr>
            <a:r>
              <a:rPr lang="en-GB" altLang="en-US" dirty="0"/>
              <a:t>Code of Occupational Ethics for the Youth Service in Wales.  February 2012. Cardiff: ETS Wales &amp; YMCA Wales Community College.</a:t>
            </a:r>
          </a:p>
          <a:p>
            <a:pPr marL="0" indent="0">
              <a:lnSpc>
                <a:spcPct val="80000"/>
              </a:lnSpc>
              <a:buNone/>
              <a:defRPr/>
            </a:pPr>
            <a:r>
              <a:rPr lang="en-GB" altLang="en-US" dirty="0">
                <a:hlinkClick r:id="rId2"/>
              </a:rPr>
              <a:t>https://www.etswales.org.uk/code-of-ethics?msclkid=8dcd1f3ac42a11eca4f21aca92850e60</a:t>
            </a:r>
            <a:r>
              <a:rPr lang="en-GB" altLang="en-US" dirty="0"/>
              <a:t> (accessed 20 April 2022)</a:t>
            </a:r>
          </a:p>
          <a:p>
            <a:pPr marL="0" indent="0" eaLnBrk="1" fontAlgn="auto" hangingPunct="1">
              <a:lnSpc>
                <a:spcPct val="80000"/>
              </a:lnSpc>
              <a:spcAft>
                <a:spcPts val="0"/>
              </a:spcAft>
              <a:buNone/>
              <a:defRPr/>
            </a:pPr>
            <a:endParaRPr lang="en-GB" altLang="en-US" dirty="0"/>
          </a:p>
          <a:p>
            <a:pPr marL="0" indent="0" eaLnBrk="1" fontAlgn="auto" hangingPunct="1">
              <a:lnSpc>
                <a:spcPct val="80000"/>
              </a:lnSpc>
              <a:spcAft>
                <a:spcPts val="0"/>
              </a:spcAft>
              <a:buNone/>
              <a:defRPr/>
            </a:pPr>
            <a:endParaRPr lang="en-GB" altLang="en-US" dirty="0"/>
          </a:p>
        </p:txBody>
      </p:sp>
      <p:pic>
        <p:nvPicPr>
          <p:cNvPr id="11" name="Picture 10">
            <a:extLst>
              <a:ext uri="{FF2B5EF4-FFF2-40B4-BE49-F238E27FC236}">
                <a16:creationId xmlns:a16="http://schemas.microsoft.com/office/drawing/2014/main" id="{CB8C23DF-F188-49A3-AEA6-B704013BC0AD}"/>
              </a:ext>
            </a:extLst>
          </p:cNvPr>
          <p:cNvPicPr>
            <a:picLocks noChangeAspect="1"/>
          </p:cNvPicPr>
          <p:nvPr/>
        </p:nvPicPr>
        <p:blipFill rotWithShape="1">
          <a:blip r:embed="rId3"/>
          <a:srcRect l="33261" t="13044" r="34375" b="6376"/>
          <a:stretch/>
        </p:blipFill>
        <p:spPr>
          <a:xfrm>
            <a:off x="7340046" y="824553"/>
            <a:ext cx="3945836" cy="5526156"/>
          </a:xfrm>
          <a:prstGeom prst="rect">
            <a:avLst/>
          </a:prstGeom>
        </p:spPr>
      </p:pic>
    </p:spTree>
    <p:extLst>
      <p:ext uri="{BB962C8B-B14F-4D97-AF65-F5344CB8AC3E}">
        <p14:creationId xmlns:p14="http://schemas.microsoft.com/office/powerpoint/2010/main" val="5388936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4BC8A-1F71-4521-92FB-E560D58BCEE8}"/>
              </a:ext>
            </a:extLst>
          </p:cNvPr>
          <p:cNvSpPr>
            <a:spLocks noGrp="1"/>
          </p:cNvSpPr>
          <p:nvPr>
            <p:ph type="title"/>
          </p:nvPr>
        </p:nvSpPr>
        <p:spPr>
          <a:xfrm>
            <a:off x="1066800" y="447265"/>
            <a:ext cx="10058400" cy="1609344"/>
          </a:xfrm>
        </p:spPr>
        <p:txBody>
          <a:bodyPr/>
          <a:lstStyle/>
          <a:p>
            <a:r>
              <a:rPr lang="en-GB" dirty="0"/>
              <a:t>KEY DOCUMENTS</a:t>
            </a:r>
          </a:p>
        </p:txBody>
      </p:sp>
      <p:sp>
        <p:nvSpPr>
          <p:cNvPr id="3" name="Content Placeholder 2">
            <a:extLst>
              <a:ext uri="{FF2B5EF4-FFF2-40B4-BE49-F238E27FC236}">
                <a16:creationId xmlns:a16="http://schemas.microsoft.com/office/drawing/2014/main" id="{08527F13-CA4A-43D6-8138-47B1CFDA7F67}"/>
              </a:ext>
            </a:extLst>
          </p:cNvPr>
          <p:cNvSpPr>
            <a:spLocks noGrp="1"/>
          </p:cNvSpPr>
          <p:nvPr>
            <p:ph idx="1"/>
          </p:nvPr>
        </p:nvSpPr>
        <p:spPr>
          <a:xfrm>
            <a:off x="1066800" y="2434299"/>
            <a:ext cx="5791200" cy="4760842"/>
          </a:xfrm>
        </p:spPr>
        <p:txBody>
          <a:bodyPr>
            <a:noAutofit/>
          </a:bodyPr>
          <a:lstStyle/>
          <a:p>
            <a:pPr marL="274320" indent="-274320" eaLnBrk="1" fontAlgn="auto" hangingPunct="1">
              <a:lnSpc>
                <a:spcPct val="80000"/>
              </a:lnSpc>
              <a:spcAft>
                <a:spcPts val="0"/>
              </a:spcAft>
              <a:defRPr/>
            </a:pPr>
            <a:r>
              <a:rPr lang="en-GB" altLang="en-US" sz="2500" dirty="0"/>
              <a:t>Youth Work in Wales: Principles and Purposes (2018)</a:t>
            </a:r>
          </a:p>
          <a:p>
            <a:pPr marL="0" indent="0" eaLnBrk="1" fontAlgn="auto" hangingPunct="1">
              <a:lnSpc>
                <a:spcPct val="80000"/>
              </a:lnSpc>
              <a:spcAft>
                <a:spcPts val="0"/>
              </a:spcAft>
              <a:buNone/>
              <a:defRPr/>
            </a:pPr>
            <a:endParaRPr lang="en-GB" altLang="en-US" dirty="0"/>
          </a:p>
          <a:p>
            <a:pPr marL="0" indent="0" eaLnBrk="1" fontAlgn="auto" hangingPunct="1">
              <a:lnSpc>
                <a:spcPct val="80000"/>
              </a:lnSpc>
              <a:spcAft>
                <a:spcPts val="0"/>
              </a:spcAft>
              <a:buNone/>
              <a:defRPr/>
            </a:pPr>
            <a:r>
              <a:rPr lang="en-GB" altLang="en-US" dirty="0"/>
              <a:t>Youth Work in Wales Review Group (2018) </a:t>
            </a:r>
            <a:r>
              <a:rPr lang="en-GB" altLang="en-US" i="1" dirty="0"/>
              <a:t>Youth Work in Wales: Principles and Purposes</a:t>
            </a:r>
            <a:r>
              <a:rPr lang="en-GB" altLang="en-US" dirty="0"/>
              <a:t>, Cardiff: Welsh Government.</a:t>
            </a:r>
            <a:endParaRPr lang="en-GB" altLang="en-US" i="1" dirty="0"/>
          </a:p>
          <a:p>
            <a:pPr marL="0" indent="0" eaLnBrk="1" fontAlgn="auto" hangingPunct="1">
              <a:lnSpc>
                <a:spcPct val="80000"/>
              </a:lnSpc>
              <a:spcAft>
                <a:spcPts val="0"/>
              </a:spcAft>
              <a:buNone/>
              <a:defRPr/>
            </a:pPr>
            <a:r>
              <a:rPr lang="en-GB" altLang="en-US" dirty="0">
                <a:hlinkClick r:id="rId2"/>
              </a:rPr>
              <a:t>http://www.youthworkwales.org.uk/wp-content/uploads/2018/11/YOUTH-WORK-IN-WALES-PRINCIPLES-AND-PURPOSES.pdf</a:t>
            </a:r>
            <a:r>
              <a:rPr lang="en-GB" altLang="en-US" dirty="0"/>
              <a:t> (accessed 20 April 2022)</a:t>
            </a:r>
          </a:p>
        </p:txBody>
      </p:sp>
      <p:pic>
        <p:nvPicPr>
          <p:cNvPr id="5" name="Picture 4">
            <a:extLst>
              <a:ext uri="{FF2B5EF4-FFF2-40B4-BE49-F238E27FC236}">
                <a16:creationId xmlns:a16="http://schemas.microsoft.com/office/drawing/2014/main" id="{4044D8E5-BB3B-4013-ABD8-88EE7F03BD00}"/>
              </a:ext>
            </a:extLst>
          </p:cNvPr>
          <p:cNvPicPr>
            <a:picLocks noChangeAspect="1"/>
          </p:cNvPicPr>
          <p:nvPr/>
        </p:nvPicPr>
        <p:blipFill rotWithShape="1">
          <a:blip r:embed="rId3"/>
          <a:srcRect l="33100" t="12799" r="34400" b="6522"/>
          <a:stretch/>
        </p:blipFill>
        <p:spPr>
          <a:xfrm>
            <a:off x="7278624" y="877824"/>
            <a:ext cx="3962400" cy="5532911"/>
          </a:xfrm>
          <a:prstGeom prst="rect">
            <a:avLst/>
          </a:prstGeom>
        </p:spPr>
      </p:pic>
    </p:spTree>
    <p:extLst>
      <p:ext uri="{BB962C8B-B14F-4D97-AF65-F5344CB8AC3E}">
        <p14:creationId xmlns:p14="http://schemas.microsoft.com/office/powerpoint/2010/main" val="40684620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4BC8A-1F71-4521-92FB-E560D58BCEE8}"/>
              </a:ext>
            </a:extLst>
          </p:cNvPr>
          <p:cNvSpPr>
            <a:spLocks noGrp="1"/>
          </p:cNvSpPr>
          <p:nvPr>
            <p:ph type="title"/>
          </p:nvPr>
        </p:nvSpPr>
        <p:spPr>
          <a:xfrm>
            <a:off x="1066800" y="447265"/>
            <a:ext cx="10058400" cy="1609344"/>
          </a:xfrm>
        </p:spPr>
        <p:txBody>
          <a:bodyPr/>
          <a:lstStyle/>
          <a:p>
            <a:r>
              <a:rPr lang="en-GB" dirty="0"/>
              <a:t>KEY DOCUMENTS</a:t>
            </a:r>
          </a:p>
        </p:txBody>
      </p:sp>
      <p:sp>
        <p:nvSpPr>
          <p:cNvPr id="3" name="Content Placeholder 2">
            <a:extLst>
              <a:ext uri="{FF2B5EF4-FFF2-40B4-BE49-F238E27FC236}">
                <a16:creationId xmlns:a16="http://schemas.microsoft.com/office/drawing/2014/main" id="{08527F13-CA4A-43D6-8138-47B1CFDA7F67}"/>
              </a:ext>
            </a:extLst>
          </p:cNvPr>
          <p:cNvSpPr>
            <a:spLocks noGrp="1"/>
          </p:cNvSpPr>
          <p:nvPr>
            <p:ph idx="1"/>
          </p:nvPr>
        </p:nvSpPr>
        <p:spPr>
          <a:xfrm>
            <a:off x="1066800" y="2434299"/>
            <a:ext cx="5791200" cy="4760842"/>
          </a:xfrm>
        </p:spPr>
        <p:txBody>
          <a:bodyPr>
            <a:noAutofit/>
          </a:bodyPr>
          <a:lstStyle/>
          <a:p>
            <a:pPr marL="274320" indent="-274320" eaLnBrk="1" fontAlgn="auto" hangingPunct="1">
              <a:lnSpc>
                <a:spcPct val="80000"/>
              </a:lnSpc>
              <a:spcAft>
                <a:spcPts val="0"/>
              </a:spcAft>
              <a:defRPr/>
            </a:pPr>
            <a:r>
              <a:rPr lang="en-GB" altLang="en-US" sz="2500" dirty="0"/>
              <a:t>Youth Work Strategy for Wales (2019)</a:t>
            </a:r>
          </a:p>
          <a:p>
            <a:pPr marL="0" indent="0" eaLnBrk="1" fontAlgn="auto" hangingPunct="1">
              <a:lnSpc>
                <a:spcPct val="80000"/>
              </a:lnSpc>
              <a:spcAft>
                <a:spcPts val="0"/>
              </a:spcAft>
              <a:buNone/>
              <a:defRPr/>
            </a:pPr>
            <a:endParaRPr lang="en-GB" altLang="en-US" dirty="0"/>
          </a:p>
          <a:p>
            <a:pPr marL="0" indent="0" eaLnBrk="1" fontAlgn="auto" hangingPunct="1">
              <a:lnSpc>
                <a:spcPct val="80000"/>
              </a:lnSpc>
              <a:spcAft>
                <a:spcPts val="0"/>
              </a:spcAft>
              <a:buNone/>
              <a:defRPr/>
            </a:pPr>
            <a:r>
              <a:rPr lang="en-GB" altLang="en-US" dirty="0"/>
              <a:t>Welsh Government (2019) </a:t>
            </a:r>
            <a:r>
              <a:rPr lang="en-GB" altLang="en-US" i="1" dirty="0"/>
              <a:t>Youth Work Strategy for Wales</a:t>
            </a:r>
            <a:r>
              <a:rPr lang="en-GB" altLang="en-US" dirty="0"/>
              <a:t>, Cardiff: Welsh Government.</a:t>
            </a:r>
          </a:p>
          <a:p>
            <a:pPr marL="0" indent="0" eaLnBrk="1" fontAlgn="auto" hangingPunct="1">
              <a:lnSpc>
                <a:spcPct val="80000"/>
              </a:lnSpc>
              <a:spcAft>
                <a:spcPts val="0"/>
              </a:spcAft>
              <a:buNone/>
              <a:defRPr/>
            </a:pPr>
            <a:r>
              <a:rPr lang="en-GB" altLang="en-US" dirty="0">
                <a:hlinkClick r:id="rId2"/>
              </a:rPr>
              <a:t>https://gov.wales/sites/default/files/publications/2019-06/youth-work-strategy-for-wales.pdf</a:t>
            </a:r>
            <a:r>
              <a:rPr lang="en-GB" altLang="en-US" dirty="0"/>
              <a:t> (accessed 20 April 2022)</a:t>
            </a:r>
          </a:p>
        </p:txBody>
      </p:sp>
      <p:pic>
        <p:nvPicPr>
          <p:cNvPr id="6" name="Picture 5">
            <a:extLst>
              <a:ext uri="{FF2B5EF4-FFF2-40B4-BE49-F238E27FC236}">
                <a16:creationId xmlns:a16="http://schemas.microsoft.com/office/drawing/2014/main" id="{3CCD6037-793C-4DE6-8812-66F6E0C488A8}"/>
              </a:ext>
            </a:extLst>
          </p:cNvPr>
          <p:cNvPicPr>
            <a:picLocks noChangeAspect="1"/>
          </p:cNvPicPr>
          <p:nvPr/>
        </p:nvPicPr>
        <p:blipFill rotWithShape="1">
          <a:blip r:embed="rId3"/>
          <a:srcRect l="32935" t="12898" r="34049" b="5707"/>
          <a:stretch/>
        </p:blipFill>
        <p:spPr>
          <a:xfrm>
            <a:off x="7258480" y="792157"/>
            <a:ext cx="4025349" cy="5582002"/>
          </a:xfrm>
          <a:prstGeom prst="rect">
            <a:avLst/>
          </a:prstGeom>
        </p:spPr>
      </p:pic>
    </p:spTree>
    <p:extLst>
      <p:ext uri="{BB962C8B-B14F-4D97-AF65-F5344CB8AC3E}">
        <p14:creationId xmlns:p14="http://schemas.microsoft.com/office/powerpoint/2010/main" val="11037635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2C34474-332C-4CAD-8046-C16E6E8D6C47}"/>
              </a:ext>
            </a:extLst>
          </p:cNvPr>
          <p:cNvPicPr>
            <a:picLocks noChangeAspect="1"/>
          </p:cNvPicPr>
          <p:nvPr/>
        </p:nvPicPr>
        <p:blipFill rotWithShape="1">
          <a:blip r:embed="rId2"/>
          <a:srcRect t="4058" r="1196" b="8116"/>
          <a:stretch/>
        </p:blipFill>
        <p:spPr>
          <a:xfrm>
            <a:off x="0" y="0"/>
            <a:ext cx="12165494" cy="6082748"/>
          </a:xfrm>
          <a:prstGeom prst="rect">
            <a:avLst/>
          </a:prstGeom>
        </p:spPr>
      </p:pic>
      <p:sp>
        <p:nvSpPr>
          <p:cNvPr id="11" name="Content Placeholder 2">
            <a:extLst>
              <a:ext uri="{FF2B5EF4-FFF2-40B4-BE49-F238E27FC236}">
                <a16:creationId xmlns:a16="http://schemas.microsoft.com/office/drawing/2014/main" id="{14301DAB-61DE-4FF3-98E9-4139BAF81C18}"/>
              </a:ext>
            </a:extLst>
          </p:cNvPr>
          <p:cNvSpPr>
            <a:spLocks noGrp="1"/>
          </p:cNvSpPr>
          <p:nvPr>
            <p:ph idx="1"/>
          </p:nvPr>
        </p:nvSpPr>
        <p:spPr>
          <a:xfrm>
            <a:off x="1494182" y="6261652"/>
            <a:ext cx="9866243" cy="4799811"/>
          </a:xfrm>
        </p:spPr>
        <p:txBody>
          <a:bodyPr>
            <a:noAutofit/>
          </a:bodyPr>
          <a:lstStyle/>
          <a:p>
            <a:pPr marL="0" indent="0" eaLnBrk="1" fontAlgn="auto" hangingPunct="1">
              <a:lnSpc>
                <a:spcPct val="80000"/>
              </a:lnSpc>
              <a:spcAft>
                <a:spcPts val="0"/>
              </a:spcAft>
              <a:buNone/>
              <a:defRPr/>
            </a:pPr>
            <a:r>
              <a:rPr lang="en-GB" dirty="0">
                <a:hlinkClick r:id="rId3"/>
              </a:rPr>
              <a:t>Youth Work NOS | CLD Standards Council for Scotland</a:t>
            </a:r>
            <a:r>
              <a:rPr lang="en-GB" dirty="0"/>
              <a:t> </a:t>
            </a:r>
            <a:r>
              <a:rPr lang="en-GB" altLang="en-US" dirty="0"/>
              <a:t>(accessed 20 April 2022)</a:t>
            </a:r>
          </a:p>
        </p:txBody>
      </p:sp>
    </p:spTree>
    <p:extLst>
      <p:ext uri="{BB962C8B-B14F-4D97-AF65-F5344CB8AC3E}">
        <p14:creationId xmlns:p14="http://schemas.microsoft.com/office/powerpoint/2010/main" val="34657116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4BC8A-1F71-4521-92FB-E560D58BCEE8}"/>
              </a:ext>
            </a:extLst>
          </p:cNvPr>
          <p:cNvSpPr>
            <a:spLocks noGrp="1"/>
          </p:cNvSpPr>
          <p:nvPr>
            <p:ph type="title"/>
          </p:nvPr>
        </p:nvSpPr>
        <p:spPr>
          <a:xfrm>
            <a:off x="1066800" y="69577"/>
            <a:ext cx="10058400" cy="1609344"/>
          </a:xfrm>
        </p:spPr>
        <p:txBody>
          <a:bodyPr/>
          <a:lstStyle/>
          <a:p>
            <a:r>
              <a:rPr lang="en-GB" dirty="0" err="1"/>
              <a:t>EthicAL</a:t>
            </a:r>
            <a:r>
              <a:rPr lang="en-GB" dirty="0"/>
              <a:t> PRINCIPLES FOR RESEARCH</a:t>
            </a:r>
          </a:p>
        </p:txBody>
      </p:sp>
      <p:sp>
        <p:nvSpPr>
          <p:cNvPr id="3" name="Content Placeholder 2">
            <a:extLst>
              <a:ext uri="{FF2B5EF4-FFF2-40B4-BE49-F238E27FC236}">
                <a16:creationId xmlns:a16="http://schemas.microsoft.com/office/drawing/2014/main" id="{08527F13-CA4A-43D6-8138-47B1CFDA7F67}"/>
              </a:ext>
            </a:extLst>
          </p:cNvPr>
          <p:cNvSpPr>
            <a:spLocks noGrp="1"/>
          </p:cNvSpPr>
          <p:nvPr>
            <p:ph idx="1"/>
          </p:nvPr>
        </p:nvSpPr>
        <p:spPr>
          <a:xfrm>
            <a:off x="1066800" y="1589470"/>
            <a:ext cx="10058400" cy="4502428"/>
          </a:xfrm>
        </p:spPr>
        <p:txBody>
          <a:bodyPr>
            <a:noAutofit/>
          </a:bodyPr>
          <a:lstStyle/>
          <a:p>
            <a:pPr marL="274320" indent="-274320" eaLnBrk="1" fontAlgn="auto" hangingPunct="1">
              <a:lnSpc>
                <a:spcPct val="80000"/>
              </a:lnSpc>
              <a:spcAft>
                <a:spcPts val="0"/>
              </a:spcAft>
              <a:defRPr/>
            </a:pPr>
            <a:r>
              <a:rPr lang="en-GB" altLang="en-US" sz="2400" b="1" dirty="0"/>
              <a:t>HONESTY</a:t>
            </a:r>
            <a:r>
              <a:rPr lang="en-GB" altLang="en-US" sz="2400" dirty="0"/>
              <a:t>                                                                                                          </a:t>
            </a:r>
            <a:r>
              <a:rPr lang="en-GB" altLang="en-US" sz="2400" dirty="0">
                <a:solidFill>
                  <a:schemeClr val="bg1"/>
                </a:solidFill>
              </a:rPr>
              <a:t>O</a:t>
            </a:r>
            <a:r>
              <a:rPr lang="en-GB" altLang="en-US" sz="2400" dirty="0"/>
              <a:t>                                                                                                                                  in all aspects of research, including in the presentation of research goals, intentions and findings; in reporting on research methods and procedures; in gathering data; in using and acknowledging the work of other researchers; and in conveying valid interpretations and making justifiable claims based on research findings.</a:t>
            </a:r>
          </a:p>
          <a:p>
            <a:pPr marL="0" indent="0" eaLnBrk="1" fontAlgn="auto" hangingPunct="1">
              <a:lnSpc>
                <a:spcPct val="80000"/>
              </a:lnSpc>
              <a:spcAft>
                <a:spcPts val="0"/>
              </a:spcAft>
              <a:buNone/>
              <a:defRPr/>
            </a:pPr>
            <a:endParaRPr lang="en-GB" altLang="en-US" sz="1000" dirty="0"/>
          </a:p>
          <a:p>
            <a:pPr marL="274320" indent="-274320" eaLnBrk="1" fontAlgn="auto" hangingPunct="1">
              <a:lnSpc>
                <a:spcPct val="80000"/>
              </a:lnSpc>
              <a:spcAft>
                <a:spcPts val="0"/>
              </a:spcAft>
              <a:defRPr/>
            </a:pPr>
            <a:r>
              <a:rPr lang="en-GB" altLang="en-US" sz="2400" b="1" dirty="0"/>
              <a:t>RIGOUR                                                                                                                        </a:t>
            </a:r>
            <a:r>
              <a:rPr lang="en-GB" altLang="en-US" sz="2400" dirty="0"/>
              <a:t> </a:t>
            </a:r>
            <a:r>
              <a:rPr lang="en-GB" altLang="en-US" sz="2400" dirty="0">
                <a:solidFill>
                  <a:schemeClr val="bg1"/>
                </a:solidFill>
              </a:rPr>
              <a:t>O</a:t>
            </a:r>
            <a:r>
              <a:rPr lang="en-GB" altLang="en-US" sz="2400" dirty="0"/>
              <a:t>                                                                                                                        in line with prevailing disciplinary norms and standards: in performing research and using appropriate methods; in adhering to an agreed protocol where appropriate; in drawing interpretations and conclusions from the research; and in communicating the results.</a:t>
            </a:r>
          </a:p>
        </p:txBody>
      </p:sp>
    </p:spTree>
    <p:extLst>
      <p:ext uri="{BB962C8B-B14F-4D97-AF65-F5344CB8AC3E}">
        <p14:creationId xmlns:p14="http://schemas.microsoft.com/office/powerpoint/2010/main" val="21812668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4BC8A-1F71-4521-92FB-E560D58BCEE8}"/>
              </a:ext>
            </a:extLst>
          </p:cNvPr>
          <p:cNvSpPr>
            <a:spLocks noGrp="1"/>
          </p:cNvSpPr>
          <p:nvPr>
            <p:ph type="title"/>
          </p:nvPr>
        </p:nvSpPr>
        <p:spPr>
          <a:xfrm>
            <a:off x="1066800" y="69577"/>
            <a:ext cx="10058400" cy="1609344"/>
          </a:xfrm>
        </p:spPr>
        <p:txBody>
          <a:bodyPr/>
          <a:lstStyle/>
          <a:p>
            <a:r>
              <a:rPr lang="en-GB" dirty="0" err="1"/>
              <a:t>EthicAL</a:t>
            </a:r>
            <a:r>
              <a:rPr lang="en-GB" dirty="0"/>
              <a:t> PRINCIPLES FOR RESEARCH</a:t>
            </a:r>
          </a:p>
        </p:txBody>
      </p:sp>
      <p:sp>
        <p:nvSpPr>
          <p:cNvPr id="3" name="Content Placeholder 2">
            <a:extLst>
              <a:ext uri="{FF2B5EF4-FFF2-40B4-BE49-F238E27FC236}">
                <a16:creationId xmlns:a16="http://schemas.microsoft.com/office/drawing/2014/main" id="{08527F13-CA4A-43D6-8138-47B1CFDA7F67}"/>
              </a:ext>
            </a:extLst>
          </p:cNvPr>
          <p:cNvSpPr>
            <a:spLocks noGrp="1"/>
          </p:cNvSpPr>
          <p:nvPr>
            <p:ph idx="1"/>
          </p:nvPr>
        </p:nvSpPr>
        <p:spPr>
          <a:xfrm>
            <a:off x="1066800" y="1539775"/>
            <a:ext cx="10058400" cy="4760842"/>
          </a:xfrm>
        </p:spPr>
        <p:txBody>
          <a:bodyPr>
            <a:noAutofit/>
          </a:bodyPr>
          <a:lstStyle/>
          <a:p>
            <a:pPr marL="274320" indent="-274320">
              <a:lnSpc>
                <a:spcPct val="80000"/>
              </a:lnSpc>
              <a:defRPr/>
            </a:pPr>
            <a:r>
              <a:rPr lang="en-GB" altLang="en-US" sz="2400" b="1" dirty="0"/>
              <a:t>TRANSPARENCY AND OPEN COMMUNICATION                                                   </a:t>
            </a:r>
            <a:r>
              <a:rPr lang="en-GB" altLang="en-US" sz="2400" dirty="0"/>
              <a:t> </a:t>
            </a:r>
            <a:r>
              <a:rPr lang="en-GB" altLang="en-US" sz="2400" dirty="0">
                <a:solidFill>
                  <a:schemeClr val="bg1"/>
                </a:solidFill>
              </a:rPr>
              <a:t>O</a:t>
            </a:r>
            <a:r>
              <a:rPr lang="en-GB" altLang="en-US" sz="2400" dirty="0"/>
              <a:t>                                                                                                                                      in declaring conflicts of interest; in the reporting of research data collection methods; in the analysis and interpretation of data; in making research findings widely available, which includes sharing negative results as appropriate; and in presenting the work to other researchers and to the general public.</a:t>
            </a:r>
          </a:p>
          <a:p>
            <a:pPr marL="274320" indent="-274320" eaLnBrk="1" fontAlgn="auto" hangingPunct="1">
              <a:lnSpc>
                <a:spcPct val="80000"/>
              </a:lnSpc>
              <a:spcAft>
                <a:spcPts val="0"/>
              </a:spcAft>
              <a:defRPr/>
            </a:pPr>
            <a:endParaRPr lang="en-GB" altLang="en-US" sz="1000" dirty="0"/>
          </a:p>
          <a:p>
            <a:pPr marL="274320" indent="-274320" eaLnBrk="1" fontAlgn="auto" hangingPunct="1">
              <a:lnSpc>
                <a:spcPct val="80000"/>
              </a:lnSpc>
              <a:spcAft>
                <a:spcPts val="0"/>
              </a:spcAft>
              <a:defRPr/>
            </a:pPr>
            <a:r>
              <a:rPr lang="en-GB" altLang="en-US" sz="2400" b="1" dirty="0"/>
              <a:t>CARE AND RESPECT                                                                                             </a:t>
            </a:r>
            <a:r>
              <a:rPr lang="en-GB" altLang="en-US" sz="2400" dirty="0"/>
              <a:t> </a:t>
            </a:r>
            <a:r>
              <a:rPr lang="en-GB" altLang="en-US" sz="2400" dirty="0">
                <a:solidFill>
                  <a:schemeClr val="bg1"/>
                </a:solidFill>
              </a:rPr>
              <a:t>O</a:t>
            </a:r>
            <a:r>
              <a:rPr lang="en-GB" altLang="en-US" sz="2400" dirty="0"/>
              <a:t>                                                                                                                       for all participants in and subjects of research, including humans, animals, the environment and cultural objects. Those engaged with research must also show care and respect for the stewardship of research and scholarship for future generations.</a:t>
            </a:r>
          </a:p>
          <a:p>
            <a:pPr marL="274320" indent="-274320" eaLnBrk="1" fontAlgn="auto" hangingPunct="1">
              <a:lnSpc>
                <a:spcPct val="80000"/>
              </a:lnSpc>
              <a:spcAft>
                <a:spcPts val="0"/>
              </a:spcAft>
              <a:defRPr/>
            </a:pPr>
            <a:endParaRPr lang="en-GB" sz="100" dirty="0"/>
          </a:p>
          <a:p>
            <a:pPr marL="0" indent="0" eaLnBrk="1" fontAlgn="auto" hangingPunct="1">
              <a:lnSpc>
                <a:spcPct val="80000"/>
              </a:lnSpc>
              <a:spcAft>
                <a:spcPts val="0"/>
              </a:spcAft>
              <a:buNone/>
              <a:defRPr/>
            </a:pPr>
            <a:r>
              <a:rPr lang="en-GB" dirty="0">
                <a:hlinkClick r:id="rId2"/>
              </a:rPr>
              <a:t>UWTSD Research Ethics Integrity Code of Practice (uwtsd.ac.uk)</a:t>
            </a:r>
            <a:endParaRPr lang="en-GB" dirty="0"/>
          </a:p>
        </p:txBody>
      </p:sp>
    </p:spTree>
    <p:extLst>
      <p:ext uri="{BB962C8B-B14F-4D97-AF65-F5344CB8AC3E}">
        <p14:creationId xmlns:p14="http://schemas.microsoft.com/office/powerpoint/2010/main" val="30040996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4BC8A-1F71-4521-92FB-E560D58BCEE8}"/>
              </a:ext>
            </a:extLst>
          </p:cNvPr>
          <p:cNvSpPr>
            <a:spLocks noGrp="1"/>
          </p:cNvSpPr>
          <p:nvPr>
            <p:ph type="title"/>
          </p:nvPr>
        </p:nvSpPr>
        <p:spPr>
          <a:xfrm>
            <a:off x="1066800" y="69577"/>
            <a:ext cx="10058400" cy="1609344"/>
          </a:xfrm>
        </p:spPr>
        <p:txBody>
          <a:bodyPr/>
          <a:lstStyle/>
          <a:p>
            <a:r>
              <a:rPr lang="en-GB" dirty="0" err="1"/>
              <a:t>EthicAL</a:t>
            </a:r>
            <a:r>
              <a:rPr lang="en-GB" dirty="0"/>
              <a:t> CONSIDERATIONS</a:t>
            </a:r>
          </a:p>
        </p:txBody>
      </p:sp>
      <p:sp>
        <p:nvSpPr>
          <p:cNvPr id="3" name="Content Placeholder 2">
            <a:extLst>
              <a:ext uri="{FF2B5EF4-FFF2-40B4-BE49-F238E27FC236}">
                <a16:creationId xmlns:a16="http://schemas.microsoft.com/office/drawing/2014/main" id="{08527F13-CA4A-43D6-8138-47B1CFDA7F67}"/>
              </a:ext>
            </a:extLst>
          </p:cNvPr>
          <p:cNvSpPr>
            <a:spLocks noGrp="1"/>
          </p:cNvSpPr>
          <p:nvPr>
            <p:ph idx="1"/>
          </p:nvPr>
        </p:nvSpPr>
        <p:spPr>
          <a:xfrm>
            <a:off x="1066800" y="1420507"/>
            <a:ext cx="10058400" cy="4760842"/>
          </a:xfrm>
        </p:spPr>
        <p:txBody>
          <a:bodyPr>
            <a:noAutofit/>
          </a:bodyPr>
          <a:lstStyle/>
          <a:p>
            <a:pPr marL="274320" indent="-274320" eaLnBrk="1" fontAlgn="auto" hangingPunct="1">
              <a:lnSpc>
                <a:spcPct val="80000"/>
              </a:lnSpc>
              <a:spcAft>
                <a:spcPts val="0"/>
              </a:spcAft>
              <a:defRPr/>
            </a:pPr>
            <a:r>
              <a:rPr lang="en-GB" altLang="en-US" sz="2400" dirty="0"/>
              <a:t>Responsibilities to Research Participants</a:t>
            </a:r>
          </a:p>
          <a:p>
            <a:pPr marL="274320" indent="-274320" eaLnBrk="1" fontAlgn="auto" hangingPunct="1">
              <a:lnSpc>
                <a:spcPct val="80000"/>
              </a:lnSpc>
              <a:spcAft>
                <a:spcPts val="0"/>
              </a:spcAft>
              <a:defRPr/>
            </a:pPr>
            <a:r>
              <a:rPr lang="en-GB" altLang="en-US" sz="2400" dirty="0"/>
              <a:t>Beneficence and Non-Malfeasance</a:t>
            </a:r>
          </a:p>
          <a:p>
            <a:pPr marL="274320" indent="-274320" eaLnBrk="1" fontAlgn="auto" hangingPunct="1">
              <a:lnSpc>
                <a:spcPct val="80000"/>
              </a:lnSpc>
              <a:spcAft>
                <a:spcPts val="0"/>
              </a:spcAft>
              <a:defRPr/>
            </a:pPr>
            <a:r>
              <a:rPr lang="en-GB" altLang="en-US" sz="2400" dirty="0"/>
              <a:t>Informed Consent</a:t>
            </a:r>
          </a:p>
          <a:p>
            <a:pPr marL="274320" indent="-274320" eaLnBrk="1" fontAlgn="auto" hangingPunct="1">
              <a:lnSpc>
                <a:spcPct val="80000"/>
              </a:lnSpc>
              <a:spcAft>
                <a:spcPts val="0"/>
              </a:spcAft>
              <a:defRPr/>
            </a:pPr>
            <a:r>
              <a:rPr lang="en-GB" altLang="en-US" sz="2400" dirty="0"/>
              <a:t>Exceptions to Informed Consent</a:t>
            </a:r>
          </a:p>
          <a:p>
            <a:pPr marL="274320" indent="-274320" eaLnBrk="1" fontAlgn="auto" hangingPunct="1">
              <a:lnSpc>
                <a:spcPct val="80000"/>
              </a:lnSpc>
              <a:spcAft>
                <a:spcPts val="0"/>
              </a:spcAft>
              <a:defRPr/>
            </a:pPr>
            <a:r>
              <a:rPr lang="en-GB" altLang="en-US" sz="2400" dirty="0"/>
              <a:t>Retrospective Consent</a:t>
            </a:r>
          </a:p>
          <a:p>
            <a:pPr marL="274320" indent="-274320" eaLnBrk="1" fontAlgn="auto" hangingPunct="1">
              <a:lnSpc>
                <a:spcPct val="80000"/>
              </a:lnSpc>
              <a:spcAft>
                <a:spcPts val="0"/>
              </a:spcAft>
              <a:defRPr/>
            </a:pPr>
            <a:r>
              <a:rPr lang="en-GB" altLang="en-US" sz="2400" dirty="0"/>
              <a:t>When Consent Forms are Not Appropriate</a:t>
            </a:r>
          </a:p>
          <a:p>
            <a:pPr marL="274320" indent="-274320" eaLnBrk="1" fontAlgn="auto" hangingPunct="1">
              <a:lnSpc>
                <a:spcPct val="80000"/>
              </a:lnSpc>
              <a:spcAft>
                <a:spcPts val="0"/>
              </a:spcAft>
              <a:defRPr/>
            </a:pPr>
            <a:r>
              <a:rPr lang="en-GB" altLang="en-US" sz="2400" dirty="0"/>
              <a:t>Covert Research</a:t>
            </a:r>
          </a:p>
          <a:p>
            <a:pPr marL="274320" indent="-274320" eaLnBrk="1" fontAlgn="auto" hangingPunct="1">
              <a:lnSpc>
                <a:spcPct val="80000"/>
              </a:lnSpc>
              <a:spcAft>
                <a:spcPts val="0"/>
              </a:spcAft>
              <a:defRPr/>
            </a:pPr>
            <a:r>
              <a:rPr lang="en-GB" altLang="en-US" sz="2400" dirty="0"/>
              <a:t>Anonymity and Confidentiality</a:t>
            </a:r>
          </a:p>
          <a:p>
            <a:pPr marL="274320" indent="-274320">
              <a:lnSpc>
                <a:spcPct val="80000"/>
              </a:lnSpc>
              <a:defRPr/>
            </a:pPr>
            <a:r>
              <a:rPr lang="en-GB" altLang="en-US" sz="2400" dirty="0"/>
              <a:t>Anonymity, Confidentiality and the Greater Good</a:t>
            </a:r>
          </a:p>
          <a:p>
            <a:pPr marL="0" indent="0" eaLnBrk="1" fontAlgn="auto" hangingPunct="1">
              <a:lnSpc>
                <a:spcPct val="80000"/>
              </a:lnSpc>
              <a:spcAft>
                <a:spcPts val="0"/>
              </a:spcAft>
              <a:buNone/>
              <a:defRPr/>
            </a:pPr>
            <a:endParaRPr lang="en-GB" sz="100" dirty="0">
              <a:hlinkClick r:id="rId2"/>
            </a:endParaRPr>
          </a:p>
          <a:p>
            <a:pPr marL="0" indent="0" eaLnBrk="1" fontAlgn="auto" hangingPunct="1">
              <a:lnSpc>
                <a:spcPct val="80000"/>
              </a:lnSpc>
              <a:spcAft>
                <a:spcPts val="0"/>
              </a:spcAft>
              <a:buNone/>
              <a:defRPr/>
            </a:pPr>
            <a:r>
              <a:rPr lang="en-GB" dirty="0">
                <a:hlinkClick r:id="rId2"/>
              </a:rPr>
              <a:t>A Brief Summary of Guiding Ethical Principles | UWTSD</a:t>
            </a:r>
            <a:endParaRPr lang="en-GB" dirty="0"/>
          </a:p>
          <a:p>
            <a:pPr marL="0" indent="0" eaLnBrk="1" fontAlgn="auto" hangingPunct="1">
              <a:lnSpc>
                <a:spcPct val="80000"/>
              </a:lnSpc>
              <a:spcAft>
                <a:spcPts val="0"/>
              </a:spcAft>
              <a:buNone/>
              <a:defRPr/>
            </a:pPr>
            <a:r>
              <a:rPr lang="en-GB" altLang="en-US" dirty="0"/>
              <a:t>https://www.uwtsd.ac.uk/research/research-ethics/a-brief-summary-of-guiding-ethical-principles/  (accessed 20 April 2022)</a:t>
            </a:r>
          </a:p>
        </p:txBody>
      </p:sp>
    </p:spTree>
    <p:extLst>
      <p:ext uri="{BB962C8B-B14F-4D97-AF65-F5344CB8AC3E}">
        <p14:creationId xmlns:p14="http://schemas.microsoft.com/office/powerpoint/2010/main" val="40927393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44B0A-0801-47C6-B727-CE97B502D5B0}"/>
              </a:ext>
            </a:extLst>
          </p:cNvPr>
          <p:cNvSpPr>
            <a:spLocks noGrp="1"/>
          </p:cNvSpPr>
          <p:nvPr>
            <p:ph type="title"/>
          </p:nvPr>
        </p:nvSpPr>
        <p:spPr/>
        <p:txBody>
          <a:bodyPr/>
          <a:lstStyle/>
          <a:p>
            <a:r>
              <a:rPr lang="en-GB" dirty="0"/>
              <a:t>What </a:t>
            </a:r>
            <a:r>
              <a:rPr lang="en-GB" dirty="0" err="1"/>
              <a:t>Bera</a:t>
            </a:r>
            <a:r>
              <a:rPr lang="en-GB" dirty="0"/>
              <a:t> says…</a:t>
            </a:r>
          </a:p>
        </p:txBody>
      </p:sp>
      <p:sp>
        <p:nvSpPr>
          <p:cNvPr id="3" name="Content Placeholder 2">
            <a:extLst>
              <a:ext uri="{FF2B5EF4-FFF2-40B4-BE49-F238E27FC236}">
                <a16:creationId xmlns:a16="http://schemas.microsoft.com/office/drawing/2014/main" id="{DFD39524-B37A-4312-9A72-ADEDA357D4C5}"/>
              </a:ext>
            </a:extLst>
          </p:cNvPr>
          <p:cNvSpPr>
            <a:spLocks noGrp="1"/>
          </p:cNvSpPr>
          <p:nvPr>
            <p:ph idx="1"/>
          </p:nvPr>
        </p:nvSpPr>
        <p:spPr/>
        <p:txBody>
          <a:bodyPr/>
          <a:lstStyle/>
          <a:p>
            <a:r>
              <a:rPr lang="en-GB" altLang="en-US" dirty="0"/>
              <a:t>BERA Educational Research Guidelines 2018</a:t>
            </a:r>
            <a:endParaRPr lang="en-US" altLang="en-US" dirty="0"/>
          </a:p>
          <a:p>
            <a:pPr lvl="1"/>
            <a:r>
              <a:rPr lang="en-US" altLang="en-US" sz="2000" dirty="0"/>
              <a:t>Voluntary Informed Consent is central.</a:t>
            </a:r>
          </a:p>
          <a:p>
            <a:pPr lvl="1"/>
            <a:r>
              <a:rPr lang="en-US" altLang="en-US" sz="2000" dirty="0"/>
              <a:t>Openness and Disclosure</a:t>
            </a:r>
          </a:p>
          <a:p>
            <a:pPr lvl="1"/>
            <a:r>
              <a:rPr lang="en-US" altLang="en-US" sz="2000" dirty="0"/>
              <a:t>Right to Withdraw</a:t>
            </a:r>
          </a:p>
          <a:p>
            <a:pPr lvl="1"/>
            <a:r>
              <a:rPr lang="en-US" altLang="en-US" sz="2000" dirty="0"/>
              <a:t>Children, Vulnerable Young People and Vulnerable Adults:</a:t>
            </a:r>
          </a:p>
          <a:p>
            <a:pPr marL="548640" lvl="2" indent="0">
              <a:buNone/>
            </a:pPr>
            <a:r>
              <a:rPr lang="en-US" altLang="en-US" sz="2000" b="1" dirty="0"/>
              <a:t>The  Association requires researchers to comply with Articles 3 and 12 of the United Nations Convention on the Rights of the Child. Article 3 requires that in all actions concerning children, the best interests of the child must be the primary consideration. Article 12 requires that children who are capable of forming their own views should be granted the right to express their views freely in all matters affecting them, commensurate with their age and maturity. Children should therefore be facilitated to give fully informed  consent.</a:t>
            </a:r>
          </a:p>
          <a:p>
            <a:endParaRPr lang="en-GB" dirty="0"/>
          </a:p>
        </p:txBody>
      </p:sp>
    </p:spTree>
    <p:extLst>
      <p:ext uri="{BB962C8B-B14F-4D97-AF65-F5344CB8AC3E}">
        <p14:creationId xmlns:p14="http://schemas.microsoft.com/office/powerpoint/2010/main" val="11625874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A8E3B-3C1A-4E47-907F-2E5C101F9016}"/>
              </a:ext>
            </a:extLst>
          </p:cNvPr>
          <p:cNvSpPr>
            <a:spLocks noGrp="1"/>
          </p:cNvSpPr>
          <p:nvPr>
            <p:ph type="title"/>
          </p:nvPr>
        </p:nvSpPr>
        <p:spPr/>
        <p:txBody>
          <a:bodyPr/>
          <a:lstStyle/>
          <a:p>
            <a:r>
              <a:rPr lang="en-GB" dirty="0"/>
              <a:t>consent</a:t>
            </a:r>
          </a:p>
        </p:txBody>
      </p:sp>
      <p:sp>
        <p:nvSpPr>
          <p:cNvPr id="3" name="Content Placeholder 2">
            <a:extLst>
              <a:ext uri="{FF2B5EF4-FFF2-40B4-BE49-F238E27FC236}">
                <a16:creationId xmlns:a16="http://schemas.microsoft.com/office/drawing/2014/main" id="{B79820F9-9942-4CCD-8936-E384621C5F38}"/>
              </a:ext>
            </a:extLst>
          </p:cNvPr>
          <p:cNvSpPr>
            <a:spLocks noGrp="1"/>
          </p:cNvSpPr>
          <p:nvPr>
            <p:ph idx="1"/>
          </p:nvPr>
        </p:nvSpPr>
        <p:spPr/>
        <p:txBody>
          <a:bodyPr>
            <a:normAutofit/>
          </a:bodyPr>
          <a:lstStyle/>
          <a:p>
            <a:r>
              <a:rPr lang="en-US" altLang="en-US" dirty="0"/>
              <a:t>Consent is possibly the largest and most complicated issue for researchers hoping to involve children / Young People in a study.</a:t>
            </a:r>
          </a:p>
          <a:p>
            <a:r>
              <a:rPr lang="en-US" altLang="en-US" dirty="0"/>
              <a:t>It is best practice to ensure that all research participants fully understand the research so that they give their permission to be part of it (this is known as informed consent). </a:t>
            </a:r>
          </a:p>
          <a:p>
            <a:r>
              <a:rPr lang="en-US" altLang="en-US" dirty="0"/>
              <a:t>If a child is under 18 then they cannot legally give consent themselves and a researcher should ask a parent or guardian for consent. </a:t>
            </a:r>
          </a:p>
          <a:p>
            <a:r>
              <a:rPr lang="en-US" altLang="en-US" dirty="0"/>
              <a:t>However your organization as it works with Young People may have asked for a generic consent form to be filled in to cover what you may be doing with them, please check this. </a:t>
            </a:r>
            <a:endParaRPr lang="en-GB" altLang="en-US" dirty="0"/>
          </a:p>
          <a:p>
            <a:pPr marL="274320" indent="-274320">
              <a:defRPr/>
            </a:pPr>
            <a:r>
              <a:rPr lang="en-US" dirty="0"/>
              <a:t>Consent is not a one-off process, but continues for as long as anyone is involved in the research. </a:t>
            </a:r>
          </a:p>
          <a:p>
            <a:endParaRPr lang="en-GB" dirty="0"/>
          </a:p>
        </p:txBody>
      </p:sp>
    </p:spTree>
    <p:extLst>
      <p:ext uri="{BB962C8B-B14F-4D97-AF65-F5344CB8AC3E}">
        <p14:creationId xmlns:p14="http://schemas.microsoft.com/office/powerpoint/2010/main" val="1268685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B7145-05A6-43E8-98F0-43916110E347}"/>
              </a:ext>
            </a:extLst>
          </p:cNvPr>
          <p:cNvSpPr>
            <a:spLocks noGrp="1"/>
          </p:cNvSpPr>
          <p:nvPr>
            <p:ph type="title"/>
          </p:nvPr>
        </p:nvSpPr>
        <p:spPr/>
        <p:txBody>
          <a:bodyPr/>
          <a:lstStyle/>
          <a:p>
            <a:r>
              <a:rPr lang="en-GB" dirty="0"/>
              <a:t>Revoking consent</a:t>
            </a:r>
          </a:p>
        </p:txBody>
      </p:sp>
      <p:sp>
        <p:nvSpPr>
          <p:cNvPr id="3" name="Content Placeholder 2">
            <a:extLst>
              <a:ext uri="{FF2B5EF4-FFF2-40B4-BE49-F238E27FC236}">
                <a16:creationId xmlns:a16="http://schemas.microsoft.com/office/drawing/2014/main" id="{06AF188B-1598-4126-B003-4E4503EB69AF}"/>
              </a:ext>
            </a:extLst>
          </p:cNvPr>
          <p:cNvSpPr>
            <a:spLocks noGrp="1"/>
          </p:cNvSpPr>
          <p:nvPr>
            <p:ph idx="1"/>
          </p:nvPr>
        </p:nvSpPr>
        <p:spPr/>
        <p:txBody>
          <a:bodyPr/>
          <a:lstStyle/>
          <a:p>
            <a:endParaRPr lang="en-US" dirty="0"/>
          </a:p>
          <a:p>
            <a:r>
              <a:rPr lang="en-US" dirty="0"/>
              <a:t>Ascent: Right to Withdraw? </a:t>
            </a:r>
            <a:endParaRPr lang="en-US" altLang="en-US" dirty="0"/>
          </a:p>
          <a:p>
            <a:endParaRPr lang="en-US" altLang="en-US" dirty="0"/>
          </a:p>
          <a:p>
            <a:r>
              <a:rPr lang="en-US" altLang="en-US" dirty="0" err="1"/>
              <a:t>Skånfors</a:t>
            </a:r>
            <a:r>
              <a:rPr lang="en-US" altLang="en-US" dirty="0"/>
              <a:t> (2009) shows the variety of ways in which children might withdraw their consent once the research has begun. “Say no", “show no", “non-response", “pulling away" and “ignoring" are ways in which a child has been observed to indicate their unwillingness to participate. </a:t>
            </a:r>
          </a:p>
          <a:p>
            <a:endParaRPr lang="en-GB" dirty="0"/>
          </a:p>
        </p:txBody>
      </p:sp>
    </p:spTree>
    <p:extLst>
      <p:ext uri="{BB962C8B-B14F-4D97-AF65-F5344CB8AC3E}">
        <p14:creationId xmlns:p14="http://schemas.microsoft.com/office/powerpoint/2010/main" val="20776165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78977-0457-44E9-B966-CFDBE35A38EE}"/>
              </a:ext>
            </a:extLst>
          </p:cNvPr>
          <p:cNvSpPr>
            <a:spLocks noGrp="1"/>
          </p:cNvSpPr>
          <p:nvPr>
            <p:ph type="title"/>
          </p:nvPr>
        </p:nvSpPr>
        <p:spPr/>
        <p:txBody>
          <a:bodyPr/>
          <a:lstStyle/>
          <a:p>
            <a:r>
              <a:rPr lang="en-GB" dirty="0"/>
              <a:t>Ethics and confidentiality</a:t>
            </a:r>
          </a:p>
        </p:txBody>
      </p:sp>
      <p:sp>
        <p:nvSpPr>
          <p:cNvPr id="3" name="Content Placeholder 2">
            <a:extLst>
              <a:ext uri="{FF2B5EF4-FFF2-40B4-BE49-F238E27FC236}">
                <a16:creationId xmlns:a16="http://schemas.microsoft.com/office/drawing/2014/main" id="{7F4C7354-3C89-473B-83EB-5D32DDB2B75C}"/>
              </a:ext>
            </a:extLst>
          </p:cNvPr>
          <p:cNvSpPr>
            <a:spLocks noGrp="1"/>
          </p:cNvSpPr>
          <p:nvPr>
            <p:ph idx="1"/>
          </p:nvPr>
        </p:nvSpPr>
        <p:spPr/>
        <p:txBody>
          <a:bodyPr/>
          <a:lstStyle/>
          <a:p>
            <a:r>
              <a:rPr lang="en-GB" altLang="en-US" dirty="0"/>
              <a:t>Can you offer 100% confidentiality?</a:t>
            </a:r>
            <a:endParaRPr lang="en-US" altLang="en-US" dirty="0"/>
          </a:p>
          <a:p>
            <a:r>
              <a:rPr lang="en-US" altLang="en-US" dirty="0"/>
              <a:t>Good Practice: </a:t>
            </a:r>
          </a:p>
          <a:p>
            <a:pPr lvl="1"/>
            <a:r>
              <a:rPr lang="en-US" altLang="en-US" dirty="0"/>
              <a:t>Development of a </a:t>
            </a:r>
            <a:r>
              <a:rPr lang="en-US" altLang="en-US" b="1" dirty="0"/>
              <a:t>confidentiality policy </a:t>
            </a:r>
            <a:r>
              <a:rPr lang="en-US" altLang="en-US" dirty="0"/>
              <a:t>which clearly sets out under what circumstances a researcher may and should break confidentiality. </a:t>
            </a:r>
          </a:p>
          <a:p>
            <a:r>
              <a:rPr lang="en-GB" altLang="en-US" dirty="0"/>
              <a:t>You need to ensure that you consider the organisation you are working for on any research project. </a:t>
            </a:r>
          </a:p>
          <a:p>
            <a:pPr lvl="2"/>
            <a:r>
              <a:rPr lang="en-GB" altLang="en-US" dirty="0"/>
              <a:t>Including the Universities Ethics Approval policy) – see Moodle</a:t>
            </a:r>
          </a:p>
          <a:p>
            <a:r>
              <a:rPr lang="en-GB" altLang="en-US" dirty="0"/>
              <a:t>contract/protocol where carrying out research</a:t>
            </a:r>
          </a:p>
          <a:p>
            <a:r>
              <a:rPr lang="en-GB" altLang="en-US" dirty="0"/>
              <a:t>Code of Conducts within your organisation </a:t>
            </a:r>
          </a:p>
          <a:p>
            <a:r>
              <a:rPr lang="en-GB" altLang="en-US" dirty="0"/>
              <a:t>Avoidance of harm, fully informed consent, and the need for privacy and confidentiality (Punch, 1994: 89)</a:t>
            </a:r>
          </a:p>
          <a:p>
            <a:endParaRPr lang="en-GB" altLang="en-US" dirty="0"/>
          </a:p>
          <a:p>
            <a:endParaRPr lang="en-GB" dirty="0"/>
          </a:p>
        </p:txBody>
      </p:sp>
    </p:spTree>
    <p:extLst>
      <p:ext uri="{BB962C8B-B14F-4D97-AF65-F5344CB8AC3E}">
        <p14:creationId xmlns:p14="http://schemas.microsoft.com/office/powerpoint/2010/main" val="4014986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FE794-2DC0-4717-8E8C-E09B49E01331}"/>
              </a:ext>
            </a:extLst>
          </p:cNvPr>
          <p:cNvSpPr>
            <a:spLocks noGrp="1"/>
          </p:cNvSpPr>
          <p:nvPr>
            <p:ph type="title"/>
          </p:nvPr>
        </p:nvSpPr>
        <p:spPr/>
        <p:txBody>
          <a:bodyPr/>
          <a:lstStyle/>
          <a:p>
            <a:r>
              <a:rPr lang="en-GB" dirty="0"/>
              <a:t>Ethics and personal values</a:t>
            </a:r>
          </a:p>
        </p:txBody>
      </p:sp>
      <p:sp>
        <p:nvSpPr>
          <p:cNvPr id="3" name="Content Placeholder 2">
            <a:extLst>
              <a:ext uri="{FF2B5EF4-FFF2-40B4-BE49-F238E27FC236}">
                <a16:creationId xmlns:a16="http://schemas.microsoft.com/office/drawing/2014/main" id="{6B37FE05-97E0-44D0-A7EE-7E6FCD1AACE2}"/>
              </a:ext>
            </a:extLst>
          </p:cNvPr>
          <p:cNvSpPr>
            <a:spLocks noGrp="1"/>
          </p:cNvSpPr>
          <p:nvPr>
            <p:ph idx="1"/>
          </p:nvPr>
        </p:nvSpPr>
        <p:spPr/>
        <p:txBody>
          <a:bodyPr/>
          <a:lstStyle/>
          <a:p>
            <a:endParaRPr lang="en-GB" altLang="en-US" dirty="0"/>
          </a:p>
          <a:p>
            <a:r>
              <a:rPr lang="en-GB" altLang="en-US" dirty="0"/>
              <a:t>Your own perspective will influence the type of research and research ethics you will adopt</a:t>
            </a:r>
          </a:p>
          <a:p>
            <a:endParaRPr lang="en-GB" altLang="en-US" dirty="0"/>
          </a:p>
          <a:p>
            <a:r>
              <a:rPr lang="en-GB" altLang="en-US" dirty="0"/>
              <a:t>Ask yourself how do I want to be in relation to those I am studying?</a:t>
            </a:r>
          </a:p>
          <a:p>
            <a:endParaRPr lang="en-GB" altLang="en-US" dirty="0"/>
          </a:p>
          <a:p>
            <a:r>
              <a:rPr lang="en-GB" altLang="en-US" dirty="0"/>
              <a:t>Do I want to see them as objects or agents in the research process?</a:t>
            </a:r>
          </a:p>
          <a:p>
            <a:endParaRPr lang="en-GB" altLang="en-US" dirty="0"/>
          </a:p>
          <a:p>
            <a:r>
              <a:rPr lang="en-GB" altLang="en-US" dirty="0"/>
              <a:t>In other words do I want to do research on people or in collaboration with people?</a:t>
            </a:r>
          </a:p>
          <a:p>
            <a:endParaRPr lang="en-GB" dirty="0"/>
          </a:p>
        </p:txBody>
      </p:sp>
    </p:spTree>
    <p:extLst>
      <p:ext uri="{BB962C8B-B14F-4D97-AF65-F5344CB8AC3E}">
        <p14:creationId xmlns:p14="http://schemas.microsoft.com/office/powerpoint/2010/main" val="23636421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82866-5A46-4F47-AA89-ED817129BB64}"/>
              </a:ext>
            </a:extLst>
          </p:cNvPr>
          <p:cNvSpPr>
            <a:spLocks noGrp="1"/>
          </p:cNvSpPr>
          <p:nvPr>
            <p:ph type="title"/>
          </p:nvPr>
        </p:nvSpPr>
        <p:spPr/>
        <p:txBody>
          <a:bodyPr/>
          <a:lstStyle/>
          <a:p>
            <a:r>
              <a:rPr lang="en-GB" dirty="0"/>
              <a:t>Ethics and personal Bias</a:t>
            </a:r>
          </a:p>
        </p:txBody>
      </p:sp>
      <p:sp>
        <p:nvSpPr>
          <p:cNvPr id="3" name="Content Placeholder 2">
            <a:extLst>
              <a:ext uri="{FF2B5EF4-FFF2-40B4-BE49-F238E27FC236}">
                <a16:creationId xmlns:a16="http://schemas.microsoft.com/office/drawing/2014/main" id="{0D7ABBD8-A341-4946-81A1-DD980E421D4D}"/>
              </a:ext>
            </a:extLst>
          </p:cNvPr>
          <p:cNvSpPr>
            <a:spLocks noGrp="1"/>
          </p:cNvSpPr>
          <p:nvPr>
            <p:ph idx="1"/>
          </p:nvPr>
        </p:nvSpPr>
        <p:spPr/>
        <p:txBody>
          <a:bodyPr/>
          <a:lstStyle/>
          <a:p>
            <a:r>
              <a:rPr lang="en-GB" sz="1800" dirty="0">
                <a:effectLst/>
                <a:ea typeface="Times New Roman" panose="02020603050405020304" pitchFamily="18" charset="0"/>
              </a:rPr>
              <a:t>What </a:t>
            </a:r>
            <a:r>
              <a:rPr lang="en-GB" sz="1800" dirty="0">
                <a:ea typeface="Times New Roman" panose="02020603050405020304" pitchFamily="18" charset="0"/>
              </a:rPr>
              <a:t>are</a:t>
            </a:r>
            <a:r>
              <a:rPr lang="en-GB" sz="1800" dirty="0">
                <a:effectLst/>
                <a:ea typeface="Times New Roman" panose="02020603050405020304" pitchFamily="18" charset="0"/>
              </a:rPr>
              <a:t> personal biases?</a:t>
            </a:r>
          </a:p>
          <a:p>
            <a:endParaRPr lang="en-GB" sz="1800" dirty="0">
              <a:ea typeface="Times New Roman" panose="02020603050405020304" pitchFamily="18" charset="0"/>
            </a:endParaRPr>
          </a:p>
          <a:p>
            <a:r>
              <a:rPr lang="en-GB" sz="1800" dirty="0">
                <a:effectLst/>
                <a:ea typeface="Times New Roman" panose="02020603050405020304" pitchFamily="18" charset="0"/>
              </a:rPr>
              <a:t>Consider wha</a:t>
            </a:r>
            <a:r>
              <a:rPr lang="en-GB" sz="1800" dirty="0">
                <a:ea typeface="Times New Roman" panose="02020603050405020304" pitchFamily="18" charset="0"/>
              </a:rPr>
              <a:t>t you think your personal bias could be</a:t>
            </a:r>
            <a:endParaRPr lang="en-GB" sz="1800" dirty="0">
              <a:effectLst/>
              <a:ea typeface="Times New Roman" panose="02020603050405020304" pitchFamily="18" charset="0"/>
            </a:endParaRPr>
          </a:p>
          <a:p>
            <a:endParaRPr lang="en-GB" sz="1800" dirty="0">
              <a:ea typeface="Times New Roman" panose="02020603050405020304" pitchFamily="18" charset="0"/>
            </a:endParaRPr>
          </a:p>
          <a:p>
            <a:r>
              <a:rPr lang="en-GB" sz="1800" dirty="0">
                <a:effectLst/>
                <a:ea typeface="Times New Roman" panose="02020603050405020304" pitchFamily="18" charset="0"/>
              </a:rPr>
              <a:t>Cohen, Manion and Morrison (2011) discuss the implications of bias impacting research and that the researcher needs to be aware of the possibility of unintended bias within their research.</a:t>
            </a:r>
          </a:p>
          <a:p>
            <a:endParaRPr lang="en-GB" sz="1800" dirty="0">
              <a:ea typeface="Times New Roman" panose="02020603050405020304" pitchFamily="18" charset="0"/>
            </a:endParaRPr>
          </a:p>
          <a:p>
            <a:r>
              <a:rPr lang="en-GB" sz="1800" dirty="0">
                <a:effectLst/>
                <a:ea typeface="Times New Roman" panose="02020603050405020304" pitchFamily="18" charset="0"/>
              </a:rPr>
              <a:t>Cohen </a:t>
            </a:r>
            <a:r>
              <a:rPr lang="en-GB" sz="1800" i="1" dirty="0">
                <a:effectLst/>
                <a:ea typeface="Times New Roman" panose="02020603050405020304" pitchFamily="18" charset="0"/>
              </a:rPr>
              <a:t>et al. </a:t>
            </a:r>
            <a:r>
              <a:rPr lang="en-GB" sz="1800" dirty="0">
                <a:effectLst/>
                <a:ea typeface="Times New Roman" panose="02020603050405020304" pitchFamily="18" charset="0"/>
              </a:rPr>
              <a:t>(2011 p.182) explain that there is a need for ‘checking for researcher effects/clarifying researcher bias (how far the personal biases, assumptions or values of the researcher)…affect the research’</a:t>
            </a:r>
            <a:endParaRPr lang="en-GB" dirty="0"/>
          </a:p>
        </p:txBody>
      </p:sp>
    </p:spTree>
    <p:extLst>
      <p:ext uri="{BB962C8B-B14F-4D97-AF65-F5344CB8AC3E}">
        <p14:creationId xmlns:p14="http://schemas.microsoft.com/office/powerpoint/2010/main" val="631374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8C8BA-F768-4CF7-8894-3EC4F1F06B56}"/>
              </a:ext>
            </a:extLst>
          </p:cNvPr>
          <p:cNvSpPr>
            <a:spLocks noGrp="1"/>
          </p:cNvSpPr>
          <p:nvPr>
            <p:ph type="title"/>
          </p:nvPr>
        </p:nvSpPr>
        <p:spPr/>
        <p:txBody>
          <a:bodyPr/>
          <a:lstStyle/>
          <a:p>
            <a:r>
              <a:rPr lang="en-GB" dirty="0"/>
              <a:t>Ethics and our findings</a:t>
            </a:r>
          </a:p>
        </p:txBody>
      </p:sp>
      <p:sp>
        <p:nvSpPr>
          <p:cNvPr id="3" name="Content Placeholder 2">
            <a:extLst>
              <a:ext uri="{FF2B5EF4-FFF2-40B4-BE49-F238E27FC236}">
                <a16:creationId xmlns:a16="http://schemas.microsoft.com/office/drawing/2014/main" id="{4751E749-8F3F-4A6E-A340-F643F2F90AF0}"/>
              </a:ext>
            </a:extLst>
          </p:cNvPr>
          <p:cNvSpPr>
            <a:spLocks noGrp="1"/>
          </p:cNvSpPr>
          <p:nvPr>
            <p:ph idx="1"/>
          </p:nvPr>
        </p:nvSpPr>
        <p:spPr/>
        <p:txBody>
          <a:bodyPr>
            <a:normAutofit/>
          </a:bodyPr>
          <a:lstStyle/>
          <a:p>
            <a:pPr marL="274320" indent="-274320">
              <a:defRPr/>
            </a:pPr>
            <a:r>
              <a:rPr lang="en-GB" altLang="en-US" dirty="0"/>
              <a:t>Honesty – what do you think I mean by this?</a:t>
            </a:r>
          </a:p>
          <a:p>
            <a:pPr marL="640080" lvl="1" indent="-274320">
              <a:spcAft>
                <a:spcPts val="0"/>
              </a:spcAft>
              <a:defRPr/>
            </a:pPr>
            <a:endParaRPr lang="en-GB" altLang="en-US" sz="2000" dirty="0"/>
          </a:p>
          <a:p>
            <a:pPr marL="640080" lvl="1" indent="-274320">
              <a:spcAft>
                <a:spcPts val="0"/>
              </a:spcAft>
              <a:defRPr/>
            </a:pPr>
            <a:r>
              <a:rPr lang="en-GB" altLang="en-US" sz="2000" dirty="0"/>
              <a:t>What you write will be regarded as your own work unless stated otherwise e.g. use of references. </a:t>
            </a:r>
          </a:p>
          <a:p>
            <a:pPr marL="640080" lvl="1" indent="-274320">
              <a:spcAft>
                <a:spcPts val="0"/>
              </a:spcAft>
              <a:defRPr/>
            </a:pPr>
            <a:r>
              <a:rPr lang="en-GB" altLang="en-US" sz="2000" dirty="0"/>
              <a:t>Accurate descriptions of how and what, why you have done things.</a:t>
            </a:r>
          </a:p>
          <a:p>
            <a:pPr marL="640080" lvl="1" indent="-274320">
              <a:spcAft>
                <a:spcPts val="0"/>
              </a:spcAft>
              <a:defRPr/>
            </a:pPr>
            <a:r>
              <a:rPr lang="en-GB" altLang="en-US" sz="2000" dirty="0"/>
              <a:t>Accurate descriptions of information you have obtained, techniques used, analysis carried out, the results </a:t>
            </a:r>
          </a:p>
          <a:p>
            <a:pPr marL="640080" lvl="1" indent="-274320">
              <a:spcAft>
                <a:spcPts val="0"/>
              </a:spcAft>
              <a:defRPr/>
            </a:pPr>
            <a:r>
              <a:rPr lang="en-GB" altLang="en-US" sz="2000" dirty="0"/>
              <a:t>E.g. silently rejecting or ignoring evidence which happens to be contrary to one’s beliefs constitutes a breach of integrity.</a:t>
            </a:r>
          </a:p>
          <a:p>
            <a:endParaRPr lang="en-GB" dirty="0"/>
          </a:p>
        </p:txBody>
      </p:sp>
    </p:spTree>
    <p:extLst>
      <p:ext uri="{BB962C8B-B14F-4D97-AF65-F5344CB8AC3E}">
        <p14:creationId xmlns:p14="http://schemas.microsoft.com/office/powerpoint/2010/main" val="417308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4BC8A-1F71-4521-92FB-E560D58BCEE8}"/>
              </a:ext>
            </a:extLst>
          </p:cNvPr>
          <p:cNvSpPr>
            <a:spLocks noGrp="1"/>
          </p:cNvSpPr>
          <p:nvPr>
            <p:ph type="title"/>
          </p:nvPr>
        </p:nvSpPr>
        <p:spPr/>
        <p:txBody>
          <a:bodyPr/>
          <a:lstStyle/>
          <a:p>
            <a:r>
              <a:rPr lang="en-GB" dirty="0"/>
              <a:t>References: Ethics</a:t>
            </a:r>
          </a:p>
        </p:txBody>
      </p:sp>
      <p:sp>
        <p:nvSpPr>
          <p:cNvPr id="3" name="Content Placeholder 2">
            <a:extLst>
              <a:ext uri="{FF2B5EF4-FFF2-40B4-BE49-F238E27FC236}">
                <a16:creationId xmlns:a16="http://schemas.microsoft.com/office/drawing/2014/main" id="{08527F13-CA4A-43D6-8138-47B1CFDA7F67}"/>
              </a:ext>
            </a:extLst>
          </p:cNvPr>
          <p:cNvSpPr>
            <a:spLocks noGrp="1"/>
          </p:cNvSpPr>
          <p:nvPr>
            <p:ph idx="1"/>
          </p:nvPr>
        </p:nvSpPr>
        <p:spPr/>
        <p:txBody>
          <a:bodyPr>
            <a:normAutofit fontScale="92500" lnSpcReduction="10000"/>
          </a:bodyPr>
          <a:lstStyle/>
          <a:p>
            <a:pPr marL="274320" indent="-274320" eaLnBrk="1" fontAlgn="auto" hangingPunct="1">
              <a:lnSpc>
                <a:spcPct val="80000"/>
              </a:lnSpc>
              <a:spcAft>
                <a:spcPts val="0"/>
              </a:spcAft>
              <a:defRPr/>
            </a:pPr>
            <a:r>
              <a:rPr lang="en-GB" altLang="en-US" sz="2000" dirty="0"/>
              <a:t>BERA, (2018) </a:t>
            </a:r>
            <a:r>
              <a:rPr lang="en-GB" altLang="en-US" sz="2000" i="1" dirty="0"/>
              <a:t>British Educational Research Association Ethical Guidelines </a:t>
            </a:r>
            <a:r>
              <a:rPr lang="en-GB" altLang="en-US" sz="2000" dirty="0"/>
              <a:t>(online) Available from </a:t>
            </a:r>
            <a:r>
              <a:rPr lang="en-GB" altLang="en-US" sz="2000" dirty="0">
                <a:hlinkClick r:id="rId2"/>
              </a:rPr>
              <a:t>www.bera.ac.uk/guidelines.htm</a:t>
            </a:r>
            <a:r>
              <a:rPr lang="en-GB" altLang="en-US" sz="2000" dirty="0"/>
              <a:t>. (accessed April 2022)</a:t>
            </a:r>
          </a:p>
          <a:p>
            <a:pPr marL="274320" indent="-274320" eaLnBrk="1" fontAlgn="auto" hangingPunct="1">
              <a:lnSpc>
                <a:spcPct val="80000"/>
              </a:lnSpc>
              <a:spcAft>
                <a:spcPts val="0"/>
              </a:spcAft>
              <a:defRPr/>
            </a:pPr>
            <a:r>
              <a:rPr lang="en-GB" altLang="en-US" sz="2000" dirty="0"/>
              <a:t>HSMO Data Protection Act 1998 Chapter 29. </a:t>
            </a:r>
            <a:r>
              <a:rPr lang="en-GB" altLang="en-US" sz="2000" dirty="0">
                <a:hlinkClick r:id="rId3"/>
              </a:rPr>
              <a:t>http://www.hmso.gov.uk/acts/acts 1998/19980029.htm</a:t>
            </a:r>
            <a:endParaRPr lang="en-GB" altLang="en-US" sz="2000" dirty="0"/>
          </a:p>
          <a:p>
            <a:pPr marL="274320" indent="-274320" eaLnBrk="1" fontAlgn="auto" hangingPunct="1">
              <a:lnSpc>
                <a:spcPct val="80000"/>
              </a:lnSpc>
              <a:spcAft>
                <a:spcPts val="0"/>
              </a:spcAft>
              <a:defRPr/>
            </a:pPr>
            <a:r>
              <a:rPr lang="en-GB" altLang="en-US" sz="2000" dirty="0"/>
              <a:t>Guba E G &amp; Lincoln &amp; S (1989) </a:t>
            </a:r>
            <a:r>
              <a:rPr lang="en-GB" altLang="en-US" sz="2000" i="1" dirty="0"/>
              <a:t>Fourth Generation Evaluation, </a:t>
            </a:r>
            <a:r>
              <a:rPr lang="en-GB" altLang="en-US" sz="2000" dirty="0"/>
              <a:t>London: Sage Publications</a:t>
            </a:r>
          </a:p>
          <a:p>
            <a:pPr marL="274320" indent="-274320" eaLnBrk="1" fontAlgn="auto" hangingPunct="1">
              <a:lnSpc>
                <a:spcPct val="80000"/>
              </a:lnSpc>
              <a:spcAft>
                <a:spcPts val="0"/>
              </a:spcAft>
              <a:defRPr/>
            </a:pPr>
            <a:r>
              <a:rPr lang="en-GB" altLang="en-US" sz="2000" dirty="0" err="1"/>
              <a:t>Maykut</a:t>
            </a:r>
            <a:r>
              <a:rPr lang="en-GB" altLang="en-US" sz="2000" dirty="0"/>
              <a:t> P &amp; </a:t>
            </a:r>
            <a:r>
              <a:rPr lang="en-GB" altLang="en-US" sz="2000" dirty="0" err="1"/>
              <a:t>Morehouse</a:t>
            </a:r>
            <a:r>
              <a:rPr lang="en-GB" altLang="en-US" sz="2000" dirty="0"/>
              <a:t> R (1994) </a:t>
            </a:r>
            <a:r>
              <a:rPr lang="en-GB" altLang="en-US" sz="2000" i="1" dirty="0"/>
              <a:t>Beginning Qualitative Research: A Philosophic and Practical Guide, </a:t>
            </a:r>
            <a:r>
              <a:rPr lang="en-GB" altLang="en-US" sz="2000" dirty="0"/>
              <a:t>London: The Falmer Press</a:t>
            </a:r>
          </a:p>
          <a:p>
            <a:pPr marL="274320" indent="-274320" eaLnBrk="1" fontAlgn="auto" hangingPunct="1">
              <a:lnSpc>
                <a:spcPct val="80000"/>
              </a:lnSpc>
              <a:spcAft>
                <a:spcPts val="0"/>
              </a:spcAft>
              <a:defRPr/>
            </a:pPr>
            <a:r>
              <a:rPr lang="en-GB" altLang="en-US" sz="2000" dirty="0"/>
              <a:t>Punch M (1994) Politics and Ethics in Qualitative Research and in Denzin NK &amp; Lincoln YS (eds) </a:t>
            </a:r>
            <a:r>
              <a:rPr lang="en-GB" altLang="en-US" sz="2000" i="1" dirty="0"/>
              <a:t>Handbook of Qualitative Research </a:t>
            </a:r>
            <a:r>
              <a:rPr lang="en-GB" altLang="en-US" sz="2000" dirty="0"/>
              <a:t>Thousands Oaks: Sage 88-97</a:t>
            </a:r>
          </a:p>
          <a:p>
            <a:pPr marL="274320" indent="-274320" eaLnBrk="1" fontAlgn="auto" hangingPunct="1">
              <a:lnSpc>
                <a:spcPct val="80000"/>
              </a:lnSpc>
              <a:spcAft>
                <a:spcPts val="0"/>
              </a:spcAft>
              <a:defRPr/>
            </a:pPr>
            <a:r>
              <a:rPr lang="en-GB" altLang="en-US" sz="2000" dirty="0"/>
              <a:t>Sercombe H (2010) </a:t>
            </a:r>
            <a:r>
              <a:rPr lang="en-GB" altLang="en-US" sz="2000" i="1" dirty="0"/>
              <a:t>Youth Work Ethics</a:t>
            </a:r>
            <a:r>
              <a:rPr lang="en-GB" altLang="en-US" sz="2000" dirty="0"/>
              <a:t>. London : Sage </a:t>
            </a:r>
          </a:p>
          <a:p>
            <a:pPr marL="274320" indent="-274320" eaLnBrk="1" fontAlgn="auto" hangingPunct="1">
              <a:lnSpc>
                <a:spcPct val="80000"/>
              </a:lnSpc>
              <a:spcAft>
                <a:spcPts val="0"/>
              </a:spcAft>
              <a:defRPr/>
            </a:pPr>
            <a:r>
              <a:rPr lang="en-GB" altLang="en-US" sz="2000" dirty="0"/>
              <a:t>Wolf DL (1996) Situating Feminist Dilemmas in Fieldwork in Wolf DL (ed) </a:t>
            </a:r>
            <a:r>
              <a:rPr lang="en-GB" altLang="en-US" sz="2000" i="1" dirty="0"/>
              <a:t>Feminist Dilemmas in Fieldwork </a:t>
            </a:r>
            <a:r>
              <a:rPr lang="en-GB" altLang="en-US" sz="2000" dirty="0"/>
              <a:t>Oxford: Westview 1-59</a:t>
            </a:r>
          </a:p>
          <a:p>
            <a:pPr marL="274320" indent="-274320">
              <a:lnSpc>
                <a:spcPct val="80000"/>
              </a:lnSpc>
              <a:defRPr/>
            </a:pPr>
            <a:r>
              <a:rPr lang="en-GB" sz="2100" dirty="0">
                <a:effectLst/>
                <a:ea typeface="Calibri" panose="020F0502020204030204" pitchFamily="34" charset="0"/>
                <a:cs typeface="Times New Roman" panose="02020603050405020304" pitchFamily="18" charset="0"/>
              </a:rPr>
              <a:t>Cohen, L. Manion, L. and Morrison, K. (2011) </a:t>
            </a:r>
            <a:r>
              <a:rPr lang="en-GB" sz="2100" i="1" dirty="0">
                <a:effectLst/>
                <a:ea typeface="Calibri" panose="020F0502020204030204" pitchFamily="34" charset="0"/>
                <a:cs typeface="Times New Roman" panose="02020603050405020304" pitchFamily="18" charset="0"/>
              </a:rPr>
              <a:t>Research Methods in Education</a:t>
            </a:r>
            <a:r>
              <a:rPr lang="en-GB" sz="2100" dirty="0">
                <a:effectLst/>
                <a:ea typeface="Calibri" panose="020F0502020204030204" pitchFamily="34" charset="0"/>
                <a:cs typeface="Times New Roman" panose="02020603050405020304" pitchFamily="18" charset="0"/>
              </a:rPr>
              <a:t>. 7</a:t>
            </a:r>
            <a:r>
              <a:rPr lang="en-GB" sz="2100" baseline="30000" dirty="0">
                <a:effectLst/>
                <a:ea typeface="Calibri" panose="020F0502020204030204" pitchFamily="34" charset="0"/>
                <a:cs typeface="Times New Roman" panose="02020603050405020304" pitchFamily="18" charset="0"/>
              </a:rPr>
              <a:t>th</a:t>
            </a:r>
            <a:r>
              <a:rPr lang="en-GB" sz="2100" dirty="0">
                <a:effectLst/>
                <a:ea typeface="Calibri" panose="020F0502020204030204" pitchFamily="34" charset="0"/>
                <a:cs typeface="Times New Roman" panose="02020603050405020304" pitchFamily="18" charset="0"/>
              </a:rPr>
              <a:t> </a:t>
            </a:r>
            <a:r>
              <a:rPr lang="en-GB" sz="2100" dirty="0" err="1">
                <a:effectLst/>
                <a:ea typeface="Calibri" panose="020F0502020204030204" pitchFamily="34" charset="0"/>
                <a:cs typeface="Times New Roman" panose="02020603050405020304" pitchFamily="18" charset="0"/>
              </a:rPr>
              <a:t>edn</a:t>
            </a:r>
            <a:r>
              <a:rPr lang="en-GB" sz="2100" dirty="0">
                <a:effectLst/>
                <a:ea typeface="Calibri" panose="020F0502020204030204" pitchFamily="34" charset="0"/>
                <a:cs typeface="Times New Roman" panose="02020603050405020304" pitchFamily="18" charset="0"/>
              </a:rPr>
              <a:t>. Abingdon: Routledge.</a:t>
            </a:r>
          </a:p>
          <a:p>
            <a:pPr marL="274320" indent="-274320" eaLnBrk="1" fontAlgn="auto" hangingPunct="1">
              <a:lnSpc>
                <a:spcPct val="80000"/>
              </a:lnSpc>
              <a:spcAft>
                <a:spcPts val="0"/>
              </a:spcAft>
              <a:defRPr/>
            </a:pPr>
            <a:endParaRPr lang="en-GB" altLang="en-US" sz="2000" dirty="0"/>
          </a:p>
          <a:p>
            <a:endParaRPr lang="en-GB" dirty="0"/>
          </a:p>
        </p:txBody>
      </p:sp>
    </p:spTree>
    <p:extLst>
      <p:ext uri="{BB962C8B-B14F-4D97-AF65-F5344CB8AC3E}">
        <p14:creationId xmlns:p14="http://schemas.microsoft.com/office/powerpoint/2010/main" val="354852506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31702-2612-4D21-9EE5-AFB9F653C819}"/>
              </a:ext>
            </a:extLst>
          </p:cNvPr>
          <p:cNvSpPr>
            <a:spLocks noGrp="1"/>
          </p:cNvSpPr>
          <p:nvPr>
            <p:ph type="title"/>
          </p:nvPr>
        </p:nvSpPr>
        <p:spPr/>
        <p:txBody>
          <a:bodyPr/>
          <a:lstStyle/>
          <a:p>
            <a:r>
              <a:rPr lang="en-GB" dirty="0"/>
              <a:t>Summary	</a:t>
            </a:r>
          </a:p>
        </p:txBody>
      </p:sp>
      <p:sp>
        <p:nvSpPr>
          <p:cNvPr id="3" name="Content Placeholder 2">
            <a:extLst>
              <a:ext uri="{FF2B5EF4-FFF2-40B4-BE49-F238E27FC236}">
                <a16:creationId xmlns:a16="http://schemas.microsoft.com/office/drawing/2014/main" id="{0CE6E090-5DDE-4130-BD6D-3759C9A461CA}"/>
              </a:ext>
            </a:extLst>
          </p:cNvPr>
          <p:cNvSpPr>
            <a:spLocks noGrp="1"/>
          </p:cNvSpPr>
          <p:nvPr>
            <p:ph idx="1"/>
          </p:nvPr>
        </p:nvSpPr>
        <p:spPr/>
        <p:txBody>
          <a:bodyPr/>
          <a:lstStyle/>
          <a:p>
            <a:pPr lvl="1"/>
            <a:r>
              <a:rPr lang="en-GB" sz="2400" dirty="0"/>
              <a:t>What are Ethics?</a:t>
            </a:r>
          </a:p>
          <a:p>
            <a:pPr lvl="1"/>
            <a:r>
              <a:rPr lang="en-GB" sz="2400" dirty="0"/>
              <a:t>Ethical Principles</a:t>
            </a:r>
          </a:p>
          <a:p>
            <a:pPr lvl="1"/>
            <a:r>
              <a:rPr lang="en-GB" sz="2400" dirty="0"/>
              <a:t>Considerations for Research</a:t>
            </a:r>
          </a:p>
          <a:p>
            <a:pPr lvl="1"/>
            <a:r>
              <a:rPr lang="en-GB" sz="2400" dirty="0"/>
              <a:t>Guidelines and Codes of Practice</a:t>
            </a:r>
            <a:endParaRPr lang="en-GB" dirty="0"/>
          </a:p>
          <a:p>
            <a:pPr marL="274320" lvl="1" indent="0">
              <a:buNone/>
            </a:pPr>
            <a:endParaRPr lang="en-GB" dirty="0"/>
          </a:p>
          <a:p>
            <a:pPr lvl="1"/>
            <a:endParaRPr lang="en-GB" dirty="0"/>
          </a:p>
        </p:txBody>
      </p:sp>
    </p:spTree>
    <p:extLst>
      <p:ext uri="{BB962C8B-B14F-4D97-AF65-F5344CB8AC3E}">
        <p14:creationId xmlns:p14="http://schemas.microsoft.com/office/powerpoint/2010/main" val="9790156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31702-2612-4D21-9EE5-AFB9F653C819}"/>
              </a:ext>
            </a:extLst>
          </p:cNvPr>
          <p:cNvSpPr>
            <a:spLocks noGrp="1"/>
          </p:cNvSpPr>
          <p:nvPr>
            <p:ph type="title"/>
          </p:nvPr>
        </p:nvSpPr>
        <p:spPr/>
        <p:txBody>
          <a:bodyPr/>
          <a:lstStyle/>
          <a:p>
            <a:r>
              <a:rPr lang="en-GB" dirty="0"/>
              <a:t>NEXT lecture…	</a:t>
            </a:r>
          </a:p>
        </p:txBody>
      </p:sp>
      <p:sp>
        <p:nvSpPr>
          <p:cNvPr id="3" name="Content Placeholder 2">
            <a:extLst>
              <a:ext uri="{FF2B5EF4-FFF2-40B4-BE49-F238E27FC236}">
                <a16:creationId xmlns:a16="http://schemas.microsoft.com/office/drawing/2014/main" id="{0CE6E090-5DDE-4130-BD6D-3759C9A461CA}"/>
              </a:ext>
            </a:extLst>
          </p:cNvPr>
          <p:cNvSpPr>
            <a:spLocks noGrp="1"/>
          </p:cNvSpPr>
          <p:nvPr>
            <p:ph idx="1"/>
          </p:nvPr>
        </p:nvSpPr>
        <p:spPr/>
        <p:txBody>
          <a:bodyPr/>
          <a:lstStyle/>
          <a:p>
            <a:pPr lvl="1"/>
            <a:r>
              <a:rPr lang="en-GB" sz="2400" dirty="0"/>
              <a:t>Step-by-step Research Planning</a:t>
            </a:r>
          </a:p>
          <a:p>
            <a:pPr lvl="1"/>
            <a:endParaRPr lang="en-GB" sz="400" dirty="0"/>
          </a:p>
          <a:p>
            <a:pPr lvl="1"/>
            <a:r>
              <a:rPr lang="en-GB" sz="2400" dirty="0"/>
              <a:t>Assignment</a:t>
            </a:r>
            <a:endParaRPr lang="en-GB" dirty="0"/>
          </a:p>
          <a:p>
            <a:pPr marL="274320" lvl="1" indent="0">
              <a:buNone/>
            </a:pPr>
            <a:endParaRPr lang="en-GB" dirty="0"/>
          </a:p>
          <a:p>
            <a:pPr lvl="1"/>
            <a:endParaRPr lang="en-GB" dirty="0"/>
          </a:p>
        </p:txBody>
      </p:sp>
    </p:spTree>
    <p:extLst>
      <p:ext uri="{BB962C8B-B14F-4D97-AF65-F5344CB8AC3E}">
        <p14:creationId xmlns:p14="http://schemas.microsoft.com/office/powerpoint/2010/main" val="207740678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TM03090434[[fn=Wood Type]]</Template>
  <TotalTime>908</TotalTime>
  <Words>2198</Words>
  <Application>Microsoft Office PowerPoint</Application>
  <PresentationFormat>Widescreen</PresentationFormat>
  <Paragraphs>248</Paragraphs>
  <Slides>36</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Calibri</vt:lpstr>
      <vt:lpstr>Rockwell</vt:lpstr>
      <vt:lpstr>Rockwell Condensed</vt:lpstr>
      <vt:lpstr>Wingdings</vt:lpstr>
      <vt:lpstr>Wood Type</vt:lpstr>
      <vt:lpstr>Social Research for Professional Practice</vt:lpstr>
      <vt:lpstr>Today’s lecture</vt:lpstr>
      <vt:lpstr>ICEBREAKER</vt:lpstr>
      <vt:lpstr>ICEBREAKER</vt:lpstr>
      <vt:lpstr>ICEBREAKER</vt:lpstr>
      <vt:lpstr>Last lecture… </vt:lpstr>
      <vt:lpstr>Assessment</vt:lpstr>
      <vt:lpstr>research in youth work</vt:lpstr>
      <vt:lpstr>Ethics a definition</vt:lpstr>
      <vt:lpstr>PowerPoint Presentation</vt:lpstr>
      <vt:lpstr>PowerPoint Presentation</vt:lpstr>
      <vt:lpstr>Principles of ethics in professional practice</vt:lpstr>
      <vt:lpstr>Ethics</vt:lpstr>
      <vt:lpstr>So what are ethics in research?</vt:lpstr>
      <vt:lpstr>Research ethics are concerned with</vt:lpstr>
      <vt:lpstr>Research Ethics</vt:lpstr>
      <vt:lpstr>Ethical Guidelines in Research</vt:lpstr>
      <vt:lpstr>REVIEW SOME KEY DOCUMENTS</vt:lpstr>
      <vt:lpstr>KEY DOCUMENTS</vt:lpstr>
      <vt:lpstr>KEY DOCUMENTS</vt:lpstr>
      <vt:lpstr>KEY DOCUMENTS</vt:lpstr>
      <vt:lpstr>KEY DOCUMENTS</vt:lpstr>
      <vt:lpstr>PowerPoint Presentation</vt:lpstr>
      <vt:lpstr>EthicAL PRINCIPLES FOR RESEARCH</vt:lpstr>
      <vt:lpstr>EthicAL PRINCIPLES FOR RESEARCH</vt:lpstr>
      <vt:lpstr>EthicAL CONSIDERATIONS</vt:lpstr>
      <vt:lpstr>What Bera says…</vt:lpstr>
      <vt:lpstr>consent</vt:lpstr>
      <vt:lpstr>Revoking consent</vt:lpstr>
      <vt:lpstr>Ethics and confidentiality</vt:lpstr>
      <vt:lpstr>Ethics and personal values</vt:lpstr>
      <vt:lpstr>Ethics and personal Bias</vt:lpstr>
      <vt:lpstr>Ethics and our findings</vt:lpstr>
      <vt:lpstr>References: Ethics</vt:lpstr>
      <vt:lpstr>Summary </vt:lpstr>
      <vt:lpstr>NEXT lecture…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katie gardner</dc:creator>
  <cp:lastModifiedBy>Ken O'Grady</cp:lastModifiedBy>
  <cp:revision>39</cp:revision>
  <dcterms:created xsi:type="dcterms:W3CDTF">2021-04-22T13:19:22Z</dcterms:created>
  <dcterms:modified xsi:type="dcterms:W3CDTF">2022-04-25T06:41:54Z</dcterms:modified>
</cp:coreProperties>
</file>