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sldIdLst>
    <p:sldId id="256" r:id="rId5"/>
    <p:sldId id="259" r:id="rId6"/>
    <p:sldId id="303" r:id="rId7"/>
    <p:sldId id="304" r:id="rId8"/>
    <p:sldId id="306" r:id="rId9"/>
    <p:sldId id="413" r:id="rId10"/>
    <p:sldId id="264" r:id="rId11"/>
    <p:sldId id="305" r:id="rId12"/>
    <p:sldId id="414" r:id="rId13"/>
    <p:sldId id="415" r:id="rId14"/>
    <p:sldId id="416" r:id="rId15"/>
    <p:sldId id="422" r:id="rId16"/>
    <p:sldId id="423" r:id="rId17"/>
    <p:sldId id="417" r:id="rId18"/>
    <p:sldId id="418" r:id="rId19"/>
    <p:sldId id="419" r:id="rId20"/>
    <p:sldId id="420" r:id="rId21"/>
    <p:sldId id="421" r:id="rId22"/>
    <p:sldId id="424" r:id="rId23"/>
    <p:sldId id="425" r:id="rId24"/>
    <p:sldId id="428" r:id="rId25"/>
    <p:sldId id="42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4935" autoAdjust="0"/>
  </p:normalViewPr>
  <p:slideViewPr>
    <p:cSldViewPr snapToGrid="0">
      <p:cViewPr varScale="1">
        <p:scale>
          <a:sx n="47" d="100"/>
          <a:sy n="47" d="100"/>
        </p:scale>
        <p:origin x="1872" y="3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7</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4030347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124198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1083038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201602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18080323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2014998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Writing Assignments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CCDDF-1AF9-4F54-95A4-921835F2DB32}"/>
              </a:ext>
            </a:extLst>
          </p:cNvPr>
          <p:cNvSpPr>
            <a:spLocks noGrp="1"/>
          </p:cNvSpPr>
          <p:nvPr>
            <p:ph type="title"/>
          </p:nvPr>
        </p:nvSpPr>
        <p:spPr>
          <a:xfrm>
            <a:off x="457200" y="365125"/>
            <a:ext cx="8039100" cy="1325563"/>
          </a:xfrm>
        </p:spPr>
        <p:txBody>
          <a:bodyPr/>
          <a:lstStyle/>
          <a:p>
            <a:r>
              <a:rPr lang="en-GB" b="1" dirty="0"/>
              <a:t>Procedure</a:t>
            </a:r>
          </a:p>
        </p:txBody>
      </p:sp>
      <p:sp>
        <p:nvSpPr>
          <p:cNvPr id="3" name="Content Placeholder 2">
            <a:extLst>
              <a:ext uri="{FF2B5EF4-FFF2-40B4-BE49-F238E27FC236}">
                <a16:creationId xmlns:a16="http://schemas.microsoft.com/office/drawing/2014/main" id="{FC888C6A-24F5-4CA7-9608-8B6D30F4261B}"/>
              </a:ext>
            </a:extLst>
          </p:cNvPr>
          <p:cNvSpPr>
            <a:spLocks noGrp="1"/>
          </p:cNvSpPr>
          <p:nvPr>
            <p:ph idx="1"/>
          </p:nvPr>
        </p:nvSpPr>
        <p:spPr>
          <a:xfrm>
            <a:off x="819150" y="1690688"/>
            <a:ext cx="7315200" cy="4351338"/>
          </a:xfrm>
        </p:spPr>
        <p:txBody>
          <a:bodyPr/>
          <a:lstStyle/>
          <a:p>
            <a:pPr marL="0" indent="0" algn="ctr">
              <a:buNone/>
            </a:pPr>
            <a:r>
              <a:rPr lang="en-GB" dirty="0"/>
              <a:t>Clarify the task,</a:t>
            </a:r>
          </a:p>
          <a:p>
            <a:pPr marL="0" indent="0" algn="ctr">
              <a:buNone/>
            </a:pPr>
            <a:r>
              <a:rPr lang="en-GB" dirty="0"/>
              <a:t>Collect and Record Information,</a:t>
            </a:r>
          </a:p>
          <a:p>
            <a:pPr marL="0" indent="0" algn="ctr">
              <a:buNone/>
            </a:pPr>
            <a:r>
              <a:rPr lang="en-GB" dirty="0"/>
              <a:t>Organise and Plan,</a:t>
            </a:r>
          </a:p>
          <a:p>
            <a:pPr marL="0" indent="0" algn="ctr">
              <a:buNone/>
            </a:pPr>
            <a:r>
              <a:rPr lang="en-GB" dirty="0"/>
              <a:t>Write first draft,</a:t>
            </a:r>
          </a:p>
          <a:p>
            <a:pPr marL="0" indent="0" algn="ctr">
              <a:buNone/>
            </a:pPr>
            <a:r>
              <a:rPr lang="en-GB" dirty="0"/>
              <a:t>Work on first draft,</a:t>
            </a:r>
          </a:p>
          <a:p>
            <a:pPr marL="0" indent="0" algn="ctr">
              <a:buNone/>
            </a:pPr>
            <a:r>
              <a:rPr lang="en-GB" dirty="0"/>
              <a:t>Final draft. </a:t>
            </a:r>
          </a:p>
          <a:p>
            <a:endParaRPr lang="en-GB"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0DABBC8-00A7-41C5-98B2-102D23554D52}"/>
              </a:ext>
            </a:extLst>
          </p:cNvPr>
          <p:cNvSpPr>
            <a:spLocks noGrp="1"/>
          </p:cNvSpPr>
          <p:nvPr>
            <p:ph type="title"/>
          </p:nvPr>
        </p:nvSpPr>
        <p:spPr>
          <a:xfrm>
            <a:off x="838200" y="365125"/>
            <a:ext cx="7429500" cy="1325563"/>
          </a:xfrm>
        </p:spPr>
        <p:txBody>
          <a:bodyPr/>
          <a:lstStyle/>
          <a:p>
            <a:r>
              <a:rPr lang="en-GB" b="1" dirty="0"/>
              <a:t>Clarify the task</a:t>
            </a:r>
          </a:p>
        </p:txBody>
      </p:sp>
      <p:sp>
        <p:nvSpPr>
          <p:cNvPr id="4" name="Content Placeholder 2">
            <a:extLst>
              <a:ext uri="{FF2B5EF4-FFF2-40B4-BE49-F238E27FC236}">
                <a16:creationId xmlns:a16="http://schemas.microsoft.com/office/drawing/2014/main" id="{B40E500E-9BFF-42B8-9CD7-051AAF2FF521}"/>
              </a:ext>
            </a:extLst>
          </p:cNvPr>
          <p:cNvSpPr>
            <a:spLocks noGrp="1"/>
          </p:cNvSpPr>
          <p:nvPr>
            <p:ph idx="1"/>
          </p:nvPr>
        </p:nvSpPr>
        <p:spPr>
          <a:xfrm>
            <a:off x="876300" y="1853248"/>
            <a:ext cx="7600950" cy="3527425"/>
          </a:xfrm>
        </p:spPr>
        <p:txBody>
          <a:bodyPr>
            <a:normAutofit fontScale="70000" lnSpcReduction="20000"/>
          </a:bodyPr>
          <a:lstStyle/>
          <a:p>
            <a:pPr>
              <a:lnSpc>
                <a:spcPct val="120000"/>
              </a:lnSpc>
            </a:pPr>
            <a:r>
              <a:rPr lang="en-GB" dirty="0"/>
              <a:t>Examine the assignment brief look under ‘Task Description’ this should tell you what you have to do and how many words you have to submit. </a:t>
            </a:r>
          </a:p>
          <a:p>
            <a:pPr>
              <a:lnSpc>
                <a:spcPct val="120000"/>
              </a:lnSpc>
            </a:pPr>
            <a:endParaRPr lang="en-GB" dirty="0"/>
          </a:p>
          <a:p>
            <a:pPr>
              <a:lnSpc>
                <a:spcPct val="120000"/>
              </a:lnSpc>
            </a:pPr>
            <a:r>
              <a:rPr lang="en-GB" dirty="0"/>
              <a:t>Write one line to sum up the key issues on the subject,</a:t>
            </a:r>
          </a:p>
          <a:p>
            <a:pPr>
              <a:lnSpc>
                <a:spcPct val="120000"/>
              </a:lnSpc>
            </a:pPr>
            <a:endParaRPr lang="en-GB" dirty="0"/>
          </a:p>
          <a:p>
            <a:pPr>
              <a:lnSpc>
                <a:spcPct val="120000"/>
              </a:lnSpc>
            </a:pPr>
            <a:r>
              <a:rPr lang="en-GB" dirty="0"/>
              <a:t>Write down what else you need to know in order to develop an argument.</a:t>
            </a:r>
          </a:p>
        </p:txBody>
      </p:sp>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03098-F9CD-4818-B554-880C72A75A1B}"/>
              </a:ext>
            </a:extLst>
          </p:cNvPr>
          <p:cNvSpPr>
            <a:spLocks noGrp="1"/>
          </p:cNvSpPr>
          <p:nvPr>
            <p:ph type="title"/>
          </p:nvPr>
        </p:nvSpPr>
        <p:spPr>
          <a:xfrm>
            <a:off x="323850" y="365125"/>
            <a:ext cx="8420100" cy="1325563"/>
          </a:xfrm>
        </p:spPr>
        <p:txBody>
          <a:bodyPr>
            <a:normAutofit/>
          </a:bodyPr>
          <a:lstStyle/>
          <a:p>
            <a:r>
              <a:rPr lang="en-GB" b="1" dirty="0"/>
              <a:t>Collect and Record Information</a:t>
            </a:r>
          </a:p>
        </p:txBody>
      </p:sp>
      <p:sp>
        <p:nvSpPr>
          <p:cNvPr id="3" name="Content Placeholder 2">
            <a:extLst>
              <a:ext uri="{FF2B5EF4-FFF2-40B4-BE49-F238E27FC236}">
                <a16:creationId xmlns:a16="http://schemas.microsoft.com/office/drawing/2014/main" id="{B2370E8B-97B4-4D8C-8714-E7F9E182FC71}"/>
              </a:ext>
            </a:extLst>
          </p:cNvPr>
          <p:cNvSpPr>
            <a:spLocks noGrp="1"/>
          </p:cNvSpPr>
          <p:nvPr>
            <p:ph idx="1"/>
          </p:nvPr>
        </p:nvSpPr>
        <p:spPr>
          <a:xfrm>
            <a:off x="400050" y="1762126"/>
            <a:ext cx="8420100" cy="3757612"/>
          </a:xfrm>
        </p:spPr>
        <p:txBody>
          <a:bodyPr>
            <a:normAutofit fontScale="70000" lnSpcReduction="20000"/>
          </a:bodyPr>
          <a:lstStyle/>
          <a:p>
            <a:pPr>
              <a:lnSpc>
                <a:spcPct val="120000"/>
              </a:lnSpc>
            </a:pPr>
            <a:r>
              <a:rPr lang="en-GB" sz="2900" dirty="0"/>
              <a:t>Identify CREDIBLE sources that you can gain information on the subject of your assignment from :</a:t>
            </a:r>
          </a:p>
          <a:p>
            <a:pPr>
              <a:lnSpc>
                <a:spcPct val="120000"/>
              </a:lnSpc>
            </a:pPr>
            <a:r>
              <a:rPr lang="en-GB" sz="2900" dirty="0"/>
              <a:t>Look at the reading list in the course handbook,</a:t>
            </a:r>
          </a:p>
          <a:p>
            <a:pPr marL="0" indent="0">
              <a:lnSpc>
                <a:spcPct val="120000"/>
              </a:lnSpc>
              <a:buNone/>
            </a:pPr>
            <a:endParaRPr lang="en-GB" sz="2900" dirty="0"/>
          </a:p>
          <a:p>
            <a:pPr marL="0" indent="0">
              <a:lnSpc>
                <a:spcPct val="120000"/>
              </a:lnSpc>
              <a:buNone/>
            </a:pPr>
            <a:r>
              <a:rPr lang="en-GB" sz="2900" dirty="0"/>
              <a:t>Use :</a:t>
            </a:r>
          </a:p>
          <a:p>
            <a:pPr>
              <a:lnSpc>
                <a:spcPct val="120000"/>
              </a:lnSpc>
            </a:pPr>
            <a:r>
              <a:rPr lang="en-GB" sz="2900" dirty="0"/>
              <a:t>Books, journals, official reports and records, reputable newspapers (The Guardian, Times, Telegraph etc.), TV documentaries. </a:t>
            </a:r>
          </a:p>
          <a:p>
            <a:pPr marL="0" indent="0">
              <a:lnSpc>
                <a:spcPct val="120000"/>
              </a:lnSpc>
              <a:buNone/>
            </a:pPr>
            <a:r>
              <a:rPr lang="en-GB" sz="2900" dirty="0"/>
              <a:t>Do NOT use :</a:t>
            </a:r>
          </a:p>
          <a:p>
            <a:pPr>
              <a:lnSpc>
                <a:spcPct val="120000"/>
              </a:lnSpc>
            </a:pPr>
            <a:r>
              <a:rPr lang="en-GB" sz="2900" dirty="0"/>
              <a:t>Redtop newspapers (The Sun, Mail, Express, Mirror etc.), blogs, Wikipedia, </a:t>
            </a:r>
            <a:r>
              <a:rPr lang="en-GB" sz="2900" dirty="0" err="1"/>
              <a:t>facebook</a:t>
            </a:r>
            <a:r>
              <a:rPr lang="en-GB" sz="2900" dirty="0"/>
              <a:t> or other social media, TV chat shows.</a:t>
            </a:r>
          </a:p>
          <a:p>
            <a:endParaRPr lang="en-GB" dirty="0"/>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ACB2C-CFD9-4960-9719-472BC1D2A4CA}"/>
              </a:ext>
            </a:extLst>
          </p:cNvPr>
          <p:cNvSpPr>
            <a:spLocks noGrp="1"/>
          </p:cNvSpPr>
          <p:nvPr>
            <p:ph type="title"/>
          </p:nvPr>
        </p:nvSpPr>
        <p:spPr>
          <a:xfrm>
            <a:off x="838200" y="365125"/>
            <a:ext cx="7620000" cy="1325563"/>
          </a:xfrm>
        </p:spPr>
        <p:txBody>
          <a:bodyPr/>
          <a:lstStyle/>
          <a:p>
            <a:r>
              <a:rPr lang="en-GB" b="1" dirty="0"/>
              <a:t>Organise and Plan</a:t>
            </a:r>
          </a:p>
        </p:txBody>
      </p:sp>
      <p:sp>
        <p:nvSpPr>
          <p:cNvPr id="3" name="Content Placeholder 2">
            <a:extLst>
              <a:ext uri="{FF2B5EF4-FFF2-40B4-BE49-F238E27FC236}">
                <a16:creationId xmlns:a16="http://schemas.microsoft.com/office/drawing/2014/main" id="{A84FA0D6-CCC6-4E5D-A123-FCE8288AA36A}"/>
              </a:ext>
            </a:extLst>
          </p:cNvPr>
          <p:cNvSpPr>
            <a:spLocks noGrp="1"/>
          </p:cNvSpPr>
          <p:nvPr>
            <p:ph idx="1"/>
          </p:nvPr>
        </p:nvSpPr>
        <p:spPr>
          <a:xfrm>
            <a:off x="685800" y="1664494"/>
            <a:ext cx="7467600" cy="3529012"/>
          </a:xfrm>
          <a:noFill/>
        </p:spPr>
        <p:txBody>
          <a:bodyPr>
            <a:normAutofit fontScale="92500" lnSpcReduction="10000"/>
          </a:bodyPr>
          <a:lstStyle/>
          <a:p>
            <a:pPr marL="0" indent="0">
              <a:buNone/>
            </a:pPr>
            <a:endParaRPr lang="en-GB" dirty="0"/>
          </a:p>
          <a:p>
            <a:r>
              <a:rPr lang="en-GB" sz="2600" dirty="0"/>
              <a:t>Make a rough outline (there </a:t>
            </a:r>
            <a:r>
              <a:rPr lang="en-GB" sz="2600" u="sng" dirty="0"/>
              <a:t>may</a:t>
            </a:r>
            <a:r>
              <a:rPr lang="en-GB" sz="2600" dirty="0"/>
              <a:t> be a guide on the assignment brief),</a:t>
            </a:r>
          </a:p>
          <a:p>
            <a:endParaRPr lang="en-GB" sz="2600" dirty="0"/>
          </a:p>
          <a:p>
            <a:r>
              <a:rPr lang="en-GB" sz="2600" dirty="0"/>
              <a:t>Keep checking what you are doing to avoid repetition, to clarify your thinking and organise your material.</a:t>
            </a:r>
          </a:p>
          <a:p>
            <a:pPr marL="0" indent="0">
              <a:buNone/>
            </a:pPr>
            <a:endParaRPr lang="en-GB" sz="2600" dirty="0"/>
          </a:p>
          <a:p>
            <a:r>
              <a:rPr lang="en-GB" sz="2600" dirty="0"/>
              <a:t>Develop a ‘Mind Map’  </a:t>
            </a:r>
          </a:p>
        </p:txBody>
      </p:sp>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9E6D-DFA4-471B-93CF-827168C02983}"/>
              </a:ext>
            </a:extLst>
          </p:cNvPr>
          <p:cNvSpPr>
            <a:spLocks noGrp="1"/>
          </p:cNvSpPr>
          <p:nvPr>
            <p:ph type="title"/>
          </p:nvPr>
        </p:nvSpPr>
        <p:spPr>
          <a:xfrm>
            <a:off x="838200" y="365125"/>
            <a:ext cx="7677150" cy="1325563"/>
          </a:xfrm>
        </p:spPr>
        <p:txBody>
          <a:bodyPr>
            <a:normAutofit fontScale="90000"/>
          </a:bodyPr>
          <a:lstStyle/>
          <a:p>
            <a:r>
              <a:rPr lang="en-GB" b="1" dirty="0"/>
              <a:t>Engage, Reflect and Evaluate</a:t>
            </a:r>
          </a:p>
        </p:txBody>
      </p:sp>
      <p:sp>
        <p:nvSpPr>
          <p:cNvPr id="3" name="Content Placeholder 2">
            <a:extLst>
              <a:ext uri="{FF2B5EF4-FFF2-40B4-BE49-F238E27FC236}">
                <a16:creationId xmlns:a16="http://schemas.microsoft.com/office/drawing/2014/main" id="{32B758A7-663C-4D58-A652-E2638E7EFAB5}"/>
              </a:ext>
            </a:extLst>
          </p:cNvPr>
          <p:cNvSpPr>
            <a:spLocks noGrp="1"/>
          </p:cNvSpPr>
          <p:nvPr>
            <p:ph idx="1"/>
          </p:nvPr>
        </p:nvSpPr>
        <p:spPr>
          <a:xfrm>
            <a:off x="533400" y="1751012"/>
            <a:ext cx="7981950" cy="3355975"/>
          </a:xfrm>
        </p:spPr>
        <p:txBody>
          <a:bodyPr>
            <a:normAutofit fontScale="77500" lnSpcReduction="20000"/>
          </a:bodyPr>
          <a:lstStyle/>
          <a:p>
            <a:endParaRPr lang="en-GB" dirty="0"/>
          </a:p>
          <a:p>
            <a:pPr>
              <a:lnSpc>
                <a:spcPct val="120000"/>
              </a:lnSpc>
            </a:pPr>
            <a:r>
              <a:rPr lang="en-GB" sz="2800" dirty="0"/>
              <a:t>Reflect on what you have discovered,</a:t>
            </a:r>
          </a:p>
          <a:p>
            <a:pPr>
              <a:lnSpc>
                <a:spcPct val="120000"/>
              </a:lnSpc>
            </a:pPr>
            <a:r>
              <a:rPr lang="en-GB" sz="2800" dirty="0"/>
              <a:t>Has your initial viewpoint changed?</a:t>
            </a:r>
          </a:p>
          <a:p>
            <a:pPr>
              <a:lnSpc>
                <a:spcPct val="120000"/>
              </a:lnSpc>
            </a:pPr>
            <a:r>
              <a:rPr lang="en-GB" sz="2800" dirty="0"/>
              <a:t>Is the argument clear,</a:t>
            </a:r>
          </a:p>
          <a:p>
            <a:pPr>
              <a:lnSpc>
                <a:spcPct val="120000"/>
              </a:lnSpc>
            </a:pPr>
            <a:r>
              <a:rPr lang="en-GB" sz="2800" dirty="0"/>
              <a:t>Have you enough evidence?</a:t>
            </a:r>
          </a:p>
          <a:p>
            <a:pPr>
              <a:lnSpc>
                <a:spcPct val="120000"/>
              </a:lnSpc>
            </a:pPr>
            <a:r>
              <a:rPr lang="en-GB" sz="2800" dirty="0"/>
              <a:t>Have you included opposing arguments and evidence? (You need to)</a:t>
            </a:r>
          </a:p>
          <a:p>
            <a:pPr>
              <a:lnSpc>
                <a:spcPct val="120000"/>
              </a:lnSpc>
            </a:pPr>
            <a:r>
              <a:rPr lang="en-GB" sz="2800" dirty="0"/>
              <a:t>Have you answered the question?</a:t>
            </a:r>
          </a:p>
        </p:txBody>
      </p:sp>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6319B-4FA2-42B0-978A-EC37D5171E54}"/>
              </a:ext>
            </a:extLst>
          </p:cNvPr>
          <p:cNvSpPr>
            <a:spLocks noGrp="1"/>
          </p:cNvSpPr>
          <p:nvPr>
            <p:ph type="title"/>
          </p:nvPr>
        </p:nvSpPr>
        <p:spPr>
          <a:xfrm>
            <a:off x="571500" y="348649"/>
            <a:ext cx="7924800" cy="1325563"/>
          </a:xfrm>
        </p:spPr>
        <p:txBody>
          <a:bodyPr/>
          <a:lstStyle/>
          <a:p>
            <a:r>
              <a:rPr lang="en-GB" b="1" dirty="0"/>
              <a:t>Write First Draft</a:t>
            </a:r>
          </a:p>
        </p:txBody>
      </p:sp>
      <p:sp>
        <p:nvSpPr>
          <p:cNvPr id="3" name="Content Placeholder 2">
            <a:extLst>
              <a:ext uri="{FF2B5EF4-FFF2-40B4-BE49-F238E27FC236}">
                <a16:creationId xmlns:a16="http://schemas.microsoft.com/office/drawing/2014/main" id="{28BB8F88-6326-4E5C-83A4-9CF3DEC0CC74}"/>
              </a:ext>
            </a:extLst>
          </p:cNvPr>
          <p:cNvSpPr>
            <a:spLocks noGrp="1"/>
          </p:cNvSpPr>
          <p:nvPr>
            <p:ph idx="1"/>
          </p:nvPr>
        </p:nvSpPr>
        <p:spPr>
          <a:xfrm>
            <a:off x="571500" y="1636712"/>
            <a:ext cx="7924800" cy="3584575"/>
          </a:xfrm>
        </p:spPr>
        <p:txBody>
          <a:bodyPr>
            <a:normAutofit fontScale="77500" lnSpcReduction="20000"/>
          </a:bodyPr>
          <a:lstStyle/>
          <a:p>
            <a:pPr>
              <a:lnSpc>
                <a:spcPct val="120000"/>
              </a:lnSpc>
            </a:pPr>
            <a:r>
              <a:rPr lang="en-GB" dirty="0"/>
              <a:t>Work out how many words you should write on each section,</a:t>
            </a:r>
          </a:p>
          <a:p>
            <a:pPr>
              <a:lnSpc>
                <a:spcPct val="120000"/>
              </a:lnSpc>
            </a:pPr>
            <a:r>
              <a:rPr lang="en-GB" dirty="0"/>
              <a:t>Write the easiest points first, </a:t>
            </a:r>
          </a:p>
          <a:p>
            <a:pPr>
              <a:lnSpc>
                <a:spcPct val="120000"/>
              </a:lnSpc>
            </a:pPr>
            <a:r>
              <a:rPr lang="en-GB" dirty="0"/>
              <a:t>Don’t worry about going over this draft as you go, don’t worry if it is untidy or disorganised, just get the words down,</a:t>
            </a:r>
          </a:p>
          <a:p>
            <a:pPr>
              <a:lnSpc>
                <a:spcPct val="120000"/>
              </a:lnSpc>
            </a:pPr>
            <a:r>
              <a:rPr lang="en-GB" dirty="0"/>
              <a:t>Write in plain language and in short sentences,</a:t>
            </a:r>
          </a:p>
          <a:p>
            <a:pPr>
              <a:lnSpc>
                <a:spcPct val="120000"/>
              </a:lnSpc>
            </a:pPr>
            <a:r>
              <a:rPr lang="en-GB" dirty="0"/>
              <a:t>Once you have completed write an outline plan…….. </a:t>
            </a:r>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037FEF-6570-4568-B53E-1ECC30BCCB4A}"/>
              </a:ext>
            </a:extLst>
          </p:cNvPr>
          <p:cNvSpPr>
            <a:spLocks noGrp="1"/>
          </p:cNvSpPr>
          <p:nvPr>
            <p:ph type="title"/>
          </p:nvPr>
        </p:nvSpPr>
        <p:spPr>
          <a:xfrm>
            <a:off x="838200" y="365125"/>
            <a:ext cx="7162800" cy="1325563"/>
          </a:xfrm>
        </p:spPr>
        <p:txBody>
          <a:bodyPr/>
          <a:lstStyle/>
          <a:p>
            <a:r>
              <a:rPr lang="en-GB" b="1" dirty="0"/>
              <a:t>Outline Plan</a:t>
            </a:r>
          </a:p>
        </p:txBody>
      </p:sp>
      <p:sp>
        <p:nvSpPr>
          <p:cNvPr id="4" name="Content Placeholder 2">
            <a:extLst>
              <a:ext uri="{FF2B5EF4-FFF2-40B4-BE49-F238E27FC236}">
                <a16:creationId xmlns:a16="http://schemas.microsoft.com/office/drawing/2014/main" id="{DA1AC960-3B10-4945-AE70-632621E5627F}"/>
              </a:ext>
            </a:extLst>
          </p:cNvPr>
          <p:cNvSpPr>
            <a:spLocks noGrp="1"/>
          </p:cNvSpPr>
          <p:nvPr>
            <p:ph idx="1"/>
          </p:nvPr>
        </p:nvSpPr>
        <p:spPr>
          <a:xfrm>
            <a:off x="590550" y="1646237"/>
            <a:ext cx="7658100" cy="3565525"/>
          </a:xfrm>
        </p:spPr>
        <p:txBody>
          <a:bodyPr>
            <a:noAutofit/>
          </a:bodyPr>
          <a:lstStyle/>
          <a:p>
            <a:pPr marL="0" indent="0">
              <a:lnSpc>
                <a:spcPct val="120000"/>
              </a:lnSpc>
              <a:buNone/>
            </a:pPr>
            <a:r>
              <a:rPr lang="en-GB" sz="1800" dirty="0"/>
              <a:t>1. Title (Use the given title or think of an appropriate one, don’t use titles such as ‘assignment for Academic skills/Jane’, it’s not really very academic or professional. </a:t>
            </a:r>
          </a:p>
          <a:p>
            <a:pPr marL="0" indent="0">
              <a:lnSpc>
                <a:spcPct val="120000"/>
              </a:lnSpc>
              <a:buNone/>
            </a:pPr>
            <a:r>
              <a:rPr lang="en-GB" sz="1800" dirty="0"/>
              <a:t>2. Introduction,</a:t>
            </a:r>
          </a:p>
          <a:p>
            <a:pPr marL="0" indent="0">
              <a:lnSpc>
                <a:spcPct val="120000"/>
              </a:lnSpc>
              <a:buNone/>
            </a:pPr>
            <a:r>
              <a:rPr lang="en-GB" sz="1800" dirty="0"/>
              <a:t>3. Main argument,</a:t>
            </a:r>
          </a:p>
          <a:p>
            <a:pPr marL="0" indent="0">
              <a:lnSpc>
                <a:spcPct val="120000"/>
              </a:lnSpc>
              <a:buNone/>
            </a:pPr>
            <a:r>
              <a:rPr lang="en-GB" sz="1800" dirty="0"/>
              <a:t>4. Alternative argument (evaluate what do others say about the topic?)</a:t>
            </a:r>
          </a:p>
          <a:p>
            <a:pPr marL="0" indent="0">
              <a:lnSpc>
                <a:spcPct val="120000"/>
              </a:lnSpc>
              <a:buNone/>
            </a:pPr>
            <a:r>
              <a:rPr lang="en-GB" sz="1800" dirty="0"/>
              <a:t>5. Alternative argument 2 (evaluate what other arguments may exist (if any)).</a:t>
            </a:r>
          </a:p>
          <a:p>
            <a:pPr marL="0" indent="0">
              <a:lnSpc>
                <a:spcPct val="120000"/>
              </a:lnSpc>
              <a:buNone/>
            </a:pPr>
            <a:r>
              <a:rPr lang="en-GB" sz="1800" dirty="0"/>
              <a:t>6. Underlying Issues, </a:t>
            </a:r>
          </a:p>
          <a:p>
            <a:pPr marL="0" indent="0">
              <a:lnSpc>
                <a:spcPct val="120000"/>
              </a:lnSpc>
              <a:buNone/>
            </a:pPr>
            <a:r>
              <a:rPr lang="en-GB" sz="1800" dirty="0"/>
              <a:t>7. Conclusions / Recommendations  </a:t>
            </a:r>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9125E84-D0CF-4D2E-8443-031E49C98CBA}"/>
              </a:ext>
            </a:extLst>
          </p:cNvPr>
          <p:cNvSpPr>
            <a:spLocks noGrp="1"/>
          </p:cNvSpPr>
          <p:nvPr>
            <p:ph type="title"/>
          </p:nvPr>
        </p:nvSpPr>
        <p:spPr>
          <a:xfrm>
            <a:off x="742950" y="0"/>
            <a:ext cx="7658100" cy="1325563"/>
          </a:xfrm>
        </p:spPr>
        <p:txBody>
          <a:bodyPr/>
          <a:lstStyle/>
          <a:p>
            <a:r>
              <a:rPr lang="en-GB" b="1" dirty="0"/>
              <a:t>Work on your first draft</a:t>
            </a:r>
          </a:p>
        </p:txBody>
      </p:sp>
      <p:sp>
        <p:nvSpPr>
          <p:cNvPr id="4" name="Content Placeholder 2">
            <a:extLst>
              <a:ext uri="{FF2B5EF4-FFF2-40B4-BE49-F238E27FC236}">
                <a16:creationId xmlns:a16="http://schemas.microsoft.com/office/drawing/2014/main" id="{51E410A6-E0D0-4CFD-BF16-56227C12506E}"/>
              </a:ext>
            </a:extLst>
          </p:cNvPr>
          <p:cNvSpPr>
            <a:spLocks noGrp="1"/>
          </p:cNvSpPr>
          <p:nvPr>
            <p:ph idx="1"/>
          </p:nvPr>
        </p:nvSpPr>
        <p:spPr>
          <a:xfrm>
            <a:off x="647700" y="1253331"/>
            <a:ext cx="7848600" cy="3871119"/>
          </a:xfrm>
        </p:spPr>
        <p:txBody>
          <a:bodyPr>
            <a:noAutofit/>
          </a:bodyPr>
          <a:lstStyle/>
          <a:p>
            <a:pPr>
              <a:lnSpc>
                <a:spcPct val="120000"/>
              </a:lnSpc>
            </a:pPr>
            <a:r>
              <a:rPr lang="en-GB" sz="2000" dirty="0"/>
              <a:t>Organise your work so it falls into one of the outline plan sections,</a:t>
            </a:r>
          </a:p>
          <a:p>
            <a:pPr>
              <a:lnSpc>
                <a:spcPct val="120000"/>
              </a:lnSpc>
            </a:pPr>
            <a:r>
              <a:rPr lang="en-GB" sz="2000" dirty="0"/>
              <a:t>Make sure the arguments are clear,</a:t>
            </a:r>
          </a:p>
          <a:p>
            <a:pPr>
              <a:lnSpc>
                <a:spcPct val="120000"/>
              </a:lnSpc>
            </a:pPr>
            <a:r>
              <a:rPr lang="en-GB" sz="2000" dirty="0"/>
              <a:t>Ensure you have included theories and/or evidence to support your arguments,</a:t>
            </a:r>
          </a:p>
          <a:p>
            <a:pPr>
              <a:lnSpc>
                <a:spcPct val="120000"/>
              </a:lnSpc>
            </a:pPr>
            <a:r>
              <a:rPr lang="en-GB" sz="2000" dirty="0"/>
              <a:t>Check you have made best use of your word count and have not ‘wasted’ words e.g. This assignment will…..it will……then it will….before….and……be succinct get to the point and get on with it.</a:t>
            </a:r>
          </a:p>
          <a:p>
            <a:pPr>
              <a:lnSpc>
                <a:spcPct val="120000"/>
              </a:lnSpc>
            </a:pPr>
            <a:r>
              <a:rPr lang="en-GB" sz="2000" dirty="0"/>
              <a:t>Check citations are referenced and bibliography is complete and to Harvard conventions. </a:t>
            </a:r>
          </a:p>
        </p:txBody>
      </p:sp>
    </p:spTree>
    <p:extLst>
      <p:ext uri="{BB962C8B-B14F-4D97-AF65-F5344CB8AC3E}">
        <p14:creationId xmlns:p14="http://schemas.microsoft.com/office/powerpoint/2010/main" val="13988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5A9A927-7926-4273-AF41-1E98A64144F5}"/>
              </a:ext>
            </a:extLst>
          </p:cNvPr>
          <p:cNvSpPr>
            <a:spLocks noGrp="1"/>
          </p:cNvSpPr>
          <p:nvPr>
            <p:ph type="title"/>
          </p:nvPr>
        </p:nvSpPr>
        <p:spPr>
          <a:xfrm>
            <a:off x="838200" y="365125"/>
            <a:ext cx="7372350" cy="1325563"/>
          </a:xfrm>
        </p:spPr>
        <p:txBody>
          <a:bodyPr/>
          <a:lstStyle/>
          <a:p>
            <a:r>
              <a:rPr lang="en-GB" b="1" dirty="0"/>
              <a:t>Final Draft</a:t>
            </a:r>
          </a:p>
        </p:txBody>
      </p:sp>
      <p:sp>
        <p:nvSpPr>
          <p:cNvPr id="4" name="Content Placeholder 2">
            <a:extLst>
              <a:ext uri="{FF2B5EF4-FFF2-40B4-BE49-F238E27FC236}">
                <a16:creationId xmlns:a16="http://schemas.microsoft.com/office/drawing/2014/main" id="{2975AB37-592D-40D0-93E0-4342D9760030}"/>
              </a:ext>
            </a:extLst>
          </p:cNvPr>
          <p:cNvSpPr>
            <a:spLocks noGrp="1"/>
          </p:cNvSpPr>
          <p:nvPr>
            <p:ph idx="1"/>
          </p:nvPr>
        </p:nvSpPr>
        <p:spPr>
          <a:xfrm>
            <a:off x="714375" y="1358900"/>
            <a:ext cx="7715250" cy="3584575"/>
          </a:xfrm>
        </p:spPr>
        <p:txBody>
          <a:bodyPr>
            <a:normAutofit fontScale="85000" lnSpcReduction="10000"/>
          </a:bodyPr>
          <a:lstStyle/>
          <a:p>
            <a:endParaRPr lang="en-GB" dirty="0"/>
          </a:p>
          <a:p>
            <a:pPr>
              <a:lnSpc>
                <a:spcPct val="120000"/>
              </a:lnSpc>
            </a:pPr>
            <a:r>
              <a:rPr lang="en-GB" sz="3100" dirty="0"/>
              <a:t>Fine tune your work,</a:t>
            </a:r>
          </a:p>
          <a:p>
            <a:pPr>
              <a:lnSpc>
                <a:spcPct val="120000"/>
              </a:lnSpc>
            </a:pPr>
            <a:endParaRPr lang="en-GB" sz="3100" dirty="0"/>
          </a:p>
          <a:p>
            <a:pPr>
              <a:lnSpc>
                <a:spcPct val="120000"/>
              </a:lnSpc>
            </a:pPr>
            <a:r>
              <a:rPr lang="en-GB" sz="3100" dirty="0"/>
              <a:t>Proof read (read aloud to check it makes sense),</a:t>
            </a:r>
          </a:p>
          <a:p>
            <a:pPr>
              <a:lnSpc>
                <a:spcPct val="120000"/>
              </a:lnSpc>
            </a:pPr>
            <a:endParaRPr lang="en-GB" sz="3100" dirty="0"/>
          </a:p>
          <a:p>
            <a:pPr>
              <a:lnSpc>
                <a:spcPct val="120000"/>
              </a:lnSpc>
            </a:pPr>
            <a:r>
              <a:rPr lang="en-GB" sz="3100" dirty="0"/>
              <a:t>Keep re drafting until you are happy with your work.</a:t>
            </a:r>
          </a:p>
        </p:txBody>
      </p:sp>
    </p:spTree>
    <p:extLst>
      <p:ext uri="{BB962C8B-B14F-4D97-AF65-F5344CB8AC3E}">
        <p14:creationId xmlns:p14="http://schemas.microsoft.com/office/powerpoint/2010/main" val="38329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47F4E7-8ABD-47FB-BA22-9E39DB6601E2}"/>
              </a:ext>
            </a:extLst>
          </p:cNvPr>
          <p:cNvSpPr>
            <a:spLocks noGrp="1"/>
          </p:cNvSpPr>
          <p:nvPr>
            <p:ph type="title"/>
          </p:nvPr>
        </p:nvSpPr>
        <p:spPr>
          <a:xfrm>
            <a:off x="885825" y="345621"/>
            <a:ext cx="7372350" cy="987879"/>
          </a:xfrm>
        </p:spPr>
        <p:txBody>
          <a:bodyPr/>
          <a:lstStyle/>
          <a:p>
            <a:r>
              <a:rPr lang="en-US" b="1" dirty="0"/>
              <a:t>Academic Writing</a:t>
            </a:r>
          </a:p>
        </p:txBody>
      </p:sp>
      <p:sp>
        <p:nvSpPr>
          <p:cNvPr id="4" name="Content Placeholder 3">
            <a:extLst>
              <a:ext uri="{FF2B5EF4-FFF2-40B4-BE49-F238E27FC236}">
                <a16:creationId xmlns:a16="http://schemas.microsoft.com/office/drawing/2014/main" id="{8E2AAE1B-2CF1-4645-A15E-685602A43319}"/>
              </a:ext>
            </a:extLst>
          </p:cNvPr>
          <p:cNvSpPr>
            <a:spLocks noGrp="1"/>
          </p:cNvSpPr>
          <p:nvPr>
            <p:ph idx="1"/>
          </p:nvPr>
        </p:nvSpPr>
        <p:spPr>
          <a:xfrm>
            <a:off x="885825" y="1827440"/>
            <a:ext cx="7372350" cy="2760890"/>
          </a:xfrm>
        </p:spPr>
        <p:txBody>
          <a:bodyPr>
            <a:noAutofit/>
          </a:bodyPr>
          <a:lstStyle/>
          <a:p>
            <a:pPr marL="0" indent="0">
              <a:spcBef>
                <a:spcPts val="600"/>
              </a:spcBef>
              <a:spcAft>
                <a:spcPts val="600"/>
              </a:spcAft>
              <a:buNone/>
            </a:pPr>
            <a:r>
              <a:rPr lang="en-GB" sz="2400" dirty="0"/>
              <a:t>In academic writing it is important to:</a:t>
            </a:r>
          </a:p>
          <a:p>
            <a:pPr marL="817200" indent="-457200">
              <a:spcBef>
                <a:spcPts val="600"/>
              </a:spcBef>
              <a:buClr>
                <a:schemeClr val="accent2"/>
              </a:buClr>
              <a:buFont typeface="Wingdings" panose="05000000000000000000" pitchFamily="2" charset="2"/>
              <a:buChar char="§"/>
            </a:pPr>
            <a:r>
              <a:rPr lang="en-GB" sz="2400" dirty="0"/>
              <a:t>Use formal English,</a:t>
            </a:r>
          </a:p>
          <a:p>
            <a:pPr marL="817200" indent="-457200">
              <a:spcBef>
                <a:spcPts val="600"/>
              </a:spcBef>
              <a:buClr>
                <a:schemeClr val="accent2"/>
              </a:buClr>
              <a:buFont typeface="Wingdings" panose="05000000000000000000" pitchFamily="2" charset="2"/>
              <a:buChar char="§"/>
            </a:pPr>
            <a:r>
              <a:rPr lang="en-GB" sz="2400" dirty="0"/>
              <a:t>Use references,</a:t>
            </a:r>
          </a:p>
          <a:p>
            <a:pPr marL="817200" indent="-457200">
              <a:spcBef>
                <a:spcPts val="600"/>
              </a:spcBef>
              <a:buClr>
                <a:schemeClr val="accent2"/>
              </a:buClr>
              <a:buFont typeface="Wingdings" panose="05000000000000000000" pitchFamily="2" charset="2"/>
              <a:buChar char="§"/>
            </a:pPr>
            <a:r>
              <a:rPr lang="en-GB" sz="2400" dirty="0"/>
              <a:t>Have </a:t>
            </a:r>
            <a:r>
              <a:rPr lang="en-GB" sz="2400" b="1" u="sng" dirty="0"/>
              <a:t>evidence</a:t>
            </a:r>
            <a:r>
              <a:rPr lang="en-GB" sz="2400" dirty="0"/>
              <a:t> to support your claims, </a:t>
            </a:r>
          </a:p>
          <a:p>
            <a:pPr marL="817200" indent="-457200">
              <a:spcBef>
                <a:spcPts val="600"/>
              </a:spcBef>
              <a:buClr>
                <a:schemeClr val="accent2"/>
              </a:buClr>
              <a:buFont typeface="Wingdings" panose="05000000000000000000" pitchFamily="2" charset="2"/>
              <a:buChar char="§"/>
            </a:pPr>
            <a:r>
              <a:rPr lang="en-GB" sz="2400" dirty="0"/>
              <a:t>Write in the third person. </a:t>
            </a:r>
          </a:p>
          <a:p>
            <a:pPr marL="0" indent="0">
              <a:buNone/>
            </a:pPr>
            <a:endParaRPr lang="en-US" dirty="0"/>
          </a:p>
        </p:txBody>
      </p:sp>
    </p:spTree>
    <p:extLst>
      <p:ext uri="{BB962C8B-B14F-4D97-AF65-F5344CB8AC3E}">
        <p14:creationId xmlns:p14="http://schemas.microsoft.com/office/powerpoint/2010/main" val="35879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47F4E7-8ABD-47FB-BA22-9E39DB6601E2}"/>
              </a:ext>
            </a:extLst>
          </p:cNvPr>
          <p:cNvSpPr>
            <a:spLocks noGrp="1"/>
          </p:cNvSpPr>
          <p:nvPr>
            <p:ph type="title"/>
          </p:nvPr>
        </p:nvSpPr>
        <p:spPr>
          <a:xfrm>
            <a:off x="885825" y="345621"/>
            <a:ext cx="7372350" cy="987879"/>
          </a:xfrm>
        </p:spPr>
        <p:txBody>
          <a:bodyPr/>
          <a:lstStyle/>
          <a:p>
            <a:r>
              <a:rPr lang="en-US" b="1" dirty="0"/>
              <a:t>Academic Writing</a:t>
            </a:r>
          </a:p>
        </p:txBody>
      </p:sp>
      <p:sp>
        <p:nvSpPr>
          <p:cNvPr id="6" name="Content Placeholder 3">
            <a:extLst>
              <a:ext uri="{FF2B5EF4-FFF2-40B4-BE49-F238E27FC236}">
                <a16:creationId xmlns:a16="http://schemas.microsoft.com/office/drawing/2014/main" id="{4EFB8017-F060-42DF-ABE3-1E2B00483816}"/>
              </a:ext>
            </a:extLst>
          </p:cNvPr>
          <p:cNvSpPr>
            <a:spLocks noGrp="1"/>
          </p:cNvSpPr>
          <p:nvPr>
            <p:ph idx="1"/>
          </p:nvPr>
        </p:nvSpPr>
        <p:spPr>
          <a:xfrm>
            <a:off x="885825" y="1762125"/>
            <a:ext cx="7105650" cy="3333750"/>
          </a:xfrm>
        </p:spPr>
        <p:txBody>
          <a:bodyPr>
            <a:noAutofit/>
          </a:bodyPr>
          <a:lstStyle/>
          <a:p>
            <a:pPr marL="0" indent="0">
              <a:spcBef>
                <a:spcPts val="600"/>
              </a:spcBef>
              <a:spcAft>
                <a:spcPts val="600"/>
              </a:spcAft>
              <a:buNone/>
            </a:pPr>
            <a:r>
              <a:rPr lang="en-GB" sz="2400" dirty="0"/>
              <a:t>Avoid using informal words and phrases: </a:t>
            </a:r>
          </a:p>
          <a:p>
            <a:pPr marL="720000" indent="-360000">
              <a:spcBef>
                <a:spcPts val="600"/>
              </a:spcBef>
              <a:buClr>
                <a:schemeClr val="accent2"/>
              </a:buClr>
              <a:buFont typeface="Wingdings" charset="2"/>
              <a:buChar char="§"/>
            </a:pPr>
            <a:r>
              <a:rPr lang="en-GB" sz="2400" dirty="0"/>
              <a:t>‘The writer is </a:t>
            </a:r>
            <a:r>
              <a:rPr lang="en-GB" sz="2400" i="1" dirty="0"/>
              <a:t>out of order</a:t>
            </a:r>
            <a:r>
              <a:rPr lang="en-GB" sz="2400" dirty="0"/>
              <a:t> when he says …</a:t>
            </a:r>
            <a:r>
              <a:rPr lang="ja-JP" altLang="en-GB" sz="2400" dirty="0"/>
              <a:t>’</a:t>
            </a:r>
            <a:endParaRPr lang="en-GB" sz="2400" dirty="0"/>
          </a:p>
          <a:p>
            <a:pPr marL="720000" indent="-360000">
              <a:spcBef>
                <a:spcPts val="600"/>
              </a:spcBef>
              <a:buClr>
                <a:schemeClr val="accent2"/>
              </a:buClr>
              <a:buFont typeface="Wingdings" charset="2"/>
              <a:buChar char="§"/>
            </a:pPr>
            <a:r>
              <a:rPr lang="en-GB" sz="2400" dirty="0"/>
              <a:t>‘The new plans are </a:t>
            </a:r>
            <a:r>
              <a:rPr lang="en-GB" sz="2400" i="1" dirty="0"/>
              <a:t>just the stuff</a:t>
            </a:r>
            <a:r>
              <a:rPr lang="ja-JP" altLang="en-GB" sz="2400" i="1" dirty="0"/>
              <a:t>’</a:t>
            </a:r>
            <a:endParaRPr lang="en-GB" altLang="ja-JP" sz="2400" i="1" dirty="0"/>
          </a:p>
          <a:p>
            <a:pPr marL="720000" indent="-360000">
              <a:spcBef>
                <a:spcPts val="600"/>
              </a:spcBef>
              <a:buClr>
                <a:schemeClr val="accent2"/>
              </a:buClr>
              <a:buFont typeface="Wingdings" charset="2"/>
              <a:buChar char="§"/>
            </a:pPr>
            <a:r>
              <a:rPr lang="en-GB" sz="2400" i="1" dirty="0"/>
              <a:t>‘ </a:t>
            </a:r>
            <a:r>
              <a:rPr lang="en-GB" sz="2400" dirty="0"/>
              <a:t>This is </a:t>
            </a:r>
            <a:r>
              <a:rPr lang="en-GB" sz="2400" i="1" dirty="0"/>
              <a:t>down to’……</a:t>
            </a:r>
            <a:endParaRPr lang="en-GB" sz="2400" dirty="0"/>
          </a:p>
          <a:p>
            <a:pPr marL="720000" indent="-360000">
              <a:spcBef>
                <a:spcPts val="600"/>
              </a:spcBef>
              <a:buClr>
                <a:schemeClr val="accent2"/>
              </a:buClr>
              <a:buFont typeface="Wingdings" charset="2"/>
              <a:buChar char="§"/>
            </a:pPr>
            <a:r>
              <a:rPr lang="en-GB" altLang="ja-JP" sz="2400" dirty="0"/>
              <a:t>‘</a:t>
            </a:r>
            <a:r>
              <a:rPr lang="en-GB" sz="2400" dirty="0"/>
              <a:t>These findings need to be </a:t>
            </a:r>
            <a:r>
              <a:rPr lang="en-GB" sz="2400" i="1" dirty="0"/>
              <a:t>taken with a pinch of salt</a:t>
            </a:r>
            <a:r>
              <a:rPr lang="ja-JP" altLang="en-GB" sz="2400" dirty="0"/>
              <a:t>’</a:t>
            </a:r>
            <a:endParaRPr lang="en-GB" sz="2400" dirty="0"/>
          </a:p>
          <a:p>
            <a:pPr marL="720000" indent="-360000">
              <a:spcBef>
                <a:spcPts val="600"/>
              </a:spcBef>
              <a:buClr>
                <a:schemeClr val="accent2"/>
              </a:buClr>
              <a:buFont typeface="Wingdings" charset="2"/>
              <a:buChar char="§"/>
            </a:pPr>
            <a:r>
              <a:rPr lang="en-GB" sz="2400" dirty="0"/>
              <a:t>‘The argument is </a:t>
            </a:r>
            <a:r>
              <a:rPr lang="en-GB" sz="2400" i="1" dirty="0"/>
              <a:t>a bit over the top</a:t>
            </a:r>
            <a:r>
              <a:rPr lang="ja-JP" altLang="en-GB" sz="2400" dirty="0"/>
              <a:t>’</a:t>
            </a:r>
            <a:r>
              <a:rPr lang="en-GB" sz="2400" dirty="0"/>
              <a:t>.</a:t>
            </a:r>
          </a:p>
          <a:p>
            <a:pPr marL="180000" indent="-360000"/>
            <a:endParaRPr lang="en-US" dirty="0"/>
          </a:p>
        </p:txBody>
      </p:sp>
    </p:spTree>
    <p:extLst>
      <p:ext uri="{BB962C8B-B14F-4D97-AF65-F5344CB8AC3E}">
        <p14:creationId xmlns:p14="http://schemas.microsoft.com/office/powerpoint/2010/main" val="374107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F47F4E7-8ABD-47FB-BA22-9E39DB6601E2}"/>
              </a:ext>
            </a:extLst>
          </p:cNvPr>
          <p:cNvSpPr>
            <a:spLocks noGrp="1"/>
          </p:cNvSpPr>
          <p:nvPr>
            <p:ph type="title"/>
          </p:nvPr>
        </p:nvSpPr>
        <p:spPr>
          <a:xfrm>
            <a:off x="885825" y="345621"/>
            <a:ext cx="7372350" cy="987879"/>
          </a:xfrm>
        </p:spPr>
        <p:txBody>
          <a:bodyPr/>
          <a:lstStyle/>
          <a:p>
            <a:r>
              <a:rPr lang="en-US" b="1" dirty="0"/>
              <a:t>Academic Writing</a:t>
            </a:r>
          </a:p>
        </p:txBody>
      </p:sp>
      <p:sp>
        <p:nvSpPr>
          <p:cNvPr id="7" name="Content Placeholder 4">
            <a:extLst>
              <a:ext uri="{FF2B5EF4-FFF2-40B4-BE49-F238E27FC236}">
                <a16:creationId xmlns:a16="http://schemas.microsoft.com/office/drawing/2014/main" id="{F8E17FCA-5A47-4530-B9E1-A3DB0931FEC7}"/>
              </a:ext>
            </a:extLst>
          </p:cNvPr>
          <p:cNvSpPr>
            <a:spLocks noGrp="1"/>
          </p:cNvSpPr>
          <p:nvPr>
            <p:ph idx="1"/>
          </p:nvPr>
        </p:nvSpPr>
        <p:spPr>
          <a:xfrm>
            <a:off x="838200" y="1825625"/>
            <a:ext cx="6591300" cy="3394075"/>
          </a:xfrm>
        </p:spPr>
        <p:txBody>
          <a:bodyPr>
            <a:normAutofit lnSpcReduction="10000"/>
          </a:bodyPr>
          <a:lstStyle/>
          <a:p>
            <a:pPr marL="0" indent="0">
              <a:lnSpc>
                <a:spcPct val="110000"/>
              </a:lnSpc>
              <a:spcBef>
                <a:spcPts val="600"/>
              </a:spcBef>
              <a:spcAft>
                <a:spcPts val="600"/>
              </a:spcAft>
              <a:buNone/>
            </a:pPr>
            <a:r>
              <a:rPr lang="en-GB" sz="2800" dirty="0"/>
              <a:t>Avoid abbreviations and contractions :</a:t>
            </a:r>
          </a:p>
          <a:p>
            <a:pPr marL="360000" indent="0">
              <a:lnSpc>
                <a:spcPct val="110000"/>
              </a:lnSpc>
              <a:spcBef>
                <a:spcPts val="0"/>
              </a:spcBef>
            </a:pPr>
            <a:r>
              <a:rPr lang="ja-JP" altLang="en-GB" sz="2800" dirty="0"/>
              <a:t>‘</a:t>
            </a:r>
            <a:r>
              <a:rPr lang="en-GB" sz="2800" dirty="0"/>
              <a:t>dept.</a:t>
            </a:r>
            <a:r>
              <a:rPr lang="ja-JP" altLang="en-GB" sz="2800" dirty="0"/>
              <a:t>’</a:t>
            </a:r>
            <a:endParaRPr lang="en-GB" sz="2800" dirty="0"/>
          </a:p>
          <a:p>
            <a:pPr marL="360000" indent="0">
              <a:lnSpc>
                <a:spcPct val="110000"/>
              </a:lnSpc>
              <a:spcBef>
                <a:spcPts val="0"/>
              </a:spcBef>
            </a:pPr>
            <a:r>
              <a:rPr lang="ja-JP" altLang="en-GB" sz="2800" dirty="0"/>
              <a:t>‘</a:t>
            </a:r>
            <a:r>
              <a:rPr lang="en-GB" sz="2800" dirty="0"/>
              <a:t>e.g.</a:t>
            </a:r>
            <a:r>
              <a:rPr lang="ja-JP" altLang="en-GB" sz="2800" dirty="0"/>
              <a:t>’</a:t>
            </a:r>
            <a:endParaRPr lang="en-GB" sz="2800" dirty="0"/>
          </a:p>
          <a:p>
            <a:pPr marL="360000" indent="0">
              <a:lnSpc>
                <a:spcPct val="110000"/>
              </a:lnSpc>
              <a:spcBef>
                <a:spcPts val="0"/>
              </a:spcBef>
            </a:pPr>
            <a:r>
              <a:rPr lang="ja-JP" altLang="en-GB" sz="2800" dirty="0"/>
              <a:t>‘</a:t>
            </a:r>
            <a:r>
              <a:rPr lang="en-GB" sz="2800" dirty="0"/>
              <a:t>didn’t</a:t>
            </a:r>
            <a:r>
              <a:rPr lang="ja-JP" altLang="en-GB" sz="2800" dirty="0"/>
              <a:t>’</a:t>
            </a:r>
            <a:endParaRPr lang="en-GB" sz="2800" dirty="0"/>
          </a:p>
          <a:p>
            <a:pPr marL="360000" indent="0">
              <a:lnSpc>
                <a:spcPct val="110000"/>
              </a:lnSpc>
              <a:spcBef>
                <a:spcPts val="0"/>
              </a:spcBef>
            </a:pPr>
            <a:r>
              <a:rPr lang="ja-JP" altLang="en-GB" sz="2800" dirty="0"/>
              <a:t>‘</a:t>
            </a:r>
            <a:r>
              <a:rPr lang="en-GB" altLang="ja-JP" sz="2800" dirty="0"/>
              <a:t>t</a:t>
            </a:r>
            <a:r>
              <a:rPr lang="en-GB" sz="2800" dirty="0"/>
              <a:t>hey’re</a:t>
            </a:r>
            <a:r>
              <a:rPr lang="ja-JP" altLang="en-GB" sz="2800" dirty="0"/>
              <a:t>’</a:t>
            </a:r>
            <a:endParaRPr lang="en-GB" sz="2800" dirty="0"/>
          </a:p>
          <a:p>
            <a:pPr marL="360000" indent="0">
              <a:lnSpc>
                <a:spcPct val="110000"/>
              </a:lnSpc>
              <a:spcBef>
                <a:spcPts val="0"/>
              </a:spcBef>
            </a:pPr>
            <a:r>
              <a:rPr lang="ja-JP" altLang="en-GB" sz="2800" dirty="0"/>
              <a:t>‘</a:t>
            </a:r>
            <a:r>
              <a:rPr lang="en-GB" sz="2800" dirty="0"/>
              <a:t>isn’t</a:t>
            </a:r>
            <a:r>
              <a:rPr lang="ja-JP" altLang="en-GB" sz="2800" dirty="0"/>
              <a:t>‘</a:t>
            </a:r>
            <a:endParaRPr lang="en-GB" altLang="ja-JP" sz="2800" dirty="0"/>
          </a:p>
          <a:p>
            <a:pPr marL="360000" indent="0">
              <a:lnSpc>
                <a:spcPct val="110000"/>
              </a:lnSpc>
              <a:spcBef>
                <a:spcPts val="0"/>
              </a:spcBef>
            </a:pPr>
            <a:r>
              <a:rPr lang="en-GB" sz="2800" dirty="0"/>
              <a:t>‘</a:t>
            </a:r>
            <a:r>
              <a:rPr lang="en-GB" sz="2800" dirty="0" err="1"/>
              <a:t>gonna</a:t>
            </a:r>
            <a:r>
              <a:rPr lang="en-GB" sz="2800" dirty="0"/>
              <a:t>’</a:t>
            </a:r>
          </a:p>
          <a:p>
            <a:pPr marL="360000" indent="0">
              <a:lnSpc>
                <a:spcPct val="120000"/>
              </a:lnSpc>
              <a:spcBef>
                <a:spcPts val="0"/>
              </a:spcBef>
              <a:buNone/>
            </a:pPr>
            <a:endParaRPr lang="en-GB" sz="1800" dirty="0"/>
          </a:p>
        </p:txBody>
      </p:sp>
    </p:spTree>
    <p:extLst>
      <p:ext uri="{BB962C8B-B14F-4D97-AF65-F5344CB8AC3E}">
        <p14:creationId xmlns:p14="http://schemas.microsoft.com/office/powerpoint/2010/main" val="380212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3634CCE-73CB-462A-8552-32F71A4E43FA}"/>
              </a:ext>
            </a:extLst>
          </p:cNvPr>
          <p:cNvSpPr>
            <a:spLocks noGrp="1"/>
          </p:cNvSpPr>
          <p:nvPr>
            <p:ph type="title"/>
          </p:nvPr>
        </p:nvSpPr>
        <p:spPr>
          <a:xfrm>
            <a:off x="838200" y="365125"/>
            <a:ext cx="7486650" cy="1325563"/>
          </a:xfrm>
        </p:spPr>
        <p:txBody>
          <a:bodyPr/>
          <a:lstStyle/>
          <a:p>
            <a:r>
              <a:rPr lang="en-US" b="1" dirty="0"/>
              <a:t>Be Objective</a:t>
            </a:r>
          </a:p>
        </p:txBody>
      </p:sp>
      <p:sp>
        <p:nvSpPr>
          <p:cNvPr id="4" name="Content Placeholder 2">
            <a:extLst>
              <a:ext uri="{FF2B5EF4-FFF2-40B4-BE49-F238E27FC236}">
                <a16:creationId xmlns:a16="http://schemas.microsoft.com/office/drawing/2014/main" id="{90E2E0B2-89C0-4555-884F-B2C231C68ED4}"/>
              </a:ext>
            </a:extLst>
          </p:cNvPr>
          <p:cNvSpPr>
            <a:spLocks noGrp="1"/>
          </p:cNvSpPr>
          <p:nvPr>
            <p:ph idx="1"/>
          </p:nvPr>
        </p:nvSpPr>
        <p:spPr>
          <a:xfrm>
            <a:off x="819150" y="1690688"/>
            <a:ext cx="7486650" cy="3816032"/>
          </a:xfrm>
        </p:spPr>
        <p:txBody>
          <a:bodyPr>
            <a:normAutofit fontScale="77500" lnSpcReduction="20000"/>
          </a:bodyPr>
          <a:lstStyle/>
          <a:p>
            <a:endParaRPr lang="en-GB" dirty="0"/>
          </a:p>
          <a:p>
            <a:pPr marL="0" indent="0">
              <a:lnSpc>
                <a:spcPct val="120000"/>
              </a:lnSpc>
              <a:buNone/>
            </a:pPr>
            <a:r>
              <a:rPr lang="en-GB" sz="3400" dirty="0"/>
              <a:t>Avoid words such as;</a:t>
            </a:r>
          </a:p>
          <a:p>
            <a:pPr marL="0" indent="0">
              <a:lnSpc>
                <a:spcPct val="120000"/>
              </a:lnSpc>
              <a:buNone/>
            </a:pPr>
            <a:endParaRPr lang="en-GB" sz="3400" dirty="0"/>
          </a:p>
          <a:p>
            <a:pPr marL="0" indent="0">
              <a:lnSpc>
                <a:spcPct val="120000"/>
              </a:lnSpc>
              <a:buNone/>
            </a:pPr>
            <a:r>
              <a:rPr lang="en-GB" sz="3400" dirty="0"/>
              <a:t>‘nice</a:t>
            </a:r>
            <a:r>
              <a:rPr lang="ja-JP" altLang="en-GB" sz="3400" dirty="0"/>
              <a:t>’</a:t>
            </a:r>
            <a:r>
              <a:rPr lang="en-GB" sz="3400" dirty="0"/>
              <a:t>, </a:t>
            </a:r>
            <a:r>
              <a:rPr lang="ja-JP" altLang="en-GB" sz="3400" dirty="0"/>
              <a:t>‘</a:t>
            </a:r>
            <a:r>
              <a:rPr lang="en-GB" sz="3400" dirty="0"/>
              <a:t>wonderful</a:t>
            </a:r>
            <a:r>
              <a:rPr lang="ja-JP" altLang="en-GB" sz="3400" dirty="0"/>
              <a:t>’</a:t>
            </a:r>
            <a:r>
              <a:rPr lang="en-GB" sz="3400" dirty="0"/>
              <a:t>, </a:t>
            </a:r>
            <a:r>
              <a:rPr lang="ja-JP" altLang="en-GB" sz="3400" dirty="0"/>
              <a:t>‘</a:t>
            </a:r>
            <a:r>
              <a:rPr lang="en-GB" sz="3400" dirty="0"/>
              <a:t>worthwhile</a:t>
            </a:r>
            <a:r>
              <a:rPr lang="ja-JP" altLang="en-GB" sz="3400" dirty="0"/>
              <a:t>’</a:t>
            </a:r>
            <a:r>
              <a:rPr lang="en-GB" sz="3400" dirty="0"/>
              <a:t>, ‘usual</a:t>
            </a:r>
            <a:r>
              <a:rPr lang="ja-JP" altLang="en-GB" sz="3400" dirty="0"/>
              <a:t>’</a:t>
            </a:r>
            <a:r>
              <a:rPr lang="en-GB" sz="3400" dirty="0"/>
              <a:t>, or </a:t>
            </a:r>
            <a:r>
              <a:rPr lang="ja-JP" altLang="en-GB" sz="3400" dirty="0"/>
              <a:t>‘</a:t>
            </a:r>
            <a:r>
              <a:rPr lang="en-GB" sz="3400" dirty="0"/>
              <a:t>natural</a:t>
            </a:r>
            <a:r>
              <a:rPr lang="ja-JP" altLang="en-GB" sz="3400" dirty="0"/>
              <a:t>’</a:t>
            </a:r>
            <a:endParaRPr lang="en-GB" altLang="ja-JP" sz="3400" dirty="0"/>
          </a:p>
          <a:p>
            <a:pPr marL="0" indent="0">
              <a:lnSpc>
                <a:spcPct val="120000"/>
              </a:lnSpc>
              <a:buNone/>
            </a:pPr>
            <a:r>
              <a:rPr lang="en-GB" sz="3400" dirty="0"/>
              <a:t> </a:t>
            </a:r>
          </a:p>
          <a:p>
            <a:pPr marL="0" indent="0">
              <a:lnSpc>
                <a:spcPct val="120000"/>
              </a:lnSpc>
              <a:buNone/>
            </a:pPr>
            <a:r>
              <a:rPr lang="en-GB" sz="3400" dirty="0"/>
              <a:t>You might think something is ‘nice, or ‘wonderful’ but these are subjective based words, the reader might not agree! </a:t>
            </a:r>
          </a:p>
          <a:p>
            <a:endParaRPr lang="en-GB" dirty="0"/>
          </a:p>
          <a:p>
            <a:endParaRPr lang="en-GB" dirty="0"/>
          </a:p>
          <a:p>
            <a:endParaRPr lang="en-US" dirty="0"/>
          </a:p>
        </p:txBody>
      </p:sp>
    </p:spTree>
    <p:extLst>
      <p:ext uri="{BB962C8B-B14F-4D97-AF65-F5344CB8AC3E}">
        <p14:creationId xmlns:p14="http://schemas.microsoft.com/office/powerpoint/2010/main" val="19241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83CC6F3-D4DA-4CBE-8381-39822DF7CBF9}"/>
              </a:ext>
            </a:extLst>
          </p:cNvPr>
          <p:cNvSpPr>
            <a:spLocks noGrp="1"/>
          </p:cNvSpPr>
          <p:nvPr>
            <p:ph type="title"/>
          </p:nvPr>
        </p:nvSpPr>
        <p:spPr>
          <a:xfrm>
            <a:off x="838200" y="365125"/>
            <a:ext cx="7296150" cy="1325563"/>
          </a:xfrm>
        </p:spPr>
        <p:txBody>
          <a:bodyPr/>
          <a:lstStyle/>
          <a:p>
            <a:r>
              <a:rPr lang="en-US" b="1" dirty="0"/>
              <a:t>Academic Writing</a:t>
            </a:r>
          </a:p>
        </p:txBody>
      </p:sp>
      <p:sp>
        <p:nvSpPr>
          <p:cNvPr id="4" name="Content Placeholder 4">
            <a:extLst>
              <a:ext uri="{FF2B5EF4-FFF2-40B4-BE49-F238E27FC236}">
                <a16:creationId xmlns:a16="http://schemas.microsoft.com/office/drawing/2014/main" id="{300627A0-5D6B-43A1-A1E3-2738C66603B8}"/>
              </a:ext>
            </a:extLst>
          </p:cNvPr>
          <p:cNvSpPr>
            <a:spLocks noGrp="1"/>
          </p:cNvSpPr>
          <p:nvPr>
            <p:ph idx="1"/>
          </p:nvPr>
        </p:nvSpPr>
        <p:spPr>
          <a:xfrm>
            <a:off x="742950" y="1855787"/>
            <a:ext cx="7562850" cy="3146425"/>
          </a:xfrm>
        </p:spPr>
        <p:txBody>
          <a:bodyPr>
            <a:noAutofit/>
          </a:bodyPr>
          <a:lstStyle/>
          <a:p>
            <a:pPr marL="0" indent="0">
              <a:lnSpc>
                <a:spcPct val="120000"/>
              </a:lnSpc>
              <a:spcBef>
                <a:spcPts val="600"/>
              </a:spcBef>
              <a:spcAft>
                <a:spcPts val="600"/>
              </a:spcAft>
              <a:buNone/>
            </a:pPr>
            <a:r>
              <a:rPr lang="en-GB" sz="2400" dirty="0"/>
              <a:t>Be impersonal</a:t>
            </a:r>
          </a:p>
          <a:p>
            <a:pPr marL="0" indent="0">
              <a:lnSpc>
                <a:spcPct val="120000"/>
              </a:lnSpc>
              <a:spcBef>
                <a:spcPts val="600"/>
              </a:spcBef>
              <a:spcAft>
                <a:spcPts val="600"/>
              </a:spcAft>
              <a:buNone/>
            </a:pPr>
            <a:r>
              <a:rPr lang="en-GB" sz="2400" dirty="0"/>
              <a:t>Avoid pronouns such as </a:t>
            </a:r>
            <a:r>
              <a:rPr lang="ja-JP" altLang="en-GB" sz="2400" dirty="0"/>
              <a:t>‘</a:t>
            </a:r>
            <a:r>
              <a:rPr lang="en-GB" sz="2400" dirty="0"/>
              <a:t>I</a:t>
            </a:r>
            <a:r>
              <a:rPr lang="ja-JP" altLang="en-GB" sz="2400" dirty="0"/>
              <a:t>’</a:t>
            </a:r>
            <a:r>
              <a:rPr lang="en-GB" sz="2400" dirty="0"/>
              <a:t>, </a:t>
            </a:r>
            <a:r>
              <a:rPr lang="ja-JP" altLang="en-GB" sz="2400" dirty="0"/>
              <a:t>‘</a:t>
            </a:r>
            <a:r>
              <a:rPr lang="en-GB" sz="2400" dirty="0"/>
              <a:t>We</a:t>
            </a:r>
            <a:r>
              <a:rPr lang="ja-JP" altLang="en-GB" sz="2400" dirty="0"/>
              <a:t>’</a:t>
            </a:r>
            <a:r>
              <a:rPr lang="en-GB" sz="2400" dirty="0"/>
              <a:t> and </a:t>
            </a:r>
            <a:r>
              <a:rPr lang="ja-JP" altLang="en-GB" sz="2400" dirty="0"/>
              <a:t>‘</a:t>
            </a:r>
            <a:r>
              <a:rPr lang="en-GB" sz="2400" dirty="0"/>
              <a:t>You</a:t>
            </a:r>
            <a:r>
              <a:rPr lang="ja-JP" altLang="en-GB" sz="2400" dirty="0"/>
              <a:t>’</a:t>
            </a:r>
            <a:r>
              <a:rPr lang="en-GB" altLang="ja-JP" sz="2400" dirty="0"/>
              <a:t>, the author,</a:t>
            </a:r>
            <a:endParaRPr lang="en-GB" sz="2400" dirty="0"/>
          </a:p>
          <a:p>
            <a:pPr marL="360000" indent="0">
              <a:lnSpc>
                <a:spcPct val="120000"/>
              </a:lnSpc>
              <a:spcBef>
                <a:spcPts val="600"/>
              </a:spcBef>
              <a:spcAft>
                <a:spcPts val="600"/>
              </a:spcAft>
            </a:pPr>
            <a:r>
              <a:rPr lang="ja-JP" altLang="en-GB" sz="2400" dirty="0"/>
              <a:t>‘</a:t>
            </a:r>
            <a:r>
              <a:rPr lang="en-GB" sz="2400" dirty="0"/>
              <a:t>It can be seen that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There are a number of …</a:t>
            </a:r>
            <a:r>
              <a:rPr lang="ja-JP" altLang="en-GB" sz="2400" dirty="0"/>
              <a:t>’</a:t>
            </a:r>
            <a:endParaRPr lang="en-GB" sz="2400" dirty="0"/>
          </a:p>
          <a:p>
            <a:pPr marL="360000" indent="0">
              <a:lnSpc>
                <a:spcPct val="120000"/>
              </a:lnSpc>
              <a:spcBef>
                <a:spcPts val="600"/>
              </a:spcBef>
              <a:spcAft>
                <a:spcPts val="600"/>
              </a:spcAft>
            </a:pPr>
            <a:r>
              <a:rPr lang="ja-JP" altLang="en-GB" sz="2400" dirty="0"/>
              <a:t>‘</a:t>
            </a:r>
            <a:r>
              <a:rPr lang="en-GB" sz="2400" dirty="0"/>
              <a:t>It has been found that …</a:t>
            </a:r>
            <a:r>
              <a:rPr lang="ja-JP" altLang="en-GB" sz="2400" dirty="0"/>
              <a:t>’</a:t>
            </a:r>
            <a:endParaRPr lang="en-GB" altLang="ja-JP" sz="2400" dirty="0"/>
          </a:p>
          <a:p>
            <a:pPr marL="0" indent="0">
              <a:lnSpc>
                <a:spcPct val="120000"/>
              </a:lnSpc>
              <a:spcBef>
                <a:spcPts val="600"/>
              </a:spcBef>
              <a:spcAft>
                <a:spcPts val="600"/>
              </a:spcAft>
              <a:buNone/>
            </a:pPr>
            <a:r>
              <a:rPr lang="en-GB" sz="2400" dirty="0"/>
              <a:t>Even when providing a recommendation!!</a:t>
            </a:r>
          </a:p>
        </p:txBody>
      </p:sp>
    </p:spTree>
    <p:extLst>
      <p:ext uri="{BB962C8B-B14F-4D97-AF65-F5344CB8AC3E}">
        <p14:creationId xmlns:p14="http://schemas.microsoft.com/office/powerpoint/2010/main" val="163422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47E3DC9A-63F4-410B-938D-D45CB41AD5CE}"/>
              </a:ext>
            </a:extLst>
          </p:cNvPr>
          <p:cNvSpPr>
            <a:spLocks noGrp="1"/>
          </p:cNvSpPr>
          <p:nvPr>
            <p:ph type="title"/>
          </p:nvPr>
        </p:nvSpPr>
        <p:spPr>
          <a:xfrm>
            <a:off x="438150" y="365125"/>
            <a:ext cx="8191500" cy="1325563"/>
          </a:xfrm>
        </p:spPr>
        <p:txBody>
          <a:bodyPr>
            <a:normAutofit fontScale="90000"/>
          </a:bodyPr>
          <a:lstStyle/>
          <a:p>
            <a:r>
              <a:rPr lang="en-US" b="1" dirty="0"/>
              <a:t>Be cautious – nothing is certain!</a:t>
            </a:r>
          </a:p>
        </p:txBody>
      </p:sp>
      <p:sp>
        <p:nvSpPr>
          <p:cNvPr id="4" name="Content Placeholder 5">
            <a:extLst>
              <a:ext uri="{FF2B5EF4-FFF2-40B4-BE49-F238E27FC236}">
                <a16:creationId xmlns:a16="http://schemas.microsoft.com/office/drawing/2014/main" id="{265D33BB-B7BB-4F5A-9064-2D09B1980C16}"/>
              </a:ext>
            </a:extLst>
          </p:cNvPr>
          <p:cNvSpPr>
            <a:spLocks noGrp="1"/>
          </p:cNvSpPr>
          <p:nvPr>
            <p:ph idx="1"/>
          </p:nvPr>
        </p:nvSpPr>
        <p:spPr>
          <a:xfrm>
            <a:off x="2457450" y="1463675"/>
            <a:ext cx="3276600" cy="4060825"/>
          </a:xfrm>
        </p:spPr>
        <p:txBody>
          <a:bodyPr>
            <a:noAutofit/>
          </a:bodyPr>
          <a:lstStyle/>
          <a:p>
            <a:pPr marL="817200" indent="-457200">
              <a:lnSpc>
                <a:spcPct val="120000"/>
              </a:lnSpc>
              <a:spcBef>
                <a:spcPts val="0"/>
              </a:spcBef>
            </a:pPr>
            <a:r>
              <a:rPr lang="en-GB" sz="2400" dirty="0"/>
              <a:t>appears to …</a:t>
            </a:r>
          </a:p>
          <a:p>
            <a:pPr marL="817200" indent="-457200">
              <a:lnSpc>
                <a:spcPct val="120000"/>
              </a:lnSpc>
              <a:spcBef>
                <a:spcPts val="0"/>
              </a:spcBef>
            </a:pPr>
            <a:r>
              <a:rPr lang="en-GB" sz="2400" dirty="0"/>
              <a:t> seems to …</a:t>
            </a:r>
          </a:p>
          <a:p>
            <a:pPr marL="817200" indent="-457200">
              <a:lnSpc>
                <a:spcPct val="120000"/>
              </a:lnSpc>
              <a:spcBef>
                <a:spcPts val="0"/>
              </a:spcBef>
            </a:pPr>
            <a:r>
              <a:rPr lang="en-GB" sz="2400" dirty="0"/>
              <a:t> tends to …</a:t>
            </a:r>
          </a:p>
          <a:p>
            <a:pPr marL="817200" indent="-457200">
              <a:lnSpc>
                <a:spcPct val="120000"/>
              </a:lnSpc>
              <a:spcBef>
                <a:spcPts val="0"/>
              </a:spcBef>
            </a:pPr>
            <a:r>
              <a:rPr lang="en-GB" sz="2400" dirty="0"/>
              <a:t> may …</a:t>
            </a:r>
          </a:p>
          <a:p>
            <a:pPr marL="817200" indent="-457200">
              <a:lnSpc>
                <a:spcPct val="120000"/>
              </a:lnSpc>
              <a:spcBef>
                <a:spcPts val="0"/>
              </a:spcBef>
            </a:pPr>
            <a:r>
              <a:rPr lang="en-GB" sz="2400" dirty="0"/>
              <a:t> might …</a:t>
            </a:r>
          </a:p>
          <a:p>
            <a:pPr marL="817200" indent="-457200">
              <a:lnSpc>
                <a:spcPct val="120000"/>
              </a:lnSpc>
              <a:spcBef>
                <a:spcPts val="0"/>
              </a:spcBef>
            </a:pPr>
            <a:r>
              <a:rPr lang="en-GB" sz="2400" dirty="0"/>
              <a:t> possibly …</a:t>
            </a:r>
          </a:p>
          <a:p>
            <a:pPr marL="817200" indent="-457200">
              <a:lnSpc>
                <a:spcPct val="120000"/>
              </a:lnSpc>
              <a:spcBef>
                <a:spcPts val="0"/>
              </a:spcBef>
            </a:pPr>
            <a:r>
              <a:rPr lang="en-GB" sz="2400" dirty="0"/>
              <a:t> probably …</a:t>
            </a:r>
          </a:p>
          <a:p>
            <a:pPr marL="817200" indent="-457200">
              <a:lnSpc>
                <a:spcPct val="120000"/>
              </a:lnSpc>
              <a:spcBef>
                <a:spcPts val="0"/>
              </a:spcBef>
            </a:pPr>
            <a:r>
              <a:rPr lang="en-GB" sz="2400" dirty="0"/>
              <a:t> apparently …</a:t>
            </a:r>
          </a:p>
          <a:p>
            <a:pPr marL="817200" indent="-457200">
              <a:lnSpc>
                <a:spcPct val="120000"/>
              </a:lnSpc>
              <a:spcBef>
                <a:spcPts val="0"/>
              </a:spcBef>
            </a:pPr>
            <a:r>
              <a:rPr lang="en-GB" sz="2400" dirty="0"/>
              <a:t> generally …</a:t>
            </a:r>
          </a:p>
        </p:txBody>
      </p:sp>
    </p:spTree>
    <p:extLst>
      <p:ext uri="{BB962C8B-B14F-4D97-AF65-F5344CB8AC3E}">
        <p14:creationId xmlns:p14="http://schemas.microsoft.com/office/powerpoint/2010/main" val="1752089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EB3C217-7511-4305-A4FA-9FF0954A9D02}"/>
              </a:ext>
            </a:extLst>
          </p:cNvPr>
          <p:cNvSpPr>
            <a:spLocks noGrp="1"/>
          </p:cNvSpPr>
          <p:nvPr>
            <p:ph type="title"/>
          </p:nvPr>
        </p:nvSpPr>
        <p:spPr>
          <a:xfrm>
            <a:off x="838200" y="574675"/>
            <a:ext cx="7753350" cy="1325563"/>
          </a:xfrm>
        </p:spPr>
        <p:txBody>
          <a:bodyPr/>
          <a:lstStyle/>
          <a:p>
            <a:r>
              <a:rPr lang="en-US" b="1" dirty="0"/>
              <a:t>Do Not Address The Reader</a:t>
            </a:r>
          </a:p>
        </p:txBody>
      </p:sp>
      <p:sp>
        <p:nvSpPr>
          <p:cNvPr id="4" name="Content Placeholder 2">
            <a:extLst>
              <a:ext uri="{FF2B5EF4-FFF2-40B4-BE49-F238E27FC236}">
                <a16:creationId xmlns:a16="http://schemas.microsoft.com/office/drawing/2014/main" id="{9E77A0BE-8D31-459A-A181-D8F70A5533D1}"/>
              </a:ext>
            </a:extLst>
          </p:cNvPr>
          <p:cNvSpPr>
            <a:spLocks noGrp="1"/>
          </p:cNvSpPr>
          <p:nvPr>
            <p:ph idx="1"/>
          </p:nvPr>
        </p:nvSpPr>
        <p:spPr>
          <a:xfrm>
            <a:off x="838200" y="2492375"/>
            <a:ext cx="7753350" cy="2517775"/>
          </a:xfrm>
        </p:spPr>
        <p:txBody>
          <a:bodyPr/>
          <a:lstStyle/>
          <a:p>
            <a:pPr marL="0" indent="0" algn="ctr">
              <a:buNone/>
            </a:pPr>
            <a:r>
              <a:rPr lang="en-GB" sz="2400" dirty="0"/>
              <a:t>Avoid asking questions or telling them what to think:</a:t>
            </a:r>
          </a:p>
          <a:p>
            <a:pPr algn="ctr"/>
            <a:endParaRPr lang="en-GB" sz="2400" dirty="0"/>
          </a:p>
          <a:p>
            <a:pPr marL="0" indent="0" algn="ctr">
              <a:buNone/>
            </a:pPr>
            <a:r>
              <a:rPr lang="en-GB" sz="2400" dirty="0"/>
              <a:t>‘We should all be more aware of this and try to incorporate it into our daily lives.</a:t>
            </a:r>
            <a:r>
              <a:rPr lang="ja-JP" altLang="en-GB" sz="2400" dirty="0"/>
              <a:t>’</a:t>
            </a:r>
            <a:endParaRPr lang="en-GB" sz="2400" dirty="0"/>
          </a:p>
          <a:p>
            <a:endParaRPr lang="en-US" sz="2000" dirty="0"/>
          </a:p>
        </p:txBody>
      </p:sp>
    </p:spTree>
    <p:extLst>
      <p:ext uri="{BB962C8B-B14F-4D97-AF65-F5344CB8AC3E}">
        <p14:creationId xmlns:p14="http://schemas.microsoft.com/office/powerpoint/2010/main" val="421823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2B805F-0F69-43FA-893D-4B8A391EE91D}"/>
              </a:ext>
            </a:extLst>
          </p:cNvPr>
          <p:cNvSpPr>
            <a:spLocks noGrp="1"/>
          </p:cNvSpPr>
          <p:nvPr>
            <p:ph type="title"/>
          </p:nvPr>
        </p:nvSpPr>
        <p:spPr>
          <a:xfrm>
            <a:off x="838200" y="365125"/>
            <a:ext cx="7696200" cy="1325563"/>
          </a:xfrm>
        </p:spPr>
        <p:txBody>
          <a:bodyPr/>
          <a:lstStyle/>
          <a:p>
            <a:r>
              <a:rPr lang="en-US" b="1" dirty="0"/>
              <a:t>Be Precise/Concise</a:t>
            </a:r>
          </a:p>
        </p:txBody>
      </p:sp>
      <p:sp>
        <p:nvSpPr>
          <p:cNvPr id="4" name="Content Placeholder 2">
            <a:extLst>
              <a:ext uri="{FF2B5EF4-FFF2-40B4-BE49-F238E27FC236}">
                <a16:creationId xmlns:a16="http://schemas.microsoft.com/office/drawing/2014/main" id="{A5C15F9B-C415-42A4-A536-222457D285F4}"/>
              </a:ext>
            </a:extLst>
          </p:cNvPr>
          <p:cNvSpPr>
            <a:spLocks noGrp="1"/>
          </p:cNvSpPr>
          <p:nvPr>
            <p:ph idx="1"/>
          </p:nvPr>
        </p:nvSpPr>
        <p:spPr>
          <a:xfrm>
            <a:off x="838200" y="1825625"/>
            <a:ext cx="7562850" cy="3146425"/>
          </a:xfrm>
        </p:spPr>
        <p:txBody>
          <a:bodyPr>
            <a:normAutofit fontScale="77500" lnSpcReduction="20000"/>
          </a:bodyPr>
          <a:lstStyle/>
          <a:p>
            <a:endParaRPr lang="en-GB" dirty="0"/>
          </a:p>
          <a:p>
            <a:pPr marL="0" indent="0">
              <a:lnSpc>
                <a:spcPct val="110000"/>
              </a:lnSpc>
              <a:buNone/>
            </a:pPr>
            <a:r>
              <a:rPr lang="en-GB" sz="2800" dirty="0"/>
              <a:t>Edit out unnecessary words:</a:t>
            </a:r>
          </a:p>
          <a:p>
            <a:pPr marL="0" indent="0">
              <a:lnSpc>
                <a:spcPct val="110000"/>
              </a:lnSpc>
              <a:buNone/>
            </a:pPr>
            <a:endParaRPr lang="en-GB" sz="2800" dirty="0"/>
          </a:p>
          <a:p>
            <a:pPr>
              <a:lnSpc>
                <a:spcPct val="110000"/>
              </a:lnSpc>
            </a:pPr>
            <a:r>
              <a:rPr lang="en-GB" sz="2800" dirty="0"/>
              <a:t>‘In 2008 a man called George Jones wrote a book called Welsh Pathways and he says …</a:t>
            </a:r>
            <a:r>
              <a:rPr lang="ja-JP" altLang="en-GB" sz="2800" dirty="0"/>
              <a:t>’</a:t>
            </a:r>
            <a:endParaRPr lang="en-GB" sz="2800" dirty="0"/>
          </a:p>
          <a:p>
            <a:pPr>
              <a:lnSpc>
                <a:spcPct val="110000"/>
              </a:lnSpc>
            </a:pPr>
            <a:r>
              <a:rPr lang="en-GB" sz="2800" dirty="0"/>
              <a:t>‘Jones (2008) observes that</a:t>
            </a:r>
            <a:r>
              <a:rPr lang="en-GB" sz="2800" i="1" dirty="0"/>
              <a:t> …</a:t>
            </a:r>
            <a:r>
              <a:rPr lang="ja-JP" altLang="en-GB" sz="2800" dirty="0"/>
              <a:t>’</a:t>
            </a:r>
            <a:endParaRPr lang="en-GB" sz="2800" dirty="0"/>
          </a:p>
          <a:p>
            <a:pPr>
              <a:lnSpc>
                <a:spcPct val="110000"/>
              </a:lnSpc>
            </a:pPr>
            <a:endParaRPr lang="en-GB" sz="2800" dirty="0"/>
          </a:p>
          <a:p>
            <a:pPr marL="0" indent="0">
              <a:lnSpc>
                <a:spcPct val="110000"/>
              </a:lnSpc>
              <a:buNone/>
            </a:pPr>
            <a:r>
              <a:rPr lang="en-GB" sz="2800" dirty="0"/>
              <a:t>Write in full sentences and paragraphs.</a:t>
            </a:r>
          </a:p>
          <a:p>
            <a:endParaRPr lang="en-US" dirty="0"/>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D1F4FF-FC3A-48EA-BCC6-CE78BE86BBF2}"/>
              </a:ext>
            </a:extLst>
          </p:cNvPr>
          <p:cNvSpPr>
            <a:spLocks noGrp="1"/>
          </p:cNvSpPr>
          <p:nvPr>
            <p:ph type="title"/>
          </p:nvPr>
        </p:nvSpPr>
        <p:spPr>
          <a:xfrm>
            <a:off x="450396" y="209551"/>
            <a:ext cx="8243207" cy="1459149"/>
          </a:xfrm>
        </p:spPr>
        <p:txBody>
          <a:bodyPr/>
          <a:lstStyle/>
          <a:p>
            <a:pPr algn="ctr"/>
            <a:r>
              <a:rPr lang="en-US" b="1" dirty="0"/>
              <a:t>Academic Keywords</a:t>
            </a:r>
            <a:endParaRPr lang="en-GB" b="1" dirty="0"/>
          </a:p>
        </p:txBody>
      </p:sp>
      <p:sp>
        <p:nvSpPr>
          <p:cNvPr id="4" name="Content Placeholder 2">
            <a:extLst>
              <a:ext uri="{FF2B5EF4-FFF2-40B4-BE49-F238E27FC236}">
                <a16:creationId xmlns:a16="http://schemas.microsoft.com/office/drawing/2014/main" id="{36D4D049-4EE1-4DD8-9D26-9EEE5C0D80E7}"/>
              </a:ext>
            </a:extLst>
          </p:cNvPr>
          <p:cNvSpPr>
            <a:spLocks noGrp="1"/>
          </p:cNvSpPr>
          <p:nvPr>
            <p:ph idx="1"/>
          </p:nvPr>
        </p:nvSpPr>
        <p:spPr>
          <a:xfrm>
            <a:off x="723900" y="1668700"/>
            <a:ext cx="7315201" cy="3684350"/>
          </a:xfrm>
        </p:spPr>
        <p:txBody>
          <a:bodyPr>
            <a:normAutofit fontScale="47500" lnSpcReduction="20000"/>
          </a:bodyPr>
          <a:lstStyle/>
          <a:p>
            <a:pPr marL="0" indent="-360000">
              <a:lnSpc>
                <a:spcPct val="120000"/>
              </a:lnSpc>
              <a:spcBef>
                <a:spcPts val="600"/>
              </a:spcBef>
              <a:spcAft>
                <a:spcPts val="600"/>
              </a:spcAft>
              <a:tabLst>
                <a:tab pos="1255713" algn="l"/>
              </a:tabLst>
            </a:pPr>
            <a:endParaRPr lang="en-GB" sz="2100" dirty="0"/>
          </a:p>
          <a:p>
            <a:pPr marL="0" indent="0">
              <a:lnSpc>
                <a:spcPct val="120000"/>
              </a:lnSpc>
              <a:spcBef>
                <a:spcPts val="600"/>
              </a:spcBef>
              <a:spcAft>
                <a:spcPts val="600"/>
              </a:spcAft>
              <a:buNone/>
              <a:tabLst>
                <a:tab pos="1255713" algn="l"/>
              </a:tabLst>
            </a:pPr>
            <a:r>
              <a:rPr lang="en-GB" sz="4400" dirty="0"/>
              <a:t>Try to define what you think each of the Academic Key Words means, that is, what are you being asked to ‘</a:t>
            </a:r>
            <a:r>
              <a:rPr lang="en-GB" sz="4400" u="sng" dirty="0"/>
              <a:t>Do</a:t>
            </a:r>
            <a:r>
              <a:rPr lang="en-GB" sz="4400" dirty="0"/>
              <a:t>’?</a:t>
            </a:r>
            <a:endParaRPr lang="en-GB" sz="4400" u="sng" dirty="0"/>
          </a:p>
          <a:p>
            <a:pPr marL="0" indent="-360000">
              <a:lnSpc>
                <a:spcPct val="120000"/>
              </a:lnSpc>
              <a:spcBef>
                <a:spcPts val="600"/>
              </a:spcBef>
              <a:spcAft>
                <a:spcPts val="600"/>
              </a:spcAft>
              <a:tabLst>
                <a:tab pos="1255713" algn="l"/>
              </a:tabLst>
            </a:pPr>
            <a:r>
              <a:rPr lang="en-GB" sz="4400" u="sng" dirty="0"/>
              <a:t>Analyse</a:t>
            </a:r>
            <a:r>
              <a:rPr lang="en-GB" sz="4400" dirty="0"/>
              <a:t>	</a:t>
            </a:r>
          </a:p>
          <a:p>
            <a:pPr marL="0" indent="-360000">
              <a:lnSpc>
                <a:spcPct val="120000"/>
              </a:lnSpc>
              <a:spcBef>
                <a:spcPts val="600"/>
              </a:spcBef>
              <a:spcAft>
                <a:spcPts val="600"/>
              </a:spcAft>
              <a:tabLst>
                <a:tab pos="1255713" algn="l"/>
              </a:tabLst>
            </a:pPr>
            <a:r>
              <a:rPr lang="en-GB" sz="4400" u="sng" dirty="0"/>
              <a:t>Compare</a:t>
            </a:r>
            <a:r>
              <a:rPr lang="en-GB" sz="4400" dirty="0"/>
              <a:t>	</a:t>
            </a:r>
          </a:p>
          <a:p>
            <a:pPr marL="0" indent="-360000">
              <a:lnSpc>
                <a:spcPct val="120000"/>
              </a:lnSpc>
              <a:spcBef>
                <a:spcPts val="600"/>
              </a:spcBef>
              <a:spcAft>
                <a:spcPts val="600"/>
              </a:spcAft>
              <a:tabLst>
                <a:tab pos="1255713" algn="l"/>
              </a:tabLst>
            </a:pPr>
            <a:r>
              <a:rPr lang="en-GB" sz="4400" u="sng" dirty="0"/>
              <a:t>Contrast</a:t>
            </a:r>
            <a:r>
              <a:rPr lang="en-GB" sz="4400" dirty="0"/>
              <a:t>	</a:t>
            </a:r>
          </a:p>
          <a:p>
            <a:pPr marL="0" indent="-360000">
              <a:lnSpc>
                <a:spcPct val="120000"/>
              </a:lnSpc>
              <a:spcBef>
                <a:spcPts val="600"/>
              </a:spcBef>
              <a:spcAft>
                <a:spcPts val="600"/>
              </a:spcAft>
              <a:tabLst>
                <a:tab pos="1255713" algn="l"/>
              </a:tabLst>
            </a:pPr>
            <a:r>
              <a:rPr lang="en-GB" sz="4400" u="sng" dirty="0"/>
              <a:t>Evaluate</a:t>
            </a:r>
            <a:r>
              <a:rPr lang="en-GB" sz="4400" dirty="0"/>
              <a:t>	</a:t>
            </a:r>
          </a:p>
          <a:p>
            <a:pPr marL="0" indent="-360000">
              <a:lnSpc>
                <a:spcPct val="120000"/>
              </a:lnSpc>
              <a:spcBef>
                <a:spcPts val="600"/>
              </a:spcBef>
              <a:spcAft>
                <a:spcPts val="600"/>
              </a:spcAft>
              <a:tabLst>
                <a:tab pos="1255713" algn="l"/>
              </a:tabLst>
            </a:pPr>
            <a:r>
              <a:rPr lang="en-GB" sz="4400" u="sng" dirty="0"/>
              <a:t>Critically Evaluate</a:t>
            </a:r>
            <a:r>
              <a:rPr lang="en-GB" sz="4400" dirty="0"/>
              <a:t>	</a:t>
            </a:r>
          </a:p>
          <a:p>
            <a:pPr marL="0" indent="0">
              <a:lnSpc>
                <a:spcPct val="120000"/>
              </a:lnSpc>
              <a:spcBef>
                <a:spcPts val="600"/>
              </a:spcBef>
              <a:spcAft>
                <a:spcPts val="600"/>
              </a:spcAft>
              <a:buNone/>
              <a:tabLst>
                <a:tab pos="1255713" algn="l"/>
              </a:tabLst>
            </a:pPr>
            <a:endParaRPr lang="en-GB" dirty="0"/>
          </a:p>
          <a:p>
            <a:endParaRPr lang="en-GB" dirty="0"/>
          </a:p>
        </p:txBody>
      </p:sp>
    </p:spTree>
    <p:extLst>
      <p:ext uri="{BB962C8B-B14F-4D97-AF65-F5344CB8AC3E}">
        <p14:creationId xmlns:p14="http://schemas.microsoft.com/office/powerpoint/2010/main" val="312925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9DB4968-5574-4B9C-92E0-AC96BDCF5235}"/>
              </a:ext>
            </a:extLst>
          </p:cNvPr>
          <p:cNvSpPr>
            <a:spLocks noGrp="1"/>
          </p:cNvSpPr>
          <p:nvPr>
            <p:ph type="title"/>
          </p:nvPr>
        </p:nvSpPr>
        <p:spPr>
          <a:xfrm>
            <a:off x="628650" y="323850"/>
            <a:ext cx="7810500" cy="791936"/>
          </a:xfrm>
        </p:spPr>
        <p:txBody>
          <a:bodyPr>
            <a:normAutofit/>
          </a:bodyPr>
          <a:lstStyle/>
          <a:p>
            <a:pPr algn="ctr"/>
            <a:r>
              <a:rPr lang="en-US" b="1" dirty="0"/>
              <a:t>Academic Keywords</a:t>
            </a:r>
          </a:p>
        </p:txBody>
      </p:sp>
      <p:sp>
        <p:nvSpPr>
          <p:cNvPr id="4" name="Content Placeholder 2">
            <a:extLst>
              <a:ext uri="{FF2B5EF4-FFF2-40B4-BE49-F238E27FC236}">
                <a16:creationId xmlns:a16="http://schemas.microsoft.com/office/drawing/2014/main" id="{1C9AEE2A-66D9-43BA-BDA9-B461ADDE02AF}"/>
              </a:ext>
            </a:extLst>
          </p:cNvPr>
          <p:cNvSpPr>
            <a:spLocks noGrp="1"/>
          </p:cNvSpPr>
          <p:nvPr>
            <p:ph idx="1"/>
          </p:nvPr>
        </p:nvSpPr>
        <p:spPr>
          <a:xfrm>
            <a:off x="628650" y="1362322"/>
            <a:ext cx="7642514" cy="4133355"/>
          </a:xfrm>
        </p:spPr>
        <p:txBody>
          <a:bodyPr>
            <a:noAutofit/>
          </a:bodyPr>
          <a:lstStyle/>
          <a:p>
            <a:pPr marL="0" indent="0">
              <a:spcBef>
                <a:spcPts val="600"/>
              </a:spcBef>
              <a:spcAft>
                <a:spcPts val="600"/>
              </a:spcAft>
              <a:buNone/>
              <a:tabLst>
                <a:tab pos="1255713" algn="l"/>
              </a:tabLst>
            </a:pPr>
            <a:r>
              <a:rPr lang="en-GB" sz="2400" u="sng" dirty="0"/>
              <a:t>Analyse</a:t>
            </a:r>
            <a:r>
              <a:rPr lang="en-GB" sz="2400" dirty="0"/>
              <a:t>	Examine in very close detail; identify important points and chief features,</a:t>
            </a:r>
          </a:p>
          <a:p>
            <a:pPr marL="0" indent="0">
              <a:spcBef>
                <a:spcPts val="600"/>
              </a:spcBef>
              <a:spcAft>
                <a:spcPts val="600"/>
              </a:spcAft>
              <a:buNone/>
              <a:tabLst>
                <a:tab pos="1255713" algn="l"/>
              </a:tabLst>
            </a:pPr>
            <a:r>
              <a:rPr lang="en-GB" sz="2400" u="sng" dirty="0"/>
              <a:t>Compare</a:t>
            </a:r>
            <a:r>
              <a:rPr lang="en-GB" sz="2400" dirty="0"/>
              <a:t>	Show how two things are similar; what is the relevance or consequences of the similarities.</a:t>
            </a:r>
          </a:p>
          <a:p>
            <a:pPr marL="0" indent="0">
              <a:spcBef>
                <a:spcPts val="600"/>
              </a:spcBef>
              <a:spcAft>
                <a:spcPts val="600"/>
              </a:spcAft>
              <a:buNone/>
              <a:tabLst>
                <a:tab pos="1255713" algn="l"/>
              </a:tabLst>
            </a:pPr>
            <a:r>
              <a:rPr lang="en-GB" sz="2400" u="sng" dirty="0"/>
              <a:t>Contrast</a:t>
            </a:r>
            <a:r>
              <a:rPr lang="en-GB" sz="2400" dirty="0"/>
              <a:t>	Set two or more items or arguments in opposition so as to draw out differences. </a:t>
            </a:r>
          </a:p>
          <a:p>
            <a:pPr marL="0" indent="0">
              <a:spcBef>
                <a:spcPts val="600"/>
              </a:spcBef>
              <a:spcAft>
                <a:spcPts val="600"/>
              </a:spcAft>
              <a:buNone/>
              <a:tabLst>
                <a:tab pos="1255713" algn="l"/>
              </a:tabLst>
            </a:pPr>
            <a:r>
              <a:rPr lang="en-GB" sz="2400" dirty="0"/>
              <a:t>Indicate whether the differences are significant.</a:t>
            </a:r>
          </a:p>
          <a:p>
            <a:pPr marL="0" indent="0">
              <a:spcBef>
                <a:spcPts val="600"/>
              </a:spcBef>
              <a:spcAft>
                <a:spcPts val="600"/>
              </a:spcAft>
              <a:buNone/>
              <a:tabLst>
                <a:tab pos="1255713" algn="l"/>
              </a:tabLst>
            </a:pPr>
            <a:r>
              <a:rPr lang="en-GB" sz="2400" dirty="0"/>
              <a:t>If appropriate, give reasons why one item or argument may be preferable.</a:t>
            </a:r>
          </a:p>
        </p:txBody>
      </p:sp>
    </p:spTree>
    <p:extLst>
      <p:ext uri="{BB962C8B-B14F-4D97-AF65-F5344CB8AC3E}">
        <p14:creationId xmlns:p14="http://schemas.microsoft.com/office/powerpoint/2010/main" val="199066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9DB4968-5574-4B9C-92E0-AC96BDCF5235}"/>
              </a:ext>
            </a:extLst>
          </p:cNvPr>
          <p:cNvSpPr>
            <a:spLocks noGrp="1"/>
          </p:cNvSpPr>
          <p:nvPr>
            <p:ph type="title"/>
          </p:nvPr>
        </p:nvSpPr>
        <p:spPr>
          <a:xfrm>
            <a:off x="628650" y="323850"/>
            <a:ext cx="7810500" cy="791936"/>
          </a:xfrm>
        </p:spPr>
        <p:txBody>
          <a:bodyPr>
            <a:normAutofit/>
          </a:bodyPr>
          <a:lstStyle/>
          <a:p>
            <a:pPr algn="ctr"/>
            <a:r>
              <a:rPr lang="en-US" b="1" dirty="0"/>
              <a:t>Academic Keywords</a:t>
            </a:r>
          </a:p>
        </p:txBody>
      </p:sp>
      <p:sp>
        <p:nvSpPr>
          <p:cNvPr id="6" name="Content Placeholder 2">
            <a:extLst>
              <a:ext uri="{FF2B5EF4-FFF2-40B4-BE49-F238E27FC236}">
                <a16:creationId xmlns:a16="http://schemas.microsoft.com/office/drawing/2014/main" id="{C1FD1385-E815-449D-B5E8-533EC1F2C5FF}"/>
              </a:ext>
            </a:extLst>
          </p:cNvPr>
          <p:cNvSpPr>
            <a:spLocks noGrp="1"/>
          </p:cNvSpPr>
          <p:nvPr>
            <p:ph idx="1"/>
          </p:nvPr>
        </p:nvSpPr>
        <p:spPr>
          <a:xfrm>
            <a:off x="831272" y="1957946"/>
            <a:ext cx="7607878" cy="2637063"/>
          </a:xfrm>
        </p:spPr>
        <p:txBody>
          <a:bodyPr>
            <a:noAutofit/>
          </a:bodyPr>
          <a:lstStyle/>
          <a:p>
            <a:pPr marL="0" indent="0">
              <a:spcBef>
                <a:spcPts val="600"/>
              </a:spcBef>
              <a:spcAft>
                <a:spcPts val="600"/>
              </a:spcAft>
              <a:buNone/>
              <a:tabLst>
                <a:tab pos="1255713" algn="l"/>
              </a:tabLst>
            </a:pPr>
            <a:r>
              <a:rPr lang="en-GB" sz="2400" u="sng" dirty="0"/>
              <a:t>Evaluate</a:t>
            </a:r>
            <a:r>
              <a:rPr lang="en-GB" sz="2400" dirty="0"/>
              <a:t>	Assess the worth, importance or usefulness of something, using evidence.</a:t>
            </a:r>
          </a:p>
          <a:p>
            <a:pPr marL="0" indent="0">
              <a:spcBef>
                <a:spcPts val="600"/>
              </a:spcBef>
              <a:spcAft>
                <a:spcPts val="600"/>
              </a:spcAft>
              <a:buNone/>
              <a:tabLst>
                <a:tab pos="1255713" algn="l"/>
              </a:tabLst>
            </a:pPr>
            <a:r>
              <a:rPr lang="en-GB" sz="2400" dirty="0"/>
              <a:t>There will probably be cases to be made both </a:t>
            </a:r>
            <a:r>
              <a:rPr lang="en-GB" sz="2400" i="1" dirty="0"/>
              <a:t>for</a:t>
            </a:r>
            <a:r>
              <a:rPr lang="en-GB" sz="2400" dirty="0"/>
              <a:t> and </a:t>
            </a:r>
            <a:r>
              <a:rPr lang="en-GB" sz="2400" i="1" dirty="0"/>
              <a:t>against</a:t>
            </a:r>
            <a:r>
              <a:rPr lang="en-GB" sz="2400" dirty="0"/>
              <a:t>.</a:t>
            </a:r>
          </a:p>
          <a:p>
            <a:pPr marL="0" indent="0">
              <a:spcBef>
                <a:spcPts val="600"/>
              </a:spcBef>
              <a:spcAft>
                <a:spcPts val="600"/>
              </a:spcAft>
              <a:buNone/>
              <a:tabLst>
                <a:tab pos="1255713" algn="l"/>
              </a:tabLst>
            </a:pPr>
            <a:r>
              <a:rPr lang="en-GB" sz="2400" u="sng" dirty="0"/>
              <a:t>Critically Evaluate :</a:t>
            </a:r>
            <a:r>
              <a:rPr lang="en-GB" sz="2400" dirty="0"/>
              <a:t>   Weigh arguments for and against something, assessing the strength of the evidence on both sides. </a:t>
            </a:r>
          </a:p>
        </p:txBody>
      </p:sp>
    </p:spTree>
    <p:extLst>
      <p:ext uri="{BB962C8B-B14F-4D97-AF65-F5344CB8AC3E}">
        <p14:creationId xmlns:p14="http://schemas.microsoft.com/office/powerpoint/2010/main" val="402844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485100C-2563-48DB-9DBE-DFC2B888E147}"/>
              </a:ext>
            </a:extLst>
          </p:cNvPr>
          <p:cNvSpPr>
            <a:spLocks noGrp="1"/>
          </p:cNvSpPr>
          <p:nvPr>
            <p:ph type="title"/>
          </p:nvPr>
        </p:nvSpPr>
        <p:spPr>
          <a:xfrm>
            <a:off x="838200" y="365125"/>
            <a:ext cx="7432040" cy="1325563"/>
          </a:xfrm>
        </p:spPr>
        <p:txBody>
          <a:bodyPr/>
          <a:lstStyle/>
          <a:p>
            <a:r>
              <a:rPr lang="en-GB" b="1" dirty="0"/>
              <a:t>Additional Reading</a:t>
            </a:r>
          </a:p>
        </p:txBody>
      </p:sp>
      <p:sp>
        <p:nvSpPr>
          <p:cNvPr id="4" name="Content Placeholder 2">
            <a:extLst>
              <a:ext uri="{FF2B5EF4-FFF2-40B4-BE49-F238E27FC236}">
                <a16:creationId xmlns:a16="http://schemas.microsoft.com/office/drawing/2014/main" id="{B95915E4-EEED-434A-A075-323015DBA4B9}"/>
              </a:ext>
            </a:extLst>
          </p:cNvPr>
          <p:cNvSpPr>
            <a:spLocks noGrp="1"/>
          </p:cNvSpPr>
          <p:nvPr>
            <p:ph idx="1"/>
          </p:nvPr>
        </p:nvSpPr>
        <p:spPr>
          <a:xfrm>
            <a:off x="838200" y="1825625"/>
            <a:ext cx="7432040" cy="3376295"/>
          </a:xfrm>
        </p:spPr>
        <p:txBody>
          <a:bodyPr>
            <a:normAutofit/>
          </a:bodyPr>
          <a:lstStyle/>
          <a:p>
            <a:r>
              <a:rPr lang="en-GB" sz="2400" dirty="0"/>
              <a:t>The Ultimate Study Skills Handbook (2010) Sarah Moore. </a:t>
            </a:r>
            <a:r>
              <a:rPr lang="en-GB" sz="2400" b="1" dirty="0"/>
              <a:t>378.170281ULT</a:t>
            </a:r>
          </a:p>
          <a:p>
            <a:r>
              <a:rPr lang="en-GB" sz="2400" dirty="0"/>
              <a:t>Essential Study Skills  - The Complete Guide to Success at University Burns. Tom and Sinfield. Sandra (2013) </a:t>
            </a:r>
            <a:r>
              <a:rPr lang="en-GB" sz="2400" b="1" dirty="0"/>
              <a:t>378.170281 ESS</a:t>
            </a:r>
          </a:p>
          <a:p>
            <a:r>
              <a:rPr lang="en-GB" sz="2400" dirty="0"/>
              <a:t>Study Skills for Foundation Degree’s (2013) Bedford, D and Wilson, E. </a:t>
            </a:r>
            <a:r>
              <a:rPr lang="en-GB" sz="2400" b="1" dirty="0"/>
              <a:t>378.170281 BED (Y </a:t>
            </a:r>
            <a:r>
              <a:rPr lang="en-GB" sz="2400" b="1" dirty="0" err="1"/>
              <a:t>Fform</a:t>
            </a:r>
            <a:r>
              <a:rPr lang="en-GB" sz="2400" b="1" dirty="0"/>
              <a:t>) and Online</a:t>
            </a:r>
          </a:p>
        </p:txBody>
      </p:sp>
    </p:spTree>
    <p:extLst>
      <p:ext uri="{BB962C8B-B14F-4D97-AF65-F5344CB8AC3E}">
        <p14:creationId xmlns:p14="http://schemas.microsoft.com/office/powerpoint/2010/main" val="169916043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537</TotalTime>
  <Words>1003</Words>
  <Application>Microsoft Office PowerPoint</Application>
  <PresentationFormat>On-screen Show (4:3)</PresentationFormat>
  <Paragraphs>166</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Wingdings</vt:lpstr>
      <vt:lpstr>Theme1.thmx first page pp</vt:lpstr>
      <vt:lpstr>Writing Assignments  </vt:lpstr>
      <vt:lpstr>Procedure</vt:lpstr>
      <vt:lpstr>Clarify the task</vt:lpstr>
      <vt:lpstr>Collect and Record Information</vt:lpstr>
      <vt:lpstr>Organise and Plan</vt:lpstr>
      <vt:lpstr>Engage, Reflect and Evaluate</vt:lpstr>
      <vt:lpstr>Write First Draft</vt:lpstr>
      <vt:lpstr>Outline Plan</vt:lpstr>
      <vt:lpstr>Work on your first draft</vt:lpstr>
      <vt:lpstr>Final Draft</vt:lpstr>
      <vt:lpstr>Academic Writing</vt:lpstr>
      <vt:lpstr>Academic Writing</vt:lpstr>
      <vt:lpstr>Academic Writing</vt:lpstr>
      <vt:lpstr>Be Objective</vt:lpstr>
      <vt:lpstr>Academic Writing</vt:lpstr>
      <vt:lpstr>Be cautious – nothing is certain!</vt:lpstr>
      <vt:lpstr>Do Not Address The Reader</vt:lpstr>
      <vt:lpstr>Be Precise/Concise</vt:lpstr>
      <vt:lpstr>Academic Keywords</vt:lpstr>
      <vt:lpstr>Academic Keywords</vt:lpstr>
      <vt:lpstr>Academic Keywords</vt:lpstr>
      <vt:lpstr>Additional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Sarah Jones (IMH)</cp:lastModifiedBy>
  <cp:revision>37</cp:revision>
  <dcterms:created xsi:type="dcterms:W3CDTF">2020-01-03T17:59:45Z</dcterms:created>
  <dcterms:modified xsi:type="dcterms:W3CDTF">2020-01-28T10:51:54Z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