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264" r:id="rId6"/>
    <p:sldId id="379" r:id="rId7"/>
    <p:sldId id="374" r:id="rId8"/>
    <p:sldId id="372" r:id="rId9"/>
    <p:sldId id="265" r:id="rId10"/>
    <p:sldId id="375" r:id="rId11"/>
    <p:sldId id="388" r:id="rId12"/>
    <p:sldId id="380" r:id="rId13"/>
    <p:sldId id="381" r:id="rId14"/>
    <p:sldId id="382" r:id="rId15"/>
    <p:sldId id="383" r:id="rId16"/>
    <p:sldId id="268" r:id="rId17"/>
    <p:sldId id="384" r:id="rId18"/>
    <p:sldId id="386" r:id="rId19"/>
    <p:sldId id="274" r:id="rId20"/>
    <p:sldId id="275" r:id="rId21"/>
    <p:sldId id="3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0DF4F1-8965-48CC-BDA5-96B92D679658}" v="2" dt="2019-10-30T10:43:49.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Ernest Ovia" userId="fb012191afaf36b5" providerId="LiveId" clId="{A50DF4F1-8965-48CC-BDA5-96B92D679658}"/>
    <pc:docChg chg="custSel modSld">
      <pc:chgData name="Ernest Ovia" userId="fb012191afaf36b5" providerId="LiveId" clId="{A50DF4F1-8965-48CC-BDA5-96B92D679658}" dt="2019-10-30T10:43:50.070" v="175" actId="27636"/>
      <pc:docMkLst>
        <pc:docMk/>
      </pc:docMkLst>
      <pc:sldChg chg="modSp">
        <pc:chgData name="Ernest Ovia" userId="fb012191afaf36b5" providerId="LiveId" clId="{A50DF4F1-8965-48CC-BDA5-96B92D679658}" dt="2019-10-30T10:39:28.259" v="3" actId="20577"/>
        <pc:sldMkLst>
          <pc:docMk/>
          <pc:sldMk cId="3408955283" sldId="256"/>
        </pc:sldMkLst>
        <pc:spChg chg="mod">
          <ac:chgData name="Ernest Ovia" userId="fb012191afaf36b5" providerId="LiveId" clId="{A50DF4F1-8965-48CC-BDA5-96B92D679658}" dt="2019-10-30T10:39:28.259" v="3" actId="20577"/>
          <ac:spMkLst>
            <pc:docMk/>
            <pc:sldMk cId="3408955283" sldId="256"/>
            <ac:spMk id="5" creationId="{8D6DDD63-B6D0-4E63-BD49-651DBEFD364C}"/>
          </ac:spMkLst>
        </pc:spChg>
        <pc:spChg chg="mod">
          <ac:chgData name="Ernest Ovia" userId="fb012191afaf36b5" providerId="LiveId" clId="{A50DF4F1-8965-48CC-BDA5-96B92D679658}" dt="2019-10-30T10:39:25.138" v="1" actId="20577"/>
          <ac:spMkLst>
            <pc:docMk/>
            <pc:sldMk cId="3408955283" sldId="256"/>
            <ac:spMk id="7" creationId="{911A42AD-C9CB-4369-868A-52319A77498B}"/>
          </ac:spMkLst>
        </pc:spChg>
      </pc:sldChg>
      <pc:sldChg chg="modSp">
        <pc:chgData name="Ernest Ovia" userId="fb012191afaf36b5" providerId="LiveId" clId="{A50DF4F1-8965-48CC-BDA5-96B92D679658}" dt="2019-10-30T10:43:12.260" v="171" actId="20577"/>
        <pc:sldMkLst>
          <pc:docMk/>
          <pc:sldMk cId="121575015" sldId="375"/>
        </pc:sldMkLst>
        <pc:spChg chg="mod">
          <ac:chgData name="Ernest Ovia" userId="fb012191afaf36b5" providerId="LiveId" clId="{A50DF4F1-8965-48CC-BDA5-96B92D679658}" dt="2019-10-30T10:43:12.260" v="171" actId="20577"/>
          <ac:spMkLst>
            <pc:docMk/>
            <pc:sldMk cId="121575015" sldId="375"/>
            <ac:spMk id="5123" creationId="{00000000-0000-0000-0000-000000000000}"/>
          </ac:spMkLst>
        </pc:spChg>
      </pc:sldChg>
      <pc:sldChg chg="modSp">
        <pc:chgData name="Ernest Ovia" userId="fb012191afaf36b5" providerId="LiveId" clId="{A50DF4F1-8965-48CC-BDA5-96B92D679658}" dt="2019-10-30T10:43:40.869" v="173" actId="27636"/>
        <pc:sldMkLst>
          <pc:docMk/>
          <pc:sldMk cId="3925077825" sldId="384"/>
        </pc:sldMkLst>
        <pc:spChg chg="mod">
          <ac:chgData name="Ernest Ovia" userId="fb012191afaf36b5" providerId="LiveId" clId="{A50DF4F1-8965-48CC-BDA5-96B92D679658}" dt="2019-10-30T10:43:40.869" v="173" actId="27636"/>
          <ac:spMkLst>
            <pc:docMk/>
            <pc:sldMk cId="3925077825" sldId="384"/>
            <ac:spMk id="5123" creationId="{00000000-0000-0000-0000-000000000000}"/>
          </ac:spMkLst>
        </pc:spChg>
      </pc:sldChg>
      <pc:sldChg chg="modSp">
        <pc:chgData name="Ernest Ovia" userId="fb012191afaf36b5" providerId="LiveId" clId="{A50DF4F1-8965-48CC-BDA5-96B92D679658}" dt="2019-10-30T10:43:50.070" v="175" actId="27636"/>
        <pc:sldMkLst>
          <pc:docMk/>
          <pc:sldMk cId="3297422018" sldId="386"/>
        </pc:sldMkLst>
        <pc:spChg chg="mod">
          <ac:chgData name="Ernest Ovia" userId="fb012191afaf36b5" providerId="LiveId" clId="{A50DF4F1-8965-48CC-BDA5-96B92D679658}" dt="2019-10-30T10:43:50.070" v="175" actId="27636"/>
          <ac:spMkLst>
            <pc:docMk/>
            <pc:sldMk cId="3297422018" sldId="386"/>
            <ac:spMk id="5123" creationId="{00000000-0000-0000-0000-000000000000}"/>
          </ac:spMkLst>
        </pc:spChg>
      </pc:sldChg>
      <pc:sldChg chg="modSp">
        <pc:chgData name="Ernest Ovia" userId="fb012191afaf36b5" providerId="LiveId" clId="{A50DF4F1-8965-48CC-BDA5-96B92D679658}" dt="2019-10-30T10:41:21.456" v="13" actId="20577"/>
        <pc:sldMkLst>
          <pc:docMk/>
          <pc:sldMk cId="3903354478" sldId="387"/>
        </pc:sldMkLst>
        <pc:spChg chg="mod">
          <ac:chgData name="Ernest Ovia" userId="fb012191afaf36b5" providerId="LiveId" clId="{A50DF4F1-8965-48CC-BDA5-96B92D679658}" dt="2019-10-30T10:41:21.456" v="13" actId="20577"/>
          <ac:spMkLst>
            <pc:docMk/>
            <pc:sldMk cId="3903354478" sldId="387"/>
            <ac:spMk id="7" creationId="{00000000-0000-0000-0000-000000000000}"/>
          </ac:spMkLst>
        </pc:sp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30/10/2019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337042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1284570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075449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728738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412995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824392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636321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915958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548127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102251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947647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2392025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654832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19364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2160240"/>
          </a:xfrm>
        </p:spPr>
        <p:txBody>
          <a:bodyPr>
            <a:normAutofit/>
          </a:bodyPr>
          <a:lstStyle/>
          <a:p>
            <a:r>
              <a:rPr lang="en-GB" sz="3600" b="1" dirty="0">
                <a:solidFill>
                  <a:srgbClr val="FFFF00"/>
                </a:solidFill>
              </a:rPr>
              <a:t>Week 7</a:t>
            </a:r>
          </a:p>
          <a:p>
            <a:r>
              <a:rPr lang="en-GB" sz="3600" b="1" dirty="0">
                <a:solidFill>
                  <a:srgbClr val="FFFF00"/>
                </a:solidFill>
              </a:rPr>
              <a:t>Action Planning, monitoring and evaluation</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BMSW4004 Problem Solving and Decision Making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lstStyle/>
          <a:p>
            <a:r>
              <a:rPr lang="en-GB" altLang="en-US" sz="3600" b="1" dirty="0">
                <a:solidFill>
                  <a:srgbClr val="0070C0"/>
                </a:solidFill>
                <a:ea typeface="ＭＳ Ｐゴシック" panose="020B0600070205080204" pitchFamily="34" charset="-128"/>
              </a:rPr>
              <a:t>Recap</a:t>
            </a:r>
          </a:p>
        </p:txBody>
      </p:sp>
      <p:sp>
        <p:nvSpPr>
          <p:cNvPr id="5123" name="Rectangle 3"/>
          <p:cNvSpPr>
            <a:spLocks noGrp="1" noChangeArrowheads="1"/>
          </p:cNvSpPr>
          <p:nvPr>
            <p:ph type="body" idx="1"/>
          </p:nvPr>
        </p:nvSpPr>
        <p:spPr>
          <a:xfrm>
            <a:off x="539552" y="908720"/>
            <a:ext cx="8064500" cy="3996444"/>
          </a:xfrm>
          <a:noFill/>
        </p:spPr>
        <p:txBody>
          <a:bodyPr>
            <a:normAutofit/>
          </a:bodyPr>
          <a:lstStyle/>
          <a:p>
            <a:pPr marL="0" indent="0">
              <a:spcBef>
                <a:spcPct val="0"/>
              </a:spcBef>
              <a:buNone/>
            </a:pPr>
            <a:endParaRPr lang="en-GB" altLang="en-US" sz="2200" dirty="0">
              <a:ea typeface="ＭＳ Ｐゴシック" panose="020B0600070205080204" pitchFamily="34" charset="-128"/>
            </a:endParaRPr>
          </a:p>
          <a:p>
            <a:pPr>
              <a:spcBef>
                <a:spcPct val="0"/>
              </a:spcBef>
            </a:pPr>
            <a:r>
              <a:rPr lang="en-GB" altLang="en-US" sz="2200" dirty="0">
                <a:ea typeface="ＭＳ Ｐゴシック" panose="020B0600070205080204" pitchFamily="34" charset="-128"/>
              </a:rPr>
              <a:t>Evaluation of alternative solutions using evaluation tools -</a:t>
            </a:r>
            <a:r>
              <a:rPr lang="en-GB" altLang="en-US" sz="2200" i="1" dirty="0">
                <a:ea typeface="ＭＳ Ｐゴシック" panose="020B0600070205080204" pitchFamily="34" charset="-128"/>
              </a:rPr>
              <a:t>PMI and Grid analysis</a:t>
            </a:r>
          </a:p>
          <a:p>
            <a:pPr>
              <a:spcBef>
                <a:spcPct val="0"/>
              </a:spcBef>
            </a:pPr>
            <a:endParaRPr lang="en-GB" altLang="en-US" sz="2200" i="1" dirty="0">
              <a:ea typeface="ＭＳ Ｐゴシック" panose="020B0600070205080204" pitchFamily="34" charset="-128"/>
            </a:endParaRPr>
          </a:p>
          <a:p>
            <a:pPr lvl="1">
              <a:spcBef>
                <a:spcPct val="0"/>
              </a:spcBef>
            </a:pPr>
            <a:r>
              <a:rPr lang="en-GB" altLang="en-US" sz="1800" i="1" dirty="0">
                <a:ea typeface="ＭＳ Ｐゴシック" panose="020B0600070205080204" pitchFamily="34" charset="-128"/>
              </a:rPr>
              <a:t>The main purpose of the evaluation is to critically consider each proposed solution and decide which is the most appropriate solution to the complex problem earlier identified.</a:t>
            </a:r>
          </a:p>
          <a:p>
            <a:pPr lvl="1">
              <a:spcBef>
                <a:spcPct val="0"/>
              </a:spcBef>
            </a:pPr>
            <a:endParaRPr lang="en-GB" altLang="en-US" sz="1800" i="1" dirty="0">
              <a:ea typeface="ＭＳ Ｐゴシック" panose="020B0600070205080204" pitchFamily="34" charset="-128"/>
            </a:endParaRPr>
          </a:p>
          <a:p>
            <a:pPr lvl="1">
              <a:spcBef>
                <a:spcPct val="0"/>
              </a:spcBef>
            </a:pPr>
            <a:r>
              <a:rPr lang="en-GB" altLang="en-US" sz="1800" i="1" dirty="0">
                <a:ea typeface="ＭＳ Ｐゴシック" panose="020B0600070205080204" pitchFamily="34" charset="-128"/>
              </a:rPr>
              <a:t>After selecting the most appropriate solution to the problem, it is important to plan the implementation of that solution.</a:t>
            </a:r>
          </a:p>
          <a:p>
            <a:pPr>
              <a:spcBef>
                <a:spcPct val="0"/>
              </a:spcBef>
            </a:pPr>
            <a:endParaRPr lang="en-GB" altLang="en-US" sz="2200" dirty="0">
              <a:ea typeface="ＭＳ Ｐゴシック" panose="020B0600070205080204" pitchFamily="34" charset="-128"/>
            </a:endParaRPr>
          </a:p>
          <a:p>
            <a:pPr marL="0" indent="0">
              <a:spcBef>
                <a:spcPct val="0"/>
              </a:spcBef>
              <a:buNone/>
            </a:pPr>
            <a:endParaRPr lang="en-GB" altLang="en-US" sz="2200" dirty="0">
              <a:ea typeface="ＭＳ Ｐゴシック" panose="020B0600070205080204" pitchFamily="34" charset="-128"/>
            </a:endParaRP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Effect transition="in" filter="fade">
                                      <p:cBhvr>
                                        <p:cTn id="11" dur="1000"/>
                                        <p:tgtEl>
                                          <p:spTgt spid="5123">
                                            <p:txEl>
                                              <p:pRg st="1" end="1"/>
                                            </p:txEl>
                                          </p:spTgt>
                                        </p:tgtEl>
                                      </p:cBhvr>
                                    </p:animEffect>
                                    <p:anim calcmode="lin" valueType="num">
                                      <p:cBhvr>
                                        <p:cTn id="12"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1" end="1"/>
                                            </p:txEl>
                                          </p:spTgt>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5123">
                                            <p:txEl>
                                              <p:pRg st="3" end="3"/>
                                            </p:txEl>
                                          </p:spTgt>
                                        </p:tgtEl>
                                        <p:attrNameLst>
                                          <p:attrName>style.visibility</p:attrName>
                                        </p:attrNameLst>
                                      </p:cBhvr>
                                      <p:to>
                                        <p:strVal val="visible"/>
                                      </p:to>
                                    </p:set>
                                    <p:animEffect transition="in" filter="fade">
                                      <p:cBhvr>
                                        <p:cTn id="16" dur="1000"/>
                                        <p:tgtEl>
                                          <p:spTgt spid="5123">
                                            <p:txEl>
                                              <p:pRg st="3" end="3"/>
                                            </p:txEl>
                                          </p:spTgt>
                                        </p:tgtEl>
                                      </p:cBhvr>
                                    </p:animEffect>
                                    <p:anim calcmode="lin" valueType="num">
                                      <p:cBhvr>
                                        <p:cTn id="17"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18" dur="1000" fill="hold"/>
                                        <p:tgtEl>
                                          <p:spTgt spid="5123">
                                            <p:txEl>
                                              <p:pRg st="3" end="3"/>
                                            </p:txEl>
                                          </p:spTgt>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5123">
                                            <p:txEl>
                                              <p:pRg st="5" end="5"/>
                                            </p:txEl>
                                          </p:spTgt>
                                        </p:tgtEl>
                                        <p:attrNameLst>
                                          <p:attrName>style.visibility</p:attrName>
                                        </p:attrNameLst>
                                      </p:cBhvr>
                                      <p:to>
                                        <p:strVal val="visible"/>
                                      </p:to>
                                    </p:set>
                                    <p:animEffect transition="in" filter="fade">
                                      <p:cBhvr>
                                        <p:cTn id="21" dur="1000"/>
                                        <p:tgtEl>
                                          <p:spTgt spid="5123">
                                            <p:txEl>
                                              <p:pRg st="5" end="5"/>
                                            </p:txEl>
                                          </p:spTgt>
                                        </p:tgtEl>
                                      </p:cBhvr>
                                    </p:animEffect>
                                    <p:anim calcmode="lin" valueType="num">
                                      <p:cBhvr>
                                        <p:cTn id="22"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4360" y="1556792"/>
            <a:ext cx="8435280" cy="3785652"/>
          </a:xfrm>
          <a:prstGeom prst="rect">
            <a:avLst/>
          </a:prstGeom>
        </p:spPr>
        <p:txBody>
          <a:bodyPr wrap="square">
            <a:spAutoFit/>
          </a:bodyPr>
          <a:lstStyle/>
          <a:p>
            <a:pPr algn="just"/>
            <a:r>
              <a:rPr lang="en-GB" sz="2400" dirty="0"/>
              <a:t>By the end of this session you should be able to:</a:t>
            </a:r>
          </a:p>
          <a:p>
            <a:pPr algn="just"/>
            <a:endParaRPr lang="en-GB" sz="2400" dirty="0"/>
          </a:p>
          <a:p>
            <a:pPr marL="342900" indent="-342900" algn="just">
              <a:buFont typeface="Arial" panose="020B0604020202020204" pitchFamily="34" charset="0"/>
              <a:buChar char="•"/>
            </a:pPr>
            <a:r>
              <a:rPr lang="en-GB" sz="2400" dirty="0"/>
              <a:t>Understand the key issues to consider when planning a course of action</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Identify key success indicators based on desired outcomes.</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Demonstrate your knowledge of the planning, monitoring and evaluation processes.</a:t>
            </a:r>
          </a:p>
        </p:txBody>
      </p:sp>
      <p:sp>
        <p:nvSpPr>
          <p:cNvPr id="5" name="Title 1"/>
          <p:cNvSpPr>
            <a:spLocks noGrp="1"/>
          </p:cNvSpPr>
          <p:nvPr>
            <p:ph type="title"/>
          </p:nvPr>
        </p:nvSpPr>
        <p:spPr>
          <a:xfrm>
            <a:off x="457200" y="274638"/>
            <a:ext cx="8229600" cy="796928"/>
          </a:xfrm>
        </p:spPr>
        <p:txBody>
          <a:bodyPr>
            <a:normAutofit/>
          </a:bodyPr>
          <a:lstStyle/>
          <a:p>
            <a:pPr eaLnBrk="1" hangingPunct="1"/>
            <a:r>
              <a:rPr lang="en-GB" altLang="en-US" sz="3600" b="1" dirty="0">
                <a:solidFill>
                  <a:srgbClr val="0070C0"/>
                </a:solidFill>
                <a:ea typeface="ＭＳ Ｐゴシック" panose="020B0600070205080204" pitchFamily="34" charset="-128"/>
              </a:rPr>
              <a:t>Learning Objectives</a:t>
            </a:r>
            <a:endParaRPr lang="en-US" altLang="en-US" sz="3600" b="1"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140005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normAutofit/>
          </a:bodyPr>
          <a:lstStyle/>
          <a:p>
            <a:r>
              <a:rPr lang="en-GB" altLang="en-US" sz="3600" b="1" dirty="0">
                <a:solidFill>
                  <a:srgbClr val="0070C0"/>
                </a:solidFill>
                <a:ea typeface="ＭＳ Ｐゴシック" panose="020B0600070205080204" pitchFamily="34" charset="-128"/>
              </a:rPr>
              <a:t>Today's lesson</a:t>
            </a:r>
            <a:endParaRPr lang="en-US" altLang="en-US" sz="3600" b="1" dirty="0">
              <a:solidFill>
                <a:srgbClr val="0070C0"/>
              </a:solidFill>
              <a:ea typeface="ＭＳ Ｐゴシック" panose="020B0600070205080204" pitchFamily="34" charset="-128"/>
            </a:endParaRPr>
          </a:p>
        </p:txBody>
      </p:sp>
      <p:sp>
        <p:nvSpPr>
          <p:cNvPr id="15363" name="Content Placeholder 2"/>
          <p:cNvSpPr>
            <a:spLocks noGrp="1"/>
          </p:cNvSpPr>
          <p:nvPr>
            <p:ph idx="1"/>
          </p:nvPr>
        </p:nvSpPr>
        <p:spPr>
          <a:xfrm>
            <a:off x="457199" y="1340768"/>
            <a:ext cx="8229601" cy="4032448"/>
          </a:xfrm>
        </p:spPr>
        <p:txBody>
          <a:bodyPr>
            <a:normAutofit fontScale="92500"/>
          </a:bodyPr>
          <a:lstStyle/>
          <a:p>
            <a:r>
              <a:rPr lang="en-GB" altLang="en-US" sz="2000" b="1" dirty="0"/>
              <a:t>Action Planning – </a:t>
            </a:r>
            <a:r>
              <a:rPr lang="en-GB" altLang="en-US" sz="2000" dirty="0"/>
              <a:t>You are required to plan the implementation of the solution chosen to solve the complex problem you have identified </a:t>
            </a:r>
          </a:p>
          <a:p>
            <a:endParaRPr lang="en-GB" altLang="en-US" sz="2000" b="1" dirty="0"/>
          </a:p>
          <a:p>
            <a:r>
              <a:rPr lang="en-GB" altLang="en-US" sz="2000" b="1" dirty="0"/>
              <a:t>Monitoring – </a:t>
            </a:r>
            <a:r>
              <a:rPr lang="en-GB" altLang="en-US" sz="2000" dirty="0"/>
              <a:t> You are also required to monitor the implementation of the plan. Monitoring can be described as</a:t>
            </a:r>
            <a:r>
              <a:rPr lang="en-GB" altLang="en-US" sz="2000" b="1" dirty="0"/>
              <a:t> </a:t>
            </a:r>
            <a:r>
              <a:rPr lang="en-GB" altLang="en-US" sz="2000" dirty="0"/>
              <a:t>the collection and analysis of information about a project or programme, undertaken while the project/programme is ongoing. </a:t>
            </a:r>
          </a:p>
          <a:p>
            <a:endParaRPr lang="en-GB" altLang="en-US" sz="2000" dirty="0"/>
          </a:p>
          <a:p>
            <a:r>
              <a:rPr lang="en-GB" altLang="en-US" sz="2000" b="1" dirty="0"/>
              <a:t>Evaluation</a:t>
            </a:r>
            <a:r>
              <a:rPr lang="en-GB" altLang="en-US" sz="2000" dirty="0"/>
              <a:t> – You would need to evaluate the outcome of your decision after its implementation. Evaluation can be described as the periodic, retrospective assessment of an organisation, project or programme that might be conducted internally or by external independent evaluators.</a:t>
            </a:r>
          </a:p>
          <a:p>
            <a:endParaRPr lang="en-GB" altLang="en-US" sz="2000" b="1" dirty="0"/>
          </a:p>
          <a:p>
            <a:endParaRPr lang="en-GB" altLang="en-US" sz="2000" b="1" dirty="0"/>
          </a:p>
          <a:p>
            <a:endParaRPr lang="en-GB" altLang="en-US" sz="2000" b="1" dirty="0"/>
          </a:p>
        </p:txBody>
      </p:sp>
    </p:spTree>
    <p:extLst>
      <p:ext uri="{BB962C8B-B14F-4D97-AF65-F5344CB8AC3E}">
        <p14:creationId xmlns:p14="http://schemas.microsoft.com/office/powerpoint/2010/main" val="3795652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What is Planning?</a:t>
            </a:r>
          </a:p>
        </p:txBody>
      </p:sp>
      <p:sp>
        <p:nvSpPr>
          <p:cNvPr id="5123" name="Rectangle 3"/>
          <p:cNvSpPr>
            <a:spLocks noGrp="1" noChangeArrowheads="1"/>
          </p:cNvSpPr>
          <p:nvPr>
            <p:ph type="body" idx="1"/>
          </p:nvPr>
        </p:nvSpPr>
        <p:spPr>
          <a:xfrm>
            <a:off x="323528" y="980728"/>
            <a:ext cx="8280722" cy="4464496"/>
          </a:xfrm>
          <a:noFill/>
        </p:spPr>
        <p:txBody>
          <a:bodyPr>
            <a:noAutofit/>
          </a:bodyPr>
          <a:lstStyle/>
          <a:p>
            <a:pPr marL="0" indent="0">
              <a:buNone/>
            </a:pPr>
            <a:r>
              <a:rPr lang="en-GB" sz="2400" b="1" i="1" dirty="0"/>
              <a:t>“</a:t>
            </a:r>
            <a:r>
              <a:rPr lang="en-GB" sz="2400" dirty="0"/>
              <a:t>Planning is deciding in the present what to do in future. It is the process whereby companies reconcile their resources with their objectives and opportunities”</a:t>
            </a:r>
            <a:r>
              <a:rPr lang="en-GB" altLang="en-US" sz="2400" dirty="0"/>
              <a:t>									   - Philip Kotler.</a:t>
            </a:r>
          </a:p>
          <a:p>
            <a:pPr marL="0" indent="0">
              <a:buNone/>
            </a:pPr>
            <a:endParaRPr lang="en-GB" altLang="en-US" sz="2200" dirty="0">
              <a:ea typeface="ＭＳ Ｐゴシック" panose="020B0600070205080204" pitchFamily="34" charset="-128"/>
            </a:endParaRPr>
          </a:p>
          <a:p>
            <a:pPr marL="0" indent="0">
              <a:buNone/>
            </a:pPr>
            <a:r>
              <a:rPr lang="en-GB" sz="2400" dirty="0"/>
              <a:t>Koontz and O’Donnell (1955) have defined planning as “deciding in advance what to do, how to do it, when to do</a:t>
            </a:r>
            <a:r>
              <a:rPr lang="en-GB" sz="2400" b="1" dirty="0"/>
              <a:t> </a:t>
            </a:r>
            <a:r>
              <a:rPr lang="en-GB" sz="2400" dirty="0"/>
              <a:t>it, and who is to do it.</a:t>
            </a:r>
            <a:r>
              <a:rPr lang="en-GB" sz="2400" b="1" dirty="0"/>
              <a:t> </a:t>
            </a:r>
            <a:r>
              <a:rPr lang="en-GB" sz="2400" dirty="0"/>
              <a:t>Planning bridges the gap between where we are and where we want to go. It makes it possible for things to occur which would not otherwise happen”.</a:t>
            </a:r>
          </a:p>
          <a:p>
            <a:pPr marL="0" indent="0">
              <a:buNone/>
            </a:pPr>
            <a:endParaRPr lang="en-GB" altLang="en-US" sz="2200" dirty="0">
              <a:ea typeface="ＭＳ Ｐゴシック" panose="020B0600070205080204" pitchFamily="34" charset="-128"/>
            </a:endParaRPr>
          </a:p>
        </p:txBody>
      </p:sp>
    </p:spTree>
    <p:extLst>
      <p:ext uri="{BB962C8B-B14F-4D97-AF65-F5344CB8AC3E}">
        <p14:creationId xmlns:p14="http://schemas.microsoft.com/office/powerpoint/2010/main" val="356667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2" end="2"/>
                                            </p:txEl>
                                          </p:spTgt>
                                        </p:tgtEl>
                                        <p:attrNameLst>
                                          <p:attrName>style.visibility</p:attrName>
                                        </p:attrNameLst>
                                      </p:cBhvr>
                                      <p:to>
                                        <p:strVal val="visible"/>
                                      </p:to>
                                    </p:set>
                                    <p:animEffect transition="in" filter="fade">
                                      <p:cBhvr>
                                        <p:cTn id="18" dur="1000"/>
                                        <p:tgtEl>
                                          <p:spTgt spid="5123">
                                            <p:txEl>
                                              <p:pRg st="2" end="2"/>
                                            </p:txEl>
                                          </p:spTgt>
                                        </p:tgtEl>
                                      </p:cBhvr>
                                    </p:animEffect>
                                    <p:anim calcmode="lin" valueType="num">
                                      <p:cBhvr>
                                        <p:cTn id="19"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188640"/>
            <a:ext cx="8352928" cy="647353"/>
          </a:xfrm>
          <a:noFill/>
        </p:spPr>
        <p:txBody>
          <a:bodyPr>
            <a:noAutofit/>
          </a:bodyPr>
          <a:lstStyle/>
          <a:p>
            <a:r>
              <a:rPr lang="en-GB" altLang="en-US" sz="3200" b="1" dirty="0">
                <a:solidFill>
                  <a:srgbClr val="0070C0"/>
                </a:solidFill>
                <a:ea typeface="ＭＳ Ｐゴシック" panose="020B0600070205080204" pitchFamily="34" charset="-128"/>
              </a:rPr>
              <a:t>Questions to consider when planning.</a:t>
            </a:r>
          </a:p>
        </p:txBody>
      </p:sp>
      <p:sp>
        <p:nvSpPr>
          <p:cNvPr id="5123" name="Rectangle 3"/>
          <p:cNvSpPr>
            <a:spLocks noGrp="1" noChangeArrowheads="1"/>
          </p:cNvSpPr>
          <p:nvPr>
            <p:ph type="body" idx="1"/>
          </p:nvPr>
        </p:nvSpPr>
        <p:spPr>
          <a:xfrm>
            <a:off x="539750" y="980728"/>
            <a:ext cx="8064500" cy="4680520"/>
          </a:xfrm>
          <a:noFill/>
        </p:spPr>
        <p:txBody>
          <a:bodyPr>
            <a:noAutofit/>
          </a:bodyPr>
          <a:lstStyle/>
          <a:p>
            <a:r>
              <a:rPr lang="en-GB" altLang="en-US" sz="1800" dirty="0">
                <a:ea typeface="ＭＳ Ｐゴシック" panose="020B0600070205080204" pitchFamily="34" charset="-128"/>
              </a:rPr>
              <a:t>What outcome do you desire after implementation of the solution?</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steps should be taken to implement the best alternative to solving the problem?</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systems or processes should be changed in your organization, for example, a new policy or procedure? </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resources will you need in terms of people, money and facilities?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How much time will you need to implement the solution? Write a schedule that includes the start and stop times, and when you expect to see certain indicators of success.</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Who will primarily be responsible for ensuring implementation of the plan?</a:t>
            </a:r>
          </a:p>
          <a:p>
            <a:pPr marL="0" indent="0">
              <a:spcBef>
                <a:spcPct val="0"/>
              </a:spcBef>
              <a:buNone/>
            </a:pPr>
            <a:endParaRPr lang="en-GB" altLang="en-US" sz="1800" dirty="0">
              <a:ea typeface="ＭＳ Ｐゴシック" panose="020B0600070205080204" pitchFamily="34" charset="-128"/>
            </a:endParaRPr>
          </a:p>
        </p:txBody>
      </p:sp>
    </p:spTree>
    <p:extLst>
      <p:ext uri="{BB962C8B-B14F-4D97-AF65-F5344CB8AC3E}">
        <p14:creationId xmlns:p14="http://schemas.microsoft.com/office/powerpoint/2010/main" val="324938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chemeClr val="accent3"/>
                </a:solidFill>
                <a:ea typeface="ＭＳ Ｐゴシック" panose="020B0600070205080204" pitchFamily="34" charset="-128"/>
              </a:rPr>
              <a:t>Group activity</a:t>
            </a:r>
          </a:p>
        </p:txBody>
      </p:sp>
      <p:sp>
        <p:nvSpPr>
          <p:cNvPr id="5123" name="Rectangle 3"/>
          <p:cNvSpPr>
            <a:spLocks noGrp="1" noChangeArrowheads="1"/>
          </p:cNvSpPr>
          <p:nvPr>
            <p:ph type="body" idx="1"/>
          </p:nvPr>
        </p:nvSpPr>
        <p:spPr>
          <a:xfrm>
            <a:off x="179512" y="1196752"/>
            <a:ext cx="8712968" cy="4032448"/>
          </a:xfrm>
          <a:noFill/>
        </p:spPr>
        <p:txBody>
          <a:bodyPr>
            <a:normAutofit/>
          </a:bodyPr>
          <a:lstStyle/>
          <a:p>
            <a:pPr algn="just"/>
            <a:r>
              <a:rPr lang="en-GB" altLang="en-US" sz="2400" dirty="0">
                <a:ea typeface="ＭＳ Ｐゴシック" panose="020B0600070205080204" pitchFamily="34" charset="-128"/>
              </a:rPr>
              <a:t>Your organisation is currently facing a low customer satisfaction problem due to customer service representatives providing wrong answers to questions. After evaluation of alternative solutions, your support team has selected “Staff training” as the most appropriate solution to the problem to prevent damages to the company’s reputation</a:t>
            </a:r>
          </a:p>
          <a:p>
            <a:pPr algn="just"/>
            <a:endParaRPr lang="en-GB" altLang="en-US" sz="2400" dirty="0">
              <a:ea typeface="ＭＳ Ｐゴシック" panose="020B0600070205080204" pitchFamily="34" charset="-128"/>
            </a:endParaRPr>
          </a:p>
          <a:p>
            <a:pPr marL="0" indent="0" algn="just">
              <a:buNone/>
            </a:pPr>
            <a:r>
              <a:rPr lang="en-GB" altLang="en-US" sz="2400" dirty="0">
                <a:ea typeface="ＭＳ Ｐゴシック" panose="020B0600070205080204" pitchFamily="34" charset="-128"/>
              </a:rPr>
              <a:t>Required: </a:t>
            </a:r>
          </a:p>
          <a:p>
            <a:pPr algn="just"/>
            <a:r>
              <a:rPr lang="en-GB" altLang="en-US" sz="2400" dirty="0">
                <a:ea typeface="ＭＳ Ｐゴシック" panose="020B0600070205080204" pitchFamily="34" charset="-128"/>
              </a:rPr>
              <a:t>Create a plan to implement the decision to train staff and present the plan to the rest of the class</a:t>
            </a:r>
          </a:p>
          <a:p>
            <a:pPr algn="just"/>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121575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4000" b="1" dirty="0">
                <a:solidFill>
                  <a:srgbClr val="0070C0"/>
                </a:solidFill>
                <a:ea typeface="ＭＳ Ｐゴシック" panose="020B0600070205080204" pitchFamily="34" charset="-128"/>
              </a:rPr>
              <a:t>Reflection on the Activity /Feedback</a:t>
            </a:r>
          </a:p>
        </p:txBody>
      </p:sp>
      <p:sp>
        <p:nvSpPr>
          <p:cNvPr id="3" name="Content Placeholder 2"/>
          <p:cNvSpPr>
            <a:spLocks noGrp="1"/>
          </p:cNvSpPr>
          <p:nvPr>
            <p:ph idx="1"/>
          </p:nvPr>
        </p:nvSpPr>
        <p:spPr/>
        <p:txBody>
          <a:bodyPr/>
          <a:lstStyle/>
          <a:p>
            <a:pPr marL="0" indent="0">
              <a:buNone/>
            </a:pPr>
            <a:r>
              <a:rPr lang="en-GB" dirty="0"/>
              <a:t>Everyone had the same instructions. But why did we come up with different plans?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948264" y="3068960"/>
            <a:ext cx="1515570" cy="1944216"/>
          </a:xfrm>
          <a:prstGeom prst="rect">
            <a:avLst/>
          </a:prstGeom>
        </p:spPr>
      </p:pic>
    </p:spTree>
    <p:extLst>
      <p:ext uri="{BB962C8B-B14F-4D97-AF65-F5344CB8AC3E}">
        <p14:creationId xmlns:p14="http://schemas.microsoft.com/office/powerpoint/2010/main" val="185950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395536" y="404664"/>
            <a:ext cx="8208912" cy="864096"/>
          </a:xfrm>
        </p:spPr>
        <p:txBody>
          <a:bodyPr>
            <a:noAutofit/>
          </a:bodyPr>
          <a:lstStyle/>
          <a:p>
            <a:pPr marL="0" indent="0" algn="ctr" eaLnBrk="1" hangingPunct="1">
              <a:buNone/>
            </a:pPr>
            <a:r>
              <a:rPr lang="en-GB" altLang="en-US" sz="2800" b="1" dirty="0">
                <a:solidFill>
                  <a:srgbClr val="0070C0"/>
                </a:solidFill>
                <a:latin typeface="+mj-lt"/>
                <a:ea typeface="ＭＳ Ｐゴシック" panose="020B0600070205080204" pitchFamily="34" charset="-128"/>
                <a:cs typeface="+mj-cs"/>
              </a:rPr>
              <a:t>The relationship between Planning, monitoring and evaluation</a:t>
            </a:r>
          </a:p>
        </p:txBody>
      </p:sp>
      <p:pic>
        <p:nvPicPr>
          <p:cNvPr id="3" name="Content Placeholder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1340768"/>
            <a:ext cx="4824536" cy="4347980"/>
          </a:xfrm>
          <a:prstGeom prst="rect">
            <a:avLst/>
          </a:prstGeom>
        </p:spPr>
      </p:pic>
      <p:sp>
        <p:nvSpPr>
          <p:cNvPr id="4" name="Content Placeholder 2"/>
          <p:cNvSpPr txBox="1">
            <a:spLocks/>
          </p:cNvSpPr>
          <p:nvPr/>
        </p:nvSpPr>
        <p:spPr>
          <a:xfrm>
            <a:off x="395536" y="1606546"/>
            <a:ext cx="3744416" cy="376667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dirty="0">
                <a:latin typeface="+mj-lt"/>
                <a:ea typeface="+mj-ea"/>
                <a:cs typeface="+mj-cs"/>
              </a:rPr>
              <a:t>Can you identify the relationship between these three processes? It all begins with planning process.</a:t>
            </a:r>
          </a:p>
          <a:p>
            <a:pPr marL="0" indent="0" algn="ctr">
              <a:buFont typeface="Arial" pitchFamily="34" charset="0"/>
              <a:buNone/>
            </a:pPr>
            <a:endParaRPr lang="en-GB" altLang="en-US" sz="4400" b="1" dirty="0">
              <a:solidFill>
                <a:srgbClr val="7B9899"/>
              </a:solidFill>
              <a:latin typeface="+mj-lt"/>
              <a:ea typeface="+mj-ea"/>
              <a:cs typeface="+mj-cs"/>
            </a:endParaRPr>
          </a:p>
        </p:txBody>
      </p:sp>
    </p:spTree>
    <p:extLst>
      <p:ext uri="{BB962C8B-B14F-4D97-AF65-F5344CB8AC3E}">
        <p14:creationId xmlns:p14="http://schemas.microsoft.com/office/powerpoint/2010/main" val="1631890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Monitoring and Evaluation (M&amp;E)</a:t>
            </a:r>
          </a:p>
        </p:txBody>
      </p:sp>
      <p:sp>
        <p:nvSpPr>
          <p:cNvPr id="5123" name="Rectangle 3"/>
          <p:cNvSpPr>
            <a:spLocks noGrp="1" noChangeArrowheads="1"/>
          </p:cNvSpPr>
          <p:nvPr>
            <p:ph type="body" idx="1"/>
          </p:nvPr>
        </p:nvSpPr>
        <p:spPr>
          <a:xfrm>
            <a:off x="359532" y="908720"/>
            <a:ext cx="8424936" cy="4968552"/>
          </a:xfrm>
          <a:noFill/>
        </p:spPr>
        <p:txBody>
          <a:bodyPr>
            <a:normAutofit/>
          </a:bodyPr>
          <a:lstStyle/>
          <a:p>
            <a:pPr marL="0" indent="0">
              <a:spcBef>
                <a:spcPct val="0"/>
              </a:spcBef>
              <a:buNone/>
            </a:pPr>
            <a:r>
              <a:rPr lang="en-GB" altLang="en-US" sz="2000" dirty="0">
                <a:solidFill>
                  <a:prstClr val="black"/>
                </a:solidFill>
              </a:rPr>
              <a:t>Monitoring can be described as the collection and analysis of information about a project or programme, undertaken while the project/programme is ongoing. </a:t>
            </a:r>
            <a:r>
              <a:rPr lang="en-GB" altLang="en-US" sz="2000" dirty="0"/>
              <a:t>While Evaluation</a:t>
            </a:r>
            <a:r>
              <a:rPr lang="en-GB" altLang="en-US" sz="2000" b="1" dirty="0"/>
              <a:t> </a:t>
            </a:r>
            <a:r>
              <a:rPr lang="en-GB" altLang="en-US" sz="2000" dirty="0"/>
              <a:t>can be described as the periodic, retrospective assessment of an organisation, project or programme that might be conducted internally or by external independent evaluators. </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Here are a few questions to consider:</a:t>
            </a:r>
            <a:endParaRPr lang="en-GB" altLang="en-US" sz="2400" dirty="0">
              <a:ea typeface="ＭＳ Ｐゴシック" panose="020B0600070205080204" pitchFamily="34" charset="-128"/>
            </a:endParaRPr>
          </a:p>
          <a:p>
            <a:pPr lvl="0"/>
            <a:r>
              <a:rPr lang="en-GB" altLang="en-US" sz="1900" dirty="0">
                <a:solidFill>
                  <a:prstClr val="black"/>
                </a:solidFill>
                <a:ea typeface="ＭＳ Ｐゴシック" panose="020B0600070205080204" pitchFamily="34" charset="-128"/>
              </a:rPr>
              <a:t>Will the plan be done according to schedule?</a:t>
            </a:r>
          </a:p>
          <a:p>
            <a:pPr lvl="0"/>
            <a:r>
              <a:rPr lang="en-GB" altLang="en-US" sz="1900" dirty="0">
                <a:solidFill>
                  <a:prstClr val="black"/>
                </a:solidFill>
                <a:ea typeface="ＭＳ Ｐゴシック" panose="020B0600070205080204" pitchFamily="34" charset="-128"/>
              </a:rPr>
              <a:t>If the plan is not being followed as expected, then consider: Was the plan realistic? </a:t>
            </a:r>
          </a:p>
          <a:p>
            <a:pPr lvl="0"/>
            <a:r>
              <a:rPr lang="en-GB" altLang="en-US" sz="1900" dirty="0">
                <a:solidFill>
                  <a:prstClr val="black"/>
                </a:solidFill>
                <a:ea typeface="ＭＳ Ｐゴシック" panose="020B0600070205080204" pitchFamily="34" charset="-128"/>
              </a:rPr>
              <a:t>Are there sufficient resources to accomplish the plan on schedule? </a:t>
            </a:r>
          </a:p>
          <a:p>
            <a:pPr lvl="0"/>
            <a:r>
              <a:rPr lang="en-GB" altLang="en-US" sz="1900" dirty="0">
                <a:solidFill>
                  <a:prstClr val="black"/>
                </a:solidFill>
                <a:ea typeface="ＭＳ Ｐゴシック" panose="020B0600070205080204" pitchFamily="34" charset="-128"/>
              </a:rPr>
              <a:t>Should more priority be placed on various aspects of the plan? Should the plan be changed?</a:t>
            </a:r>
          </a:p>
          <a:p>
            <a:pPr lvl="0">
              <a:spcBef>
                <a:spcPct val="0"/>
              </a:spcBef>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52104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Identifying success Indicators </a:t>
            </a:r>
          </a:p>
        </p:txBody>
      </p:sp>
      <p:sp>
        <p:nvSpPr>
          <p:cNvPr id="5123" name="Rectangle 3"/>
          <p:cNvSpPr>
            <a:spLocks noGrp="1" noChangeArrowheads="1"/>
          </p:cNvSpPr>
          <p:nvPr>
            <p:ph type="body" idx="1"/>
          </p:nvPr>
        </p:nvSpPr>
        <p:spPr>
          <a:xfrm>
            <a:off x="359532" y="835993"/>
            <a:ext cx="8424936" cy="4680520"/>
          </a:xfrm>
          <a:noFill/>
        </p:spPr>
        <p:txBody>
          <a:bodyPr>
            <a:normAutofit lnSpcReduction="10000"/>
          </a:bodyPr>
          <a:lstStyle/>
          <a:p>
            <a:endParaRPr lang="en-GB" altLang="en-US" sz="2000" dirty="0">
              <a:solidFill>
                <a:prstClr val="black"/>
              </a:solidFill>
              <a:ea typeface="ＭＳ Ｐゴシック" panose="020B0600070205080204" pitchFamily="34" charset="-128"/>
            </a:endParaRPr>
          </a:p>
          <a:p>
            <a:r>
              <a:rPr lang="en-GB" b="1" dirty="0"/>
              <a:t>“What gets measured gets done.”</a:t>
            </a:r>
          </a:p>
          <a:p>
            <a:pPr marL="3657600" lvl="8" indent="0">
              <a:buNone/>
            </a:pPr>
            <a:r>
              <a:rPr lang="en-GB" altLang="en-US" b="1" dirty="0">
                <a:solidFill>
                  <a:prstClr val="black"/>
                </a:solidFill>
                <a:ea typeface="ＭＳ Ｐゴシック" panose="020B0600070205080204" pitchFamily="34" charset="-128"/>
              </a:rPr>
              <a:t>                                 </a:t>
            </a:r>
            <a:r>
              <a:rPr lang="en-GB" altLang="en-US" dirty="0">
                <a:solidFill>
                  <a:prstClr val="black"/>
                </a:solidFill>
                <a:ea typeface="ＭＳ Ｐゴシック" panose="020B0600070205080204" pitchFamily="34" charset="-128"/>
              </a:rPr>
              <a:t>Peter Drucker</a:t>
            </a:r>
          </a:p>
          <a:p>
            <a:endParaRPr lang="en-GB" altLang="en-US" sz="2000" dirty="0">
              <a:solidFill>
                <a:prstClr val="black"/>
              </a:solidFill>
              <a:ea typeface="ＭＳ Ｐゴシック" panose="020B0600070205080204" pitchFamily="34" charset="-128"/>
            </a:endParaRPr>
          </a:p>
          <a:p>
            <a:pPr algn="just"/>
            <a:r>
              <a:rPr lang="en-GB" altLang="en-US" sz="2000" dirty="0">
                <a:solidFill>
                  <a:prstClr val="black"/>
                </a:solidFill>
                <a:ea typeface="ＭＳ Ｐゴシック" panose="020B0600070205080204" pitchFamily="34" charset="-128"/>
              </a:rPr>
              <a:t>If you want to track intended changes resulting from your programmes or projects you will need to identify key performance indicators (KPIs). KPIs can be described as </a:t>
            </a:r>
            <a:r>
              <a:rPr lang="en-GB" sz="2000" dirty="0"/>
              <a:t>critical measures of success.</a:t>
            </a:r>
          </a:p>
          <a:p>
            <a:pPr algn="just"/>
            <a:endParaRPr lang="en-GB" altLang="en-US" sz="2000" dirty="0">
              <a:solidFill>
                <a:prstClr val="black"/>
              </a:solidFill>
              <a:ea typeface="ＭＳ Ｐゴシック" panose="020B0600070205080204" pitchFamily="34" charset="-128"/>
            </a:endParaRPr>
          </a:p>
          <a:p>
            <a:pPr algn="just"/>
            <a:r>
              <a:rPr lang="en-GB" altLang="en-US" sz="2000" dirty="0">
                <a:solidFill>
                  <a:prstClr val="black"/>
                </a:solidFill>
                <a:ea typeface="ＭＳ Ｐゴシック" panose="020B0600070205080204" pitchFamily="34" charset="-128"/>
              </a:rPr>
              <a:t>You should monitor implementation of the plan and also monitor the indicators of success as these indicators would be used to evaluate the outcome of the implementation.</a:t>
            </a:r>
          </a:p>
          <a:p>
            <a:pPr algn="just"/>
            <a:endParaRPr lang="en-GB" altLang="en-US" sz="2000" dirty="0">
              <a:solidFill>
                <a:prstClr val="black"/>
              </a:solidFill>
              <a:ea typeface="ＭＳ Ｐゴシック" panose="020B0600070205080204" pitchFamily="34" charset="-128"/>
            </a:endParaRPr>
          </a:p>
          <a:p>
            <a:pPr algn="just"/>
            <a:r>
              <a:rPr lang="en-GB" altLang="en-US" sz="2000" dirty="0">
                <a:solidFill>
                  <a:prstClr val="black"/>
                </a:solidFill>
                <a:ea typeface="ＭＳ Ｐゴシック" panose="020B0600070205080204" pitchFamily="34" charset="-128"/>
              </a:rPr>
              <a:t>One way you can identify KPIs is to think about the desired outcome after implementing the chosen solution to the complex problem</a:t>
            </a:r>
          </a:p>
          <a:p>
            <a:pPr marL="0" lvl="0" indent="0" algn="just">
              <a:buNone/>
            </a:pPr>
            <a:endParaRPr lang="en-GB" altLang="en-US" sz="2000" dirty="0">
              <a:solidFill>
                <a:prstClr val="black"/>
              </a:solidFill>
              <a:ea typeface="ＭＳ Ｐゴシック" panose="020B0600070205080204" pitchFamily="34" charset="-128"/>
            </a:endParaRPr>
          </a:p>
          <a:p>
            <a:pPr marL="0" lvl="0" indent="0" algn="just">
              <a:buNone/>
            </a:pPr>
            <a:endParaRPr lang="en-GB" altLang="en-US" sz="2000" dirty="0">
              <a:solidFill>
                <a:prstClr val="black"/>
              </a:solidFill>
              <a:ea typeface="ＭＳ Ｐゴシック" panose="020B0600070205080204" pitchFamily="34" charset="-128"/>
            </a:endParaRPr>
          </a:p>
          <a:p>
            <a:pPr marL="0" lvl="0" indent="0" algn="just">
              <a:buNone/>
            </a:pPr>
            <a:endParaRPr lang="en-GB" altLang="en-US" sz="2800" dirty="0">
              <a:solidFill>
                <a:prstClr val="black"/>
              </a:solidFill>
              <a:ea typeface="ＭＳ Ｐゴシック" panose="020B0600070205080204" pitchFamily="34" charset="-128"/>
            </a:endParaRPr>
          </a:p>
          <a:p>
            <a:pPr marL="0" lvl="0" indent="0">
              <a:buNone/>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68655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i="1" dirty="0">
                <a:solidFill>
                  <a:srgbClr val="0070C0"/>
                </a:solidFill>
                <a:ea typeface="ＭＳ Ｐゴシック" panose="020B0600070205080204" pitchFamily="34" charset="-128"/>
              </a:rPr>
              <a:t>Example</a:t>
            </a:r>
          </a:p>
        </p:txBody>
      </p:sp>
      <p:sp>
        <p:nvSpPr>
          <p:cNvPr id="5123" name="Rectangle 3"/>
          <p:cNvSpPr>
            <a:spLocks noGrp="1" noChangeArrowheads="1"/>
          </p:cNvSpPr>
          <p:nvPr>
            <p:ph type="body" idx="1"/>
          </p:nvPr>
        </p:nvSpPr>
        <p:spPr>
          <a:xfrm>
            <a:off x="343783" y="1988840"/>
            <a:ext cx="8424936" cy="2808312"/>
          </a:xfrm>
          <a:noFill/>
        </p:spPr>
        <p:txBody>
          <a:bodyPr>
            <a:normAutofit/>
          </a:bodyPr>
          <a:lstStyle/>
          <a:p>
            <a:pPr marL="0" lvl="0" indent="0">
              <a:buNone/>
            </a:pPr>
            <a:endParaRPr lang="en-GB" altLang="en-US" sz="2000" dirty="0">
              <a:solidFill>
                <a:prstClr val="black"/>
              </a:solidFill>
              <a:ea typeface="ＭＳ Ｐゴシック" panose="020B0600070205080204" pitchFamily="34" charset="-128"/>
            </a:endParaRPr>
          </a:p>
          <a:p>
            <a:pPr marL="0" lvl="0" indent="0">
              <a:buNone/>
            </a:pPr>
            <a:endParaRPr lang="en-GB" altLang="en-US" sz="2000" dirty="0">
              <a:solidFill>
                <a:prstClr val="black"/>
              </a:solidFill>
              <a:ea typeface="ＭＳ Ｐゴシック" panose="020B0600070205080204" pitchFamily="34" charset="-128"/>
            </a:endParaRPr>
          </a:p>
          <a:p>
            <a:pPr marL="0" lvl="0" indent="0">
              <a:buNone/>
            </a:pPr>
            <a:endParaRPr lang="en-GB" altLang="en-US" sz="2800" dirty="0">
              <a:solidFill>
                <a:prstClr val="black"/>
              </a:solidFill>
              <a:ea typeface="ＭＳ Ｐゴシック" panose="020B0600070205080204" pitchFamily="34" charset="-128"/>
            </a:endParaRPr>
          </a:p>
          <a:p>
            <a:pPr marL="0" lvl="0" indent="0">
              <a:buNone/>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graphicFrame>
        <p:nvGraphicFramePr>
          <p:cNvPr id="2" name="Table 1"/>
          <p:cNvGraphicFramePr>
            <a:graphicFrameLocks noGrp="1"/>
          </p:cNvGraphicFramePr>
          <p:nvPr>
            <p:extLst>
              <p:ext uri="{D42A27DB-BD31-4B8C-83A1-F6EECF244321}">
                <p14:modId xmlns:p14="http://schemas.microsoft.com/office/powerpoint/2010/main" val="1232281575"/>
              </p:ext>
            </p:extLst>
          </p:nvPr>
        </p:nvGraphicFramePr>
        <p:xfrm>
          <a:off x="323528" y="1988840"/>
          <a:ext cx="7632848" cy="3489951"/>
        </p:xfrm>
        <a:graphic>
          <a:graphicData uri="http://schemas.openxmlformats.org/drawingml/2006/table">
            <a:tbl>
              <a:tblPr/>
              <a:tblGrid>
                <a:gridCol w="1464890">
                  <a:extLst>
                    <a:ext uri="{9D8B030D-6E8A-4147-A177-3AD203B41FA5}">
                      <a16:colId xmlns:a16="http://schemas.microsoft.com/office/drawing/2014/main" val="2445220090"/>
                    </a:ext>
                  </a:extLst>
                </a:gridCol>
                <a:gridCol w="6167958">
                  <a:extLst>
                    <a:ext uri="{9D8B030D-6E8A-4147-A177-3AD203B41FA5}">
                      <a16:colId xmlns:a16="http://schemas.microsoft.com/office/drawing/2014/main" val="3988797485"/>
                    </a:ext>
                  </a:extLst>
                </a:gridCol>
              </a:tblGrid>
              <a:tr h="1255765">
                <a:tc>
                  <a:txBody>
                    <a:bodyPr/>
                    <a:lstStyle/>
                    <a:p>
                      <a:r>
                        <a:rPr lang="en-GB" sz="1600" b="1" dirty="0">
                          <a:solidFill>
                            <a:srgbClr val="FFFFFF"/>
                          </a:solidFill>
                          <a:effectLst/>
                        </a:rPr>
                        <a:t>Problem identified</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Increasing</a:t>
                      </a:r>
                      <a:r>
                        <a:rPr lang="en-GB" sz="1600" baseline="0" dirty="0"/>
                        <a:t> cases of vandalism and property theft in </a:t>
                      </a:r>
                      <a:r>
                        <a:rPr lang="en-GB" sz="1600" dirty="0"/>
                        <a:t>Lozells Birmingham.</a:t>
                      </a:r>
                    </a:p>
                  </a:txBody>
                  <a:tcPr marL="4323" marR="4323" marT="4323" marB="4323" anchor="ctr">
                    <a:lnL>
                      <a:noFill/>
                    </a:lnL>
                    <a:lnR>
                      <a:noFill/>
                    </a:lnR>
                    <a:lnT>
                      <a:noFill/>
                    </a:lnT>
                    <a:lnB>
                      <a:noFill/>
                    </a:lnB>
                  </a:tcPr>
                </a:tc>
                <a:extLst>
                  <a:ext uri="{0D108BD9-81ED-4DB2-BD59-A6C34878D82A}">
                    <a16:rowId xmlns:a16="http://schemas.microsoft.com/office/drawing/2014/main" val="2670813260"/>
                  </a:ext>
                </a:extLst>
              </a:tr>
              <a:tr h="839746">
                <a:tc>
                  <a:txBody>
                    <a:bodyPr/>
                    <a:lstStyle/>
                    <a:p>
                      <a:r>
                        <a:rPr lang="en-GB" sz="1600" b="1" dirty="0">
                          <a:solidFill>
                            <a:srgbClr val="FFFFFF"/>
                          </a:solidFill>
                          <a:effectLst/>
                        </a:rPr>
                        <a:t>Chosen Solution</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Increase</a:t>
                      </a:r>
                      <a:r>
                        <a:rPr lang="en-GB" sz="1600" baseline="0" dirty="0"/>
                        <a:t> police presence in Lozells Birmingham</a:t>
                      </a:r>
                      <a:endParaRPr lang="en-GB" sz="1600" dirty="0"/>
                    </a:p>
                  </a:txBody>
                  <a:tcPr marL="4323" marR="4323" marT="4323" marB="4323" anchor="ctr">
                    <a:lnL>
                      <a:noFill/>
                    </a:lnL>
                    <a:lnR>
                      <a:noFill/>
                    </a:lnR>
                    <a:lnT>
                      <a:noFill/>
                    </a:lnT>
                    <a:lnB>
                      <a:noFill/>
                    </a:lnB>
                  </a:tcPr>
                </a:tc>
                <a:extLst>
                  <a:ext uri="{0D108BD9-81ED-4DB2-BD59-A6C34878D82A}">
                    <a16:rowId xmlns:a16="http://schemas.microsoft.com/office/drawing/2014/main" val="1873079512"/>
                  </a:ext>
                </a:extLst>
              </a:tr>
              <a:tr h="1394440">
                <a:tc>
                  <a:txBody>
                    <a:bodyPr/>
                    <a:lstStyle/>
                    <a:p>
                      <a:r>
                        <a:rPr lang="en-GB" sz="1600" b="1" dirty="0">
                          <a:solidFill>
                            <a:srgbClr val="FFFFFF"/>
                          </a:solidFill>
                          <a:effectLst/>
                        </a:rPr>
                        <a:t>Outcome</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Reduced crime</a:t>
                      </a:r>
                      <a:r>
                        <a:rPr lang="en-GB" sz="1600" baseline="0" dirty="0"/>
                        <a:t> rate in Lozells Birmingham</a:t>
                      </a:r>
                      <a:endParaRPr lang="en-GB" sz="1600" dirty="0"/>
                    </a:p>
                  </a:txBody>
                  <a:tcPr marL="4323" marR="4323" marT="4323" marB="4323" anchor="ctr">
                    <a:lnL>
                      <a:noFill/>
                    </a:lnL>
                    <a:lnR>
                      <a:noFill/>
                    </a:lnR>
                    <a:lnT>
                      <a:noFill/>
                    </a:lnT>
                    <a:lnB>
                      <a:noFill/>
                    </a:lnB>
                  </a:tcPr>
                </a:tc>
                <a:extLst>
                  <a:ext uri="{0D108BD9-81ED-4DB2-BD59-A6C34878D82A}">
                    <a16:rowId xmlns:a16="http://schemas.microsoft.com/office/drawing/2014/main" val="359524627"/>
                  </a:ext>
                </a:extLst>
              </a:tr>
            </a:tbl>
          </a:graphicData>
        </a:graphic>
      </p:graphicFrame>
      <p:sp>
        <p:nvSpPr>
          <p:cNvPr id="6" name="Rectangle 3"/>
          <p:cNvSpPr txBox="1">
            <a:spLocks noChangeArrowheads="1"/>
          </p:cNvSpPr>
          <p:nvPr/>
        </p:nvSpPr>
        <p:spPr>
          <a:xfrm>
            <a:off x="179512" y="944364"/>
            <a:ext cx="8424936" cy="936104"/>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ea typeface="ＭＳ Ｐゴシック" panose="020B0600070205080204" pitchFamily="34" charset="-128"/>
              </a:rPr>
              <a:t>Can you identify the success indicator (KPI) in this example?</a:t>
            </a:r>
          </a:p>
        </p:txBody>
      </p:sp>
    </p:spTree>
    <p:extLst>
      <p:ext uri="{BB962C8B-B14F-4D97-AF65-F5344CB8AC3E}">
        <p14:creationId xmlns:p14="http://schemas.microsoft.com/office/powerpoint/2010/main" val="2057462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79512" y="1052736"/>
            <a:ext cx="8640960" cy="4392488"/>
          </a:xfrm>
          <a:noFill/>
        </p:spPr>
        <p:txBody>
          <a:bodyPr>
            <a:noAutofit/>
          </a:bodyPr>
          <a:lstStyle/>
          <a:p>
            <a:pPr marL="0" indent="0" algn="just">
              <a:spcBef>
                <a:spcPct val="0"/>
              </a:spcBef>
              <a:buNone/>
            </a:pPr>
            <a:r>
              <a:rPr lang="en-GB" altLang="en-US" sz="2000" dirty="0">
                <a:ea typeface="ＭＳ Ｐゴシック" panose="020B0600070205080204" pitchFamily="34" charset="-128"/>
              </a:rPr>
              <a:t>From the previous example, you may understand that at the point of monitoring and evaluation, it is important  to examine the links between indicators and outcome and between outcome and the identified problem.</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Good Indicators:</a:t>
            </a:r>
          </a:p>
          <a:p>
            <a:r>
              <a:rPr lang="en-GB" sz="2000" dirty="0"/>
              <a:t>Provide objective evidence of progress towards achieving a desired result</a:t>
            </a:r>
          </a:p>
          <a:p>
            <a:r>
              <a:rPr lang="en-GB" sz="2000" dirty="0"/>
              <a:t>Measure what is intended to be measured to help inform better decision making</a:t>
            </a:r>
          </a:p>
          <a:p>
            <a:r>
              <a:rPr lang="en-GB" sz="2000" dirty="0"/>
              <a:t>Offer a comparison that gauges the degree of performance change over time</a:t>
            </a:r>
          </a:p>
          <a:p>
            <a:r>
              <a:rPr lang="en-GB" sz="2000" dirty="0"/>
              <a:t>Can track efficiency, effectiveness, quality, timeliness, governance and resource utilization</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p:txBody>
      </p:sp>
      <p:sp>
        <p:nvSpPr>
          <p:cNvPr id="4" name="Rectangle 2"/>
          <p:cNvSpPr>
            <a:spLocks noGrp="1" noChangeArrowheads="1"/>
          </p:cNvSpPr>
          <p:nvPr>
            <p:ph type="title"/>
          </p:nvPr>
        </p:nvSpPr>
        <p:spPr>
          <a:xfrm>
            <a:off x="0" y="188640"/>
            <a:ext cx="9144000" cy="792088"/>
          </a:xfrm>
          <a:noFill/>
        </p:spPr>
        <p:txBody>
          <a:bodyPr/>
          <a:lstStyle/>
          <a:p>
            <a:r>
              <a:rPr lang="en-GB" altLang="en-US" sz="3600" b="1" dirty="0">
                <a:solidFill>
                  <a:srgbClr val="0070C0"/>
                </a:solidFill>
                <a:ea typeface="ＭＳ Ｐゴシック" panose="020B0600070205080204" pitchFamily="34" charset="-128"/>
              </a:rPr>
              <a:t>Indicators </a:t>
            </a:r>
          </a:p>
        </p:txBody>
      </p:sp>
    </p:spTree>
    <p:extLst>
      <p:ext uri="{BB962C8B-B14F-4D97-AF65-F5344CB8AC3E}">
        <p14:creationId xmlns:p14="http://schemas.microsoft.com/office/powerpoint/2010/main" val="33930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1000"/>
                                        <p:tgtEl>
                                          <p:spTgt spid="5123">
                                            <p:txEl>
                                              <p:pRg st="0" end="0"/>
                                            </p:txEl>
                                          </p:spTgt>
                                        </p:tgtEl>
                                      </p:cBhvr>
                                    </p:animEffect>
                                    <p:anim calcmode="lin" valueType="num">
                                      <p:cBhvr>
                                        <p:cTn id="8"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fade">
                                      <p:cBhvr>
                                        <p:cTn id="21" dur="1000"/>
                                        <p:tgtEl>
                                          <p:spTgt spid="5123">
                                            <p:txEl>
                                              <p:pRg st="3" end="3"/>
                                            </p:txEl>
                                          </p:spTgt>
                                        </p:tgtEl>
                                      </p:cBhvr>
                                    </p:animEffect>
                                    <p:anim calcmode="lin" valueType="num">
                                      <p:cBhvr>
                                        <p:cTn id="22"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3">
                                            <p:txEl>
                                              <p:pRg st="4" end="4"/>
                                            </p:txEl>
                                          </p:spTgt>
                                        </p:tgtEl>
                                        <p:attrNameLst>
                                          <p:attrName>style.visibility</p:attrName>
                                        </p:attrNameLst>
                                      </p:cBhvr>
                                      <p:to>
                                        <p:strVal val="visible"/>
                                      </p:to>
                                    </p:set>
                                    <p:animEffect transition="in" filter="fade">
                                      <p:cBhvr>
                                        <p:cTn id="28" dur="1000"/>
                                        <p:tgtEl>
                                          <p:spTgt spid="5123">
                                            <p:txEl>
                                              <p:pRg st="4" end="4"/>
                                            </p:txEl>
                                          </p:spTgt>
                                        </p:tgtEl>
                                      </p:cBhvr>
                                    </p:animEffect>
                                    <p:anim calcmode="lin" valueType="num">
                                      <p:cBhvr>
                                        <p:cTn id="29"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123">
                                            <p:txEl>
                                              <p:pRg st="5" end="5"/>
                                            </p:txEl>
                                          </p:spTgt>
                                        </p:tgtEl>
                                        <p:attrNameLst>
                                          <p:attrName>style.visibility</p:attrName>
                                        </p:attrNameLst>
                                      </p:cBhvr>
                                      <p:to>
                                        <p:strVal val="visible"/>
                                      </p:to>
                                    </p:set>
                                    <p:animEffect transition="in" filter="fade">
                                      <p:cBhvr>
                                        <p:cTn id="35" dur="1000"/>
                                        <p:tgtEl>
                                          <p:spTgt spid="5123">
                                            <p:txEl>
                                              <p:pRg st="5" end="5"/>
                                            </p:txEl>
                                          </p:spTgt>
                                        </p:tgtEl>
                                      </p:cBhvr>
                                    </p:animEffect>
                                    <p:anim calcmode="lin" valueType="num">
                                      <p:cBhvr>
                                        <p:cTn id="36"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123">
                                            <p:txEl>
                                              <p:pRg st="6" end="6"/>
                                            </p:txEl>
                                          </p:spTgt>
                                        </p:tgtEl>
                                        <p:attrNameLst>
                                          <p:attrName>style.visibility</p:attrName>
                                        </p:attrNameLst>
                                      </p:cBhvr>
                                      <p:to>
                                        <p:strVal val="visible"/>
                                      </p:to>
                                    </p:set>
                                    <p:animEffect transition="in" filter="fade">
                                      <p:cBhvr>
                                        <p:cTn id="42" dur="1000"/>
                                        <p:tgtEl>
                                          <p:spTgt spid="5123">
                                            <p:txEl>
                                              <p:pRg st="6" end="6"/>
                                            </p:txEl>
                                          </p:spTgt>
                                        </p:tgtEl>
                                      </p:cBhvr>
                                    </p:animEffect>
                                    <p:anim calcmode="lin" valueType="num">
                                      <p:cBhvr>
                                        <p:cTn id="43" dur="1000" fill="hold"/>
                                        <p:tgtEl>
                                          <p:spTgt spid="512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512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chemeClr val="accent3"/>
                </a:solidFill>
                <a:ea typeface="ＭＳ Ｐゴシック" panose="020B0600070205080204" pitchFamily="34" charset="-128"/>
              </a:rPr>
              <a:t>Group activity</a:t>
            </a:r>
          </a:p>
        </p:txBody>
      </p:sp>
      <p:sp>
        <p:nvSpPr>
          <p:cNvPr id="5123" name="Rectangle 3"/>
          <p:cNvSpPr>
            <a:spLocks noGrp="1" noChangeArrowheads="1"/>
          </p:cNvSpPr>
          <p:nvPr>
            <p:ph type="body" idx="1"/>
          </p:nvPr>
        </p:nvSpPr>
        <p:spPr>
          <a:xfrm>
            <a:off x="539750" y="1196752"/>
            <a:ext cx="8208714" cy="4032448"/>
          </a:xfrm>
          <a:noFill/>
        </p:spPr>
        <p:txBody>
          <a:bodyPr>
            <a:normAutofit fontScale="92500"/>
          </a:bodyPr>
          <a:lstStyle/>
          <a:p>
            <a:pPr algn="just"/>
            <a:r>
              <a:rPr lang="en-GB" altLang="en-US" sz="2400" dirty="0">
                <a:ea typeface="ＭＳ Ｐゴシック" panose="020B0600070205080204" pitchFamily="34" charset="-128"/>
              </a:rPr>
              <a:t>Your organisation is currently facing a low customer satisfaction problem due to customer service representatives providing wrong answers to questions. After evaluation of alternative solutions, your support team has selected “Staff training” as the most appropriate solution to the problem to prevent damages to the company’s reputation</a:t>
            </a:r>
          </a:p>
          <a:p>
            <a:endParaRPr lang="en-GB" altLang="en-US" sz="2400" dirty="0">
              <a:ea typeface="ＭＳ Ｐゴシック" panose="020B0600070205080204" pitchFamily="34" charset="-128"/>
            </a:endParaRPr>
          </a:p>
          <a:p>
            <a:pPr marL="0" indent="0">
              <a:buNone/>
            </a:pPr>
            <a:r>
              <a:rPr lang="en-GB" altLang="en-US" sz="2400" dirty="0">
                <a:ea typeface="ＭＳ Ｐゴシック" panose="020B0600070205080204" pitchFamily="34" charset="-128"/>
              </a:rPr>
              <a:t>Required: </a:t>
            </a:r>
          </a:p>
          <a:p>
            <a:r>
              <a:rPr lang="en-GB" altLang="en-US" sz="2400" dirty="0">
                <a:ea typeface="ＭＳ Ｐゴシック" panose="020B0600070205080204" pitchFamily="34" charset="-128"/>
              </a:rPr>
              <a:t>In your group, identify and agree on 2 – 3 indicators that can be used to evaluate the success of the staff training program.</a:t>
            </a: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92507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chemeClr val="accent3"/>
                </a:solidFill>
                <a:ea typeface="ＭＳ Ｐゴシック" panose="020B0600070205080204" pitchFamily="34" charset="-128"/>
              </a:rPr>
              <a:t>Group activity</a:t>
            </a:r>
          </a:p>
        </p:txBody>
      </p:sp>
      <p:sp>
        <p:nvSpPr>
          <p:cNvPr id="5123" name="Rectangle 3"/>
          <p:cNvSpPr>
            <a:spLocks noGrp="1" noChangeArrowheads="1"/>
          </p:cNvSpPr>
          <p:nvPr>
            <p:ph type="body" idx="1"/>
          </p:nvPr>
        </p:nvSpPr>
        <p:spPr>
          <a:xfrm>
            <a:off x="539750" y="1196752"/>
            <a:ext cx="8208714" cy="4032448"/>
          </a:xfrm>
          <a:noFill/>
        </p:spPr>
        <p:txBody>
          <a:bodyPr>
            <a:normAutofit fontScale="92500"/>
          </a:bodyPr>
          <a:lstStyle/>
          <a:p>
            <a:pPr algn="just"/>
            <a:r>
              <a:rPr lang="en-GB" altLang="en-US" sz="2400" dirty="0">
                <a:ea typeface="ＭＳ Ｐゴシック" panose="020B0600070205080204" pitchFamily="34" charset="-128"/>
              </a:rPr>
              <a:t>Your organisation is currently facing a low customer satisfaction problem due to customer service representatives providing wrong answers to questions. After evaluation of alternative solutions, your support team has selected “Staff training” as the most appropriate solution to the problem to prevent damages to the company’s reputation</a:t>
            </a:r>
          </a:p>
          <a:p>
            <a:endParaRPr lang="en-GB" altLang="en-US" sz="2400" dirty="0">
              <a:ea typeface="ＭＳ Ｐゴシック" panose="020B0600070205080204" pitchFamily="34" charset="-128"/>
            </a:endParaRPr>
          </a:p>
          <a:p>
            <a:pPr marL="0" indent="0">
              <a:buNone/>
            </a:pPr>
            <a:r>
              <a:rPr lang="en-GB" altLang="en-US" sz="2400" dirty="0">
                <a:ea typeface="ＭＳ Ｐゴシック" panose="020B0600070205080204" pitchFamily="34" charset="-128"/>
              </a:rPr>
              <a:t>Required: </a:t>
            </a:r>
          </a:p>
          <a:p>
            <a:r>
              <a:rPr lang="en-GB" altLang="en-US" sz="2400" dirty="0">
                <a:ea typeface="ＭＳ Ｐゴシック" panose="020B0600070205080204" pitchFamily="34" charset="-128"/>
              </a:rPr>
              <a:t>In your group, prepare a brief plan to show how you intend to monitor implementation of the solution and evaluate the outcome.</a:t>
            </a: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29742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476672"/>
            <a:ext cx="8424936" cy="5040560"/>
          </a:xfrm>
          <a:noFill/>
        </p:spPr>
        <p:txBody>
          <a:bodyPr>
            <a:noAutofit/>
          </a:bodyPr>
          <a:lstStyle/>
          <a:p>
            <a:pPr marL="0" indent="0" algn="ctr">
              <a:spcBef>
                <a:spcPct val="0"/>
              </a:spcBef>
              <a:buNone/>
            </a:pPr>
            <a:r>
              <a:rPr lang="en-GB" altLang="en-US" sz="3600" b="1" dirty="0">
                <a:solidFill>
                  <a:srgbClr val="0070C0"/>
                </a:solidFill>
                <a:ea typeface="ＭＳ Ｐゴシック" panose="020B0600070205080204" pitchFamily="34" charset="-128"/>
              </a:rPr>
              <a:t>Conclusion</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Action planning should precede Implementation of the selected solution to the complex problem.</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Identifying success indicators will enhance evaluation of the outcome after implementation.</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Monitoring should address both the implementation of the plan and the success indicators selected.</a:t>
            </a:r>
          </a:p>
        </p:txBody>
      </p:sp>
    </p:spTree>
    <p:extLst>
      <p:ext uri="{BB962C8B-B14F-4D97-AF65-F5344CB8AC3E}">
        <p14:creationId xmlns:p14="http://schemas.microsoft.com/office/powerpoint/2010/main" val="65283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anim calcmode="lin" valueType="num">
                                      <p:cBhvr additive="base">
                                        <p:cTn id="13"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anim calcmode="lin" valueType="num">
                                      <p:cBhvr additive="base">
                                        <p:cTn id="19"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7" end="7"/>
                                            </p:txEl>
                                          </p:spTgt>
                                        </p:tgtEl>
                                        <p:attrNameLst>
                                          <p:attrName>style.visibility</p:attrName>
                                        </p:attrNameLst>
                                      </p:cBhvr>
                                      <p:to>
                                        <p:strVal val="visible"/>
                                      </p:to>
                                    </p:set>
                                    <p:anim calcmode="lin" valueType="num">
                                      <p:cBhvr additive="base">
                                        <p:cTn id="25"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 y="10126"/>
            <a:ext cx="9144001" cy="5733257"/>
          </a:xfrm>
          <a:prstGeom prst="rect">
            <a:avLst/>
          </a:prstGeom>
        </p:spPr>
      </p:pic>
      <p:sp>
        <p:nvSpPr>
          <p:cNvPr id="7" name="Title 1"/>
          <p:cNvSpPr txBox="1">
            <a:spLocks/>
          </p:cNvSpPr>
          <p:nvPr/>
        </p:nvSpPr>
        <p:spPr>
          <a:xfrm>
            <a:off x="12574" y="10127"/>
            <a:ext cx="9144001" cy="5733256"/>
          </a:xfrm>
          <a:prstGeom prst="rect">
            <a:avLst/>
          </a:prstGeom>
          <a:solidFill>
            <a:schemeClr val="tx1">
              <a:alpha val="45000"/>
            </a:schemeClr>
          </a:solidFill>
          <a:effectLst>
            <a:softEdge rad="31750"/>
          </a:effectLst>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bg1"/>
                </a:solidFill>
              </a:rPr>
              <a:t>Next Session (Week 10)…</a:t>
            </a:r>
          </a:p>
          <a:p>
            <a:endParaRPr lang="en-GB" b="1" dirty="0">
              <a:solidFill>
                <a:schemeClr val="bg1"/>
              </a:solidFill>
            </a:endParaRPr>
          </a:p>
          <a:p>
            <a:endParaRPr lang="en-GB" b="1" dirty="0">
              <a:solidFill>
                <a:schemeClr val="bg1"/>
              </a:solidFill>
            </a:endParaRPr>
          </a:p>
          <a:p>
            <a:endParaRPr lang="en-GB" b="1" dirty="0">
              <a:solidFill>
                <a:schemeClr val="bg1"/>
              </a:solidFill>
            </a:endParaRPr>
          </a:p>
          <a:p>
            <a:r>
              <a:rPr lang="en-GB" b="1" dirty="0">
                <a:solidFill>
                  <a:schemeClr val="bg1"/>
                </a:solidFill>
              </a:rPr>
              <a:t>Workshop</a:t>
            </a:r>
          </a:p>
          <a:p>
            <a:endParaRPr lang="en-GB" b="1" dirty="0">
              <a:solidFill>
                <a:schemeClr val="bg1"/>
              </a:solidFill>
            </a:endParaRPr>
          </a:p>
          <a:p>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39033544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1195</TotalTime>
  <Words>1690</Words>
  <Application>Microsoft Office PowerPoint</Application>
  <PresentationFormat>On-screen Show (4:3)</PresentationFormat>
  <Paragraphs>157</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BMSW4004 Problem Solving and Decision Making</vt:lpstr>
      <vt:lpstr>Recap</vt:lpstr>
      <vt:lpstr>Learning Objectives</vt:lpstr>
      <vt:lpstr>Today's lesson</vt:lpstr>
      <vt:lpstr>What is Planning?</vt:lpstr>
      <vt:lpstr>Questions to consider when planning.</vt:lpstr>
      <vt:lpstr>Group activity</vt:lpstr>
      <vt:lpstr>Reflection on the Activity /Feedback</vt:lpstr>
      <vt:lpstr>PowerPoint Presentation</vt:lpstr>
      <vt:lpstr>Monitoring and Evaluation (M&amp;E)</vt:lpstr>
      <vt:lpstr>Identifying success Indicators </vt:lpstr>
      <vt:lpstr>Example</vt:lpstr>
      <vt:lpstr>Indicators </vt:lpstr>
      <vt:lpstr>Group activity</vt:lpstr>
      <vt:lpstr>Group activity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Ernest Ovia</cp:lastModifiedBy>
  <cp:revision>93</cp:revision>
  <dcterms:created xsi:type="dcterms:W3CDTF">2015-04-14T15:21:28Z</dcterms:created>
  <dcterms:modified xsi:type="dcterms:W3CDTF">2019-10-30T10:43:59Z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