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handoutMasterIdLst>
    <p:handoutMasterId r:id="rId38"/>
  </p:handoutMasterIdLst>
  <p:sldIdLst>
    <p:sldId id="308" r:id="rId2"/>
    <p:sldId id="259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00" r:id="rId21"/>
    <p:sldId id="301" r:id="rId22"/>
    <p:sldId id="302" r:id="rId23"/>
    <p:sldId id="303" r:id="rId24"/>
    <p:sldId id="304" r:id="rId25"/>
    <p:sldId id="305" r:id="rId26"/>
    <p:sldId id="306" r:id="rId27"/>
    <p:sldId id="307" r:id="rId28"/>
    <p:sldId id="258" r:id="rId29"/>
    <p:sldId id="261" r:id="rId30"/>
    <p:sldId id="262" r:id="rId31"/>
    <p:sldId id="263" r:id="rId32"/>
    <p:sldId id="264" r:id="rId33"/>
    <p:sldId id="265" r:id="rId34"/>
    <p:sldId id="266" r:id="rId35"/>
    <p:sldId id="267" r:id="rId36"/>
    <p:sldId id="269" r:id="rId37"/>
  </p:sldIdLst>
  <p:sldSz cx="12192000" cy="6858000"/>
  <p:notesSz cx="6669088" cy="97536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20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F7EF3C-8A66-4A1E-B336-396CFB1ED513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052BFB-E994-42AD-81B7-E65C3CD3B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022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655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531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50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963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557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856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674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191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463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213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8587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6667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3560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6247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9281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9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554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3871C20-8D54-4551-86E8-671CCF3AF304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7706E7F-0E6B-40F4-8177-17148E61A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72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TfY8dvbuFg" TargetMode="External"/><Relationship Id="rId2" Type="http://schemas.openxmlformats.org/officeDocument/2006/relationships/hyperlink" Target="https://www.youtube.com/watch?v=i68a6M5FFB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5utoLhjUuAI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Seminar Presentations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66783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Assessment Component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Seminar Presentation (10 minutes)</a:t>
            </a:r>
          </a:p>
          <a:p>
            <a:pPr marL="0" indent="0">
              <a:buNone/>
            </a:pPr>
            <a:endParaRPr lang="en-GB" b="1" dirty="0"/>
          </a:p>
          <a:p>
            <a:pPr marL="68580" indent="0" algn="just">
              <a:lnSpc>
                <a:spcPct val="80000"/>
              </a:lnSpc>
              <a:buNone/>
            </a:pPr>
            <a:r>
              <a:rPr lang="en-GB" sz="2000" b="1" dirty="0"/>
              <a:t>Choose 3 study skills that you feel are important for future employability, and discuss how these can be transferred to a youth work setting. Discuss why they are important skills for the workplace.  Include action points for further personal development.</a:t>
            </a:r>
          </a:p>
          <a:p>
            <a:pPr marL="68580" indent="0" algn="just">
              <a:lnSpc>
                <a:spcPct val="80000"/>
              </a:lnSpc>
              <a:buNone/>
            </a:pPr>
            <a:endParaRPr lang="en-GB" sz="2000" b="1" dirty="0"/>
          </a:p>
          <a:p>
            <a:pPr marL="68580" indent="0" algn="just">
              <a:lnSpc>
                <a:spcPct val="80000"/>
              </a:lnSpc>
              <a:buNone/>
            </a:pPr>
            <a:endParaRPr lang="en-GB" sz="2000" b="1" dirty="0"/>
          </a:p>
          <a:p>
            <a:pPr marL="68580" indent="0" algn="just">
              <a:lnSpc>
                <a:spcPct val="80000"/>
              </a:lnSpc>
              <a:buNone/>
            </a:pPr>
            <a:endParaRPr lang="en-GB" sz="2000" b="1" dirty="0"/>
          </a:p>
          <a:p>
            <a:pPr marL="68580" indent="0" algn="just">
              <a:lnSpc>
                <a:spcPct val="80000"/>
              </a:lnSpc>
              <a:buNone/>
            </a:pPr>
            <a:r>
              <a:rPr lang="en-GB" sz="2000" b="1" dirty="0"/>
              <a:t>24</a:t>
            </a:r>
            <a:r>
              <a:rPr lang="en-GB" sz="2000" b="1" baseline="30000" dirty="0"/>
              <a:t>th</a:t>
            </a:r>
            <a:r>
              <a:rPr lang="en-GB" sz="2000" b="1" dirty="0"/>
              <a:t> November 2021</a:t>
            </a:r>
          </a:p>
        </p:txBody>
      </p:sp>
    </p:spTree>
    <p:extLst>
      <p:ext uri="{BB962C8B-B14F-4D97-AF65-F5344CB8AC3E}">
        <p14:creationId xmlns:p14="http://schemas.microsoft.com/office/powerpoint/2010/main" val="1739714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Seminars</a:t>
            </a:r>
            <a:r>
              <a:rPr lang="en-GB" sz="3200" dirty="0"/>
              <a:t>  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/>
              <a:t>When writing a seminar you will need to consider the following before you start:</a:t>
            </a:r>
          </a:p>
          <a:p>
            <a:pPr marL="0" indent="0">
              <a:buNone/>
            </a:pPr>
            <a:endParaRPr lang="en-GB" sz="2800" dirty="0"/>
          </a:p>
          <a:p>
            <a:pPr lvl="1"/>
            <a:r>
              <a:rPr lang="en-GB" sz="2400" dirty="0"/>
              <a:t>Subject</a:t>
            </a:r>
          </a:p>
          <a:p>
            <a:pPr lvl="1"/>
            <a:r>
              <a:rPr lang="en-GB" sz="2400" dirty="0"/>
              <a:t>Length of time</a:t>
            </a:r>
          </a:p>
          <a:p>
            <a:pPr lvl="1"/>
            <a:r>
              <a:rPr lang="en-GB" sz="2400" dirty="0"/>
              <a:t>Audience</a:t>
            </a:r>
          </a:p>
          <a:p>
            <a:pPr lvl="1"/>
            <a:r>
              <a:rPr lang="en-GB" sz="2400" dirty="0"/>
              <a:t>Mode of delivery</a:t>
            </a:r>
          </a:p>
        </p:txBody>
      </p:sp>
    </p:spTree>
    <p:extLst>
      <p:ext uri="{BB962C8B-B14F-4D97-AF65-F5344CB8AC3E}">
        <p14:creationId xmlns:p14="http://schemas.microsoft.com/office/powerpoint/2010/main" val="3218933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Your Seminar Assessment	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2500" dirty="0"/>
          </a:p>
          <a:p>
            <a:endParaRPr lang="en-GB" sz="25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194196"/>
              </p:ext>
            </p:extLst>
          </p:nvPr>
        </p:nvGraphicFramePr>
        <p:xfrm>
          <a:off x="1391477" y="2636912"/>
          <a:ext cx="10177130" cy="1728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85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885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3960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Length</a:t>
                      </a:r>
                      <a:r>
                        <a:rPr lang="en-GB" baseline="0" dirty="0"/>
                        <a:t> of Time</a:t>
                      </a:r>
                      <a:endParaRPr lang="en-GB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4232">
                <a:tc>
                  <a:txBody>
                    <a:bodyPr/>
                    <a:lstStyle/>
                    <a:p>
                      <a:r>
                        <a:rPr lang="en-GB" sz="1800" dirty="0"/>
                        <a:t>Individual Seminar Presentation </a:t>
                      </a:r>
                      <a:endParaRPr lang="en-GB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GB" baseline="0" dirty="0"/>
                        <a:t>10 minutes</a:t>
                      </a:r>
                      <a:endParaRPr lang="en-GB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8565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Length of Time for Seminar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/>
              <a:t>The length of time set aside for the seminars is an important consideration.</a:t>
            </a:r>
          </a:p>
          <a:p>
            <a:pPr lvl="1"/>
            <a:r>
              <a:rPr lang="en-GB" sz="2800" dirty="0"/>
              <a:t>Too short – superficial coverage</a:t>
            </a:r>
          </a:p>
          <a:p>
            <a:pPr lvl="1"/>
            <a:r>
              <a:rPr lang="en-GB" sz="2800" dirty="0"/>
              <a:t>Too long – rambling</a:t>
            </a:r>
          </a:p>
        </p:txBody>
      </p:sp>
    </p:spTree>
    <p:extLst>
      <p:ext uri="{BB962C8B-B14F-4D97-AF65-F5344CB8AC3E}">
        <p14:creationId xmlns:p14="http://schemas.microsoft.com/office/powerpoint/2010/main" val="35749007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How to Apportion Your Time! </a:t>
            </a:r>
          </a:p>
        </p:txBody>
      </p:sp>
      <p:sp>
        <p:nvSpPr>
          <p:cNvPr id="16388" name="Rectangle 4"/>
          <p:cNvSpPr>
            <a:spLocks noGrp="1" noChangeArrowheads="1"/>
          </p:cNvSpPr>
          <p:nvPr>
            <p:ph idx="1"/>
          </p:nvPr>
        </p:nvSpPr>
        <p:spPr>
          <a:xfrm>
            <a:off x="1826684" y="2355273"/>
            <a:ext cx="9751483" cy="417007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800" dirty="0"/>
              <a:t>Identify how much time is available</a:t>
            </a:r>
          </a:p>
          <a:p>
            <a:pPr>
              <a:lnSpc>
                <a:spcPct val="80000"/>
              </a:lnSpc>
            </a:pPr>
            <a:r>
              <a:rPr lang="en-GB" sz="2800" dirty="0"/>
              <a:t>Consider what is the most important part of your paper – this usually consists of between 3 and 5 main points</a:t>
            </a:r>
          </a:p>
          <a:p>
            <a:pPr>
              <a:lnSpc>
                <a:spcPct val="80000"/>
              </a:lnSpc>
            </a:pPr>
            <a:r>
              <a:rPr lang="en-GB" sz="2800" dirty="0"/>
              <a:t>As with your paper your seminar presentation will need the following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Introduction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Discussion of main points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Conclusion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Reference List</a:t>
            </a:r>
          </a:p>
        </p:txBody>
      </p:sp>
    </p:spTree>
    <p:extLst>
      <p:ext uri="{BB962C8B-B14F-4D97-AF65-F5344CB8AC3E}">
        <p14:creationId xmlns:p14="http://schemas.microsoft.com/office/powerpoint/2010/main" val="268576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But I Can’t Remember Everything I Need to Say!</a:t>
            </a:r>
            <a:r>
              <a:rPr lang="en-GB" dirty="0"/>
              <a:t> </a:t>
            </a:r>
            <a:endParaRPr lang="en-GB" sz="5400" dirty="0"/>
          </a:p>
        </p:txBody>
      </p:sp>
      <p:sp>
        <p:nvSpPr>
          <p:cNvPr id="18436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800" dirty="0"/>
              <a:t>You will not be able to remember word for word what you want to say.</a:t>
            </a:r>
          </a:p>
          <a:p>
            <a:pPr>
              <a:lnSpc>
                <a:spcPct val="90000"/>
              </a:lnSpc>
            </a:pPr>
            <a:r>
              <a:rPr lang="en-GB" sz="2800" dirty="0"/>
              <a:t>In fact if you try to do this the seminar will be unnatural and robotic in sound.</a:t>
            </a:r>
          </a:p>
          <a:p>
            <a:pPr>
              <a:lnSpc>
                <a:spcPct val="90000"/>
              </a:lnSpc>
            </a:pPr>
            <a:r>
              <a:rPr lang="en-GB" sz="2800" dirty="0"/>
              <a:t>Far better to talk form the heart and mind than the script.</a:t>
            </a:r>
          </a:p>
        </p:txBody>
      </p:sp>
    </p:spTree>
    <p:extLst>
      <p:ext uri="{BB962C8B-B14F-4D97-AF65-F5344CB8AC3E}">
        <p14:creationId xmlns:p14="http://schemas.microsoft.com/office/powerpoint/2010/main" val="1016290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Cue Cards	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3200" dirty="0"/>
              <a:t>Make use of cue cards. </a:t>
            </a:r>
          </a:p>
          <a:p>
            <a:pPr>
              <a:lnSpc>
                <a:spcPct val="80000"/>
              </a:lnSpc>
            </a:pPr>
            <a:r>
              <a:rPr lang="en-GB" sz="3200" dirty="0"/>
              <a:t>Phone cards (7 – Introduction, 5 main points plus conclusion)</a:t>
            </a:r>
          </a:p>
          <a:p>
            <a:pPr>
              <a:lnSpc>
                <a:spcPct val="80000"/>
              </a:lnSpc>
            </a:pPr>
            <a:r>
              <a:rPr lang="en-GB" sz="3200" dirty="0"/>
              <a:t>Punch a hole in the left-hand corner and tie a piece of string through the hole. If you drop your notes you will still have them in order!</a:t>
            </a:r>
          </a:p>
        </p:txBody>
      </p:sp>
    </p:spTree>
    <p:extLst>
      <p:ext uri="{BB962C8B-B14F-4D97-AF65-F5344CB8AC3E}">
        <p14:creationId xmlns:p14="http://schemas.microsoft.com/office/powerpoint/2010/main" val="252259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Introduction</a:t>
            </a:r>
            <a:endParaRPr lang="en-GB" sz="3200" b="1" dirty="0"/>
          </a:p>
        </p:txBody>
      </p:sp>
      <p:sp>
        <p:nvSpPr>
          <p:cNvPr id="22532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400" dirty="0"/>
              <a:t>Introductions are your opportunity to gain the interest of your audience. 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Get them INTERESTED! 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Use key words to remind you of what you want to say.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Quotes.</a:t>
            </a:r>
          </a:p>
        </p:txBody>
      </p:sp>
    </p:spTree>
    <p:extLst>
      <p:ext uri="{BB962C8B-B14F-4D97-AF65-F5344CB8AC3E}">
        <p14:creationId xmlns:p14="http://schemas.microsoft.com/office/powerpoint/2010/main" val="2456758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Main Points		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Only use 3 to 5 main points</a:t>
            </a:r>
          </a:p>
          <a:p>
            <a:r>
              <a:rPr lang="en-GB" sz="2400" dirty="0"/>
              <a:t>Logical progression</a:t>
            </a:r>
          </a:p>
          <a:p>
            <a:r>
              <a:rPr lang="en-GB" sz="2400" dirty="0"/>
              <a:t>Each point has its own cue card </a:t>
            </a:r>
          </a:p>
          <a:p>
            <a:r>
              <a:rPr lang="en-GB" sz="2400" dirty="0"/>
              <a:t>Again use the main idea not a word for word sentence to remind you of what you want to say </a:t>
            </a:r>
          </a:p>
        </p:txBody>
      </p:sp>
    </p:spTree>
    <p:extLst>
      <p:ext uri="{BB962C8B-B14F-4D97-AF65-F5344CB8AC3E}">
        <p14:creationId xmlns:p14="http://schemas.microsoft.com/office/powerpoint/2010/main" val="1491999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Main Points Continued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Make use of direct quotes where appropriate</a:t>
            </a:r>
          </a:p>
          <a:p>
            <a:r>
              <a:rPr lang="en-GB" sz="2800" dirty="0"/>
              <a:t>Always try to link one key point/area to next by introducing the change in direction – just like you would do in a written assignment</a:t>
            </a:r>
          </a:p>
        </p:txBody>
      </p:sp>
    </p:spTree>
    <p:extLst>
      <p:ext uri="{BB962C8B-B14F-4D97-AF65-F5344CB8AC3E}">
        <p14:creationId xmlns:p14="http://schemas.microsoft.com/office/powerpoint/2010/main" val="1636609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Conclusion			</a:t>
            </a:r>
          </a:p>
        </p:txBody>
      </p:sp>
      <p:sp>
        <p:nvSpPr>
          <p:cNvPr id="30724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This again key to your seminar</a:t>
            </a:r>
          </a:p>
          <a:p>
            <a:r>
              <a:rPr lang="en-GB" sz="2800" dirty="0"/>
              <a:t>Draw together the main points</a:t>
            </a:r>
          </a:p>
          <a:p>
            <a:r>
              <a:rPr lang="en-GB" sz="2800" dirty="0"/>
              <a:t>Suggest a way forward</a:t>
            </a:r>
          </a:p>
          <a:p>
            <a:r>
              <a:rPr lang="en-GB" sz="2800" dirty="0"/>
              <a:t>In some instances a sentence that motivates your audience is suitable</a:t>
            </a:r>
          </a:p>
        </p:txBody>
      </p:sp>
    </p:spTree>
    <p:extLst>
      <p:ext uri="{BB962C8B-B14F-4D97-AF65-F5344CB8AC3E}">
        <p14:creationId xmlns:p14="http://schemas.microsoft.com/office/powerpoint/2010/main" val="4140486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Try the following: Shoes!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Introduction</a:t>
            </a:r>
          </a:p>
          <a:p>
            <a:pPr lvl="1"/>
            <a:r>
              <a:rPr lang="en-GB" sz="2200" dirty="0"/>
              <a:t>Everyone wears shoes</a:t>
            </a:r>
          </a:p>
          <a:p>
            <a:pPr lvl="1"/>
            <a:r>
              <a:rPr lang="en-GB" sz="2200" dirty="0"/>
              <a:t>Question: What type of shoes do you like?</a:t>
            </a:r>
          </a:p>
          <a:p>
            <a:pPr lvl="1"/>
            <a:r>
              <a:rPr lang="en-GB" sz="2200" dirty="0"/>
              <a:t>Discuss a few things you know about shoes generally </a:t>
            </a:r>
          </a:p>
          <a:p>
            <a:endParaRPr lang="en-GB" sz="2100" dirty="0"/>
          </a:p>
        </p:txBody>
      </p:sp>
    </p:spTree>
    <p:extLst>
      <p:ext uri="{BB962C8B-B14F-4D97-AF65-F5344CB8AC3E}">
        <p14:creationId xmlns:p14="http://schemas.microsoft.com/office/powerpoint/2010/main" val="27378370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Main point one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idx="1"/>
          </p:nvPr>
        </p:nvSpPr>
        <p:spPr>
          <a:xfrm>
            <a:off x="1826684" y="2344189"/>
            <a:ext cx="9751483" cy="42531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800" dirty="0"/>
              <a:t>History of shoes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Prehistory leather and wool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Egypt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Roman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Middle ages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Pretty shoes for ladies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Clogs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Modern day Shoes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Your own experiences!</a:t>
            </a:r>
          </a:p>
        </p:txBody>
      </p:sp>
    </p:spTree>
    <p:extLst>
      <p:ext uri="{BB962C8B-B14F-4D97-AF65-F5344CB8AC3E}">
        <p14:creationId xmlns:p14="http://schemas.microsoft.com/office/powerpoint/2010/main" val="28521232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Main point two</a:t>
            </a:r>
            <a:endParaRPr lang="en-GB" dirty="0"/>
          </a:p>
        </p:txBody>
      </p:sp>
      <p:sp>
        <p:nvSpPr>
          <p:cNvPr id="36868" name="Rectangle 4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sz="3200" dirty="0"/>
              <a:t>Culturally different shoes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Holland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Native American (North American Indian)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Inuit (Eskimo)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Russia (boots)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Northern England (working shoes – clogs)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Kings and Queens (fine shoes – throw them away when used)</a:t>
            </a:r>
          </a:p>
        </p:txBody>
      </p:sp>
    </p:spTree>
    <p:extLst>
      <p:ext uri="{BB962C8B-B14F-4D97-AF65-F5344CB8AC3E}">
        <p14:creationId xmlns:p14="http://schemas.microsoft.com/office/powerpoint/2010/main" val="17587742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Main point three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spcBef>
                <a:spcPct val="50000"/>
              </a:spcBef>
            </a:pPr>
            <a:r>
              <a:rPr lang="en-GB" sz="2400" dirty="0"/>
              <a:t>Today’s uses of shoes/boots</a:t>
            </a:r>
          </a:p>
          <a:p>
            <a:pPr lvl="1">
              <a:spcBef>
                <a:spcPct val="50000"/>
              </a:spcBef>
            </a:pPr>
            <a:r>
              <a:rPr lang="en-GB" sz="2400" dirty="0"/>
              <a:t>Sneakers</a:t>
            </a:r>
          </a:p>
          <a:p>
            <a:pPr lvl="1">
              <a:spcBef>
                <a:spcPct val="50000"/>
              </a:spcBef>
            </a:pPr>
            <a:r>
              <a:rPr lang="en-GB" sz="2400" dirty="0"/>
              <a:t>High heels</a:t>
            </a:r>
          </a:p>
          <a:p>
            <a:pPr lvl="1">
              <a:spcBef>
                <a:spcPct val="50000"/>
              </a:spcBef>
            </a:pPr>
            <a:r>
              <a:rPr lang="en-GB" sz="2400" dirty="0"/>
              <a:t>Status symbol – labels</a:t>
            </a:r>
          </a:p>
          <a:p>
            <a:pPr lvl="1">
              <a:spcBef>
                <a:spcPct val="50000"/>
              </a:spcBef>
            </a:pPr>
            <a:r>
              <a:rPr lang="en-GB" sz="2400" dirty="0"/>
              <a:t>Sports</a:t>
            </a:r>
          </a:p>
          <a:p>
            <a:pPr lvl="1">
              <a:spcBef>
                <a:spcPct val="50000"/>
              </a:spcBef>
            </a:pPr>
            <a:r>
              <a:rPr lang="en-GB" sz="2400" dirty="0"/>
              <a:t>Working</a:t>
            </a:r>
          </a:p>
          <a:p>
            <a:pPr lvl="1">
              <a:spcBef>
                <a:spcPct val="50000"/>
              </a:spcBef>
            </a:pPr>
            <a:r>
              <a:rPr lang="en-GB" sz="2400" dirty="0"/>
              <a:t>Power dressing </a:t>
            </a:r>
            <a:r>
              <a:rPr lang="en-GB" sz="2400" dirty="0" err="1"/>
              <a:t>etc</a:t>
            </a:r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90292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Conclusion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sz="2000" dirty="0"/>
              <a:t>Connect the historical context of shoes with the cultural differences in shoes.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 dirty="0"/>
              <a:t>Remind the listener that there are many different uses of shoes and boots today.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 dirty="0"/>
              <a:t>Suggest that the diversity of shoes will increase in the future.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 dirty="0"/>
              <a:t>Different material and occupations.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 dirty="0"/>
              <a:t>Change in the amount of leisure time.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 dirty="0"/>
              <a:t>Class and social change, then end with a suggestion that we should look for these changes when we walk around today!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en-GB" sz="2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24213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So What’s Next?</a:t>
            </a:r>
            <a:r>
              <a:rPr lang="cy-GB" b="1" dirty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en-GB" sz="2000" dirty="0"/>
              <a:t>Consider your audience</a:t>
            </a:r>
          </a:p>
          <a:p>
            <a:pPr>
              <a:spcBef>
                <a:spcPct val="50000"/>
              </a:spcBef>
            </a:pPr>
            <a:r>
              <a:rPr lang="en-GB" sz="2000" dirty="0"/>
              <a:t>What do they already know?</a:t>
            </a:r>
          </a:p>
          <a:p>
            <a:pPr>
              <a:spcBef>
                <a:spcPct val="50000"/>
              </a:spcBef>
            </a:pPr>
            <a:r>
              <a:rPr lang="en-GB" sz="2000" dirty="0"/>
              <a:t>What do they want to know?</a:t>
            </a:r>
          </a:p>
          <a:p>
            <a:pPr>
              <a:spcBef>
                <a:spcPct val="50000"/>
              </a:spcBef>
            </a:pPr>
            <a:r>
              <a:rPr lang="en-GB" sz="2000" dirty="0"/>
              <a:t>Volume – speak loud enough so that your audience can hear your seminar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5116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Eye Contact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6684" y="2604655"/>
            <a:ext cx="9751483" cy="4136713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sz="2000" dirty="0"/>
              <a:t>Look at your audience</a:t>
            </a:r>
          </a:p>
          <a:p>
            <a:pPr>
              <a:spcBef>
                <a:spcPct val="50000"/>
              </a:spcBef>
            </a:pPr>
            <a:r>
              <a:rPr lang="en-GB" sz="2000" dirty="0"/>
              <a:t>Focus for a split second on many faces rather than for a long period on one – your friends may start pulling faces!</a:t>
            </a:r>
          </a:p>
          <a:p>
            <a:pPr>
              <a:spcBef>
                <a:spcPct val="50000"/>
              </a:spcBef>
            </a:pPr>
            <a:r>
              <a:rPr lang="en-GB" sz="2000" dirty="0"/>
              <a:t>If you focus for too long on one face they may become uneasy with being stared at. You will also become more nervous.</a:t>
            </a:r>
          </a:p>
          <a:p>
            <a:pPr>
              <a:spcBef>
                <a:spcPct val="50000"/>
              </a:spcBef>
            </a:pPr>
            <a:r>
              <a:rPr lang="en-GB" sz="2000" dirty="0"/>
              <a:t>Move your eyes around the audience</a:t>
            </a:r>
          </a:p>
          <a:p>
            <a:pPr>
              <a:spcBef>
                <a:spcPct val="50000"/>
              </a:spcBef>
            </a:pPr>
            <a:r>
              <a:rPr lang="en-GB" sz="2000" dirty="0"/>
              <a:t>Are they asleep or are they listening?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47186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Pace, Pitch and Power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en-GB" sz="2800" dirty="0"/>
              <a:t>Vary your pace of delivery</a:t>
            </a:r>
          </a:p>
          <a:p>
            <a:pPr>
              <a:spcBef>
                <a:spcPct val="50000"/>
              </a:spcBef>
            </a:pPr>
            <a:r>
              <a:rPr lang="en-GB" sz="2800" dirty="0"/>
              <a:t>Slow down for important key points</a:t>
            </a:r>
          </a:p>
          <a:p>
            <a:pPr>
              <a:spcBef>
                <a:spcPct val="50000"/>
              </a:spcBef>
            </a:pPr>
            <a:r>
              <a:rPr lang="en-GB" sz="2800" dirty="0"/>
              <a:t>Speed up to encourage enthusiasm</a:t>
            </a:r>
          </a:p>
          <a:p>
            <a:pPr>
              <a:spcBef>
                <a:spcPct val="50000"/>
              </a:spcBef>
            </a:pPr>
            <a:r>
              <a:rPr lang="en-GB" sz="2800" dirty="0"/>
              <a:t>Pitch</a:t>
            </a:r>
          </a:p>
          <a:p>
            <a:pPr>
              <a:spcBef>
                <a:spcPct val="50000"/>
              </a:spcBef>
            </a:pPr>
            <a:r>
              <a:rPr lang="en-GB" dirty="0"/>
              <a:t>K</a:t>
            </a:r>
            <a:r>
              <a:rPr lang="en-GB" sz="2800" dirty="0"/>
              <a:t>eep your audience awake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92891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Making the audience laugh?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sz="2400" dirty="0"/>
              <a:t>You are not there to make them laugh!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400" dirty="0"/>
              <a:t>A serious seminar to support your argument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78131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else should I Consider?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spcBef>
                <a:spcPct val="50000"/>
              </a:spcBef>
            </a:pPr>
            <a:r>
              <a:rPr lang="en-GB" sz="2400" dirty="0"/>
              <a:t>Eye Contact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Give time for the audience to consider your remarks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Pausing between ideas or statements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Breathe at all times!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Gestures – if appropriate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Use of resources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PowerPoint, videos, tapes, pieces of work, worksheets, handouts or artefacts – use sensibly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22860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Key Words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en-GB" sz="2400" dirty="0"/>
              <a:t>Explain key words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Define before you use them in context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Use simply and appropriate illustrations to explain complex ideas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Examples to support your argument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Repetition of the key points during your conclusion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16659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Consider the following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en-GB" sz="2800" dirty="0"/>
              <a:t>Pronunciation</a:t>
            </a:r>
          </a:p>
          <a:p>
            <a:pPr>
              <a:spcBef>
                <a:spcPct val="50000"/>
              </a:spcBef>
            </a:pPr>
            <a:r>
              <a:rPr lang="en-GB" sz="2800" dirty="0"/>
              <a:t>Practice long or unusual words</a:t>
            </a:r>
          </a:p>
          <a:p>
            <a:pPr>
              <a:spcBef>
                <a:spcPct val="50000"/>
              </a:spcBef>
            </a:pPr>
            <a:r>
              <a:rPr lang="en-GB" sz="2800" dirty="0"/>
              <a:t>Enthusiasm </a:t>
            </a:r>
          </a:p>
          <a:p>
            <a:pPr>
              <a:spcBef>
                <a:spcPct val="50000"/>
              </a:spcBef>
            </a:pPr>
            <a:r>
              <a:rPr lang="en-GB" sz="2800" dirty="0"/>
              <a:t>Show your interest in the subject area</a:t>
            </a:r>
          </a:p>
          <a:p>
            <a:pPr>
              <a:spcBef>
                <a:spcPct val="50000"/>
              </a:spcBef>
            </a:pPr>
            <a:r>
              <a:rPr lang="en-GB" sz="2800" dirty="0"/>
              <a:t>Allow a certain amount of enjoyment to show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76817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Confidence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en-GB" sz="2400" dirty="0"/>
              <a:t>Lack of confidence </a:t>
            </a:r>
          </a:p>
          <a:p>
            <a:pPr lvl="1">
              <a:spcBef>
                <a:spcPct val="50000"/>
              </a:spcBef>
            </a:pPr>
            <a:r>
              <a:rPr lang="en-GB" dirty="0"/>
              <a:t>moving your feet</a:t>
            </a:r>
          </a:p>
          <a:p>
            <a:pPr lvl="1">
              <a:spcBef>
                <a:spcPct val="50000"/>
              </a:spcBef>
            </a:pPr>
            <a:r>
              <a:rPr lang="en-GB" dirty="0"/>
              <a:t>looking at the floor</a:t>
            </a:r>
          </a:p>
          <a:p>
            <a:pPr lvl="1">
              <a:spcBef>
                <a:spcPct val="50000"/>
              </a:spcBef>
            </a:pPr>
            <a:r>
              <a:rPr lang="en-GB" dirty="0"/>
              <a:t>speaking very quickly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Long/scruffy notes: you may get LOST!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Short notes with key points or ideas support your confidence levels immensely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78876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Almost the Last Thought!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en-GB" sz="2400" dirty="0"/>
              <a:t>Choice of subject</a:t>
            </a:r>
          </a:p>
          <a:p>
            <a:pPr lvl="1">
              <a:spcBef>
                <a:spcPct val="50000"/>
              </a:spcBef>
            </a:pPr>
            <a:r>
              <a:rPr lang="en-GB" sz="2000" dirty="0"/>
              <a:t> one that interests you</a:t>
            </a:r>
          </a:p>
          <a:p>
            <a:pPr lvl="1">
              <a:spcBef>
                <a:spcPct val="50000"/>
              </a:spcBef>
            </a:pPr>
            <a:r>
              <a:rPr lang="en-GB" sz="2000" dirty="0"/>
              <a:t> one that you feel strongly about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en-GB" sz="2400" dirty="0"/>
          </a:p>
          <a:p>
            <a:pPr>
              <a:spcBef>
                <a:spcPct val="50000"/>
              </a:spcBef>
            </a:pPr>
            <a:r>
              <a:rPr lang="en-GB" sz="2400" dirty="0"/>
              <a:t>Motivation for the subject will be passed on to the audience and will give you the confidence to continue.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91610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Lastly – Enjoy!</a:t>
            </a:r>
            <a:r>
              <a:rPr lang="cy-GB" b="1" dirty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en-GB" sz="2400" dirty="0"/>
              <a:t>Smiling is important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If you smile the audience smiles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If the audience smiles you feel more relaxed</a:t>
            </a:r>
          </a:p>
          <a:p>
            <a:pPr>
              <a:spcBef>
                <a:spcPct val="50000"/>
              </a:spcBef>
            </a:pPr>
            <a:r>
              <a:rPr lang="en-GB" sz="2400" dirty="0"/>
              <a:t>Enjoy the process!</a:t>
            </a:r>
          </a:p>
        </p:txBody>
      </p:sp>
    </p:spTree>
    <p:extLst>
      <p:ext uri="{BB962C8B-B14F-4D97-AF65-F5344CB8AC3E}">
        <p14:creationId xmlns:p14="http://schemas.microsoft.com/office/powerpoint/2010/main" val="34477132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Seminar 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What do you think are the common problems with presentations?</a:t>
            </a:r>
          </a:p>
        </p:txBody>
      </p:sp>
    </p:spTree>
    <p:extLst>
      <p:ext uri="{BB962C8B-B14F-4D97-AF65-F5344CB8AC3E}">
        <p14:creationId xmlns:p14="http://schemas.microsoft.com/office/powerpoint/2010/main" val="34381407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Seminar 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According to Lashley (1995, p. 105) common problems with presentations could include: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 lack of preparation</a:t>
            </a:r>
          </a:p>
          <a:p>
            <a:pPr lvl="1"/>
            <a:r>
              <a:rPr lang="en-GB" i="1" dirty="0"/>
              <a:t>What can this lead to?</a:t>
            </a:r>
          </a:p>
          <a:p>
            <a:r>
              <a:rPr lang="en-GB" dirty="0"/>
              <a:t>Anxiety</a:t>
            </a:r>
          </a:p>
          <a:p>
            <a:pPr lvl="1"/>
            <a:r>
              <a:rPr lang="en-GB" i="1" dirty="0"/>
              <a:t>What strategies can we put in place to ease any anxiety?</a:t>
            </a:r>
          </a:p>
          <a:p>
            <a:r>
              <a:rPr lang="en-GB" dirty="0"/>
              <a:t>An absence of or poor visual aids and support materials</a:t>
            </a:r>
          </a:p>
          <a:p>
            <a:pPr lvl="1"/>
            <a:r>
              <a:rPr lang="en-GB" i="1" dirty="0"/>
              <a:t>What do you need to consider when preparing your visual aids and support materials?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50870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Seminar 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https://www.youtube.com/watch?v=i68a6M5FFBc</a:t>
            </a:r>
            <a:endParaRPr lang="en-GB" dirty="0"/>
          </a:p>
          <a:p>
            <a:r>
              <a:rPr lang="en-GB" dirty="0">
                <a:hlinkClick r:id="rId3"/>
              </a:rPr>
              <a:t>https://www.youtube.com/watch?v=ATfY8dvbuFg</a:t>
            </a:r>
            <a:endParaRPr lang="en-GB" dirty="0"/>
          </a:p>
          <a:p>
            <a:r>
              <a:rPr lang="en-GB" dirty="0">
                <a:hlinkClick r:id="rId4"/>
              </a:rPr>
              <a:t>https://www.youtube.com/watch?v=5utoLhjUuAI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79178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Seminar 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54777"/>
            <a:ext cx="10515600" cy="3996629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Lashley (1995, p. 105) notes how: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Poor preparation results in ill-timed presentations lacking in structure.</a:t>
            </a:r>
          </a:p>
          <a:p>
            <a:r>
              <a:rPr lang="en-GB" dirty="0"/>
              <a:t>A speaker who is not well prepared will soon ‘loose’ the audience</a:t>
            </a:r>
          </a:p>
          <a:p>
            <a:pPr lvl="1"/>
            <a:r>
              <a:rPr lang="en-GB" dirty="0"/>
              <a:t>This can reduce the speaker’s confidence and increase their anxiety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68093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Seminar Presentations </a:t>
            </a:r>
            <a:br>
              <a:rPr lang="en-GB" b="1" dirty="0"/>
            </a:br>
            <a:r>
              <a:rPr lang="en-GB" sz="2200" dirty="0"/>
              <a:t>As with your written assignments, good planning is key to successful seminar presentations.  For example, you need to:</a:t>
            </a:r>
            <a:endParaRPr lang="en-GB" sz="31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671156"/>
            <a:ext cx="5181600" cy="3505807"/>
          </a:xfrm>
        </p:spPr>
        <p:txBody>
          <a:bodyPr>
            <a:normAutofit fontScale="85000" lnSpcReduction="20000"/>
          </a:bodyPr>
          <a:lstStyle/>
          <a:p>
            <a:r>
              <a:rPr lang="en-GB" sz="1800" dirty="0"/>
              <a:t>“Develop the aims and objectives of the presentation.</a:t>
            </a:r>
          </a:p>
          <a:p>
            <a:r>
              <a:rPr lang="en-GB" sz="1800" dirty="0"/>
              <a:t>Consider the audience, their needs, background and prior knowledge of the topic.</a:t>
            </a:r>
          </a:p>
          <a:p>
            <a:r>
              <a:rPr lang="en-GB" sz="1800" dirty="0"/>
              <a:t>Plan the key points to be made and their sequence.  It is a good idea to limit the number of themes in your presentation – do not make the presentation over-complex.</a:t>
            </a:r>
          </a:p>
          <a:p>
            <a:r>
              <a:rPr lang="en-GB" sz="1800" dirty="0"/>
              <a:t>Plan the presentation using keywords.  Writing out the full text of a speech is a mistake.  Invariably the delivery is boring.</a:t>
            </a:r>
          </a:p>
          <a:p>
            <a:r>
              <a:rPr lang="en-GB" sz="1800" dirty="0"/>
              <a:t>Plan visual aids and </a:t>
            </a:r>
            <a:r>
              <a:rPr lang="en-GB" sz="1800" dirty="0" err="1"/>
              <a:t>handouts</a:t>
            </a:r>
            <a:r>
              <a:rPr lang="en-GB" sz="1800" dirty="0"/>
              <a:t>.  Remember these should support the presentation, reinforcing key points and helping the audience to visualise what you are saying.</a:t>
            </a:r>
          </a:p>
          <a:p>
            <a:endParaRPr lang="en-GB" sz="1800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671156"/>
            <a:ext cx="5181600" cy="3505807"/>
          </a:xfrm>
        </p:spPr>
        <p:txBody>
          <a:bodyPr>
            <a:noAutofit/>
          </a:bodyPr>
          <a:lstStyle/>
          <a:p>
            <a:r>
              <a:rPr lang="en-GB" sz="1800" dirty="0"/>
              <a:t>Structure the introduction to give an overview of what will be said.</a:t>
            </a:r>
          </a:p>
          <a:p>
            <a:r>
              <a:rPr lang="en-GB" sz="1800" dirty="0"/>
              <a:t>Develop a strong conclusion.  This should reinforce the key themes/points.</a:t>
            </a:r>
          </a:p>
          <a:p>
            <a:r>
              <a:rPr lang="en-GB" sz="1800" b="1" u="sng" dirty="0"/>
              <a:t>Rehearse the presentation using visual aids.</a:t>
            </a:r>
          </a:p>
          <a:p>
            <a:r>
              <a:rPr lang="en-GB" sz="1800" dirty="0"/>
              <a:t>Check out the venue and equipment.</a:t>
            </a:r>
          </a:p>
          <a:p>
            <a:r>
              <a:rPr lang="en-GB" sz="1800" dirty="0"/>
              <a:t>Consider dress and appearance so as to maximise authority.</a:t>
            </a:r>
          </a:p>
          <a:p>
            <a:r>
              <a:rPr lang="en-GB" sz="1800" dirty="0"/>
              <a:t>Think success”.</a:t>
            </a:r>
          </a:p>
          <a:p>
            <a:pPr marL="0" indent="0" algn="r">
              <a:buNone/>
            </a:pPr>
            <a:r>
              <a:rPr lang="en-GB" sz="1800" dirty="0"/>
              <a:t>(Lashley, 1995, p. 105 </a:t>
            </a:r>
            <a:r>
              <a:rPr lang="en-GB" sz="1800" b="1" u="sng" dirty="0"/>
              <a:t>emphasis added)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9126787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Seminar Presentations</a:t>
            </a:r>
            <a:br>
              <a:rPr lang="en-GB" b="1" dirty="0"/>
            </a:br>
            <a:r>
              <a:rPr lang="en-GB" sz="2200" dirty="0"/>
              <a:t>“Anxiety is probably the most widespread cause of poor presentation performance amongst students” (Lashley, 1995, p. 105)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b="1" dirty="0"/>
              <a:t>Be organised </a:t>
            </a:r>
            <a:r>
              <a:rPr lang="en-GB" dirty="0"/>
              <a:t>– good preparation and organisation will help you to reduce anxiety.</a:t>
            </a:r>
          </a:p>
          <a:p>
            <a:r>
              <a:rPr lang="en-GB" b="1" dirty="0"/>
              <a:t>Think success </a:t>
            </a:r>
            <a:r>
              <a:rPr lang="en-GB" dirty="0"/>
              <a:t>– visualise yourself in the room giving a successful seminar presentation.  Also, think of what could go wrong, and plan how you would overcome this.</a:t>
            </a:r>
          </a:p>
          <a:p>
            <a:r>
              <a:rPr lang="en-GB" b="1" dirty="0"/>
              <a:t>Practice</a:t>
            </a:r>
            <a:r>
              <a:rPr lang="en-GB" dirty="0"/>
              <a:t> – ‘run through’ with your visual aids a few times.  Time how long it takes – add/omit if necessary.  Remember that the pace of your voice may be quicker if you feel nervous, so slow your pace down when practicing.  Practice in front of a critical friend/record yourself.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603500"/>
            <a:ext cx="5181600" cy="4152301"/>
          </a:xfrm>
        </p:spPr>
        <p:txBody>
          <a:bodyPr>
            <a:normAutofit fontScale="85000" lnSpcReduction="10000"/>
          </a:bodyPr>
          <a:lstStyle/>
          <a:p>
            <a:r>
              <a:rPr lang="en-GB" b="1" dirty="0"/>
              <a:t>Breathe deeply</a:t>
            </a:r>
            <a:r>
              <a:rPr lang="en-GB" dirty="0"/>
              <a:t> – a few deep breaths before you start will help you to focus and to relax (</a:t>
            </a:r>
            <a:r>
              <a:rPr lang="en-GB" i="1" dirty="0"/>
              <a:t>remember – your peers will also feel as you do</a:t>
            </a:r>
            <a:r>
              <a:rPr lang="en-GB" dirty="0"/>
              <a:t>).</a:t>
            </a:r>
          </a:p>
          <a:p>
            <a:r>
              <a:rPr lang="en-GB" b="1" dirty="0"/>
              <a:t>Relax </a:t>
            </a:r>
            <a:r>
              <a:rPr lang="en-GB" dirty="0"/>
              <a:t>– tell yourself that you are relaxed! Focus on the interesting things you are about to say instead of focusing on fear.</a:t>
            </a:r>
          </a:p>
          <a:p>
            <a:r>
              <a:rPr lang="en-GB" b="1" dirty="0"/>
              <a:t>Release tension</a:t>
            </a:r>
            <a:r>
              <a:rPr lang="en-GB" dirty="0"/>
              <a:t> – tension can make your body shake – think of exercises that you can do to release this.</a:t>
            </a:r>
          </a:p>
          <a:p>
            <a:r>
              <a:rPr lang="en-GB" b="1" dirty="0"/>
              <a:t>Move around </a:t>
            </a:r>
            <a:r>
              <a:rPr lang="en-GB" dirty="0"/>
              <a:t>– move around, make gestures –this may help you to relax.</a:t>
            </a:r>
          </a:p>
          <a:p>
            <a:r>
              <a:rPr lang="en-GB" b="1" dirty="0"/>
              <a:t>Eye contact</a:t>
            </a:r>
            <a:r>
              <a:rPr lang="en-GB" dirty="0"/>
              <a:t> – this will help you relax, and is a good indicator that your audience is interested in what you are saying</a:t>
            </a:r>
          </a:p>
          <a:p>
            <a:pPr marL="0" indent="0">
              <a:buNone/>
            </a:pPr>
            <a:endParaRPr lang="en-GB" b="1" dirty="0"/>
          </a:p>
          <a:p>
            <a:pPr marL="0" indent="0" algn="r">
              <a:buNone/>
            </a:pPr>
            <a:r>
              <a:rPr lang="en-GB" dirty="0"/>
              <a:t>Adapted from </a:t>
            </a:r>
            <a:r>
              <a:rPr lang="en-GB" dirty="0" err="1"/>
              <a:t>Lashley</a:t>
            </a:r>
            <a:r>
              <a:rPr lang="en-GB" dirty="0"/>
              <a:t> (1995, pp. 105-106)</a:t>
            </a:r>
          </a:p>
        </p:txBody>
      </p:sp>
    </p:spTree>
    <p:extLst>
      <p:ext uri="{BB962C8B-B14F-4D97-AF65-F5344CB8AC3E}">
        <p14:creationId xmlns:p14="http://schemas.microsoft.com/office/powerpoint/2010/main" val="3034764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Seminar Presentations: visual aids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Why is the use of visual aids helpful?</a:t>
            </a:r>
          </a:p>
        </p:txBody>
      </p:sp>
    </p:spTree>
    <p:extLst>
      <p:ext uri="{BB962C8B-B14F-4D97-AF65-F5344CB8AC3E}">
        <p14:creationId xmlns:p14="http://schemas.microsoft.com/office/powerpoint/2010/main" val="2940757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Seminar Presentations: visual aids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b="1" dirty="0"/>
              <a:t>Use visual aids for a purpose:</a:t>
            </a:r>
          </a:p>
          <a:p>
            <a:pPr lvl="1"/>
            <a:r>
              <a:rPr lang="en-GB" dirty="0"/>
              <a:t>To focus the audience’s attention</a:t>
            </a:r>
          </a:p>
          <a:p>
            <a:pPr lvl="1"/>
            <a:r>
              <a:rPr lang="en-GB" dirty="0"/>
              <a:t>To reinforce your verbal message</a:t>
            </a:r>
          </a:p>
          <a:p>
            <a:pPr lvl="1"/>
            <a:r>
              <a:rPr lang="en-GB" dirty="0"/>
              <a:t>To stimulate interest</a:t>
            </a:r>
          </a:p>
          <a:p>
            <a:pPr lvl="1"/>
            <a:r>
              <a:rPr lang="en-GB" dirty="0"/>
              <a:t>To illustrate factors which are hard to visualise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b="1" dirty="0"/>
              <a:t>Avoid using visuals:</a:t>
            </a:r>
          </a:p>
          <a:p>
            <a:pPr lvl="1"/>
            <a:r>
              <a:rPr lang="en-GB" dirty="0"/>
              <a:t>Just to impress your audience with very detailed information</a:t>
            </a:r>
          </a:p>
          <a:p>
            <a:pPr lvl="1"/>
            <a:r>
              <a:rPr lang="en-GB" dirty="0"/>
              <a:t>To avoid interacting with the audience</a:t>
            </a:r>
          </a:p>
          <a:p>
            <a:pPr lvl="1"/>
            <a:r>
              <a:rPr lang="en-GB" dirty="0"/>
              <a:t>To make your presentation over-complex</a:t>
            </a:r>
          </a:p>
          <a:p>
            <a:pPr lvl="1"/>
            <a:r>
              <a:rPr lang="en-GB" dirty="0"/>
              <a:t>To present simple ideas which can be stated verbally</a:t>
            </a:r>
          </a:p>
          <a:p>
            <a:pPr lvl="1"/>
            <a:endParaRPr lang="en-GB" dirty="0"/>
          </a:p>
          <a:p>
            <a:pPr marL="457200" lvl="1" indent="0" algn="r">
              <a:buNone/>
            </a:pPr>
            <a:r>
              <a:rPr lang="en-GB" dirty="0"/>
              <a:t>(Lashley, 1995, p. 106)</a:t>
            </a:r>
          </a:p>
        </p:txBody>
      </p:sp>
    </p:spTree>
    <p:extLst>
      <p:ext uri="{BB962C8B-B14F-4D97-AF65-F5344CB8AC3E}">
        <p14:creationId xmlns:p14="http://schemas.microsoft.com/office/powerpoint/2010/main" val="16895106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Lashley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, C. (1995) </a:t>
            </a:r>
            <a:r>
              <a:rPr lang="en-GB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Improving Study Skills: a competence approach,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London: </a:t>
            </a:r>
            <a:r>
              <a:rPr lang="en-GB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Cassell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70588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462</TotalTime>
  <Words>1715</Words>
  <Application>Microsoft Office PowerPoint</Application>
  <PresentationFormat>Widescreen</PresentationFormat>
  <Paragraphs>217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Calibri</vt:lpstr>
      <vt:lpstr>Century Gothic</vt:lpstr>
      <vt:lpstr>Wingdings 3</vt:lpstr>
      <vt:lpstr>Ion Boardroom</vt:lpstr>
      <vt:lpstr>Seminar Presentations</vt:lpstr>
      <vt:lpstr>Assessment Component 2</vt:lpstr>
      <vt:lpstr>Seminars  </vt:lpstr>
      <vt:lpstr>Your Seminar Assessment </vt:lpstr>
      <vt:lpstr>Length of Time for Seminar</vt:lpstr>
      <vt:lpstr>How to Apportion Your Time! </vt:lpstr>
      <vt:lpstr>But I Can’t Remember Everything I Need to Say! </vt:lpstr>
      <vt:lpstr>Cue Cards </vt:lpstr>
      <vt:lpstr>Introduction</vt:lpstr>
      <vt:lpstr>Main Points  </vt:lpstr>
      <vt:lpstr>Main Points Continued</vt:lpstr>
      <vt:lpstr>Conclusion   </vt:lpstr>
      <vt:lpstr>Try the following: Shoes!</vt:lpstr>
      <vt:lpstr>Main point one</vt:lpstr>
      <vt:lpstr>Main point two</vt:lpstr>
      <vt:lpstr>Main point three</vt:lpstr>
      <vt:lpstr>Conclusion</vt:lpstr>
      <vt:lpstr>So What’s Next? </vt:lpstr>
      <vt:lpstr>Eye Contact</vt:lpstr>
      <vt:lpstr>Pace, Pitch and Power</vt:lpstr>
      <vt:lpstr>Making the audience laugh?</vt:lpstr>
      <vt:lpstr>What else should I Consider?</vt:lpstr>
      <vt:lpstr>Key Words</vt:lpstr>
      <vt:lpstr>Consider the following</vt:lpstr>
      <vt:lpstr>Confidence</vt:lpstr>
      <vt:lpstr>Almost the Last Thought!</vt:lpstr>
      <vt:lpstr>Lastly – Enjoy! </vt:lpstr>
      <vt:lpstr>Seminar Presentations</vt:lpstr>
      <vt:lpstr>Seminar Presentations</vt:lpstr>
      <vt:lpstr>Seminar Presentations</vt:lpstr>
      <vt:lpstr>Seminar Presentations</vt:lpstr>
      <vt:lpstr>Seminar Presentations  As with your written assignments, good planning is key to successful seminar presentations.  For example, you need to:</vt:lpstr>
      <vt:lpstr>Seminar Presentations “Anxiety is probably the most widespread cause of poor presentation performance amongst students” (Lashley, 1995, p. 105)</vt:lpstr>
      <vt:lpstr>Seminar Presentations: visual aids</vt:lpstr>
      <vt:lpstr>Seminar Presentations: visual aids</vt:lpstr>
      <vt:lpstr>Reference List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SJYW4009</dc:title>
  <dc:creator>Angharad Lewis</dc:creator>
  <cp:lastModifiedBy>Angharad Lewis</cp:lastModifiedBy>
  <cp:revision>35</cp:revision>
  <cp:lastPrinted>2017-10-12T13:19:51Z</cp:lastPrinted>
  <dcterms:created xsi:type="dcterms:W3CDTF">2015-11-22T15:42:56Z</dcterms:created>
  <dcterms:modified xsi:type="dcterms:W3CDTF">2021-11-10T20:13:44Z</dcterms:modified>
</cp:coreProperties>
</file>