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D07B85-6A96-8E14-E869-EB498375750E}" v="236" dt="2025-10-12T12:46:18.408"/>
    <p1510:client id="{A83EA11F-3C9D-0EDE-8D82-25F5E033AEC1}" v="954" dt="2025-10-12T12:28:22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12T12:30:28.46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24517 5581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12T12:30:28.46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24517 5581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6.xml"/><Relationship Id="rId4" Type="http://schemas.openxmlformats.org/officeDocument/2006/relationships/customXml" Target="../ink/ink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cwgandhinagar.com/econtent/document/1587961371UNIT-2.pdf" TargetMode="External"/><Relationship Id="rId2" Type="http://schemas.openxmlformats.org/officeDocument/2006/relationships/hyperlink" Target="https://ebookcentral.proquest.com/lib/trinity/detail.action?docID=5843856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ncbi.nlm.nih.gov/books/NBK556096/" TargetMode="External"/><Relationship Id="rId4" Type="http://schemas.openxmlformats.org/officeDocument/2006/relationships/hyperlink" Target="https://ebookcentral.proquest.com/lib/trinity/detail.action?docID=51750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2620028" y="2562312"/>
            <a:ext cx="9289919" cy="2065338"/>
          </a:xfrm>
        </p:spPr>
        <p:txBody>
          <a:bodyPr>
            <a:normAutofit/>
          </a:bodyPr>
          <a:lstStyle/>
          <a:p>
            <a:r>
              <a:rPr lang="en-GB" sz="2800" dirty="0"/>
              <a:t>LCH4010 Psychology in Health and Social care   </a:t>
            </a:r>
            <a:br>
              <a:rPr lang="en-GB" sz="2800" dirty="0"/>
            </a:br>
            <a:r>
              <a:rPr lang="en-GB" sz="2800" dirty="0"/>
              <a:t> Assessment 1: Amiras case study</a:t>
            </a:r>
            <a:br>
              <a:rPr lang="en-GB" sz="2800" dirty="0"/>
            </a:br>
            <a:r>
              <a:rPr lang="en-GB" sz="2800" dirty="0"/>
              <a:t>Lecturer: Kal </a:t>
            </a:r>
            <a:r>
              <a:rPr lang="en-GB" sz="2800" dirty="0" err="1"/>
              <a:t>Alnababtah</a:t>
            </a:r>
            <a:br>
              <a:rPr lang="en-GB" sz="2800" dirty="0"/>
            </a:br>
            <a:r>
              <a:rPr lang="en-GB" sz="2800" dirty="0"/>
              <a:t>Davina Sawyers</a:t>
            </a:r>
            <a:br>
              <a:rPr lang="en-GB" sz="2800" dirty="0"/>
            </a:br>
            <a:r>
              <a:rPr lang="en-GB" sz="2800" dirty="0"/>
              <a:t>2407363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296212-B568-C620-8124-D5DEFDFBB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4E6967-E5EA-BDB5-BDCD-9817F79B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.Amira does not communicate well . My aim is to find out as much information about Amira from her mother about why she thinks Amira is so anxious and upset when she brings her to nursery.</a:t>
            </a:r>
          </a:p>
          <a:p>
            <a:r>
              <a:rPr lang="en-GB" dirty="0"/>
              <a:t>To find a way to calm Amira down and help her vocalise everything</a:t>
            </a:r>
          </a:p>
          <a:p>
            <a:r>
              <a:rPr lang="en-GB" dirty="0"/>
              <a:t>Getting to the bottom of her limited speech </a:t>
            </a:r>
          </a:p>
          <a:p>
            <a:r>
              <a:rPr lang="en-GB" dirty="0"/>
              <a:t>Finding a solution by looking into different psychologist theories</a:t>
            </a:r>
          </a:p>
          <a:p>
            <a:r>
              <a:rPr lang="en-GB" dirty="0"/>
              <a:t>To narrow it down to who would best suit Amiras needs</a:t>
            </a:r>
          </a:p>
          <a:p>
            <a:r>
              <a:rPr lang="en-GB" dirty="0"/>
              <a:t>The connection between Nature and Nurture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151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41BA99-2D46-C464-0CB3-0B33A2DDD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912" y="386002"/>
            <a:ext cx="10515600" cy="3611563"/>
          </a:xfrm>
        </p:spPr>
        <p:txBody>
          <a:bodyPr>
            <a:normAutofit/>
          </a:bodyPr>
          <a:lstStyle/>
          <a:p>
            <a:r>
              <a:rPr lang="en-GB" sz="2800" dirty="0"/>
              <a:t>Nature versus Nurture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Whether genetics or environment coincide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How does this concept apply in Amiras case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341BFAE-61F1-6732-F03E-E2119181B237}"/>
                  </a:ext>
                </a:extLst>
              </p14:cNvPr>
              <p14:cNvContentPartPr/>
              <p14:nvPr/>
            </p14:nvContentPartPr>
            <p14:xfrm>
              <a:off x="10085640" y="2304238"/>
              <a:ext cx="13804" cy="13804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341BFAE-61F1-6732-F03E-E2119181B23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409244" y="1627842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482A656D-C9BD-FC49-9208-78A3879091AA}"/>
                  </a:ext>
                </a:extLst>
              </p14:cNvPr>
              <p14:cNvContentPartPr/>
              <p14:nvPr/>
            </p14:nvContentPartPr>
            <p14:xfrm>
              <a:off x="10085640" y="2304238"/>
              <a:ext cx="13804" cy="13804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482A656D-C9BD-FC49-9208-78A3879091A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409244" y="1627842"/>
                <a:ext cx="1380400" cy="138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451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7F33EA-9BB3-1F3B-14A1-BB93146C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297" y="615646"/>
            <a:ext cx="14054202" cy="2807809"/>
          </a:xfrm>
        </p:spPr>
        <p:txBody>
          <a:bodyPr>
            <a:normAutofit/>
          </a:bodyPr>
          <a:lstStyle/>
          <a:p>
            <a:r>
              <a:rPr lang="en-GB" sz="2800" dirty="0"/>
              <a:t>Erik Eriksons Theory: </a:t>
            </a:r>
            <a:br>
              <a:rPr lang="en-GB" sz="2800" dirty="0"/>
            </a:br>
            <a:r>
              <a:rPr lang="en-GB" sz="2800" dirty="0"/>
              <a:t>His 8 stages of development and which of these apply to</a:t>
            </a:r>
            <a:br>
              <a:rPr lang="en-GB" sz="2800" dirty="0"/>
            </a:br>
            <a:r>
              <a:rPr lang="en-GB" sz="2800" dirty="0"/>
              <a:t>Amiras situation.</a:t>
            </a:r>
            <a:br>
              <a:rPr lang="en-GB" sz="2800" dirty="0"/>
            </a:br>
            <a:r>
              <a:rPr lang="en-GB" sz="2800" dirty="0"/>
              <a:t> </a:t>
            </a:r>
            <a:br>
              <a:rPr lang="en-GB" sz="2800" dirty="0"/>
            </a:br>
            <a:r>
              <a:rPr lang="en-GB" sz="2800" dirty="0"/>
              <a:t>How long this theory may last  in her </a:t>
            </a:r>
            <a:br>
              <a:rPr lang="en-GB" sz="2800" dirty="0"/>
            </a:br>
            <a:r>
              <a:rPr lang="en-GB" sz="2800" dirty="0"/>
              <a:t>life despite his theory being over a lifespan</a:t>
            </a:r>
          </a:p>
        </p:txBody>
      </p:sp>
    </p:spTree>
    <p:extLst>
      <p:ext uri="{BB962C8B-B14F-4D97-AF65-F5344CB8AC3E}">
        <p14:creationId xmlns:p14="http://schemas.microsoft.com/office/powerpoint/2010/main" val="3667972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79D3D7-9591-4364-59F8-BE7D4231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242" y="1377646"/>
            <a:ext cx="10776558" cy="2599041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Implementing Eriksons theory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How it best fits Amiras needs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How successful this could be for her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The pros and the cons of this theory</a:t>
            </a:r>
            <a:br>
              <a:rPr lang="en-GB" sz="2800" dirty="0"/>
            </a:b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37567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ACAD15-F25D-E508-1AEB-78127311A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584" y="500823"/>
            <a:ext cx="10599107" cy="6367288"/>
          </a:xfrm>
        </p:spPr>
        <p:txBody>
          <a:bodyPr>
            <a:normAutofit fontScale="90000"/>
          </a:bodyPr>
          <a:lstStyle/>
          <a:p>
            <a:br>
              <a:rPr lang="en-GB" sz="2800" dirty="0"/>
            </a:br>
            <a:r>
              <a:rPr lang="en-GB" sz="2800" dirty="0"/>
              <a:t>References</a:t>
            </a:r>
            <a:br>
              <a:rPr lang="en-GB" sz="2800" dirty="0"/>
            </a:br>
            <a:br>
              <a:rPr lang="en-GB" sz="2800" dirty="0"/>
            </a:br>
            <a:r>
              <a:rPr lang="en-GB" sz="2000" dirty="0"/>
              <a:t>Boyd, Denise, and Helen Bee. Lifespan Development, Global Edition, Pearson Education, Limited, 2019. ProQuest </a:t>
            </a:r>
            <a:r>
              <a:rPr lang="en-GB" sz="2000" dirty="0" err="1"/>
              <a:t>Ebook</a:t>
            </a:r>
            <a:r>
              <a:rPr lang="en-GB" sz="2000" dirty="0"/>
              <a:t> Central, </a:t>
            </a:r>
            <a:r>
              <a:rPr lang="en-GB" sz="2000" dirty="0">
                <a:hlinkClick r:id="rId2"/>
              </a:rPr>
              <a:t>https://ebookcentral.proquest.com/lib/trinity/detail.action?docID=5843856</a:t>
            </a:r>
            <a:r>
              <a:rPr lang="en-GB" sz="2000" dirty="0"/>
              <a:t>. Accessed 9th October 2025</a:t>
            </a:r>
            <a:br>
              <a:rPr lang="en-GB" sz="2800" dirty="0"/>
            </a:br>
            <a:br>
              <a:rPr lang="en-GB" sz="2800" dirty="0"/>
            </a:br>
            <a:r>
              <a:rPr lang="en-GB" sz="2000" dirty="0"/>
              <a:t>Cooke, J.E., Kochendorfer, L.B., Stuart-Parrigon, K.L., Koehn, A.J. and Kerns, K.A., 2019. Parent–child attachment and children’s experience and regulation of emotion: A meta-analytic review. Emotion, 19(6), p.1103. Accessed 9th October 2025</a:t>
            </a:r>
            <a:br>
              <a:rPr lang="en-GB" sz="2000" dirty="0"/>
            </a:br>
            <a:br>
              <a:rPr lang="en-GB" sz="2000" dirty="0"/>
            </a:br>
            <a:r>
              <a:rPr lang="en-GB" sz="2000" i="1" dirty="0">
                <a:solidFill>
                  <a:srgbClr val="555555"/>
                </a:solidFill>
              </a:rPr>
              <a:t> </a:t>
            </a:r>
            <a:r>
              <a:rPr lang="en-GB" sz="2000" dirty="0">
                <a:solidFill>
                  <a:srgbClr val="555555"/>
                </a:solidFill>
              </a:rPr>
              <a:t>.</a:t>
            </a:r>
            <a:r>
              <a:rPr lang="en-GB" sz="2000" dirty="0">
                <a:solidFill>
                  <a:srgbClr val="555555"/>
                </a:solidFill>
                <a:hlinkClick r:id="rId3"/>
              </a:rPr>
              <a:t>https://gcwgandhinagar.com/econtent/document/1587961371UNIT-2.pdf</a:t>
            </a:r>
            <a:r>
              <a:rPr lang="en-GB" sz="2000" dirty="0"/>
              <a:t>  </a:t>
            </a:r>
            <a:br>
              <a:rPr lang="en-GB" sz="2000" dirty="0"/>
            </a:br>
            <a:r>
              <a:rPr lang="en-GB" sz="2000" dirty="0"/>
              <a:t>Accessed 11th October 2025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Gillibrand, Rachel, et al. </a:t>
            </a:r>
            <a:r>
              <a:rPr lang="en-GB" sz="2000" i="1" dirty="0">
                <a:solidFill>
                  <a:srgbClr val="555555"/>
                </a:solidFill>
              </a:rPr>
              <a:t>Developmental Psychology</a:t>
            </a:r>
            <a:r>
              <a:rPr lang="en-GB" sz="2000" dirty="0">
                <a:solidFill>
                  <a:srgbClr val="555555"/>
                </a:solidFill>
              </a:rPr>
              <a:t>, Pearson Education, Limited, 2016.</a:t>
            </a:r>
            <a:r>
              <a:rPr lang="en-GB" sz="2000" i="1" dirty="0">
                <a:solidFill>
                  <a:srgbClr val="555555"/>
                </a:solidFill>
              </a:rPr>
              <a:t> ProQuest </a:t>
            </a:r>
            <a:r>
              <a:rPr lang="en-GB" sz="2000" i="1" dirty="0" err="1">
                <a:solidFill>
                  <a:srgbClr val="555555"/>
                </a:solidFill>
              </a:rPr>
              <a:t>Ebook</a:t>
            </a:r>
            <a:r>
              <a:rPr lang="en-GB" sz="2000" i="1" dirty="0">
                <a:solidFill>
                  <a:srgbClr val="555555"/>
                </a:solidFill>
              </a:rPr>
              <a:t> Central</a:t>
            </a:r>
            <a:r>
              <a:rPr lang="en-GB" sz="2000" dirty="0">
                <a:solidFill>
                  <a:srgbClr val="555555"/>
                </a:solidFill>
              </a:rPr>
              <a:t>, </a:t>
            </a:r>
            <a:r>
              <a:rPr lang="en-GB" sz="2000" dirty="0">
                <a:hlinkClick r:id="rId4"/>
              </a:rPr>
              <a:t>https://ebookcentral.proquest.com/lib/trinity/detail.action?docID=5175099</a:t>
            </a:r>
            <a:r>
              <a:rPr lang="en-GB" sz="2000" dirty="0">
                <a:solidFill>
                  <a:srgbClr val="555555"/>
                </a:solidFill>
              </a:rPr>
              <a:t>.</a:t>
            </a:r>
            <a:br>
              <a:rPr lang="en-GB" sz="2000" dirty="0">
                <a:solidFill>
                  <a:srgbClr val="555555"/>
                </a:solidFill>
              </a:rPr>
            </a:br>
            <a:r>
              <a:rPr lang="en-GB" sz="2000" dirty="0">
                <a:solidFill>
                  <a:srgbClr val="555555"/>
                </a:solidFill>
              </a:rPr>
              <a:t>Accessed 11th October 2025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ea typeface="+mj-lt"/>
                <a:cs typeface="+mj-lt"/>
                <a:hlinkClick r:id="rId5"/>
              </a:rPr>
              <a:t>https://www.ncbi.nlm.nih.gov/books/NBK556096/</a:t>
            </a:r>
            <a:br>
              <a:rPr lang="en-GB" sz="2000" dirty="0"/>
            </a:br>
            <a:r>
              <a:rPr lang="en-GB" sz="2000" dirty="0"/>
              <a:t>Accessed 12th October 2025</a:t>
            </a:r>
            <a:br>
              <a:rPr lang="en-GB" sz="2000" dirty="0"/>
            </a:br>
            <a:br>
              <a:rPr lang="en-GB" sz="2000" dirty="0"/>
            </a:br>
            <a:r>
              <a:rPr lang="en-GB" sz="2000" i="1" dirty="0">
                <a:solidFill>
                  <a:srgbClr val="555555"/>
                </a:solidFill>
                <a:ea typeface="+mj-lt"/>
                <a:cs typeface="+mj-lt"/>
              </a:rPr>
              <a:t> </a:t>
            </a:r>
            <a:r>
              <a:rPr lang="en-GB" sz="2000" dirty="0">
                <a:solidFill>
                  <a:srgbClr val="555555"/>
                </a:solidFill>
                <a:ea typeface="+mj-lt"/>
                <a:cs typeface="+mj-lt"/>
              </a:rPr>
              <a:t>.</a:t>
            </a:r>
            <a:r>
              <a:rPr lang="en-GB" sz="2000" dirty="0">
                <a:solidFill>
                  <a:srgbClr val="222222"/>
                </a:solidFill>
                <a:latin typeface="Arial"/>
                <a:ea typeface="+mj-lt"/>
                <a:cs typeface="Arial"/>
              </a:rPr>
              <a:t>Target</a:t>
            </a:r>
            <a: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  <a:t>, M., Fonagy, P. and Shmueli-Goetz, Y., 2003. Attachment representations in school-age children: The development of the Child Attachment Interview (CAI). </a:t>
            </a:r>
            <a:r>
              <a:rPr lang="en-GB" sz="2000" i="1" dirty="0">
                <a:solidFill>
                  <a:srgbClr val="222222"/>
                </a:solidFill>
                <a:latin typeface="Arial"/>
                <a:cs typeface="Arial"/>
              </a:rPr>
              <a:t>Journal of child psychotherapy</a:t>
            </a:r>
            <a: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latin typeface="Arial"/>
                <a:cs typeface="Arial"/>
              </a:rPr>
              <a:t>29</a:t>
            </a:r>
            <a: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  <a:t>(2), pp.171-186.  </a:t>
            </a:r>
            <a:b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  <a:t>Accessed 12th October 2025</a:t>
            </a:r>
            <a:b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sz="2000" dirty="0">
                <a:latin typeface="Arial"/>
                <a:cs typeface="Arial"/>
              </a:rPr>
            </a:br>
            <a:br>
              <a:rPr lang="en-GB" sz="2000" dirty="0">
                <a:latin typeface="Aptos Display"/>
                <a:cs typeface="Arial"/>
              </a:rPr>
            </a:br>
            <a:br>
              <a:rPr lang="en-GB" sz="2000" dirty="0">
                <a:latin typeface="Aptos Display"/>
                <a:cs typeface="Arial"/>
              </a:rPr>
            </a:br>
            <a:endParaRPr lang="en-GB" sz="2000">
              <a:solidFill>
                <a:srgbClr val="000000"/>
              </a:solidFill>
              <a:latin typeface="Aptos Display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2256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LCH4010 Psychology in Health and Social care     Assessment 1: Amiras case study Lecturer: Kal Alnababtah Davina Sawyers 2407363</vt:lpstr>
      <vt:lpstr>Aims and objectives</vt:lpstr>
      <vt:lpstr>Nature versus Nurture   Whether genetics or environment coincide  How does this concept apply in Amiras case</vt:lpstr>
      <vt:lpstr>Erik Eriksons Theory:  His 8 stages of development and which of these apply to Amiras situation.   How long this theory may last  in her  life despite his theory being over a lifespan</vt:lpstr>
      <vt:lpstr>Implementing Eriksons theory   How it best fits Amiras needs  How successful this could be for her  The pros and the cons of this theory  </vt:lpstr>
      <vt:lpstr> References  Boyd, Denise, and Helen Bee. Lifespan Development, Global Edition, Pearson Education, Limited, 2019. ProQuest Ebook Central, https://ebookcentral.proquest.com/lib/trinity/detail.action?docID=5843856. Accessed 9th October 2025  Cooke, J.E., Kochendorfer, L.B., Stuart-Parrigon, K.L., Koehn, A.J. and Kerns, K.A., 2019. Parent–child attachment and children’s experience and regulation of emotion: A meta-analytic review. Emotion, 19(6), p.1103. Accessed 9th October 2025   .https://gcwgandhinagar.com/econtent/document/1587961371UNIT-2.pdf   Accessed 11th October 2025  Gillibrand, Rachel, et al. Developmental Psychology, Pearson Education, Limited, 2016. ProQuest Ebook Central, https://ebookcentral.proquest.com/lib/trinity/detail.action?docID=5175099. Accessed 11th October 2025  https://www.ncbi.nlm.nih.gov/books/NBK556096/ Accessed 12th October 2025   .Target, M., Fonagy, P. and Shmueli-Goetz, Y., 2003. Attachment representations in school-age children: The development of the Child Attachment Interview (CAI). Journal of child psychotherapy, 29(2), pp.171-186.   Accessed 12th October 2025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398</cp:revision>
  <dcterms:created xsi:type="dcterms:W3CDTF">2025-10-11T21:06:45Z</dcterms:created>
  <dcterms:modified xsi:type="dcterms:W3CDTF">2025-10-12T14:35:27Z</dcterms:modified>
</cp:coreProperties>
</file>